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/>
    <p:restoredTop sz="94641"/>
  </p:normalViewPr>
  <p:slideViewPr>
    <p:cSldViewPr snapToGrid="0" snapToObjects="1">
      <p:cViewPr>
        <p:scale>
          <a:sx n="210" d="100"/>
          <a:sy n="210" d="100"/>
        </p:scale>
        <p:origin x="12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090F-3F34-8545-AC32-0C2741DC0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B518-A064-F343-B3DF-B8CE3FA46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3C0-9C8A-5645-A696-4E9092DF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6E92-4D5D-D749-956B-612FBFA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840F-39B9-A44D-8F9C-95CA00FF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51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5F07-2547-F345-8F6D-7B2CC252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543D4-F88A-7F49-AF82-073BB6CD8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5893-DD8A-D446-8F9E-160EF3CD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9B06-D52C-884D-B7A5-FC3EE452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5973-57BC-4B43-A937-F27835DC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2312B-3FDE-0C4F-809F-133A9E0D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74D4B-06CD-3741-A441-2ABA9EE0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A86E-F71C-214B-9732-4004B99D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0346-288B-C745-9D34-D38C1799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9206-9A95-5241-9C7A-B070F5A6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5F1-9696-6246-BB1A-BAAE7260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FFF-A3DA-A247-8A45-697F99EB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72C1-BB96-5740-A85A-29F22748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345B-168C-5444-9BC3-828B876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71A7-B8D7-9143-AAA8-7443F4FD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A418-03BB-F84F-857D-83FFDFA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6331-DD08-2447-86C8-88EC0D65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FD65-08AC-1B44-8990-DD1DEEA8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7B07-E666-164A-825E-32DC2A30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331E0-9F8C-D147-9354-D452893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B96A-7B8A-4942-B3C3-C5898F9B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2D1B-45C4-3C42-ACB3-5A9575D5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1B6B-DACA-724C-A82B-94622013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BE28-B4E8-EA49-8DAB-39AC67C1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BC4B9-69FA-8C4D-B1E8-2DC34B5C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F34E1-2CEE-3644-AF40-DE6A65B1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CF25-458D-0142-BCD8-32FADAD1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98EA-3DE3-984A-904A-E6997F74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1B495-81AE-144F-854F-2B727F95D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00BD4-D886-864E-8F4E-9D6FB98AF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B8C2-17EE-FC4B-A558-946976168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9D82-4154-B54C-AFE5-A520D24F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A7DBF-769F-7740-875C-95A9CFF8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EEA05-80D7-5B48-8A98-50538229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33AF-19EE-9649-B9E8-30265DC6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6FD4F-CD74-B944-B44C-D105E740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AA4F6-B98C-914F-9807-DA9797AD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C492D-75C9-3840-8CC9-000B3E8D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EA8B1-D09C-DD4B-9A48-34FDE47A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E2EDF-AD7E-1649-AC47-43C39D43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67E0-C419-3043-9E2F-C57905C0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3896-467A-2447-9B8B-A816F6D2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4D9C-3104-2A4C-8D8E-9760CBDB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E3621-7FD9-164A-88CD-AED0DE9F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56C6-B6AC-A743-BC4A-C59832FA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6DEA-6421-3D45-9544-DDF122A7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05B5-0DDD-A04E-95B5-5088A18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185-96E9-B048-BCF2-6B3C536C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6A762-2642-BE44-814C-1CB092CA4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9237-B875-BB4F-9E26-96F93D7B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F8905-387F-D64B-AA6D-24ECF00B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4FC73-445A-BF46-8212-A485954A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DC50-107C-FC4F-BFCB-8EF0BA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095B9-41F4-5D43-A963-31575F44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62CB-92B5-BB4D-A5C2-02AF482EA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BC72-DEC0-644E-AC63-26298A39A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2A2A-178D-4740-8697-29C920B8F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912A-1566-274C-95BF-BBA9A468F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7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485E-8D62-7340-92FE-34A90A90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8951"/>
            <a:ext cx="4296888" cy="15778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Fashion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92C8F-E0F8-E942-B9CD-E552FFCC8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39" y="2967598"/>
            <a:ext cx="3880511" cy="351416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Phạm Xuân Lộc</a:t>
            </a:r>
          </a:p>
          <a:p>
            <a:pPr algn="l"/>
            <a:r>
              <a:rPr lang="en-US" sz="2000"/>
              <a:t>Nguyễn Đức Tiến</a:t>
            </a:r>
          </a:p>
          <a:p>
            <a:pPr algn="l"/>
            <a:r>
              <a:rPr lang="en-US" sz="2000"/>
              <a:t>Phạm Tiến Mạnh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Computer Vision course</a:t>
            </a:r>
          </a:p>
          <a:p>
            <a:pPr algn="l"/>
            <a:r>
              <a:rPr lang="en-US" sz="2000"/>
              <a:t>Lecturer: Dr Nguyễn Hồng Thịnh</a:t>
            </a:r>
          </a:p>
          <a:p>
            <a:pPr algn="l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07417D18-1AAC-8BF7-ED23-E0769AC57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6" r="16192" b="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1562-CAEF-7F47-9C2A-BEDACB16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E0E1-8A0E-614B-920B-E156AAF4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accuracy is calculated by the number of corrected predictions/ number of prediections</a:t>
            </a:r>
          </a:p>
          <a:p>
            <a:endParaRPr lang="en-US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/>
              <a:t>The accuracy of the 3 models is as follows:</a:t>
            </a:r>
          </a:p>
          <a:p>
            <a:pPr lvl="1"/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960B7-70F4-3547-A111-F9D04172B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12366"/>
              </p:ext>
            </p:extLst>
          </p:nvPr>
        </p:nvGraphicFramePr>
        <p:xfrm>
          <a:off x="2032000" y="4951142"/>
          <a:ext cx="8127999" cy="89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09771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09487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352200"/>
                    </a:ext>
                  </a:extLst>
                </a:gridCol>
              </a:tblGrid>
              <a:tr h="52736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Freeze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Scratch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Finetune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8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289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D88408-0DC2-D843-BB41-4D1D6B87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808008"/>
            <a:ext cx="8127999" cy="8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4975-F5B6-474E-A8D8-B5A39288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EE88B-0ECE-3A41-834E-EB7E02E2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438508"/>
            <a:ext cx="8357839" cy="51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1DC7-DC7F-9D48-9D3E-E2257853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F6261-B453-7C4A-9360-5A8301FB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01" y="1519788"/>
            <a:ext cx="8078989" cy="49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6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ADD3-A6C3-8F44-96F0-457B0508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5AD41-E2ED-2C4F-AD26-876C89FF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5" y="1423701"/>
            <a:ext cx="8112512" cy="50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3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DF70-861F-7F49-BDC2-34271477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EF19-EB8A-C146-8735-CE7FBEB6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Freeze mode:</a:t>
            </a:r>
          </a:p>
          <a:p>
            <a:pPr lvl="1"/>
            <a:r>
              <a:rPr lang="en-GB"/>
              <a:t>Fastest convergence due to reusable feature extraction weights and few training parameters</a:t>
            </a:r>
          </a:p>
          <a:p>
            <a:pPr lvl="1"/>
            <a:r>
              <a:rPr lang="en-GB"/>
              <a:t>Lowest accuracy due to the incompatibility between ImageNet and FashionMNIST dataset</a:t>
            </a:r>
          </a:p>
          <a:p>
            <a:r>
              <a:rPr lang="en-GB"/>
              <a:t>Finetune mode:</a:t>
            </a:r>
          </a:p>
          <a:p>
            <a:pPr lvl="1"/>
            <a:r>
              <a:rPr lang="en-GB"/>
              <a:t>Use pretrained weights instead of random initialization</a:t>
            </a:r>
          </a:p>
          <a:p>
            <a:pPr lvl="1"/>
            <a:r>
              <a:rPr lang="en-GB"/>
              <a:t>Highest accuracy</a:t>
            </a:r>
          </a:p>
        </p:txBody>
      </p:sp>
    </p:spTree>
    <p:extLst>
      <p:ext uri="{BB962C8B-B14F-4D97-AF65-F5344CB8AC3E}">
        <p14:creationId xmlns:p14="http://schemas.microsoft.com/office/powerpoint/2010/main" val="3406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A2A1-86B0-7B41-9924-DEAAE689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3486-007D-3147-A245-3D09DCAC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Fashion Recommender system based on Deep learning is successfully implemented</a:t>
            </a:r>
          </a:p>
          <a:p>
            <a:r>
              <a:rPr lang="en-GB"/>
              <a:t>Several methods have been tried to obtain the highest accuracy of 94%, using finetune mode as training methodology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7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B51D-A6FC-4E45-95CD-0D575FC4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81FF-7EC0-FD4A-9149-5B482892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more details regarding code and explaination of the project, please refer to the github https://github.com/LocPham263/Fashion_recommender.git</a:t>
            </a:r>
          </a:p>
        </p:txBody>
      </p:sp>
    </p:spTree>
    <p:extLst>
      <p:ext uri="{BB962C8B-B14F-4D97-AF65-F5344CB8AC3E}">
        <p14:creationId xmlns:p14="http://schemas.microsoft.com/office/powerpoint/2010/main" val="31392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54B6-EC47-3A41-B3A6-6EE7A142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69E1-7FAF-BF44-8D91-DD6B5AFF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Over the past decade, with the rapid advancement of computer hardware, deep learning showed its appearance in every corner of life and proved its superiority as compared with classical methods</a:t>
            </a:r>
          </a:p>
          <a:p>
            <a:pPr algn="just"/>
            <a:r>
              <a:rPr lang="en-US"/>
              <a:t>Popular deep classification models include Alexnet, VggNet, ResNet, MobileNet, ... with the increasing accuracy and decreasing size through time</a:t>
            </a:r>
          </a:p>
          <a:p>
            <a:pPr algn="just"/>
            <a:r>
              <a:rPr lang="en-US"/>
              <a:t>In this project, we choose VggNet to implement the Fashion Recommender system. The accuracy of the system reaches 94%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5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3D96-2928-2D44-9166-B4627194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C91B-BD91-684E-AF8D-38A4FA2B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/>
              <a:t>The dataset used in this project is the FashionMNIST dataset</a:t>
            </a:r>
          </a:p>
          <a:p>
            <a:r>
              <a:rPr lang="en-GB"/>
              <a:t>Data preprocessing is needed to fit the model input </a:t>
            </a:r>
          </a:p>
          <a:p>
            <a:r>
              <a:rPr lang="en-GB"/>
              <a:t>Training: 60,000 images </a:t>
            </a:r>
          </a:p>
          <a:p>
            <a:r>
              <a:rPr lang="en-GB"/>
              <a:t>Testing: 10,000 images</a:t>
            </a:r>
          </a:p>
          <a:p>
            <a:r>
              <a:rPr lang="en-GB"/>
              <a:t>Number of classes: 10</a:t>
            </a:r>
          </a:p>
          <a:p>
            <a:r>
              <a:rPr lang="en-GB"/>
              <a:t>Image size: (224,224,3)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A90B7-7BD4-6541-9A1A-BE3FB576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27" y="2425216"/>
            <a:ext cx="2016462" cy="3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B1EF-EAF2-EB41-881D-9297BF6A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VGG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6642-26BE-184F-A2F9-25E384E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VGG-11 is used instead of the original VGG-16</a:t>
            </a:r>
          </a:p>
          <a:p>
            <a:r>
              <a:rPr lang="en-GB"/>
              <a:t>The structure of VGG-11 is illustrated in the figure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8B96-B3A3-3241-BF38-243867EF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6703"/>
            <a:ext cx="9819572" cy="15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CF89-AD91-1344-80F4-FB676071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VGG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68F4-6D39-B44B-95C2-D9DFC2D9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Model input size: (224,224,3)</a:t>
            </a:r>
          </a:p>
          <a:p>
            <a:r>
              <a:rPr lang="en-GB"/>
              <a:t>Kernel size: (3,3)</a:t>
            </a:r>
          </a:p>
          <a:p>
            <a:r>
              <a:rPr lang="en-GB"/>
              <a:t>Conv layer is used to extract features </a:t>
            </a:r>
          </a:p>
          <a:p>
            <a:r>
              <a:rPr lang="en-GB"/>
              <a:t>Maxpool layer is used to reduce the size of the receptive field </a:t>
            </a:r>
          </a:p>
          <a:p>
            <a:r>
              <a:rPr lang="en-GB"/>
              <a:t>FC layer is used for classification</a:t>
            </a:r>
          </a:p>
          <a:p>
            <a:r>
              <a:rPr lang="en-GB"/>
              <a:t>Softmax layer is used for setting output in the range 0,1</a:t>
            </a:r>
          </a:p>
        </p:txBody>
      </p:sp>
    </p:spTree>
    <p:extLst>
      <p:ext uri="{BB962C8B-B14F-4D97-AF65-F5344CB8AC3E}">
        <p14:creationId xmlns:p14="http://schemas.microsoft.com/office/powerpoint/2010/main" val="308785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10C3-9BC8-0243-8BC7-BEA1631C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VGG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2A6B-445C-9C48-8222-E9274BA8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VggNet used in this project is imported from Pytorch </a:t>
            </a:r>
          </a:p>
          <a:p>
            <a:r>
              <a:rPr lang="en-GB"/>
              <a:t>The imported VggNet has been trained on ImageNet dataset with 1000 classes and the pretrained weight is also provided</a:t>
            </a:r>
          </a:p>
          <a:p>
            <a:r>
              <a:rPr lang="en-US"/>
              <a:t>To achieve the best performance on our FashionMNIST dataset, we tried 3 modes of VggNet:</a:t>
            </a:r>
          </a:p>
          <a:p>
            <a:pPr lvl="1"/>
            <a:r>
              <a:rPr lang="en-US"/>
              <a:t>Freeze the classification layer and keep the feature extraction layer</a:t>
            </a:r>
          </a:p>
          <a:p>
            <a:pPr lvl="1"/>
            <a:r>
              <a:rPr lang="en-US"/>
              <a:t>Train all parameters of the model from scratch</a:t>
            </a:r>
          </a:p>
          <a:p>
            <a:pPr lvl="1"/>
            <a:r>
              <a:rPr lang="en-US"/>
              <a:t>Finetune all parameters of the model based on pretrained weight of ImageNet dataset.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4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D1A7-16E7-EE45-A2EA-39C4791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Freeze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734A-2A52-EF46-9D65-514E9971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mode freezes the feature extraction layers, fixes the pretrained weights on these layers and only updates the classification layer</a:t>
            </a:r>
          </a:p>
          <a:p>
            <a:r>
              <a:rPr lang="en-GB"/>
              <a:t>Classification layer is customized to predict 10 classes instead of 1000 classes</a:t>
            </a:r>
          </a:p>
          <a:p>
            <a:r>
              <a:rPr lang="en-GB"/>
              <a:t>Below is the training progress 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17191-D3A3-2F47-9AD8-170BB360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90761"/>
            <a:ext cx="5841830" cy="3064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DEAF-1521-B04D-B5A2-C78A404B9070}"/>
              </a:ext>
            </a:extLst>
          </p:cNvPr>
          <p:cNvSpPr txBox="1"/>
          <p:nvPr/>
        </p:nvSpPr>
        <p:spPr>
          <a:xfrm>
            <a:off x="8763511" y="5992297"/>
            <a:ext cx="81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Epoch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339DF-82F9-DA44-B54B-BAF277F98DCB}"/>
              </a:ext>
            </a:extLst>
          </p:cNvPr>
          <p:cNvSpPr txBox="1"/>
          <p:nvPr/>
        </p:nvSpPr>
        <p:spPr>
          <a:xfrm>
            <a:off x="5795291" y="4718481"/>
            <a:ext cx="81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37996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A04-4B09-F048-8F5F-3B94EF34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Scratch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2C26-075C-3D4E-ACA9-4A84C2CD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this mode, all parameters of the model is trained from the scratch with random initialization</a:t>
            </a:r>
          </a:p>
          <a:p>
            <a:r>
              <a:rPr lang="en-GB"/>
              <a:t>Below is the training progress log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70D17-9857-F748-A04F-3E6FD290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48" y="2225675"/>
            <a:ext cx="47117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C197-C0DE-A345-ACD2-A5A367DC47FB}"/>
              </a:ext>
            </a:extLst>
          </p:cNvPr>
          <p:cNvSpPr txBox="1"/>
          <p:nvPr/>
        </p:nvSpPr>
        <p:spPr>
          <a:xfrm>
            <a:off x="5796826" y="4307307"/>
            <a:ext cx="81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D8EEA-8D25-0747-BEB0-A5B6313C9958}"/>
              </a:ext>
            </a:extLst>
          </p:cNvPr>
          <p:cNvSpPr txBox="1"/>
          <p:nvPr/>
        </p:nvSpPr>
        <p:spPr>
          <a:xfrm>
            <a:off x="8475076" y="6053666"/>
            <a:ext cx="81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2016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FC17-A7D5-5544-B5DB-7B0011ED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Finetune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FAB6-DFF6-A640-9C42-E69B8A59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this mode, all parameters of the model is trained based on the pretrained weights</a:t>
            </a:r>
          </a:p>
          <a:p>
            <a:r>
              <a:rPr lang="en-GB"/>
              <a:t>Below is the training progress log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19D24-D647-564E-9DE5-60CA082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05" y="2326402"/>
            <a:ext cx="47117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2A0F4-1C1E-8B49-A41E-B603323353BB}"/>
              </a:ext>
            </a:extLst>
          </p:cNvPr>
          <p:cNvSpPr txBox="1"/>
          <p:nvPr/>
        </p:nvSpPr>
        <p:spPr>
          <a:xfrm>
            <a:off x="5944110" y="4319580"/>
            <a:ext cx="81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95E2F-D7DA-5F41-A75B-9E08FF17AC3C}"/>
              </a:ext>
            </a:extLst>
          </p:cNvPr>
          <p:cNvSpPr txBox="1"/>
          <p:nvPr/>
        </p:nvSpPr>
        <p:spPr>
          <a:xfrm>
            <a:off x="8475076" y="6053666"/>
            <a:ext cx="81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4005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525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Fashion Recommender</vt:lpstr>
      <vt:lpstr>Introduction</vt:lpstr>
      <vt:lpstr>Dataset</vt:lpstr>
      <vt:lpstr>VGG Net</vt:lpstr>
      <vt:lpstr>VGG Net</vt:lpstr>
      <vt:lpstr>VGG Net</vt:lpstr>
      <vt:lpstr>Freeze mode</vt:lpstr>
      <vt:lpstr>Scratch mode</vt:lpstr>
      <vt:lpstr>Finetune mode</vt:lpstr>
      <vt:lpstr>Results</vt:lpstr>
      <vt:lpstr>Results</vt:lpstr>
      <vt:lpstr>Results</vt:lpstr>
      <vt:lpstr>Results</vt:lpstr>
      <vt:lpstr>Discussion</vt:lpstr>
      <vt:lpstr>Conclusions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Recommender</dc:title>
  <dc:creator>Loc Pham</dc:creator>
  <cp:lastModifiedBy>Loc Pham</cp:lastModifiedBy>
  <cp:revision>2</cp:revision>
  <dcterms:created xsi:type="dcterms:W3CDTF">2022-05-23T11:08:25Z</dcterms:created>
  <dcterms:modified xsi:type="dcterms:W3CDTF">2022-05-23T12:44:38Z</dcterms:modified>
</cp:coreProperties>
</file>