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7" r:id="rId5"/>
    <p:sldId id="263" r:id="rId6"/>
    <p:sldId id="262" r:id="rId7"/>
    <p:sldId id="266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A1B"/>
    <a:srgbClr val="12326E"/>
    <a:srgbClr val="253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A75C-E6F0-4F24-A672-D1678544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52268-F63B-46E3-83EF-175E1DFA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1798-0AA7-4099-BE71-772CBA1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58D3-9E3B-4770-8EC0-12B3D845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2D7-51E5-4C5E-8A94-DF9F790B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38B2-D026-4E6C-9278-0C89AEF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D43E-9EBF-43C1-8583-A1A89A95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A269-A192-4A33-9CB0-1E3D5CCB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CE06-8556-49E6-BBF8-513C3B4E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030D-68A5-459D-954B-50BA6BD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AC505-3037-46C3-86D1-DABD2C5FF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5591A-2775-4181-B5F3-F29D0ED0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E24E-F078-416D-929E-2326A81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B381-11BD-462C-8344-56278AAB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1BD4-2424-488B-96D6-2B1D316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8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89A6-5D0B-4501-B50A-B468579A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A5FC-BAEF-4F7B-B9D5-EA1C09BE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B9B1-A746-417B-A9F9-8234EF0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095C-18BB-4BA9-B787-6B6962C9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23FB-6B8D-4C70-989E-8274FCCE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4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3261-D36C-4FB8-8408-FFD8C7BB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4105A-8F68-4AAC-82F7-FE2783F9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73D7-1E7C-4BFE-9D78-DF24C58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5AF6-4D8C-46B2-AA9F-3BE847F2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F3CF-3990-444B-974D-C0A5063A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9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28B-7B72-40B6-896D-4C98BC6E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C5C3-01CC-49C1-9A84-16C79B01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8F951-DB2D-4B14-8D2F-061AABC4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5C1B-E296-4DB8-8B9B-04781BA5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1FAA5-6502-40B7-AFA9-56EA9311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3F235-71AB-43E1-839C-1B8140C0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4784-12D7-4F02-A7BC-2A50EF3D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A119-20D1-4E71-BED9-4BBCEF40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7B42B-B1AE-4432-90AB-3330761B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C1B78-A9A3-44A2-9E00-E5762A310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C8650-3CAD-41F4-AA34-4F136FE8E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ED6AA-22EF-4D7B-B47E-AB315941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85BCB-31FB-40BA-B94F-6BEDD9C3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DDCE3-7BB5-46B9-9962-8BACBA7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297F-7CB5-4953-8061-6BE127C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73710-FBE3-42EB-8650-4F1A08F8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C91BF-4E31-4636-A4D9-8CD3AF5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1E9CE-3EB3-4FBA-804C-EC146F3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BA072-D8E2-4F82-9B1A-9326BAC0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A6465-DA46-4374-AD03-865EEE7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5D5A2-109F-4B27-9EE6-366E8247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9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AA02-6E23-418E-A850-3C7DE79A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D8E2-C223-4A50-9447-F9085689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B6CDE-40B2-42EA-BD3A-5D2EB826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840E-2CEB-4292-8C25-2D617FD4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E11E-10E9-4466-94F7-5DFD95C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ABE8-177D-48AD-8F4D-5F5E5BF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5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3A54-257C-4284-97E8-B82D4680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EF961-9751-4671-BB41-B59D939B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69A8-258E-4D80-B824-3C70B2C3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7E77-1FE4-4F9C-9ACE-5109C909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217A-9C2E-406C-8090-34C397E5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279A-0AF7-4243-AA6F-97EA7F0A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8F661-4586-4D86-8971-5C04A008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FE71-6A24-4D07-B374-15BDC36C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E9C9-A926-4A12-B454-48F25C57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181C-1503-46DA-98F6-D057490C0D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664-A9CF-4F7B-93F9-30E5C7CE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CEEF-B24D-45A1-9341-CD1826486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4112-016B-4136-9036-FCE3BC1D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DC2C-F5EC-4CD4-9298-CBAF11D34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Project delivery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B1F3-49E9-43B4-8F9B-3FF7A4EE6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July 2019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5AAA4F-D30B-4F0C-BD05-7F3844D7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50846"/>
          <a:stretch/>
        </p:blipFill>
        <p:spPr>
          <a:xfrm>
            <a:off x="0" y="4860395"/>
            <a:ext cx="12192000" cy="199760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D94DD20-D892-48DA-AE17-A69D2C324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460980" y="291975"/>
            <a:ext cx="1396908" cy="5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3D5B-E111-4E83-8C6B-A93EBAE4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6E35-1EFC-4754-B131-7B61307B0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23B1E8-0690-4A84-A7D3-204609745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A91F381-A7C1-48B9-8D77-3ED264DAB7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8983"/>
          <a:stretch/>
        </p:blipFill>
        <p:spPr>
          <a:xfrm>
            <a:off x="0" y="4784688"/>
            <a:ext cx="12192000" cy="20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20F0-9AA5-4449-A905-EE27143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788D-7B7C-492D-AE35-4F8366E4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latin typeface="Gill Sans MT" panose="020B0502020104020203" pitchFamily="34" charset="0"/>
              </a:rPr>
              <a:t>“All activity must make the council more efficient and effective”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4020DA-34C1-475E-B678-43461A193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20F0-9AA5-4449-A905-EE27143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788D-7B7C-492D-AE35-4F8366E4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>
                <a:latin typeface="Gill Sans MT" panose="020B0502020104020203" pitchFamily="34" charset="0"/>
              </a:rPr>
              <a:t>Ran 3 workshops with ICT </a:t>
            </a:r>
          </a:p>
          <a:p>
            <a:r>
              <a:rPr lang="en-GB" dirty="0" smtClean="0">
                <a:latin typeface="Gill Sans MT" panose="020B0502020104020203" pitchFamily="34" charset="0"/>
              </a:rPr>
              <a:t>24 staff: UX, </a:t>
            </a:r>
            <a:r>
              <a:rPr lang="en-GB" dirty="0">
                <a:latin typeface="Gill Sans MT" panose="020B0502020104020203" pitchFamily="34" charset="0"/>
              </a:rPr>
              <a:t>Business Analysts and Project Managers</a:t>
            </a:r>
          </a:p>
          <a:p>
            <a:r>
              <a:rPr lang="en-GB" dirty="0">
                <a:latin typeface="Gill Sans MT" panose="020B0502020104020203" pitchFamily="34" charset="0"/>
              </a:rPr>
              <a:t>Team </a:t>
            </a:r>
            <a:r>
              <a:rPr lang="en-GB" dirty="0" smtClean="0">
                <a:latin typeface="Gill Sans MT" panose="020B0502020104020203" pitchFamily="34" charset="0"/>
              </a:rPr>
              <a:t>asked </a:t>
            </a:r>
            <a:r>
              <a:rPr lang="en-GB" dirty="0">
                <a:latin typeface="Gill Sans MT" panose="020B0502020104020203" pitchFamily="34" charset="0"/>
              </a:rPr>
              <a:t>what stops them from being able to achieve the problem statement</a:t>
            </a:r>
          </a:p>
          <a:p>
            <a:r>
              <a:rPr lang="en-GB" dirty="0">
                <a:latin typeface="Gill Sans MT" panose="020B0502020104020203" pitchFamily="34" charset="0"/>
              </a:rPr>
              <a:t>Research produced 6 insights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4020DA-34C1-475E-B678-43461A193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CE0F-4784-438D-8856-BDA5A0D3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Insight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87C2-BDFA-4654-BE6F-DD24EF80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latin typeface="Gill Sans MT" panose="020B0502020104020203" pitchFamily="34" charset="0"/>
              </a:rPr>
              <a:t>Organisational culture impedes improvement</a:t>
            </a:r>
          </a:p>
          <a:p>
            <a:pPr marL="0" indent="0" algn="ctr">
              <a:buNone/>
            </a:pPr>
            <a:endParaRPr lang="en-GB" sz="4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</a:rPr>
              <a:t>Resulting in: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risk averse approach </a:t>
            </a:r>
            <a:r>
              <a:rPr lang="en-GB" sz="2000" dirty="0" smtClean="0">
                <a:latin typeface="Gill Sans MT" panose="020B0502020104020203" pitchFamily="34" charset="0"/>
              </a:rPr>
              <a:t>which limits change and improvement</a:t>
            </a:r>
          </a:p>
          <a:p>
            <a:r>
              <a:rPr lang="en-GB" sz="2000" dirty="0" smtClean="0">
                <a:latin typeface="Gill Sans MT" panose="020B0502020104020203" pitchFamily="34" charset="0"/>
              </a:rPr>
              <a:t>bureaucracy and lack of empowered </a:t>
            </a:r>
            <a:r>
              <a:rPr lang="en-GB" sz="2000" dirty="0" smtClean="0">
                <a:latin typeface="Gill Sans MT" panose="020B0502020104020203" pitchFamily="34" charset="0"/>
              </a:rPr>
              <a:t>decision making</a:t>
            </a:r>
            <a:r>
              <a:rPr lang="en-GB" sz="2000" dirty="0" smtClean="0">
                <a:latin typeface="Gill Sans MT" panose="020B0502020104020203" pitchFamily="34" charset="0"/>
              </a:rPr>
              <a:t> </a:t>
            </a:r>
            <a:r>
              <a:rPr lang="en-GB" sz="2000" dirty="0">
                <a:latin typeface="Gill Sans MT" panose="020B0502020104020203" pitchFamily="34" charset="0"/>
              </a:rPr>
              <a:t>slowing down the efficiency of the project</a:t>
            </a:r>
            <a:endParaRPr lang="en-GB" sz="200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r>
              <a:rPr lang="en-GB" sz="2000" dirty="0">
                <a:latin typeface="Gill Sans MT" panose="020B0502020104020203" pitchFamily="34" charset="0"/>
              </a:rPr>
              <a:t>lack of collaboration between departments slowing conversations down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782178-1554-4101-B324-A04143D4C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1D2B-D8C1-4215-86B9-512A53E8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Insight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90B7-D961-4421-8FC1-5B890FAF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4000" dirty="0">
                <a:latin typeface="Gill Sans MT" panose="020B0502020104020203" pitchFamily="34" charset="0"/>
              </a:rPr>
              <a:t>There’s little long-term and corporate-wide vision for a solution</a:t>
            </a:r>
          </a:p>
          <a:p>
            <a:endParaRPr lang="en-GB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</a:rPr>
              <a:t>Resulting in: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services jumping to a solution without considering the long term affects and success criteria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conflicting reasons for undertaking a project causes </a:t>
            </a:r>
            <a:r>
              <a:rPr lang="en-GB" sz="2000" dirty="0" smtClean="0">
                <a:latin typeface="Gill Sans MT" panose="020B0502020104020203" pitchFamily="34" charset="0"/>
              </a:rPr>
              <a:t>complications: s</a:t>
            </a:r>
            <a:r>
              <a:rPr lang="en-GB" sz="2000" dirty="0" smtClean="0">
                <a:latin typeface="Gill Sans MT" panose="020B0502020104020203" pitchFamily="34" charset="0"/>
              </a:rPr>
              <a:t>avings or </a:t>
            </a:r>
            <a:r>
              <a:rPr lang="en-GB" sz="2000" dirty="0" smtClean="0">
                <a:latin typeface="Gill Sans MT" panose="020B0502020104020203" pitchFamily="34" charset="0"/>
              </a:rPr>
              <a:t>improvement</a:t>
            </a:r>
            <a:r>
              <a:rPr lang="en-GB" sz="2000" dirty="0">
                <a:latin typeface="Gill Sans MT" panose="020B0502020104020203" pitchFamily="34" charset="0"/>
              </a:rPr>
              <a:t>?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l</a:t>
            </a:r>
            <a:r>
              <a:rPr lang="en-GB" sz="2000" dirty="0" smtClean="0">
                <a:latin typeface="Gill Sans MT" panose="020B0502020104020203" pitchFamily="34" charset="0"/>
              </a:rPr>
              <a:t>imited recognition </a:t>
            </a:r>
            <a:r>
              <a:rPr lang="en-GB" sz="2000" dirty="0">
                <a:latin typeface="Gill Sans MT" panose="020B0502020104020203" pitchFamily="34" charset="0"/>
              </a:rPr>
              <a:t>that PSN compliance, decommissioning of </a:t>
            </a:r>
            <a:r>
              <a:rPr lang="en-GB" sz="2000" dirty="0" smtClean="0">
                <a:latin typeface="Gill Sans MT" panose="020B0502020104020203" pitchFamily="34" charset="0"/>
              </a:rPr>
              <a:t>systems, </a:t>
            </a:r>
            <a:r>
              <a:rPr lang="en-GB" sz="2000" dirty="0">
                <a:latin typeface="Gill Sans MT" panose="020B0502020104020203" pitchFamily="34" charset="0"/>
              </a:rPr>
              <a:t>data </a:t>
            </a:r>
            <a:r>
              <a:rPr lang="en-GB" sz="2000" dirty="0" smtClean="0">
                <a:latin typeface="Gill Sans MT" panose="020B0502020104020203" pitchFamily="34" charset="0"/>
              </a:rPr>
              <a:t>migration/cleansing </a:t>
            </a:r>
            <a:r>
              <a:rPr lang="en-GB" sz="2000" dirty="0">
                <a:latin typeface="Gill Sans MT" panose="020B0502020104020203" pitchFamily="34" charset="0"/>
              </a:rPr>
              <a:t>is a part of a project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historic appreciation of system costs </a:t>
            </a:r>
            <a:r>
              <a:rPr lang="en-GB" sz="2000" dirty="0" smtClean="0">
                <a:latin typeface="Gill Sans MT" panose="020B0502020104020203" pitchFamily="34" charset="0"/>
              </a:rPr>
              <a:t>means </a:t>
            </a:r>
            <a:r>
              <a:rPr lang="en-GB" sz="2000" dirty="0">
                <a:latin typeface="Gill Sans MT" panose="020B0502020104020203" pitchFamily="34" charset="0"/>
              </a:rPr>
              <a:t>current prices are compared against costs from when system was originally implemented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not one </a:t>
            </a:r>
            <a:r>
              <a:rPr lang="en-GB" sz="2000" dirty="0" smtClean="0">
                <a:latin typeface="Gill Sans MT" panose="020B0502020104020203" pitchFamily="34" charset="0"/>
              </a:rPr>
              <a:t>person owns </a:t>
            </a:r>
            <a:r>
              <a:rPr lang="en-GB" sz="2000" dirty="0">
                <a:latin typeface="Gill Sans MT" panose="020B0502020104020203" pitchFamily="34" charset="0"/>
              </a:rPr>
              <a:t>a corporate system, causing </a:t>
            </a:r>
            <a:r>
              <a:rPr lang="en-GB" sz="2000" dirty="0" smtClean="0">
                <a:latin typeface="Gill Sans MT" panose="020B0502020104020203" pitchFamily="34" charset="0"/>
              </a:rPr>
              <a:t>conflicting decisions</a:t>
            </a:r>
            <a:r>
              <a:rPr lang="en-GB" sz="2000" dirty="0" smtClean="0">
                <a:latin typeface="Gill Sans MT" panose="020B0502020104020203" pitchFamily="34" charset="0"/>
              </a:rPr>
              <a:t> </a:t>
            </a:r>
            <a:r>
              <a:rPr lang="en-GB" sz="2000" dirty="0">
                <a:latin typeface="Gill Sans MT" panose="020B0502020104020203" pitchFamily="34" charset="0"/>
              </a:rPr>
              <a:t>between service areas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the service owning their own budget means piecemeal purchasing of solutions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lack of resource approved of a long term solution – what happens after the project is completed?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AE0100-94EE-49FD-AF79-A85AAFB0F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CE0F-4784-438D-8856-BDA5A0D3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Insight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87C2-BDFA-4654-BE6F-DD24EF80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latin typeface="Gill Sans MT" panose="020B0502020104020203" pitchFamily="34" charset="0"/>
              </a:rPr>
              <a:t>The requirements for a new solution are driven by the service’s preconceived assumptions</a:t>
            </a:r>
          </a:p>
          <a:p>
            <a:endParaRPr lang="en-GB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</a:rPr>
              <a:t>Resulting in: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jumping to a solution without </a:t>
            </a:r>
            <a:r>
              <a:rPr lang="en-GB" sz="2000" dirty="0" smtClean="0">
                <a:latin typeface="Gill Sans MT" panose="020B0502020104020203" pitchFamily="34" charset="0"/>
              </a:rPr>
              <a:t>understanding the problem or what users need</a:t>
            </a:r>
            <a:endParaRPr lang="en-GB" sz="2000" dirty="0">
              <a:latin typeface="Gill Sans MT" panose="020B0502020104020203" pitchFamily="34" charset="0"/>
            </a:endParaRPr>
          </a:p>
          <a:p>
            <a:r>
              <a:rPr lang="en-GB" sz="2000" dirty="0">
                <a:latin typeface="Gill Sans MT" panose="020B0502020104020203" pitchFamily="34" charset="0"/>
              </a:rPr>
              <a:t>lack of buy in for user research / design and business </a:t>
            </a:r>
            <a:r>
              <a:rPr lang="en-GB" sz="2000" dirty="0" smtClean="0">
                <a:latin typeface="Gill Sans MT" panose="020B0502020104020203" pitchFamily="34" charset="0"/>
              </a:rPr>
              <a:t>analysis</a:t>
            </a:r>
          </a:p>
          <a:p>
            <a:r>
              <a:rPr lang="en-GB" sz="2000" dirty="0" smtClean="0">
                <a:latin typeface="Gill Sans MT" panose="020B0502020104020203" pitchFamily="34" charset="0"/>
              </a:rPr>
              <a:t>the </a:t>
            </a:r>
            <a:r>
              <a:rPr lang="en-GB" sz="2000" dirty="0">
                <a:latin typeface="Gill Sans MT" panose="020B0502020104020203" pitchFamily="34" charset="0"/>
              </a:rPr>
              <a:t>service buying an ‘off the shelf’ product and fitting the service to the solution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there is no such thing as ‘off the shelf’ – configuration is never taken in to account</a:t>
            </a:r>
          </a:p>
          <a:p>
            <a:r>
              <a:rPr lang="en-GB" sz="2000" dirty="0" smtClean="0">
                <a:latin typeface="Gill Sans MT" panose="020B0502020104020203" pitchFamily="34" charset="0"/>
              </a:rPr>
              <a:t>restricted </a:t>
            </a:r>
            <a:r>
              <a:rPr lang="en-GB" sz="2000" dirty="0">
                <a:latin typeface="Gill Sans MT" panose="020B0502020104020203" pitchFamily="34" charset="0"/>
              </a:rPr>
              <a:t>knowledge of existing system’s capabilities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782178-1554-4101-B324-A04143D4C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CE0F-4784-438D-8856-BDA5A0D3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Insight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87C2-BDFA-4654-BE6F-DD24EF80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000" dirty="0">
                <a:latin typeface="Gill Sans MT" panose="020B0502020104020203" pitchFamily="34" charset="0"/>
              </a:rPr>
              <a:t>Time is the main driver for a project’s plan</a:t>
            </a:r>
          </a:p>
          <a:p>
            <a:endParaRPr lang="en-GB" sz="2000" dirty="0">
              <a:latin typeface="Gill Sans MT" panose="020B0502020104020203" pitchFamily="34" charset="0"/>
            </a:endParaRPr>
          </a:p>
          <a:p>
            <a:endParaRPr lang="en-GB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</a:rPr>
              <a:t>Resulting in: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ICT usually informed at the point when there’s an urgent time factor, meaning there’s a rush to get it done, </a:t>
            </a:r>
            <a:r>
              <a:rPr lang="en-GB" sz="2000" dirty="0" smtClean="0">
                <a:latin typeface="Gill Sans MT" panose="020B0502020104020203" pitchFamily="34" charset="0"/>
              </a:rPr>
              <a:t>rather than to truly understand the problem and user experience / need</a:t>
            </a:r>
          </a:p>
          <a:p>
            <a:r>
              <a:rPr lang="en-GB" sz="2000" dirty="0" smtClean="0">
                <a:latin typeface="Gill Sans MT" panose="020B0502020104020203" pitchFamily="34" charset="0"/>
              </a:rPr>
              <a:t>no </a:t>
            </a:r>
            <a:r>
              <a:rPr lang="en-GB" sz="2000" dirty="0">
                <a:latin typeface="Gill Sans MT" panose="020B0502020104020203" pitchFamily="34" charset="0"/>
              </a:rPr>
              <a:t>time to show measurable improvements without being able to calculate outputs and achievements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no time to look at innovation by removing waste and increasing efficiency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it’s difficult to identify the benefits of the project without time to complete business analysis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it takes time to write a business case with detail required for board approval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782178-1554-4101-B324-A04143D4C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72D7-E04E-4871-882F-76A59A51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Insight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645B-0C39-45E6-AD13-5674B614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000" dirty="0">
                <a:latin typeface="Gill Sans MT" panose="020B0502020104020203" pitchFamily="34" charset="0"/>
              </a:rPr>
              <a:t>There’s a lack of buy-in from the business to work in a different way</a:t>
            </a:r>
          </a:p>
          <a:p>
            <a:endParaRPr lang="en-GB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</a:rPr>
              <a:t>Resulting in: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resistance to iterate on solution, expecting the whole solution from day 1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unwillingness to look in to improving business processes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expectation that </a:t>
            </a:r>
            <a:r>
              <a:rPr lang="en-GB" sz="2000" dirty="0" smtClean="0">
                <a:latin typeface="Gill Sans MT" panose="020B0502020104020203" pitchFamily="34" charset="0"/>
              </a:rPr>
              <a:t>ICT </a:t>
            </a:r>
            <a:r>
              <a:rPr lang="en-GB" sz="2000" dirty="0">
                <a:latin typeface="Gill Sans MT" panose="020B0502020104020203" pitchFamily="34" charset="0"/>
              </a:rPr>
              <a:t>will </a:t>
            </a:r>
            <a:r>
              <a:rPr lang="en-GB" sz="2000" dirty="0" smtClean="0">
                <a:latin typeface="Gill Sans MT" panose="020B0502020104020203" pitchFamily="34" charset="0"/>
              </a:rPr>
              <a:t>deliver a system with </a:t>
            </a:r>
            <a:r>
              <a:rPr lang="en-GB" sz="2000" dirty="0">
                <a:latin typeface="Gill Sans MT" panose="020B0502020104020203" pitchFamily="34" charset="0"/>
              </a:rPr>
              <a:t>minimal input from the business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lack of </a:t>
            </a:r>
            <a:r>
              <a:rPr lang="en-GB" sz="2000" dirty="0" smtClean="0">
                <a:latin typeface="Gill Sans MT" panose="020B0502020104020203" pitchFamily="34" charset="0"/>
              </a:rPr>
              <a:t>appreciation or </a:t>
            </a:r>
            <a:r>
              <a:rPr lang="en-GB" sz="2000" dirty="0">
                <a:latin typeface="Gill Sans MT" panose="020B0502020104020203" pitchFamily="34" charset="0"/>
              </a:rPr>
              <a:t>different interpretation of how we work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current business case requirements are too strict to adapt with a changing organisation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new solution comes from the need to fix a problem rather than continual improvement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CA1565-0A95-4540-9065-3A32B1931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CE0F-4784-438D-8856-BDA5A0D3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2326E"/>
                </a:solidFill>
                <a:latin typeface="Gill Sans MT" panose="020B0502020104020203" pitchFamily="34" charset="0"/>
              </a:rPr>
              <a:t>Insight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87C2-BDFA-4654-BE6F-DD24EF80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latin typeface="Gill Sans MT" panose="020B0502020104020203" pitchFamily="34" charset="0"/>
              </a:rPr>
              <a:t>Projects lack team roles that have the appropriate responsibilities and allocated resource</a:t>
            </a:r>
          </a:p>
          <a:p>
            <a:pPr marL="0" indent="0" algn="ctr">
              <a:buNone/>
            </a:pPr>
            <a:endParaRPr lang="en-GB" sz="4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</a:rPr>
              <a:t>Resulting in: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i</a:t>
            </a:r>
            <a:r>
              <a:rPr lang="en-GB" sz="2000" dirty="0" smtClean="0">
                <a:latin typeface="Gill Sans MT" panose="020B0502020104020203" pitchFamily="34" charset="0"/>
              </a:rPr>
              <a:t>t being</a:t>
            </a:r>
            <a:r>
              <a:rPr lang="en-GB" sz="2000" dirty="0" smtClean="0">
                <a:latin typeface="Gill Sans MT" panose="020B0502020104020203" pitchFamily="34" charset="0"/>
              </a:rPr>
              <a:t> </a:t>
            </a:r>
            <a:r>
              <a:rPr lang="en-GB" sz="2000" dirty="0">
                <a:latin typeface="Gill Sans MT" panose="020B0502020104020203" pitchFamily="34" charset="0"/>
              </a:rPr>
              <a:t>hard to find the right person to make effective decisions in a timely way</a:t>
            </a:r>
          </a:p>
          <a:p>
            <a:r>
              <a:rPr lang="en-GB" sz="2000" dirty="0">
                <a:latin typeface="Gill Sans MT" panose="020B0502020104020203" pitchFamily="34" charset="0"/>
              </a:rPr>
              <a:t>clear roles within the project team are not set from the start, leading </a:t>
            </a:r>
            <a:r>
              <a:rPr lang="en-GB" sz="2000" dirty="0" smtClean="0">
                <a:latin typeface="Gill Sans MT" panose="020B0502020104020203" pitchFamily="34" charset="0"/>
              </a:rPr>
              <a:t>to waste</a:t>
            </a:r>
            <a:endParaRPr lang="en-GB" sz="2000" dirty="0">
              <a:latin typeface="Gill Sans MT" panose="020B0502020104020203" pitchFamily="34" charset="0"/>
            </a:endParaRPr>
          </a:p>
          <a:p>
            <a:r>
              <a:rPr lang="en-GB" sz="2000" dirty="0">
                <a:latin typeface="Gill Sans MT" panose="020B0502020104020203" pitchFamily="34" charset="0"/>
              </a:rPr>
              <a:t>service areas not always giving enough resource to the project team to support the work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782178-1554-4101-B324-A04143D4C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979" y="286104"/>
            <a:ext cx="1396908" cy="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562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Project delivery research</vt:lpstr>
      <vt:lpstr>The Problem</vt:lpstr>
      <vt:lpstr>The Research</vt:lpstr>
      <vt:lpstr>Insight #1</vt:lpstr>
      <vt:lpstr>Insight #2</vt:lpstr>
      <vt:lpstr>Insight #3</vt:lpstr>
      <vt:lpstr>Insight #4</vt:lpstr>
      <vt:lpstr>Insight #5</vt:lpstr>
      <vt:lpstr>Insight #6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Thornton, Tom</dc:creator>
  <cp:lastModifiedBy>Robinson, Kerry</cp:lastModifiedBy>
  <cp:revision>60</cp:revision>
  <dcterms:created xsi:type="dcterms:W3CDTF">2019-07-17T07:44:33Z</dcterms:created>
  <dcterms:modified xsi:type="dcterms:W3CDTF">2019-09-13T14:04:51Z</dcterms:modified>
</cp:coreProperties>
</file>