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FEE86-73D8-698A-9E69-5EE600FBD35D}" v="1" dt="2025-05-13T10:41:3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im Teov" userId="S::maksim.teov@skole.hr::841489a0-ebd2-49f2-a61e-a50dd7569dac" providerId="AD" clId="Web-{E75FEE86-73D8-698A-9E69-5EE600FBD35D}"/>
    <pc:docChg chg="addSld">
      <pc:chgData name="Maksim Teov" userId="S::maksim.teov@skole.hr::841489a0-ebd2-49f2-a61e-a50dd7569dac" providerId="AD" clId="Web-{E75FEE86-73D8-698A-9E69-5EE600FBD35D}" dt="2025-05-13T10:41:31.506" v="0"/>
      <pc:docMkLst>
        <pc:docMk/>
      </pc:docMkLst>
      <pc:sldChg chg="new">
        <pc:chgData name="Maksim Teov" userId="S::maksim.teov@skole.hr::841489a0-ebd2-49f2-a61e-a50dd7569dac" providerId="AD" clId="Web-{E75FEE86-73D8-698A-9E69-5EE600FBD35D}" dt="2025-05-13T10:41:31.506" v="0"/>
        <pc:sldMkLst>
          <pc:docMk/>
          <pc:sldMk cId="250688905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7D52-B7D4-40FF-B612-AF667599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28D7A-49AA-4D48-887F-988013E6A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830B-623C-4552-A17B-CF6B6AFB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5818-FE27-4E0B-B724-39C18D9C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F826-C0BA-4F3B-AE49-9D5937A1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01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7C5C-72F7-4C74-9254-9CE45112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D5089-D39A-495F-B1ED-0FC95A51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3164-B3DE-4579-B44E-7E2F5EF1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A6D4-A2D5-4555-8F9F-495C1C9A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5772-6041-4B8B-B4CD-9052BAEB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466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31DBA-F730-40B3-8AD9-1DADBF59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586F-3728-4AEA-8CD9-A8FC501D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C52F-B0D4-4EB3-BAFE-03C89122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8F28-7C47-4BC8-AA4B-3D01456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4F48-288D-40F4-991B-A6688034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059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F8F-616B-4A71-A567-2657864C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15E7-4229-4AB0-8581-D22631F4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8ACE-C0E9-48DB-ACCF-8C062DFE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F6C6-A27B-4EDD-93D8-CE1C428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A4CB-DF22-42DA-BC38-4035B5D5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709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5886-0C3B-4171-B0BC-12AD37DC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2C89-DC83-472E-BEA3-3F159EA6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C356-F3C3-4889-8B96-DACE8BAD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1913-3523-452A-B43D-DFEE02D0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B77D8-1F41-44E1-BD96-A723BC7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62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3D60-7FBB-4CF2-B09A-A34CCABF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D5E6-898F-4019-8601-006FE825E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CECE7-504C-4B98-843E-A0E0DC78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E3C11-37AC-449A-A41A-2C6601F2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30FA7-33D2-438C-A995-A98A8EFD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0433-85F3-4CA4-A0F6-AD6717EF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045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EA7C-618C-4C57-98A7-E31A2F55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C629-9ABC-4B04-A2AD-C24E28FB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4E024-BD2C-4BFA-862B-62E9E5101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79C80-95E8-46A2-8173-15E28C886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3769C-9EB8-4B79-991C-3B1385049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2DD88-F800-4748-8DA7-5B9F77F3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DC3EF-6646-4DF3-A91B-0BFA41E9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C7B01-03EF-4B92-9CC5-B339C95B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633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B907-00BA-46F1-A2C7-524CBD8E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338E3-6FCF-4DD2-848A-00188926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BA092-BA7A-473C-8E98-4B7A30E4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D6101-4E3B-4CE0-B7B2-601E55A2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7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B2B3D-FFD7-4EBF-BBAB-77343EE4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94EF5-3A1A-4161-9DA5-9AC781B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3886-7B90-4283-B4A2-1F46EEBE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07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42F8-6A72-4222-AEDE-AD40D7B7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F65C-562E-40EF-B831-0BE0FC62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D69FF-9D9E-4C26-BC24-044C57638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F952-7F73-4694-A202-520309D0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357C3-381D-48CB-A067-5940ADB2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974BD-60A1-484E-8468-00EB2CD1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39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5973-041C-430E-BF8D-AE874EF6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C8ED5-65CE-4438-8BED-81AEF978D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768A4-E6C4-4691-AA2E-647055150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6711-EAAE-4C8A-89D0-6F73BE76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D37E-4F89-4E2A-8D2D-4F9C28EB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E59A-85B9-4DEB-A201-900452B4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43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92D1F-3F70-4948-9E5B-BA57F611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EC2DA-03A8-4497-85D6-A79E3022E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AFF04-988C-4BB5-9E24-CE5B0AFE7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6BAC-DBF5-4F85-826C-43B15F9C72B8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4613-0419-4DE0-93A5-F4034070E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A35C-0257-4E5F-8E9B-CC2DE4CD5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F6E4-4C3D-40BE-B60A-27AF9534BCE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04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GV0eeyENfvM?feature=oembed" TargetMode="External"/><Relationship Id="rId1" Type="http://schemas.openxmlformats.org/officeDocument/2006/relationships/video" Target="https://www.youtube.com/embed/PUIWRfQLjq8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FChpxFztg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1E4D-EEC9-47EB-83F8-B66C2EEE7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 b="1">
                <a:solidFill>
                  <a:srgbClr val="002060"/>
                </a:solidFill>
              </a:rPr>
              <a:t>Nizovi u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C090-0A19-4C6A-ABBD-CA39FCD6D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hr-HR"/>
              <a:t>Video isječci, primjeri, zadaci</a:t>
            </a:r>
          </a:p>
        </p:txBody>
      </p:sp>
    </p:spTree>
    <p:extLst>
      <p:ext uri="{BB962C8B-B14F-4D97-AF65-F5344CB8AC3E}">
        <p14:creationId xmlns:p14="http://schemas.microsoft.com/office/powerpoint/2010/main" val="218605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4272-08C0-6A46-F607-D1CE5AD3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0457-8C34-BE90-D167-326B8ED12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517D-B9EF-4E66-B961-97C72CCAA6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hr-HR" b="1">
                <a:solidFill>
                  <a:srgbClr val="002060"/>
                </a:solidFill>
              </a:rPr>
              <a:t>Zadaci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1D60-4BD1-4230-B1D0-40ECE982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r-HR"/>
              <a:t>Učitaj 10 brojeva u niz i ispiši ih obrnutim redoslijedom.</a:t>
            </a:r>
          </a:p>
          <a:p>
            <a:pPr marL="0" indent="0">
              <a:buNone/>
            </a:pPr>
            <a:r>
              <a:rPr lang="hr-HR"/>
              <a:t>       ULAZ: 6,5,3,10,12,28, 3,8,9,11</a:t>
            </a:r>
          </a:p>
          <a:p>
            <a:pPr marL="0" indent="0">
              <a:buNone/>
            </a:pPr>
            <a:r>
              <a:rPr lang="hr-HR"/>
              <a:t>       IZLAZ: 11,9,8,3,28,12,10,3,5,6</a:t>
            </a:r>
          </a:p>
          <a:p>
            <a:pPr marL="0" indent="0">
              <a:buNone/>
            </a:pPr>
            <a:r>
              <a:rPr lang="hr-HR"/>
              <a:t>2. Učitaj 10 brojeva u niz a. Formiraj novi niz b tako da za parne brojeve       </a:t>
            </a:r>
          </a:p>
          <a:p>
            <a:pPr marL="0" indent="0">
              <a:buNone/>
            </a:pPr>
            <a:r>
              <a:rPr lang="hr-HR"/>
              <a:t>     iz niza a upisujemo 0, a za neparne upisujemo 1 u niz b. Ispiši b niz.</a:t>
            </a:r>
          </a:p>
          <a:p>
            <a:pPr marL="0" indent="0">
              <a:buNone/>
            </a:pPr>
            <a:r>
              <a:rPr lang="hr-HR"/>
              <a:t>       ULAZ: 6, 5, 3,10,12,28, 3,8,9,11</a:t>
            </a:r>
          </a:p>
          <a:p>
            <a:pPr marL="0" indent="0">
              <a:buNone/>
            </a:pPr>
            <a:r>
              <a:rPr lang="hr-HR"/>
              <a:t>       IZLAZ: 0, 1, 1,  0 , 0 , 0, 1, 0,1,1</a:t>
            </a:r>
          </a:p>
          <a:p>
            <a:pPr marL="0" indent="0">
              <a:buNone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172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C6C-B55C-43F2-8A32-47C061B836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hr-HR" b="1"/>
            </a:br>
            <a:r>
              <a:rPr lang="hr-HR" sz="4900" b="1">
                <a:solidFill>
                  <a:srgbClr val="002060"/>
                </a:solidFill>
              </a:rPr>
              <a:t>Napredni</a:t>
            </a:r>
            <a:r>
              <a:rPr lang="hr-HR"/>
              <a:t> </a:t>
            </a:r>
            <a:r>
              <a:rPr lang="hr-HR" sz="4900" b="1">
                <a:solidFill>
                  <a:srgbClr val="002060"/>
                </a:solidFill>
              </a:rPr>
              <a:t>programeri I</a:t>
            </a:r>
            <a:r>
              <a:rPr lang="en-US"/>
              <a:t>​</a:t>
            </a:r>
            <a:br>
              <a:rPr lang="en-US"/>
            </a:b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379C-1A15-48CB-9E8A-851CBBA2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hr-HR"/>
              <a:t>Zadan je niz cijelih brojeva. Izlaz je novi niz čiji elementi na poziciji i  daju umnožak svih ostalih elemenata početnog niza osim tog s i-te pozicije.​</a:t>
            </a:r>
          </a:p>
          <a:p>
            <a:pPr marL="0" indent="0" fontAlgn="base">
              <a:buNone/>
            </a:pPr>
            <a:r>
              <a:rPr lang="hr-HR"/>
              <a:t>TEST.1   ULAZ:    [             1             2             3             4             5              ]​</a:t>
            </a:r>
          </a:p>
          <a:p>
            <a:pPr marL="0" indent="0" fontAlgn="base">
              <a:buNone/>
            </a:pPr>
            <a:r>
              <a:rPr lang="hr-HR"/>
              <a:t>              IZLAZ:    [           120         60           40           30           24           ]​</a:t>
            </a:r>
          </a:p>
          <a:p>
            <a:pPr marL="0" indent="0" fontAlgn="base">
              <a:buNone/>
            </a:pPr>
            <a:r>
              <a:rPr lang="hr-HR"/>
              <a:t>TEST.2   ULAZ:    [              3             2             1             ]​</a:t>
            </a:r>
          </a:p>
          <a:p>
            <a:pPr marL="0" indent="0" fontAlgn="base">
              <a:buNone/>
            </a:pPr>
            <a:r>
              <a:rPr lang="hr-HR"/>
              <a:t>             IZLAZ:     [              2             3             6             ]​</a:t>
            </a:r>
          </a:p>
          <a:p>
            <a:pPr marL="0" indent="0" fontAlgn="base">
              <a:buNone/>
            </a:pPr>
            <a:r>
              <a:rPr lang="hr-HR"/>
              <a:t>​</a:t>
            </a:r>
          </a:p>
          <a:p>
            <a:pPr marL="0" indent="0">
              <a:buNone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596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C6C-B55C-43F2-8A32-47C061B836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hr-HR" b="1"/>
            </a:br>
            <a:r>
              <a:rPr lang="hr-HR" sz="4900" b="1">
                <a:solidFill>
                  <a:srgbClr val="002060"/>
                </a:solidFill>
              </a:rPr>
              <a:t>Napredni</a:t>
            </a:r>
            <a:r>
              <a:rPr lang="hr-HR"/>
              <a:t> </a:t>
            </a:r>
            <a:r>
              <a:rPr lang="hr-HR" sz="4900" b="1">
                <a:solidFill>
                  <a:srgbClr val="002060"/>
                </a:solidFill>
              </a:rPr>
              <a:t>programeri</a:t>
            </a:r>
            <a:r>
              <a:rPr lang="en-US"/>
              <a:t>​</a:t>
            </a:r>
            <a:r>
              <a:rPr lang="hr-HR"/>
              <a:t> </a:t>
            </a:r>
            <a:r>
              <a:rPr lang="hr-HR" sz="4900" b="1">
                <a:solidFill>
                  <a:srgbClr val="002060"/>
                </a:solidFill>
              </a:rPr>
              <a:t>II</a:t>
            </a:r>
            <a:br>
              <a:rPr lang="en-US"/>
            </a:b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379C-1A15-48CB-9E8A-851CBBA2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hr-HR"/>
              <a:t>Zadan je niz cijelih brojeva. Izlaz je novi niz čiji elementi na poziciji i  daju zbroj svih prethodnih elemenata početnog niza i onog s i-te pozicije.​</a:t>
            </a:r>
          </a:p>
          <a:p>
            <a:pPr marL="0" indent="0" fontAlgn="base">
              <a:buNone/>
            </a:pPr>
            <a:r>
              <a:rPr lang="hr-HR"/>
              <a:t>TEST.1   ULAZ:    [             1             2             3             4             5              ]​</a:t>
            </a:r>
          </a:p>
          <a:p>
            <a:pPr marL="0" indent="0" fontAlgn="base">
              <a:buNone/>
            </a:pPr>
            <a:r>
              <a:rPr lang="hr-HR"/>
              <a:t>              IZLAZ:    [             1             3             6            10           15            ]​</a:t>
            </a:r>
          </a:p>
          <a:p>
            <a:pPr marL="0" indent="0" fontAlgn="base">
              <a:buNone/>
            </a:pPr>
            <a:r>
              <a:rPr lang="hr-HR"/>
              <a:t>TEST.2   ULAZ:    [             3             2             1             ]​</a:t>
            </a:r>
          </a:p>
          <a:p>
            <a:pPr marL="0" indent="0" fontAlgn="base">
              <a:buNone/>
            </a:pPr>
            <a:r>
              <a:rPr lang="hr-HR"/>
              <a:t>             IZLAZ:     [             3             5             6             ]​</a:t>
            </a:r>
          </a:p>
          <a:p>
            <a:pPr marL="0" indent="0" fontAlgn="base">
              <a:buNone/>
            </a:pPr>
            <a:r>
              <a:rPr lang="hr-HR"/>
              <a:t>​</a:t>
            </a:r>
          </a:p>
          <a:p>
            <a:pPr marL="0" indent="0">
              <a:buNone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912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C6C-B55C-43F2-8A32-47C061B8361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br>
              <a:rPr lang="hr-HR" b="1"/>
            </a:br>
            <a:r>
              <a:rPr lang="hr-HR" sz="4900" b="1">
                <a:solidFill>
                  <a:srgbClr val="002060"/>
                </a:solidFill>
              </a:rPr>
              <a:t>Napredni</a:t>
            </a:r>
            <a:r>
              <a:rPr lang="hr-HR"/>
              <a:t> </a:t>
            </a:r>
            <a:r>
              <a:rPr lang="hr-HR" sz="4900" b="1">
                <a:solidFill>
                  <a:srgbClr val="002060"/>
                </a:solidFill>
              </a:rPr>
              <a:t>programeri</a:t>
            </a:r>
            <a:r>
              <a:rPr lang="en-US" sz="4900" b="1">
                <a:solidFill>
                  <a:srgbClr val="002060"/>
                </a:solidFill>
              </a:rPr>
              <a:t>​</a:t>
            </a:r>
            <a:r>
              <a:rPr lang="hr-HR" sz="4900" b="1">
                <a:solidFill>
                  <a:srgbClr val="002060"/>
                </a:solidFill>
              </a:rPr>
              <a:t>  III</a:t>
            </a:r>
            <a:br>
              <a:rPr lang="en-US"/>
            </a:b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379C-1A15-48CB-9E8A-851CBBA2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hr-HR"/>
              <a:t>Korisnik unosi početni broj i dimenziju niza. Formiraj niz tako da svaki dobiveni broj povećavaš za sljedeći prirodni broj.</a:t>
            </a:r>
          </a:p>
          <a:p>
            <a:pPr marL="0" indent="0" fontAlgn="base">
              <a:buNone/>
            </a:pPr>
            <a:r>
              <a:rPr lang="hr-HR"/>
              <a:t>TEST.1   ULAZ:   6, 5             </a:t>
            </a:r>
          </a:p>
          <a:p>
            <a:pPr marL="0" indent="0" fontAlgn="base">
              <a:buNone/>
            </a:pPr>
            <a:r>
              <a:rPr lang="hr-HR"/>
              <a:t>	   IZLAZ:    [ 6         7             9            12          16            ]​</a:t>
            </a:r>
          </a:p>
          <a:p>
            <a:pPr marL="0" indent="0" fontAlgn="base">
              <a:buNone/>
            </a:pPr>
            <a:r>
              <a:rPr lang="hr-HR"/>
              <a:t>TEST.2   ULAZ:   9, 3</a:t>
            </a:r>
          </a:p>
          <a:p>
            <a:pPr marL="0" indent="0" fontAlgn="base">
              <a:buNone/>
            </a:pPr>
            <a:r>
              <a:rPr lang="hr-HR"/>
              <a:t>             IZLAZ:     [             9             10           12             ]​</a:t>
            </a:r>
          </a:p>
          <a:p>
            <a:pPr marL="0" indent="0" fontAlgn="base">
              <a:buNone/>
            </a:pPr>
            <a:r>
              <a:rPr lang="hr-HR"/>
              <a:t>​</a:t>
            </a:r>
          </a:p>
          <a:p>
            <a:pPr marL="0" indent="0">
              <a:buNone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3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9B63-1D85-4E01-8264-F095BA4CB5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hr-HR" b="1">
                <a:solidFill>
                  <a:srgbClr val="002060"/>
                </a:solidFill>
              </a:rPr>
              <a:t>Ponovimo</a:t>
            </a:r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E06BCF2-B1BE-473D-9E20-7663F33FAE63}"/>
              </a:ext>
            </a:extLst>
          </p:cNvPr>
          <p:cNvSpPr/>
          <p:nvPr/>
        </p:nvSpPr>
        <p:spPr>
          <a:xfrm>
            <a:off x="838200" y="6251944"/>
            <a:ext cx="235688" cy="240931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422C1-759D-4964-86CE-A93ADA2A15A5}"/>
              </a:ext>
            </a:extLst>
          </p:cNvPr>
          <p:cNvSpPr txBox="1"/>
          <p:nvPr/>
        </p:nvSpPr>
        <p:spPr>
          <a:xfrm>
            <a:off x="1201479" y="6080753"/>
            <a:ext cx="122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preskoči video</a:t>
            </a:r>
          </a:p>
        </p:txBody>
      </p:sp>
      <p:pic>
        <p:nvPicPr>
          <p:cNvPr id="13" name="Online Media 12" title="Rules for making Variables in C++ -4">
            <a:hlinkClick r:id="" action="ppaction://media"/>
            <a:extLst>
              <a:ext uri="{FF2B5EF4-FFF2-40B4-BE49-F238E27FC236}">
                <a16:creationId xmlns:a16="http://schemas.microsoft.com/office/drawing/2014/main" id="{8D0782AA-6B70-4563-945A-64FA231E11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0688" y="1690688"/>
            <a:ext cx="5805487" cy="4351338"/>
          </a:xfrm>
          <a:prstGeom prst="rect">
            <a:avLst/>
          </a:prstGeom>
        </p:spPr>
      </p:pic>
      <p:pic>
        <p:nvPicPr>
          <p:cNvPr id="14" name="Online Media 13" title="Data Type Range in C++ - 5">
            <a:hlinkClick r:id="" action="ppaction://media"/>
            <a:extLst>
              <a:ext uri="{FF2B5EF4-FFF2-40B4-BE49-F238E27FC236}">
                <a16:creationId xmlns:a16="http://schemas.microsoft.com/office/drawing/2014/main" id="{FE249ADE-2940-4296-ABA8-B1AE118A96F2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215827" y="1711953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329E-F5B3-426E-9D21-FB1F27B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hr-HR" b="1">
                <a:solidFill>
                  <a:srgbClr val="002060"/>
                </a:solidFill>
              </a:rPr>
              <a:t>Provjerimo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5BC4-6E68-47AB-BE97-86733A51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r-HR"/>
              <a:t>Tipovi varijabli: 					     </a:t>
            </a:r>
          </a:p>
          <a:p>
            <a:pPr marL="0" indent="0">
              <a:buNone/>
            </a:pPr>
            <a:r>
              <a:rPr lang="hr-HR" err="1"/>
              <a:t>signed</a:t>
            </a:r>
            <a:r>
              <a:rPr lang="hr-HR"/>
              <a:t> int, unsigned int,    </a:t>
            </a:r>
            <a:r>
              <a:rPr lang="hr-HR" err="1"/>
              <a:t>long</a:t>
            </a:r>
            <a:r>
              <a:rPr lang="hr-HR"/>
              <a:t> int, short int .... TOČNO – NETOČNO</a:t>
            </a:r>
          </a:p>
          <a:p>
            <a:pPr marL="0" indent="0">
              <a:buNone/>
            </a:pPr>
            <a:r>
              <a:rPr lang="hr-HR"/>
              <a:t>     double float ili double int .............................. Izaberi točan odgovor</a:t>
            </a:r>
          </a:p>
          <a:p>
            <a:pPr marL="0" indent="0">
              <a:buNone/>
            </a:pPr>
            <a:endParaRPr lang="hr-HR"/>
          </a:p>
          <a:p>
            <a:pPr marL="0" indent="0">
              <a:buNone/>
            </a:pPr>
            <a:r>
              <a:rPr lang="hr-HR"/>
              <a:t>2. Nazivi varijabli</a:t>
            </a:r>
          </a:p>
          <a:p>
            <a:pPr marL="0" indent="0">
              <a:buNone/>
            </a:pPr>
            <a:r>
              <a:rPr lang="hr-HR"/>
              <a:t>     MojIzbor, Broj_3, A123cv, rijec.....................  TOČNO – NETOČNO</a:t>
            </a:r>
          </a:p>
          <a:p>
            <a:pPr marL="0" indent="0">
              <a:buNone/>
            </a:pPr>
            <a:r>
              <a:rPr lang="hr-HR"/>
              <a:t>      double, auto, moj broj, 23s, pa-32 ....................  TOČNO – NETOČNO</a:t>
            </a:r>
          </a:p>
          <a:p>
            <a:pPr marL="0" indent="0">
              <a:buNone/>
            </a:pPr>
            <a:r>
              <a:rPr lang="hr-HR">
                <a:solidFill>
                  <a:schemeClr val="accent5">
                    <a:lumMod val="75000"/>
                  </a:schemeClr>
                </a:solidFill>
              </a:rPr>
              <a:t>Rješenja: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99A74-F331-4876-919A-5046B60315B4}"/>
              </a:ext>
            </a:extLst>
          </p:cNvPr>
          <p:cNvSpPr/>
          <p:nvPr/>
        </p:nvSpPr>
        <p:spPr>
          <a:xfrm>
            <a:off x="2296633" y="5018567"/>
            <a:ext cx="3987210" cy="1474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hr-HR">
                <a:solidFill>
                  <a:srgbClr val="FF0000"/>
                </a:solidFill>
              </a:rPr>
              <a:t>TOČNO</a:t>
            </a:r>
          </a:p>
          <a:p>
            <a:pPr marL="342900" indent="-342900">
              <a:buAutoNum type="arabicPeriod"/>
            </a:pPr>
            <a:r>
              <a:rPr lang="hr-HR">
                <a:solidFill>
                  <a:srgbClr val="FF0000"/>
                </a:solidFill>
              </a:rPr>
              <a:t>double float</a:t>
            </a:r>
          </a:p>
          <a:p>
            <a:pPr marL="342900" indent="-342900">
              <a:buAutoNum type="arabicPeriod"/>
            </a:pPr>
            <a:r>
              <a:rPr lang="hr-HR">
                <a:solidFill>
                  <a:srgbClr val="FF0000"/>
                </a:solidFill>
              </a:rPr>
              <a:t>TOČNO</a:t>
            </a:r>
          </a:p>
          <a:p>
            <a:pPr marL="342900" indent="-342900">
              <a:buAutoNum type="arabicPeriod"/>
            </a:pPr>
            <a:r>
              <a:rPr lang="hr-HR">
                <a:solidFill>
                  <a:srgbClr val="FF0000"/>
                </a:solidFill>
              </a:rPr>
              <a:t>NETOČNO</a:t>
            </a:r>
          </a:p>
        </p:txBody>
      </p:sp>
    </p:spTree>
    <p:extLst>
      <p:ext uri="{BB962C8B-B14F-4D97-AF65-F5344CB8AC3E}">
        <p14:creationId xmlns:p14="http://schemas.microsoft.com/office/powerpoint/2010/main" val="21795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2E49-D1C9-44C6-A1C6-41FE4689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55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b="1">
                <a:solidFill>
                  <a:srgbClr val="002060"/>
                </a:solidFill>
              </a:rPr>
              <a:t>Niz - array</a:t>
            </a:r>
          </a:p>
        </p:txBody>
      </p:sp>
      <p:sp>
        <p:nvSpPr>
          <p:cNvPr id="5" name="Action Button: Go Forward or Next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8756972-A4FE-4D7E-AC51-88CAA73219D8}"/>
              </a:ext>
            </a:extLst>
          </p:cNvPr>
          <p:cNvSpPr/>
          <p:nvPr/>
        </p:nvSpPr>
        <p:spPr>
          <a:xfrm>
            <a:off x="524256" y="2401824"/>
            <a:ext cx="313944" cy="304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8B76B-2B84-45D9-A727-151F843EB214}"/>
              </a:ext>
            </a:extLst>
          </p:cNvPr>
          <p:cNvSpPr txBox="1"/>
          <p:nvPr/>
        </p:nvSpPr>
        <p:spPr>
          <a:xfrm>
            <a:off x="1060704" y="2401824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Preskoči video</a:t>
            </a:r>
          </a:p>
        </p:txBody>
      </p:sp>
      <p:pic>
        <p:nvPicPr>
          <p:cNvPr id="15" name="Online Media 14" title="Arrays in C++ - 6">
            <a:hlinkClick r:id="" action="ppaction://media"/>
            <a:extLst>
              <a:ext uri="{FF2B5EF4-FFF2-40B4-BE49-F238E27FC236}">
                <a16:creationId xmlns:a16="http://schemas.microsoft.com/office/drawing/2014/main" id="{5F3AD56E-77B5-4676-B618-1318F972333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74848" y="1662518"/>
            <a:ext cx="6931731" cy="5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5A1D-2846-4D2A-9193-B96BBA7552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hr-HR" b="1">
                <a:solidFill>
                  <a:srgbClr val="002060"/>
                </a:solidFill>
              </a:rPr>
              <a:t>Jednodimenzionalno</a:t>
            </a:r>
            <a:r>
              <a:rPr lang="hr-HR"/>
              <a:t> </a:t>
            </a:r>
            <a:r>
              <a:rPr lang="hr-HR" b="1">
                <a:solidFill>
                  <a:srgbClr val="002060"/>
                </a:solidFill>
              </a:rPr>
              <a:t>polje ili niz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787C3-4117-4620-8CFD-66668C3A9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514288"/>
              </p:ext>
            </p:extLst>
          </p:nvPr>
        </p:nvGraphicFramePr>
        <p:xfrm>
          <a:off x="838200" y="4506976"/>
          <a:ext cx="6001512" cy="834390"/>
        </p:xfrm>
        <a:graphic>
          <a:graphicData uri="http://schemas.openxmlformats.org/drawingml/2006/table">
            <a:tbl>
              <a:tblPr/>
              <a:tblGrid>
                <a:gridCol w="973176">
                  <a:extLst>
                    <a:ext uri="{9D8B030D-6E8A-4147-A177-3AD203B41FA5}">
                      <a16:colId xmlns:a16="http://schemas.microsoft.com/office/drawing/2014/main" val="3848646599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1030216958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4149729155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3310141183"/>
                    </a:ext>
                  </a:extLst>
                </a:gridCol>
                <a:gridCol w="791736">
                  <a:extLst>
                    <a:ext uri="{9D8B030D-6E8A-4147-A177-3AD203B41FA5}">
                      <a16:colId xmlns:a16="http://schemas.microsoft.com/office/drawing/2014/main" val="2001041860"/>
                    </a:ext>
                  </a:extLst>
                </a:gridCol>
                <a:gridCol w="1861392">
                  <a:extLst>
                    <a:ext uri="{9D8B030D-6E8A-4147-A177-3AD203B41FA5}">
                      <a16:colId xmlns:a16="http://schemas.microsoft.com/office/drawing/2014/main" val="1886398800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hr-HR">
                          <a:effectLst/>
                        </a:rPr>
                        <a:t>Jednodimenzionalno polje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0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X[0]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X[1]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X[2]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...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...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X[N-1]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710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DDE8B7-4F91-460C-B3D3-5EC5BD15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83520"/>
              </p:ext>
            </p:extLst>
          </p:nvPr>
        </p:nvGraphicFramePr>
        <p:xfrm>
          <a:off x="7349343" y="3621150"/>
          <a:ext cx="4101923" cy="1771650"/>
        </p:xfrm>
        <a:graphic>
          <a:graphicData uri="http://schemas.openxmlformats.org/drawingml/2006/table">
            <a:tbl>
              <a:tblPr/>
              <a:tblGrid>
                <a:gridCol w="1367308">
                  <a:extLst>
                    <a:ext uri="{9D8B030D-6E8A-4147-A177-3AD203B41FA5}">
                      <a16:colId xmlns:a16="http://schemas.microsoft.com/office/drawing/2014/main" val="2833527590"/>
                    </a:ext>
                  </a:extLst>
                </a:gridCol>
                <a:gridCol w="2734615">
                  <a:extLst>
                    <a:ext uri="{9D8B030D-6E8A-4147-A177-3AD203B41FA5}">
                      <a16:colId xmlns:a16="http://schemas.microsoft.com/office/drawing/2014/main" val="317420247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Način zadavanja indeksa članova niza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89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X[3]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cjelobrojna konstanta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372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X[a]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cjelobrojna varijabla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633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X[a*3-1]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cjelobrojni izraz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7575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BA1454E-7B39-4A6D-83E1-2CE0306FB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1806170"/>
            <a:ext cx="103669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 jednodimenzionalnih polja članovi polja (podaci) su poredani</a:t>
            </a:r>
            <a:r>
              <a:rPr kumimoji="0" lang="sr-Latn-RS" altLang="sr-Latn-R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niz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(jedan iza drugoga),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indeks svakog od članova odgovara njegovoj </a:t>
            </a:r>
            <a:r>
              <a:rPr kumimoji="0" lang="sr-Latn-RS" altLang="sr-Latn-R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udaljenosti od prvog člana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Svaki od članova niza se označava cjelobrojnim indeksom i to tako da </a:t>
            </a:r>
            <a:r>
              <a:rPr kumimoji="0" lang="sr-Latn-RS" altLang="sr-Latn-R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prvi član 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niza ima </a:t>
            </a:r>
            <a:r>
              <a:rPr kumimoji="0" lang="sr-Latn-RS" altLang="sr-Latn-R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indeks 0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sr-Latn-RS" altLang="sr-Latn-R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posljednji član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indeks </a:t>
            </a:r>
            <a:r>
              <a:rPr kumimoji="0" lang="sr-Latn-RS" altLang="sr-Latn-R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 jedan manji od duljine polja</a:t>
            </a: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 gornjem primjeru duljina polja je 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 izdvajanja (dohvaćanja) članova niza, indeks člana niza može biti zadan kao: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cjelobrojna konstanta,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cjelobrojna varijabla,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cjelobrojni izraz.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9D53-5D13-418E-9AF2-6D0446EEB5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002060"/>
                </a:solidFill>
              </a:rPr>
              <a:t>Jednodimenzionalno</a:t>
            </a:r>
            <a:r>
              <a:rPr lang="hr-HR"/>
              <a:t> </a:t>
            </a:r>
            <a:r>
              <a:rPr lang="hr-HR" b="1">
                <a:solidFill>
                  <a:srgbClr val="002060"/>
                </a:solidFill>
              </a:rPr>
              <a:t>polje ili niz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B989-EA5C-425E-A3DD-DA891F3B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88" y="18076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000"/>
              <a:t>Polje treba </a:t>
            </a:r>
            <a:r>
              <a:rPr lang="hr-HR" sz="2000" b="1"/>
              <a:t>deklarirati </a:t>
            </a:r>
            <a:r>
              <a:rPr lang="hr-HR" sz="2000"/>
              <a:t>(svi članovi polja moraju biti istog tipa) kako bi se u memoriji osigurao potreban prostor za podatke u polju.</a:t>
            </a:r>
          </a:p>
          <a:p>
            <a:r>
              <a:rPr lang="hr-HR" sz="2000"/>
              <a:t>int a[10], char b[10], float c[10], string d[10]</a:t>
            </a:r>
          </a:p>
          <a:p>
            <a:pPr marL="0" indent="0">
              <a:buNone/>
            </a:pPr>
            <a:r>
              <a:rPr lang="hr-HR" sz="2000"/>
              <a:t>Članovima deklariranog polja mogu se </a:t>
            </a:r>
            <a:r>
              <a:rPr lang="hr-HR" sz="2000" b="1"/>
              <a:t>pridružiti vrijednosti</a:t>
            </a:r>
            <a:r>
              <a:rPr lang="hr-HR" sz="2000"/>
              <a:t>. Vrijednosti se navode unutar para </a:t>
            </a:r>
            <a:r>
              <a:rPr lang="hr-HR" sz="2000" b="1"/>
              <a:t>vitičastih zagrada</a:t>
            </a:r>
            <a:r>
              <a:rPr lang="hr-HR" sz="2000"/>
              <a:t>, odvojene </a:t>
            </a:r>
            <a:r>
              <a:rPr lang="hr-HR" sz="2000" b="1"/>
              <a:t>zarezom</a:t>
            </a:r>
            <a:r>
              <a:rPr lang="hr-HR" sz="2000"/>
              <a:t>.	</a:t>
            </a:r>
          </a:p>
          <a:p>
            <a:pPr marL="0" indent="0">
              <a:buNone/>
            </a:pPr>
            <a:r>
              <a:rPr lang="hr-HR" sz="2000"/>
              <a:t>npr: int X[6]={ 11, 15, 18, 3, 23, 15 }</a:t>
            </a:r>
          </a:p>
          <a:p>
            <a:pPr marL="0" indent="0">
              <a:buNone/>
            </a:pPr>
            <a:r>
              <a:rPr lang="hr-HR" sz="2000"/>
              <a:t>         znači 	X[0]=11, na poziciji 0 je broj 11</a:t>
            </a:r>
          </a:p>
          <a:p>
            <a:pPr marL="0" indent="0">
              <a:buNone/>
            </a:pPr>
            <a:r>
              <a:rPr lang="hr-HR" sz="2000"/>
              <a:t>         		X[1]=15, na poziciji 1 je broj 15</a:t>
            </a:r>
          </a:p>
          <a:p>
            <a:pPr marL="0" indent="0">
              <a:buNone/>
            </a:pPr>
            <a:r>
              <a:rPr lang="hr-HR" sz="2000"/>
              <a:t>          		X[2]=18, na poziciji 2 je broj 18</a:t>
            </a:r>
          </a:p>
          <a:p>
            <a:pPr marL="0" indent="0">
              <a:buNone/>
            </a:pPr>
            <a:endParaRPr lang="hr-HR"/>
          </a:p>
          <a:p>
            <a:pPr marL="0" indent="0">
              <a:buNone/>
            </a:pPr>
            <a:endParaRPr lang="hr-HR"/>
          </a:p>
          <a:p>
            <a:pPr marL="0" indent="0">
              <a:buNone/>
            </a:pPr>
            <a:endParaRPr lang="hr-HR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E03B9F-FF1D-4201-BAD2-472E7E149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45991"/>
              </p:ext>
            </p:extLst>
          </p:nvPr>
        </p:nvGraphicFramePr>
        <p:xfrm>
          <a:off x="1340835" y="5199809"/>
          <a:ext cx="6961637" cy="959175"/>
        </p:xfrm>
        <a:graphic>
          <a:graphicData uri="http://schemas.openxmlformats.org/drawingml/2006/table">
            <a:tbl>
              <a:tblPr/>
              <a:tblGrid>
                <a:gridCol w="1183679">
                  <a:extLst>
                    <a:ext uri="{9D8B030D-6E8A-4147-A177-3AD203B41FA5}">
                      <a16:colId xmlns:a16="http://schemas.microsoft.com/office/drawing/2014/main" val="4133456075"/>
                    </a:ext>
                  </a:extLst>
                </a:gridCol>
                <a:gridCol w="962993">
                  <a:extLst>
                    <a:ext uri="{9D8B030D-6E8A-4147-A177-3AD203B41FA5}">
                      <a16:colId xmlns:a16="http://schemas.microsoft.com/office/drawing/2014/main" val="505443480"/>
                    </a:ext>
                  </a:extLst>
                </a:gridCol>
                <a:gridCol w="962993">
                  <a:extLst>
                    <a:ext uri="{9D8B030D-6E8A-4147-A177-3AD203B41FA5}">
                      <a16:colId xmlns:a16="http://schemas.microsoft.com/office/drawing/2014/main" val="2306913686"/>
                    </a:ext>
                  </a:extLst>
                </a:gridCol>
                <a:gridCol w="962993">
                  <a:extLst>
                    <a:ext uri="{9D8B030D-6E8A-4147-A177-3AD203B41FA5}">
                      <a16:colId xmlns:a16="http://schemas.microsoft.com/office/drawing/2014/main" val="4250105220"/>
                    </a:ext>
                  </a:extLst>
                </a:gridCol>
                <a:gridCol w="962993">
                  <a:extLst>
                    <a:ext uri="{9D8B030D-6E8A-4147-A177-3AD203B41FA5}">
                      <a16:colId xmlns:a16="http://schemas.microsoft.com/office/drawing/2014/main" val="2609114184"/>
                    </a:ext>
                  </a:extLst>
                </a:gridCol>
                <a:gridCol w="962993">
                  <a:extLst>
                    <a:ext uri="{9D8B030D-6E8A-4147-A177-3AD203B41FA5}">
                      <a16:colId xmlns:a16="http://schemas.microsoft.com/office/drawing/2014/main" val="2794776914"/>
                    </a:ext>
                  </a:extLst>
                </a:gridCol>
                <a:gridCol w="962993">
                  <a:extLst>
                    <a:ext uri="{9D8B030D-6E8A-4147-A177-3AD203B41FA5}">
                      <a16:colId xmlns:a16="http://schemas.microsoft.com/office/drawing/2014/main" val="2107385691"/>
                    </a:ext>
                  </a:extLst>
                </a:gridCol>
              </a:tblGrid>
              <a:tr h="337963">
                <a:tc>
                  <a:txBody>
                    <a:bodyPr/>
                    <a:lstStyle/>
                    <a:p>
                      <a:pPr algn="l"/>
                      <a:r>
                        <a:rPr lang="hr-HR">
                          <a:effectLst/>
                        </a:rPr>
                        <a:t>Član polja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X[0]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X[1]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X[2]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X[3]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X[4]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X[5]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20967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pPr algn="l"/>
                      <a:r>
                        <a:rPr lang="hr-HR">
                          <a:effectLst/>
                        </a:rPr>
                        <a:t>Vrijednost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11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15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18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3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23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r-HR">
                          <a:effectLst/>
                          <a:latin typeface="courier new,monospace"/>
                        </a:rPr>
                        <a:t>15</a:t>
                      </a:r>
                      <a:endParaRPr lang="hr-HR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11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6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7B6F-C5A2-4742-8012-03D4682819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002060"/>
                </a:solidFill>
              </a:rPr>
              <a:t>Jednodimenzionalno</a:t>
            </a:r>
            <a:r>
              <a:rPr lang="hr-HR"/>
              <a:t> </a:t>
            </a:r>
            <a:r>
              <a:rPr lang="hr-HR" b="1">
                <a:solidFill>
                  <a:srgbClr val="002060"/>
                </a:solidFill>
              </a:rPr>
              <a:t>polje ili niz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E7AA-1CB6-461D-86DB-E7F7CE18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/>
              <a:t>Članovi niza se mogu unositi sa tastature uz pomoć petlje</a:t>
            </a:r>
          </a:p>
          <a:p>
            <a:pPr marL="0" indent="0">
              <a:buNone/>
            </a:pPr>
            <a:r>
              <a:rPr lang="hr-HR"/>
              <a:t> npr: </a:t>
            </a:r>
            <a:r>
              <a:rPr lang="nn-NO"/>
              <a:t>for(i=0;i&lt;6;i++)</a:t>
            </a:r>
            <a:endParaRPr lang="nn-NO">
              <a:effectLst/>
            </a:endParaRPr>
          </a:p>
          <a:p>
            <a:pPr marL="0" indent="0">
              <a:buNone/>
            </a:pPr>
            <a:r>
              <a:rPr lang="nn-NO"/>
              <a:t>           {                        </a:t>
            </a:r>
            <a:r>
              <a:rPr lang="hr-HR"/>
              <a:t>cin&gt;&gt;X[i];</a:t>
            </a:r>
            <a:r>
              <a:rPr lang="nn-NO"/>
              <a:t>        } </a:t>
            </a:r>
            <a:endParaRPr lang="nn-NO">
              <a:effectLst/>
            </a:endParaRPr>
          </a:p>
          <a:p>
            <a:pPr marL="0" indent="0">
              <a:buNone/>
            </a:pPr>
            <a:r>
              <a:rPr lang="hr-HR"/>
              <a:t>Učitali smo 6 brojeva i pohranili ih na memorijskoj lokaciji.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CD80BE-F4C8-4319-9263-FC97A5B9B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85859"/>
              </p:ext>
            </p:extLst>
          </p:nvPr>
        </p:nvGraphicFramePr>
        <p:xfrm>
          <a:off x="1755648" y="3743547"/>
          <a:ext cx="13533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12">
                  <a:extLst>
                    <a:ext uri="{9D8B030D-6E8A-4147-A177-3AD203B41FA5}">
                      <a16:colId xmlns:a16="http://schemas.microsoft.com/office/drawing/2014/main" val="1754582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/>
                        <a:t>memorija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3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X[5]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1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X[4]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2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X[3]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9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X[2]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24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X[1]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7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X[0]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int main()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595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28D345-12B2-4BE2-9E16-FBD48C6F333D}"/>
              </a:ext>
            </a:extLst>
          </p:cNvPr>
          <p:cNvSpPr txBox="1"/>
          <p:nvPr/>
        </p:nvSpPr>
        <p:spPr>
          <a:xfrm>
            <a:off x="3870250" y="4061637"/>
            <a:ext cx="7145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/>
              <a:t>Vrijednosti niza pamte se u radnoj memoriji tijekom izvođenja programa.</a:t>
            </a:r>
          </a:p>
        </p:txBody>
      </p:sp>
    </p:spTree>
    <p:extLst>
      <p:ext uri="{BB962C8B-B14F-4D97-AF65-F5344CB8AC3E}">
        <p14:creationId xmlns:p14="http://schemas.microsoft.com/office/powerpoint/2010/main" val="321478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6E4-107A-43A8-9F9B-3856F1CDEF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hr-HR" b="1">
                <a:solidFill>
                  <a:srgbClr val="002060"/>
                </a:solidFill>
              </a:rPr>
              <a:t>Primjeri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A93B-FAE8-4FEF-ACAF-00B53F59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sz="1800"/>
              <a:t>Učitaj 10 brojeva u niz i zbroji ih.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58B3D5-615C-4250-A87B-8C4B4174A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62823"/>
              </p:ext>
            </p:extLst>
          </p:nvPr>
        </p:nvGraphicFramePr>
        <p:xfrm>
          <a:off x="925031" y="2262607"/>
          <a:ext cx="103029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75">
                  <a:extLst>
                    <a:ext uri="{9D8B030D-6E8A-4147-A177-3AD203B41FA5}">
                      <a16:colId xmlns:a16="http://schemas.microsoft.com/office/drawing/2014/main" val="3776086535"/>
                    </a:ext>
                  </a:extLst>
                </a:gridCol>
                <a:gridCol w="5151475">
                  <a:extLst>
                    <a:ext uri="{9D8B030D-6E8A-4147-A177-3AD203B41FA5}">
                      <a16:colId xmlns:a16="http://schemas.microsoft.com/office/drawing/2014/main" val="2289331005"/>
                    </a:ext>
                  </a:extLst>
                </a:gridCol>
              </a:tblGrid>
              <a:tr h="4351339">
                <a:tc>
                  <a:txBody>
                    <a:bodyPr/>
                    <a:lstStyle/>
                    <a:p>
                      <a:r>
                        <a:rPr lang="en-US"/>
                        <a:t>#include &lt;iostream&gt;</a:t>
                      </a:r>
                      <a:r>
                        <a:rPr lang="hr-HR"/>
                        <a:t>// upotreba niza</a:t>
                      </a:r>
                      <a:endParaRPr lang="en-US"/>
                    </a:p>
                    <a:p>
                      <a:r>
                        <a:rPr lang="en-US"/>
                        <a:t>using namespace std;</a:t>
                      </a:r>
                    </a:p>
                    <a:p>
                      <a:r>
                        <a:rPr lang="en-US"/>
                        <a:t>int main()</a:t>
                      </a:r>
                    </a:p>
                    <a:p>
                      <a:r>
                        <a:rPr lang="en-US"/>
                        <a:t>{</a:t>
                      </a:r>
                    </a:p>
                    <a:p>
                      <a:r>
                        <a:rPr lang="en-US"/>
                        <a:t>	int a[10],S=0;</a:t>
                      </a:r>
                    </a:p>
                    <a:p>
                      <a:r>
                        <a:rPr lang="en-US"/>
                        <a:t>	for(int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=0;i&lt;10;i++)</a:t>
                      </a:r>
                    </a:p>
                    <a:p>
                      <a:r>
                        <a:rPr lang="en-US"/>
                        <a:t>		{</a:t>
                      </a:r>
                    </a:p>
                    <a:p>
                      <a:r>
                        <a:rPr lang="en-US"/>
                        <a:t>		</a:t>
                      </a:r>
                    </a:p>
                    <a:p>
                      <a:r>
                        <a:rPr lang="en-US"/>
                        <a:t>		</a:t>
                      </a:r>
                      <a:r>
                        <a:rPr lang="en-US" err="1"/>
                        <a:t>cin</a:t>
                      </a:r>
                      <a:r>
                        <a:rPr lang="en-US"/>
                        <a:t>&gt;&gt;a[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];	</a:t>
                      </a:r>
                    </a:p>
                    <a:p>
                      <a:r>
                        <a:rPr lang="en-US"/>
                        <a:t>		S+=a[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];</a:t>
                      </a:r>
                    </a:p>
                    <a:p>
                      <a:r>
                        <a:rPr lang="en-US"/>
                        <a:t>	}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		</a:t>
                      </a:r>
                      <a:r>
                        <a:rPr lang="en-US" err="1"/>
                        <a:t>cout</a:t>
                      </a:r>
                      <a:r>
                        <a:rPr lang="en-US"/>
                        <a:t>&lt;&lt;S;</a:t>
                      </a:r>
                    </a:p>
                    <a:p>
                      <a:r>
                        <a:rPr lang="en-US"/>
                        <a:t>	</a:t>
                      </a:r>
                    </a:p>
                    <a:p>
                      <a:r>
                        <a:rPr lang="en-US"/>
                        <a:t>	return 0;</a:t>
                      </a:r>
                    </a:p>
                    <a:p>
                      <a:r>
                        <a:rPr lang="en-US"/>
                        <a:t>}</a:t>
                      </a:r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#include &lt;iostream&gt;</a:t>
                      </a:r>
                      <a:r>
                        <a:rPr lang="hr-HR"/>
                        <a:t>// bez niza</a:t>
                      </a:r>
                      <a:endParaRPr lang="en-US"/>
                    </a:p>
                    <a:p>
                      <a:r>
                        <a:rPr lang="en-US"/>
                        <a:t>using namespace std;</a:t>
                      </a:r>
                    </a:p>
                    <a:p>
                      <a:r>
                        <a:rPr lang="en-US"/>
                        <a:t>int main()</a:t>
                      </a:r>
                    </a:p>
                    <a:p>
                      <a:r>
                        <a:rPr lang="en-US"/>
                        <a:t>{</a:t>
                      </a:r>
                    </a:p>
                    <a:p>
                      <a:r>
                        <a:rPr lang="en-US"/>
                        <a:t>	int </a:t>
                      </a:r>
                      <a:r>
                        <a:rPr lang="en-US" err="1"/>
                        <a:t>a,S</a:t>
                      </a:r>
                      <a:r>
                        <a:rPr lang="en-US"/>
                        <a:t>=0;</a:t>
                      </a:r>
                    </a:p>
                    <a:p>
                      <a:r>
                        <a:rPr lang="en-US"/>
                        <a:t>	for(int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=0;i&lt;10;i++)</a:t>
                      </a:r>
                    </a:p>
                    <a:p>
                      <a:r>
                        <a:rPr lang="en-US"/>
                        <a:t>		{</a:t>
                      </a:r>
                    </a:p>
                    <a:p>
                      <a:r>
                        <a:rPr lang="en-US"/>
                        <a:t>		</a:t>
                      </a:r>
                    </a:p>
                    <a:p>
                      <a:r>
                        <a:rPr lang="en-US"/>
                        <a:t>		</a:t>
                      </a:r>
                      <a:r>
                        <a:rPr lang="en-US" err="1"/>
                        <a:t>cin</a:t>
                      </a:r>
                      <a:r>
                        <a:rPr lang="en-US"/>
                        <a:t>&gt;&gt;a;	</a:t>
                      </a:r>
                    </a:p>
                    <a:p>
                      <a:r>
                        <a:rPr lang="en-US"/>
                        <a:t>		S+=a;</a:t>
                      </a:r>
                    </a:p>
                    <a:p>
                      <a:r>
                        <a:rPr lang="en-US"/>
                        <a:t>	}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		</a:t>
                      </a:r>
                      <a:r>
                        <a:rPr lang="en-US" err="1"/>
                        <a:t>cout</a:t>
                      </a:r>
                      <a:r>
                        <a:rPr lang="en-US"/>
                        <a:t>&lt;&lt;S;</a:t>
                      </a:r>
                    </a:p>
                    <a:p>
                      <a:r>
                        <a:rPr lang="en-US"/>
                        <a:t>	</a:t>
                      </a:r>
                    </a:p>
                    <a:p>
                      <a:r>
                        <a:rPr lang="en-US"/>
                        <a:t>	return 0;</a:t>
                      </a:r>
                    </a:p>
                    <a:p>
                      <a:r>
                        <a:rPr lang="en-US"/>
                        <a:t>}</a:t>
                      </a: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1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78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003-789C-4F3C-B5AA-A6A32521E9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002060"/>
                </a:solidFill>
              </a:rPr>
              <a:t>Primjeri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334E-7DC1-4D39-B118-6C9B56BB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090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hr-HR"/>
              <a:t>#include &lt;iostream&gt;</a:t>
            </a:r>
          </a:p>
          <a:p>
            <a:pPr marL="0" indent="0">
              <a:buNone/>
            </a:pPr>
            <a:r>
              <a:rPr lang="hr-HR"/>
              <a:t>using namespace std;</a:t>
            </a:r>
          </a:p>
          <a:p>
            <a:pPr marL="0" indent="0">
              <a:buNone/>
            </a:pPr>
            <a:r>
              <a:rPr lang="hr-HR"/>
              <a:t>int main()</a:t>
            </a:r>
          </a:p>
          <a:p>
            <a:pPr marL="0" indent="0">
              <a:buNone/>
            </a:pPr>
            <a:r>
              <a:rPr lang="hr-HR"/>
              <a:t>{</a:t>
            </a:r>
          </a:p>
          <a:p>
            <a:pPr marL="0" indent="0">
              <a:buNone/>
            </a:pPr>
            <a:r>
              <a:rPr lang="hr-HR"/>
              <a:t>	int a[10],SP=0,SN=0;</a:t>
            </a:r>
          </a:p>
          <a:p>
            <a:pPr marL="0" indent="0">
              <a:buNone/>
            </a:pPr>
            <a:r>
              <a:rPr lang="hr-HR"/>
              <a:t>	for(int i=0;i&lt;10;i++)</a:t>
            </a:r>
          </a:p>
          <a:p>
            <a:pPr marL="0" indent="0">
              <a:buNone/>
            </a:pPr>
            <a:r>
              <a:rPr lang="hr-HR"/>
              <a:t>		{</a:t>
            </a:r>
          </a:p>
          <a:p>
            <a:pPr marL="0" indent="0">
              <a:buNone/>
            </a:pPr>
            <a:r>
              <a:rPr lang="hr-HR"/>
              <a:t>		cin&gt;&gt;a[i];	</a:t>
            </a:r>
          </a:p>
          <a:p>
            <a:pPr marL="0" indent="0">
              <a:buNone/>
            </a:pPr>
            <a:r>
              <a:rPr lang="hr-HR"/>
              <a:t>		if (a[i]%2==0)SP+=a[i];</a:t>
            </a:r>
          </a:p>
          <a:p>
            <a:pPr marL="0" indent="0">
              <a:buNone/>
            </a:pPr>
            <a:r>
              <a:rPr lang="hr-HR"/>
              <a:t>		else SN+=a[i];</a:t>
            </a:r>
          </a:p>
          <a:p>
            <a:pPr marL="0" indent="0">
              <a:buNone/>
            </a:pPr>
            <a:r>
              <a:rPr lang="hr-HR"/>
              <a:t>		}</a:t>
            </a:r>
          </a:p>
          <a:p>
            <a:pPr marL="0" indent="0">
              <a:buNone/>
            </a:pPr>
            <a:r>
              <a:rPr lang="hr-HR"/>
              <a:t>	cout&lt;&lt;"Suma neparnih: "&lt;&lt;SN&lt;&lt;"\t"&lt;&lt;"Suma parnih: "&lt;&lt;SP;</a:t>
            </a:r>
          </a:p>
          <a:p>
            <a:pPr marL="0" indent="0">
              <a:buNone/>
            </a:pPr>
            <a:r>
              <a:rPr lang="hr-HR"/>
              <a:t>	return 0;</a:t>
            </a:r>
          </a:p>
          <a:p>
            <a:pPr marL="0" indent="0">
              <a:buNone/>
            </a:pPr>
            <a:r>
              <a:rPr lang="hr-HR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FD3AE-D28E-4898-9AA7-556055397C2B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Učitaj 10 brojeva u niz, posebno zbroji parne, a posebno neparne</a:t>
            </a:r>
          </a:p>
        </p:txBody>
      </p:sp>
    </p:spTree>
    <p:extLst>
      <p:ext uri="{BB962C8B-B14F-4D97-AF65-F5344CB8AC3E}">
        <p14:creationId xmlns:p14="http://schemas.microsoft.com/office/powerpoint/2010/main" val="185333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A724F77097D340AA4741C4013DC1D0" ma:contentTypeVersion="11" ma:contentTypeDescription="Stvaranje novog dokumenta." ma:contentTypeScope="" ma:versionID="a75b7e44d8ab7110935faf736e6c4287">
  <xsd:schema xmlns:xsd="http://www.w3.org/2001/XMLSchema" xmlns:xs="http://www.w3.org/2001/XMLSchema" xmlns:p="http://schemas.microsoft.com/office/2006/metadata/properties" xmlns:ns2="9efe76df-026e-4532-9ad2-ae53ca1fd074" xmlns:ns3="21d0452c-0755-465e-bf08-8b3e334ca499" targetNamespace="http://schemas.microsoft.com/office/2006/metadata/properties" ma:root="true" ma:fieldsID="a6cab4569e43dc4a304a43c6960478c4" ns2:_="" ns3:_="">
    <xsd:import namespace="9efe76df-026e-4532-9ad2-ae53ca1fd074"/>
    <xsd:import namespace="21d0452c-0755-465e-bf08-8b3e334ca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e76df-026e-4532-9ad2-ae53ca1fd0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Oznake slika" ma:readOnly="false" ma:fieldId="{5cf76f15-5ced-4ddc-b409-7134ff3c332f}" ma:taxonomyMulti="true" ma:sspId="a0d909bf-645b-46a2-8bb9-ccdb743347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0452c-0755-465e-bf08-8b3e334ca49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85f87d8-9546-4230-9c92-83640456fa84}" ma:internalName="TaxCatchAll" ma:showField="CatchAllData" ma:web="21d0452c-0755-465e-bf08-8b3e334ca4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fe76df-026e-4532-9ad2-ae53ca1fd074">
      <Terms xmlns="http://schemas.microsoft.com/office/infopath/2007/PartnerControls"/>
    </lcf76f155ced4ddcb4097134ff3c332f>
    <TaxCatchAll xmlns="21d0452c-0755-465e-bf08-8b3e334ca499" xsi:nil="true"/>
  </documentManagement>
</p:properties>
</file>

<file path=customXml/itemProps1.xml><?xml version="1.0" encoding="utf-8"?>
<ds:datastoreItem xmlns:ds="http://schemas.openxmlformats.org/officeDocument/2006/customXml" ds:itemID="{63F8427E-24B1-40CA-AD78-21EE7A1F8E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7FA0DF-349E-42B1-B687-BCF5A4C59F5C}">
  <ds:schemaRefs>
    <ds:schemaRef ds:uri="21d0452c-0755-465e-bf08-8b3e334ca499"/>
    <ds:schemaRef ds:uri="9efe76df-026e-4532-9ad2-ae53ca1fd0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1FD7FF-2DCC-4FAD-B29B-21D68CC288A7}">
  <ds:schemaRefs>
    <ds:schemaRef ds:uri="21d0452c-0755-465e-bf08-8b3e334ca499"/>
    <ds:schemaRef ds:uri="9efe76df-026e-4532-9ad2-ae53ca1fd07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Nizovi u C++</vt:lpstr>
      <vt:lpstr>Ponovimo</vt:lpstr>
      <vt:lpstr>Provjerimo</vt:lpstr>
      <vt:lpstr>Niz - array</vt:lpstr>
      <vt:lpstr>Jednodimenzionalno polje ili niz</vt:lpstr>
      <vt:lpstr>Jednodimenzionalno polje ili niz</vt:lpstr>
      <vt:lpstr>Jednodimenzionalno polje ili niz</vt:lpstr>
      <vt:lpstr>Primjeri</vt:lpstr>
      <vt:lpstr>Primjeri</vt:lpstr>
      <vt:lpstr>PowerPoint Presentation</vt:lpstr>
      <vt:lpstr>Zadaci</vt:lpstr>
      <vt:lpstr> Napredni programeri I​ </vt:lpstr>
      <vt:lpstr> Napredni programeri​ II </vt:lpstr>
      <vt:lpstr> Napredni programeri​  III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Nizovi u C++</dc:title>
  <dc:creator>Dolores Kapović</dc:creator>
  <cp:revision>4</cp:revision>
  <dcterms:created xsi:type="dcterms:W3CDTF">2020-04-01T11:29:18Z</dcterms:created>
  <dcterms:modified xsi:type="dcterms:W3CDTF">2025-05-13T11:05:53Z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0x0101004BA724F77097D340AA4741C4013DC1D0</vt:lpwstr>
  </property>
  <property fmtid="{D5CDD505-2E9C-101B-9397-08002B2CF9AE}" pid="3" name="MediaServiceImageTags">
    <vt:lpwstr/>
  </property>
</Properties>
</file>