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5" r:id="rId28"/>
    <p:sldId id="286" r:id="rId29"/>
    <p:sldId id="287" r:id="rId30"/>
    <p:sldId id="281" r:id="rId31"/>
    <p:sldId id="283" r:id="rId32"/>
    <p:sldId id="284"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AFEF90-06B7-4C0F-9AEF-05184A4EE1DC}" type="datetimeFigureOut">
              <a:rPr lang="en-IN" smtClean="0"/>
              <a:pPr/>
              <a:t>05-11-2016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698319-F195-4706-ADDB-A611984751F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AFEF90-06B7-4C0F-9AEF-05184A4EE1DC}" type="datetimeFigureOut">
              <a:rPr lang="en-IN" smtClean="0"/>
              <a:pPr/>
              <a:t>05-11-2016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698319-F195-4706-ADDB-A611984751F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AFEF90-06B7-4C0F-9AEF-05184A4EE1DC}" type="datetimeFigureOut">
              <a:rPr lang="en-IN" smtClean="0"/>
              <a:pPr/>
              <a:t>05-11-2016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698319-F195-4706-ADDB-A611984751F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AFEF90-06B7-4C0F-9AEF-05184A4EE1DC}" type="datetimeFigureOut">
              <a:rPr lang="en-IN" smtClean="0"/>
              <a:pPr/>
              <a:t>05-11-2016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698319-F195-4706-ADDB-A611984751F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AFEF90-06B7-4C0F-9AEF-05184A4EE1DC}" type="datetimeFigureOut">
              <a:rPr lang="en-IN" smtClean="0"/>
              <a:pPr/>
              <a:t>05-11-2016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698319-F195-4706-ADDB-A611984751F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AFEF90-06B7-4C0F-9AEF-05184A4EE1DC}" type="datetimeFigureOut">
              <a:rPr lang="en-IN" smtClean="0"/>
              <a:pPr/>
              <a:t>05-11-2016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698319-F195-4706-ADDB-A611984751F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AFEF90-06B7-4C0F-9AEF-05184A4EE1DC}" type="datetimeFigureOut">
              <a:rPr lang="en-IN" smtClean="0"/>
              <a:pPr/>
              <a:t>05-11-2016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698319-F195-4706-ADDB-A611984751F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AFEF90-06B7-4C0F-9AEF-05184A4EE1DC}" type="datetimeFigureOut">
              <a:rPr lang="en-IN" smtClean="0"/>
              <a:pPr/>
              <a:t>05-11-2016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698319-F195-4706-ADDB-A611984751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FEF90-06B7-4C0F-9AEF-05184A4EE1DC}" type="datetimeFigureOut">
              <a:rPr lang="en-IN" smtClean="0"/>
              <a:pPr/>
              <a:t>05-11-2016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698319-F195-4706-ADDB-A611984751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AFEF90-06B7-4C0F-9AEF-05184A4EE1DC}" type="datetimeFigureOut">
              <a:rPr lang="en-IN" smtClean="0"/>
              <a:pPr/>
              <a:t>05-11-2016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698319-F195-4706-ADDB-A611984751F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AFEF90-06B7-4C0F-9AEF-05184A4EE1DC}" type="datetimeFigureOut">
              <a:rPr lang="en-IN" smtClean="0"/>
              <a:pPr/>
              <a:t>05-11-2016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698319-F195-4706-ADDB-A611984751F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FEF90-06B7-4C0F-9AEF-05184A4EE1DC}" type="datetimeFigureOut">
              <a:rPr lang="en-IN" smtClean="0"/>
              <a:pPr/>
              <a:t>05-11-2016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98319-F195-4706-ADDB-A611984751F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5"/>
            <a:ext cx="7772400" cy="3195786"/>
          </a:xfrm>
        </p:spPr>
        <p:txBody>
          <a:bodyPr>
            <a:noAutofit/>
          </a:bodyPr>
          <a:lstStyle/>
          <a:p>
            <a:r>
              <a:rPr lang="en-IN" sz="5400" b="1" dirty="0" smtClean="0"/>
              <a:t>Microelectronics </a:t>
            </a:r>
            <a:br>
              <a:rPr lang="en-IN" sz="5400" b="1" dirty="0" smtClean="0"/>
            </a:br>
            <a:r>
              <a:rPr lang="en-IN" sz="5400" b="1" dirty="0" smtClean="0"/>
              <a:t>and </a:t>
            </a:r>
            <a:r>
              <a:rPr lang="en-IN" sz="5400" b="1" dirty="0" smtClean="0"/>
              <a:t>VLSI Design</a:t>
            </a:r>
            <a:br>
              <a:rPr lang="en-IN" sz="5400" b="1" dirty="0" smtClean="0"/>
            </a:br>
            <a:r>
              <a:rPr lang="en-IN" sz="5400" b="1" dirty="0" smtClean="0">
                <a:solidFill>
                  <a:srgbClr val="FF0000"/>
                </a:solidFill>
              </a:rPr>
              <a:t>IT 705 </a:t>
            </a:r>
            <a:r>
              <a:rPr lang="en-IN" sz="5400" b="1" dirty="0" smtClean="0">
                <a:solidFill>
                  <a:srgbClr val="FF0000"/>
                </a:solidFill>
              </a:rPr>
              <a:t>D</a:t>
            </a:r>
            <a:endParaRPr lang="en-IN" sz="5400" b="1" dirty="0"/>
          </a:p>
        </p:txBody>
      </p:sp>
      <p:sp>
        <p:nvSpPr>
          <p:cNvPr id="3" name="Subtitle 2"/>
          <p:cNvSpPr>
            <a:spLocks noGrp="1"/>
          </p:cNvSpPr>
          <p:nvPr>
            <p:ph type="subTitle" idx="1"/>
          </p:nvPr>
        </p:nvSpPr>
        <p:spPr>
          <a:xfrm>
            <a:off x="827584" y="4653136"/>
            <a:ext cx="7632848" cy="985664"/>
          </a:xfrm>
        </p:spPr>
        <p:txBody>
          <a:bodyPr>
            <a:normAutofit/>
          </a:bodyPr>
          <a:lstStyle/>
          <a:p>
            <a:r>
              <a:rPr lang="en-IN" b="1" dirty="0" smtClean="0">
                <a:solidFill>
                  <a:srgbClr val="FF0000"/>
                </a:solidFill>
              </a:rPr>
              <a:t>Module 1: </a:t>
            </a:r>
            <a:r>
              <a:rPr lang="en-IN" b="1" dirty="0" smtClean="0">
                <a:solidFill>
                  <a:schemeClr val="accent3">
                    <a:lumMod val="75000"/>
                  </a:schemeClr>
                </a:solidFill>
              </a:rPr>
              <a:t>Introduction to VLSI Design</a:t>
            </a:r>
            <a:endParaRPr lang="en-IN" b="1" dirty="0">
              <a:solidFill>
                <a:schemeClr val="accent3">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Scale of Integration</a:t>
            </a:r>
            <a:endParaRPr lang="en-IN" b="1" dirty="0"/>
          </a:p>
        </p:txBody>
      </p:sp>
      <p:graphicFrame>
        <p:nvGraphicFramePr>
          <p:cNvPr id="4" name="Content Placeholder 3"/>
          <p:cNvGraphicFramePr>
            <a:graphicFrameLocks noGrp="1"/>
          </p:cNvGraphicFramePr>
          <p:nvPr>
            <p:ph idx="1"/>
          </p:nvPr>
        </p:nvGraphicFramePr>
        <p:xfrm>
          <a:off x="457200" y="1600200"/>
          <a:ext cx="8229600" cy="41148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en-IN" dirty="0"/>
                        <a:t>Name</a:t>
                      </a:r>
                    </a:p>
                  </a:txBody>
                  <a:tcPr anchor="ctr"/>
                </a:tc>
                <a:tc>
                  <a:txBody>
                    <a:bodyPr/>
                    <a:lstStyle/>
                    <a:p>
                      <a:pPr algn="ctr"/>
                      <a:r>
                        <a:rPr lang="en-IN"/>
                        <a:t>Signification</a:t>
                      </a:r>
                    </a:p>
                  </a:txBody>
                  <a:tcPr anchor="ctr"/>
                </a:tc>
                <a:tc>
                  <a:txBody>
                    <a:bodyPr/>
                    <a:lstStyle/>
                    <a:p>
                      <a:pPr algn="ctr"/>
                      <a:r>
                        <a:rPr lang="en-IN"/>
                        <a:t>Year</a:t>
                      </a:r>
                    </a:p>
                  </a:txBody>
                  <a:tcPr anchor="ctr"/>
                </a:tc>
                <a:tc>
                  <a:txBody>
                    <a:bodyPr/>
                    <a:lstStyle/>
                    <a:p>
                      <a:pPr algn="ctr"/>
                      <a:r>
                        <a:rPr lang="en-IN" dirty="0"/>
                        <a:t>Transistors </a:t>
                      </a:r>
                      <a:r>
                        <a:rPr lang="en-IN" dirty="0" smtClean="0"/>
                        <a:t>number</a:t>
                      </a:r>
                      <a:endParaRPr lang="en-IN" dirty="0"/>
                    </a:p>
                  </a:txBody>
                  <a:tcPr anchor="ctr"/>
                </a:tc>
                <a:tc>
                  <a:txBody>
                    <a:bodyPr/>
                    <a:lstStyle/>
                    <a:p>
                      <a:pPr algn="ctr"/>
                      <a:r>
                        <a:rPr lang="en-IN" dirty="0"/>
                        <a:t>Logic gates </a:t>
                      </a:r>
                      <a:r>
                        <a:rPr lang="en-IN" dirty="0" smtClean="0"/>
                        <a:t>number</a:t>
                      </a:r>
                      <a:endParaRPr lang="en-IN" dirty="0"/>
                    </a:p>
                  </a:txBody>
                  <a:tcPr anchor="ctr"/>
                </a:tc>
              </a:tr>
              <a:tr h="370840">
                <a:tc>
                  <a:txBody>
                    <a:bodyPr/>
                    <a:lstStyle/>
                    <a:p>
                      <a:pPr algn="ctr"/>
                      <a:r>
                        <a:rPr lang="en-IN" b="1"/>
                        <a:t>SSI</a:t>
                      </a:r>
                    </a:p>
                  </a:txBody>
                  <a:tcPr anchor="ctr"/>
                </a:tc>
                <a:tc>
                  <a:txBody>
                    <a:bodyPr/>
                    <a:lstStyle/>
                    <a:p>
                      <a:pPr algn="ctr"/>
                      <a:r>
                        <a:rPr lang="en-IN" i="1"/>
                        <a:t>small-scale integration</a:t>
                      </a:r>
                      <a:endParaRPr lang="en-IN"/>
                    </a:p>
                  </a:txBody>
                  <a:tcPr anchor="ctr"/>
                </a:tc>
                <a:tc>
                  <a:txBody>
                    <a:bodyPr/>
                    <a:lstStyle/>
                    <a:p>
                      <a:pPr algn="ctr"/>
                      <a:r>
                        <a:rPr lang="en-IN"/>
                        <a:t>1964</a:t>
                      </a:r>
                    </a:p>
                  </a:txBody>
                  <a:tcPr anchor="ctr"/>
                </a:tc>
                <a:tc>
                  <a:txBody>
                    <a:bodyPr/>
                    <a:lstStyle/>
                    <a:p>
                      <a:pPr algn="ctr"/>
                      <a:r>
                        <a:rPr lang="en-IN"/>
                        <a:t>1 to 10</a:t>
                      </a:r>
                    </a:p>
                  </a:txBody>
                  <a:tcPr anchor="ctr"/>
                </a:tc>
                <a:tc>
                  <a:txBody>
                    <a:bodyPr/>
                    <a:lstStyle/>
                    <a:p>
                      <a:pPr algn="ctr"/>
                      <a:r>
                        <a:rPr lang="en-IN"/>
                        <a:t>1 to 12</a:t>
                      </a:r>
                    </a:p>
                  </a:txBody>
                  <a:tcPr anchor="ctr"/>
                </a:tc>
              </a:tr>
              <a:tr h="370840">
                <a:tc>
                  <a:txBody>
                    <a:bodyPr/>
                    <a:lstStyle/>
                    <a:p>
                      <a:pPr algn="ctr"/>
                      <a:r>
                        <a:rPr lang="en-IN" b="1"/>
                        <a:t>MSI</a:t>
                      </a:r>
                    </a:p>
                  </a:txBody>
                  <a:tcPr anchor="ctr"/>
                </a:tc>
                <a:tc>
                  <a:txBody>
                    <a:bodyPr/>
                    <a:lstStyle/>
                    <a:p>
                      <a:pPr algn="ctr"/>
                      <a:r>
                        <a:rPr lang="en-IN" i="1"/>
                        <a:t>medium-scale integration</a:t>
                      </a:r>
                      <a:endParaRPr lang="en-IN"/>
                    </a:p>
                  </a:txBody>
                  <a:tcPr anchor="ctr"/>
                </a:tc>
                <a:tc>
                  <a:txBody>
                    <a:bodyPr/>
                    <a:lstStyle/>
                    <a:p>
                      <a:pPr algn="ctr"/>
                      <a:r>
                        <a:rPr lang="en-IN"/>
                        <a:t>1968</a:t>
                      </a:r>
                    </a:p>
                  </a:txBody>
                  <a:tcPr anchor="ctr"/>
                </a:tc>
                <a:tc>
                  <a:txBody>
                    <a:bodyPr/>
                    <a:lstStyle/>
                    <a:p>
                      <a:pPr algn="ctr"/>
                      <a:r>
                        <a:rPr lang="en-IN"/>
                        <a:t>10 to 500</a:t>
                      </a:r>
                    </a:p>
                  </a:txBody>
                  <a:tcPr anchor="ctr"/>
                </a:tc>
                <a:tc>
                  <a:txBody>
                    <a:bodyPr/>
                    <a:lstStyle/>
                    <a:p>
                      <a:pPr algn="ctr"/>
                      <a:r>
                        <a:rPr lang="en-IN"/>
                        <a:t>13 to 99</a:t>
                      </a:r>
                    </a:p>
                  </a:txBody>
                  <a:tcPr anchor="ctr"/>
                </a:tc>
              </a:tr>
              <a:tr h="370840">
                <a:tc>
                  <a:txBody>
                    <a:bodyPr/>
                    <a:lstStyle/>
                    <a:p>
                      <a:pPr algn="ctr"/>
                      <a:r>
                        <a:rPr lang="en-IN" b="1"/>
                        <a:t>LSI</a:t>
                      </a:r>
                    </a:p>
                  </a:txBody>
                  <a:tcPr anchor="ctr"/>
                </a:tc>
                <a:tc>
                  <a:txBody>
                    <a:bodyPr/>
                    <a:lstStyle/>
                    <a:p>
                      <a:pPr algn="ctr"/>
                      <a:r>
                        <a:rPr lang="en-IN" i="1"/>
                        <a:t>large-scale integration</a:t>
                      </a:r>
                      <a:endParaRPr lang="en-IN"/>
                    </a:p>
                  </a:txBody>
                  <a:tcPr anchor="ctr"/>
                </a:tc>
                <a:tc>
                  <a:txBody>
                    <a:bodyPr/>
                    <a:lstStyle/>
                    <a:p>
                      <a:pPr algn="ctr"/>
                      <a:r>
                        <a:rPr lang="en-IN"/>
                        <a:t>1971</a:t>
                      </a:r>
                    </a:p>
                  </a:txBody>
                  <a:tcPr anchor="ctr"/>
                </a:tc>
                <a:tc>
                  <a:txBody>
                    <a:bodyPr/>
                    <a:lstStyle/>
                    <a:p>
                      <a:pPr algn="ctr"/>
                      <a:r>
                        <a:rPr lang="en-IN"/>
                        <a:t>500 to 20,000</a:t>
                      </a:r>
                    </a:p>
                  </a:txBody>
                  <a:tcPr anchor="ctr"/>
                </a:tc>
                <a:tc>
                  <a:txBody>
                    <a:bodyPr/>
                    <a:lstStyle/>
                    <a:p>
                      <a:pPr algn="ctr"/>
                      <a:r>
                        <a:rPr lang="en-IN"/>
                        <a:t>100 to 9,999</a:t>
                      </a:r>
                    </a:p>
                  </a:txBody>
                  <a:tcPr anchor="ctr"/>
                </a:tc>
              </a:tr>
              <a:tr h="370840">
                <a:tc>
                  <a:txBody>
                    <a:bodyPr/>
                    <a:lstStyle/>
                    <a:p>
                      <a:pPr algn="ctr"/>
                      <a:r>
                        <a:rPr lang="en-IN" b="1"/>
                        <a:t>VLSI</a:t>
                      </a:r>
                    </a:p>
                  </a:txBody>
                  <a:tcPr anchor="ctr"/>
                </a:tc>
                <a:tc>
                  <a:txBody>
                    <a:bodyPr/>
                    <a:lstStyle/>
                    <a:p>
                      <a:pPr algn="ctr"/>
                      <a:r>
                        <a:rPr lang="en-IN" i="1"/>
                        <a:t>very large-scale integration</a:t>
                      </a:r>
                      <a:endParaRPr lang="en-IN"/>
                    </a:p>
                  </a:txBody>
                  <a:tcPr anchor="ctr"/>
                </a:tc>
                <a:tc>
                  <a:txBody>
                    <a:bodyPr/>
                    <a:lstStyle/>
                    <a:p>
                      <a:pPr algn="ctr"/>
                      <a:r>
                        <a:rPr lang="en-IN"/>
                        <a:t>1980</a:t>
                      </a:r>
                    </a:p>
                  </a:txBody>
                  <a:tcPr anchor="ctr"/>
                </a:tc>
                <a:tc>
                  <a:txBody>
                    <a:bodyPr/>
                    <a:lstStyle/>
                    <a:p>
                      <a:pPr algn="ctr"/>
                      <a:r>
                        <a:rPr lang="en-IN"/>
                        <a:t>20,000 to 1,000,000</a:t>
                      </a:r>
                    </a:p>
                  </a:txBody>
                  <a:tcPr anchor="ctr"/>
                </a:tc>
                <a:tc>
                  <a:txBody>
                    <a:bodyPr/>
                    <a:lstStyle/>
                    <a:p>
                      <a:pPr algn="ctr"/>
                      <a:r>
                        <a:rPr lang="en-IN"/>
                        <a:t>10,000 to 99,999</a:t>
                      </a:r>
                    </a:p>
                  </a:txBody>
                  <a:tcPr anchor="ctr"/>
                </a:tc>
              </a:tr>
              <a:tr h="370840">
                <a:tc>
                  <a:txBody>
                    <a:bodyPr/>
                    <a:lstStyle/>
                    <a:p>
                      <a:pPr algn="ctr"/>
                      <a:r>
                        <a:rPr lang="en-IN" b="1" dirty="0"/>
                        <a:t>ULSI</a:t>
                      </a:r>
                    </a:p>
                  </a:txBody>
                  <a:tcPr anchor="ctr"/>
                </a:tc>
                <a:tc>
                  <a:txBody>
                    <a:bodyPr/>
                    <a:lstStyle/>
                    <a:p>
                      <a:pPr algn="ctr"/>
                      <a:r>
                        <a:rPr lang="en-IN" i="1"/>
                        <a:t>ultra-large-scale integration</a:t>
                      </a:r>
                      <a:endParaRPr lang="en-IN"/>
                    </a:p>
                  </a:txBody>
                  <a:tcPr anchor="ctr"/>
                </a:tc>
                <a:tc>
                  <a:txBody>
                    <a:bodyPr/>
                    <a:lstStyle/>
                    <a:p>
                      <a:pPr algn="ctr"/>
                      <a:r>
                        <a:rPr lang="en-IN"/>
                        <a:t>1984</a:t>
                      </a:r>
                    </a:p>
                  </a:txBody>
                  <a:tcPr anchor="ctr"/>
                </a:tc>
                <a:tc>
                  <a:txBody>
                    <a:bodyPr/>
                    <a:lstStyle/>
                    <a:p>
                      <a:pPr algn="ctr"/>
                      <a:r>
                        <a:rPr lang="en-IN"/>
                        <a:t>1,000,000 and more</a:t>
                      </a:r>
                    </a:p>
                  </a:txBody>
                  <a:tcPr anchor="ctr"/>
                </a:tc>
                <a:tc>
                  <a:txBody>
                    <a:bodyPr/>
                    <a:lstStyle/>
                    <a:p>
                      <a:pPr algn="ctr"/>
                      <a:r>
                        <a:rPr lang="en-IN" dirty="0"/>
                        <a:t>100,000 and more</a:t>
                      </a:r>
                    </a:p>
                  </a:txBody>
                  <a:tcPr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VLSI Chips</a:t>
            </a:r>
            <a:endParaRPr lang="en-IN" b="1" dirty="0"/>
          </a:p>
        </p:txBody>
      </p:sp>
      <p:sp>
        <p:nvSpPr>
          <p:cNvPr id="3" name="Content Placeholder 2"/>
          <p:cNvSpPr>
            <a:spLocks noGrp="1"/>
          </p:cNvSpPr>
          <p:nvPr>
            <p:ph idx="1"/>
          </p:nvPr>
        </p:nvSpPr>
        <p:spPr/>
        <p:txBody>
          <a:bodyPr/>
          <a:lstStyle/>
          <a:p>
            <a:pPr marL="571500" indent="-571500">
              <a:buFont typeface="+mj-lt"/>
              <a:buAutoNum type="romanLcPeriod"/>
            </a:pPr>
            <a:r>
              <a:rPr lang="en-IN" dirty="0" smtClean="0"/>
              <a:t>CMOS chip</a:t>
            </a:r>
          </a:p>
          <a:p>
            <a:pPr marL="571500" indent="-571500">
              <a:buFont typeface="+mj-lt"/>
              <a:buAutoNum type="romanLcPeriod"/>
            </a:pPr>
            <a:r>
              <a:rPr lang="en-IN" dirty="0" smtClean="0"/>
              <a:t>DSP chip</a:t>
            </a:r>
          </a:p>
          <a:p>
            <a:pPr marL="571500" indent="-571500">
              <a:buFont typeface="+mj-lt"/>
              <a:buAutoNum type="romanLcPeriod"/>
            </a:pPr>
            <a:r>
              <a:rPr lang="en-IN" dirty="0" smtClean="0"/>
              <a:t>Dynamic and Static RAM chip</a:t>
            </a:r>
          </a:p>
          <a:p>
            <a:pPr marL="571500" indent="-571500">
              <a:buFont typeface="+mj-lt"/>
              <a:buAutoNum type="romanLcPeriod"/>
            </a:pPr>
            <a:r>
              <a:rPr lang="en-IN" dirty="0" smtClean="0"/>
              <a:t>ROM Chip</a:t>
            </a:r>
          </a:p>
          <a:p>
            <a:pPr marL="571500" indent="-571500">
              <a:buFont typeface="+mj-lt"/>
              <a:buAutoNum type="romanLcPeriod"/>
            </a:pPr>
            <a:r>
              <a:rPr lang="en-IN" dirty="0" smtClean="0"/>
              <a:t>FPGA chip</a:t>
            </a:r>
          </a:p>
          <a:p>
            <a:pPr marL="571500" indent="-571500">
              <a:buFont typeface="+mj-lt"/>
              <a:buAutoNum type="romanLcPeriod"/>
            </a:pPr>
            <a:r>
              <a:rPr lang="en-IN" dirty="0" smtClean="0"/>
              <a:t>Gate Array chip</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CMOS Chip</a:t>
            </a:r>
            <a:endParaRPr lang="en-IN" b="1" dirty="0"/>
          </a:p>
        </p:txBody>
      </p:sp>
      <p:sp>
        <p:nvSpPr>
          <p:cNvPr id="3" name="Content Placeholder 2"/>
          <p:cNvSpPr>
            <a:spLocks noGrp="1"/>
          </p:cNvSpPr>
          <p:nvPr>
            <p:ph idx="1"/>
          </p:nvPr>
        </p:nvSpPr>
        <p:spPr>
          <a:xfrm>
            <a:off x="395536" y="1340768"/>
            <a:ext cx="8229600" cy="4925144"/>
          </a:xfrm>
        </p:spPr>
        <p:txBody>
          <a:bodyPr>
            <a:noAutofit/>
          </a:bodyPr>
          <a:lstStyle/>
          <a:p>
            <a:pPr algn="just"/>
            <a:r>
              <a:rPr lang="en-IN" b="1" dirty="0" smtClean="0"/>
              <a:t>Complementary metal-oxide semiconductor </a:t>
            </a:r>
            <a:r>
              <a:rPr lang="en-IN" dirty="0" smtClean="0"/>
              <a:t>(CMOS) chips are two transistors made from </a:t>
            </a:r>
            <a:r>
              <a:rPr lang="en-IN" u="sng" dirty="0" smtClean="0"/>
              <a:t>two field effect transistors of different types, placed together on the same circuit</a:t>
            </a:r>
            <a:r>
              <a:rPr lang="en-IN" dirty="0" smtClean="0"/>
              <a:t>. </a:t>
            </a:r>
          </a:p>
          <a:p>
            <a:pPr algn="just"/>
            <a:r>
              <a:rPr lang="en-IN" dirty="0" smtClean="0"/>
              <a:t>These types of chips are particularly </a:t>
            </a:r>
            <a:r>
              <a:rPr lang="en-IN" b="1" i="1" dirty="0" smtClean="0"/>
              <a:t>fast and can operate using minimal power</a:t>
            </a:r>
            <a:r>
              <a:rPr lang="en-IN" dirty="0" smtClean="0"/>
              <a:t>. </a:t>
            </a:r>
          </a:p>
          <a:p>
            <a:pPr algn="just"/>
            <a:r>
              <a:rPr lang="en-IN" dirty="0" smtClean="0"/>
              <a:t>However, the chips are </a:t>
            </a:r>
            <a:r>
              <a:rPr lang="en-IN" b="1" i="1" dirty="0" smtClean="0"/>
              <a:t>vulnerable to static electricity damage</a:t>
            </a:r>
            <a:r>
              <a:rPr lang="en-IN" dirty="0" smtClean="0"/>
              <a:t>. </a:t>
            </a:r>
          </a:p>
          <a:p>
            <a:pPr algn="just"/>
            <a:r>
              <a:rPr lang="en-IN" dirty="0" smtClean="0"/>
              <a:t>These chips usually are </a:t>
            </a:r>
            <a:r>
              <a:rPr lang="en-IN" b="1" i="1" dirty="0" smtClean="0"/>
              <a:t>used for RAM and switching.</a:t>
            </a:r>
            <a:endParaRPr lang="en-IN" b="1"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DSP Chip</a:t>
            </a:r>
            <a:endParaRPr lang="en-IN" b="1" dirty="0"/>
          </a:p>
        </p:txBody>
      </p:sp>
      <p:sp>
        <p:nvSpPr>
          <p:cNvPr id="3" name="Content Placeholder 2"/>
          <p:cNvSpPr>
            <a:spLocks noGrp="1"/>
          </p:cNvSpPr>
          <p:nvPr>
            <p:ph idx="1"/>
          </p:nvPr>
        </p:nvSpPr>
        <p:spPr/>
        <p:txBody>
          <a:bodyPr/>
          <a:lstStyle/>
          <a:p>
            <a:pPr algn="just"/>
            <a:r>
              <a:rPr lang="en-IN" dirty="0" smtClean="0"/>
              <a:t>A </a:t>
            </a:r>
            <a:r>
              <a:rPr lang="en-IN" b="1" dirty="0" smtClean="0"/>
              <a:t>digital signal processor </a:t>
            </a:r>
            <a:r>
              <a:rPr lang="en-IN" dirty="0" smtClean="0"/>
              <a:t>(DSP) is a type of chip used to manipulate data. </a:t>
            </a:r>
          </a:p>
          <a:p>
            <a:pPr algn="just"/>
            <a:r>
              <a:rPr lang="en-IN" dirty="0" smtClean="0"/>
              <a:t>DSP chips are involved in </a:t>
            </a:r>
            <a:r>
              <a:rPr lang="en-IN" b="1" i="1" dirty="0" smtClean="0"/>
              <a:t>sending, interpreting and acquiring information</a:t>
            </a:r>
            <a:endParaRPr lang="en-IN" b="1"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smtClean="0"/>
              <a:t>Dynamic and Static RAM Chips</a:t>
            </a:r>
            <a:endParaRPr lang="en-IN" b="1" dirty="0"/>
          </a:p>
        </p:txBody>
      </p:sp>
      <p:sp>
        <p:nvSpPr>
          <p:cNvPr id="3" name="Content Placeholder 2"/>
          <p:cNvSpPr>
            <a:spLocks noGrp="1"/>
          </p:cNvSpPr>
          <p:nvPr>
            <p:ph idx="1"/>
          </p:nvPr>
        </p:nvSpPr>
        <p:spPr>
          <a:xfrm>
            <a:off x="467544" y="1124744"/>
            <a:ext cx="8229600" cy="5112568"/>
          </a:xfrm>
        </p:spPr>
        <p:txBody>
          <a:bodyPr>
            <a:noAutofit/>
          </a:bodyPr>
          <a:lstStyle/>
          <a:p>
            <a:pPr algn="just"/>
            <a:r>
              <a:rPr lang="en-IN" sz="2800" u="sng" dirty="0" smtClean="0"/>
              <a:t>Dynamic and static RAM </a:t>
            </a:r>
            <a:r>
              <a:rPr lang="en-IN" sz="2800" dirty="0" smtClean="0"/>
              <a:t>chips are used to </a:t>
            </a:r>
            <a:r>
              <a:rPr lang="en-IN" sz="2800" b="1" dirty="0" smtClean="0"/>
              <a:t>store information. </a:t>
            </a:r>
          </a:p>
          <a:p>
            <a:pPr algn="just"/>
            <a:r>
              <a:rPr lang="en-IN" sz="2800" dirty="0" smtClean="0"/>
              <a:t>Dynamic RAM chips store their information on </a:t>
            </a:r>
            <a:r>
              <a:rPr lang="en-IN" sz="2800" b="1" i="1" dirty="0" smtClean="0"/>
              <a:t>integrated circuits that contain capacitors</a:t>
            </a:r>
            <a:r>
              <a:rPr lang="en-IN" sz="2800" dirty="0" smtClean="0"/>
              <a:t>. </a:t>
            </a:r>
          </a:p>
          <a:p>
            <a:pPr algn="just"/>
            <a:r>
              <a:rPr lang="en-IN" sz="2800" dirty="0" smtClean="0"/>
              <a:t>Operation of dynamic RAM chip </a:t>
            </a:r>
            <a:r>
              <a:rPr lang="en-IN" sz="2800" b="1" i="1" dirty="0" smtClean="0"/>
              <a:t>is slow </a:t>
            </a:r>
            <a:r>
              <a:rPr lang="en-IN" sz="2800" dirty="0" smtClean="0"/>
              <a:t>because of user pipelining. </a:t>
            </a:r>
            <a:r>
              <a:rPr lang="en-IN" sz="2800" b="1" i="1" dirty="0" smtClean="0"/>
              <a:t>It can serve one user at any time instant </a:t>
            </a:r>
            <a:r>
              <a:rPr lang="en-IN" sz="2800" dirty="0" smtClean="0"/>
              <a:t>.</a:t>
            </a:r>
          </a:p>
          <a:p>
            <a:pPr algn="just"/>
            <a:r>
              <a:rPr lang="en-IN" sz="2800" dirty="0" smtClean="0"/>
              <a:t>This </a:t>
            </a:r>
            <a:r>
              <a:rPr lang="en-IN" sz="2800" b="1" i="1" dirty="0" smtClean="0"/>
              <a:t>drawback does not occur with static RAM </a:t>
            </a:r>
            <a:r>
              <a:rPr lang="en-IN" sz="2800" dirty="0" smtClean="0"/>
              <a:t>chips. </a:t>
            </a:r>
          </a:p>
          <a:p>
            <a:pPr algn="just"/>
            <a:r>
              <a:rPr lang="en-IN" sz="2800" dirty="0" smtClean="0"/>
              <a:t>However, </a:t>
            </a:r>
            <a:r>
              <a:rPr lang="en-IN" sz="2800" b="1" i="1" dirty="0" smtClean="0"/>
              <a:t>dynamic RAM chips can store far more information than static RAM</a:t>
            </a:r>
            <a:r>
              <a:rPr lang="en-IN" sz="2800" dirty="0" smtClean="0"/>
              <a:t>. </a:t>
            </a:r>
          </a:p>
          <a:p>
            <a:pPr algn="just"/>
            <a:r>
              <a:rPr lang="en-IN" sz="2800" dirty="0" smtClean="0"/>
              <a:t>Usually, a static RAM chip </a:t>
            </a:r>
            <a:r>
              <a:rPr lang="en-IN" sz="2800" b="1" i="1" dirty="0" smtClean="0"/>
              <a:t>can store only one quarter of the memory  (25%) </a:t>
            </a:r>
            <a:r>
              <a:rPr lang="en-IN" sz="2800" dirty="0" smtClean="0"/>
              <a:t>that a dynamic RAM chip can.</a:t>
            </a:r>
            <a:endParaRPr lang="en-I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ROM Chip</a:t>
            </a:r>
            <a:endParaRPr lang="en-IN" b="1" dirty="0"/>
          </a:p>
        </p:txBody>
      </p:sp>
      <p:sp>
        <p:nvSpPr>
          <p:cNvPr id="3" name="Content Placeholder 2"/>
          <p:cNvSpPr>
            <a:spLocks noGrp="1"/>
          </p:cNvSpPr>
          <p:nvPr>
            <p:ph idx="1"/>
          </p:nvPr>
        </p:nvSpPr>
        <p:spPr/>
        <p:txBody>
          <a:bodyPr/>
          <a:lstStyle/>
          <a:p>
            <a:pPr algn="just"/>
            <a:r>
              <a:rPr lang="en-IN" u="sng" dirty="0" smtClean="0"/>
              <a:t>Read-only memory </a:t>
            </a:r>
            <a:r>
              <a:rPr lang="en-IN" dirty="0" smtClean="0"/>
              <a:t>(ROM) chips are </a:t>
            </a:r>
            <a:r>
              <a:rPr lang="en-IN" b="1" i="1" dirty="0" smtClean="0"/>
              <a:t>integral parts of any computer system</a:t>
            </a:r>
            <a:r>
              <a:rPr lang="en-IN" dirty="0" smtClean="0"/>
              <a:t>. </a:t>
            </a:r>
          </a:p>
          <a:p>
            <a:pPr algn="just"/>
            <a:r>
              <a:rPr lang="en-IN" dirty="0" smtClean="0"/>
              <a:t>These chips </a:t>
            </a:r>
            <a:r>
              <a:rPr lang="en-IN" b="1" i="1" dirty="0" smtClean="0"/>
              <a:t>contain data or instructions that can be read but never changed</a:t>
            </a:r>
            <a:r>
              <a:rPr lang="en-IN" dirty="0" smtClean="0"/>
              <a:t>. </a:t>
            </a:r>
          </a:p>
          <a:p>
            <a:pPr algn="just"/>
            <a:r>
              <a:rPr lang="en-IN" dirty="0" smtClean="0"/>
              <a:t>These chips are </a:t>
            </a:r>
            <a:r>
              <a:rPr lang="en-IN" b="1" i="1" dirty="0" smtClean="0"/>
              <a:t>manufactured with data already stored upon them</a:t>
            </a:r>
            <a:r>
              <a:rPr lang="en-IN" dirty="0" smtClean="0"/>
              <a: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FPGA Chips</a:t>
            </a:r>
            <a:endParaRPr lang="en-IN" b="1" dirty="0"/>
          </a:p>
        </p:txBody>
      </p:sp>
      <p:sp>
        <p:nvSpPr>
          <p:cNvPr id="3" name="Content Placeholder 2"/>
          <p:cNvSpPr>
            <a:spLocks noGrp="1"/>
          </p:cNvSpPr>
          <p:nvPr>
            <p:ph idx="1"/>
          </p:nvPr>
        </p:nvSpPr>
        <p:spPr>
          <a:xfrm>
            <a:off x="457200" y="1600200"/>
            <a:ext cx="8229600" cy="4853136"/>
          </a:xfrm>
        </p:spPr>
        <p:txBody>
          <a:bodyPr>
            <a:normAutofit lnSpcReduction="10000"/>
          </a:bodyPr>
          <a:lstStyle/>
          <a:p>
            <a:pPr algn="just"/>
            <a:r>
              <a:rPr lang="en-IN" dirty="0" smtClean="0"/>
              <a:t>Field programmable gate array (FPGA) VLSI chips </a:t>
            </a:r>
            <a:r>
              <a:rPr lang="en-IN" b="1" i="1" dirty="0" smtClean="0"/>
              <a:t>can be reprogrammed after they are purchased</a:t>
            </a:r>
            <a:r>
              <a:rPr lang="en-IN" dirty="0" smtClean="0"/>
              <a:t>. </a:t>
            </a:r>
          </a:p>
          <a:p>
            <a:pPr algn="just"/>
            <a:r>
              <a:rPr lang="en-IN" dirty="0" smtClean="0"/>
              <a:t>Therefore, they can be made into functional chips </a:t>
            </a:r>
            <a:r>
              <a:rPr lang="en-IN" b="1" i="1" dirty="0" smtClean="0"/>
              <a:t>for any use that the purchaser requires</a:t>
            </a:r>
            <a:r>
              <a:rPr lang="en-IN" dirty="0" smtClean="0"/>
              <a:t>. </a:t>
            </a:r>
          </a:p>
          <a:p>
            <a:pPr algn="just"/>
            <a:r>
              <a:rPr lang="en-IN" dirty="0" smtClean="0"/>
              <a:t>This saves the purchasers’ hassle of manufacturing their own chips. </a:t>
            </a:r>
          </a:p>
          <a:p>
            <a:pPr algn="just"/>
            <a:r>
              <a:rPr lang="en-IN" dirty="0" smtClean="0"/>
              <a:t>However, </a:t>
            </a:r>
            <a:r>
              <a:rPr lang="en-IN" b="1" i="1" dirty="0" smtClean="0"/>
              <a:t>FPGA chips usually cannot utilize their full potential</a:t>
            </a:r>
            <a:r>
              <a:rPr lang="en-IN" dirty="0" smtClean="0"/>
              <a:t>, leaving many cell sites unused</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GATE Array Chips</a:t>
            </a:r>
            <a:endParaRPr lang="en-IN" b="1" dirty="0"/>
          </a:p>
        </p:txBody>
      </p:sp>
      <p:sp>
        <p:nvSpPr>
          <p:cNvPr id="3" name="Content Placeholder 2"/>
          <p:cNvSpPr>
            <a:spLocks noGrp="1"/>
          </p:cNvSpPr>
          <p:nvPr>
            <p:ph idx="1"/>
          </p:nvPr>
        </p:nvSpPr>
        <p:spPr/>
        <p:txBody>
          <a:bodyPr>
            <a:normAutofit fontScale="92500" lnSpcReduction="10000"/>
          </a:bodyPr>
          <a:lstStyle/>
          <a:p>
            <a:pPr algn="just"/>
            <a:r>
              <a:rPr lang="en-IN" dirty="0" smtClean="0"/>
              <a:t>Gate array design VLSI chips are manufactured to be easier for the </a:t>
            </a:r>
            <a:r>
              <a:rPr lang="en-IN" b="1" i="1" dirty="0" smtClean="0"/>
              <a:t>purchasers to adapt to their own needs</a:t>
            </a:r>
            <a:r>
              <a:rPr lang="en-IN" dirty="0" smtClean="0"/>
              <a:t>. </a:t>
            </a:r>
          </a:p>
          <a:p>
            <a:pPr algn="just"/>
            <a:r>
              <a:rPr lang="en-IN" dirty="0" smtClean="0"/>
              <a:t>However, these chips </a:t>
            </a:r>
            <a:r>
              <a:rPr lang="en-IN" b="1" i="1" dirty="0" smtClean="0"/>
              <a:t>accomplish the goal using different methods than the FPGA chips</a:t>
            </a:r>
            <a:r>
              <a:rPr lang="en-IN" dirty="0" smtClean="0"/>
              <a:t>. </a:t>
            </a:r>
          </a:p>
          <a:p>
            <a:pPr algn="just"/>
            <a:r>
              <a:rPr lang="en-IN" dirty="0" smtClean="0"/>
              <a:t>The gate array chips </a:t>
            </a:r>
            <a:r>
              <a:rPr lang="en-IN" b="1" i="1" dirty="0" smtClean="0"/>
              <a:t>are designed with a general "mask" </a:t>
            </a:r>
            <a:r>
              <a:rPr lang="en-IN" dirty="0" smtClean="0"/>
              <a:t>or a general programming configuration, with many transistors on the chip left uncommitted. </a:t>
            </a:r>
          </a:p>
          <a:p>
            <a:pPr algn="just"/>
            <a:r>
              <a:rPr lang="en-IN" b="1" i="1" dirty="0" smtClean="0"/>
              <a:t>The chip can later be reprogrammed</a:t>
            </a:r>
            <a:r>
              <a:rPr lang="en-IN" dirty="0" smtClean="0"/>
              <a: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Design Principles</a:t>
            </a:r>
            <a:endParaRPr lang="en-IN" b="1" dirty="0"/>
          </a:p>
        </p:txBody>
      </p:sp>
      <p:sp>
        <p:nvSpPr>
          <p:cNvPr id="3" name="Content Placeholder 2"/>
          <p:cNvSpPr>
            <a:spLocks noGrp="1"/>
          </p:cNvSpPr>
          <p:nvPr>
            <p:ph idx="1"/>
          </p:nvPr>
        </p:nvSpPr>
        <p:spPr/>
        <p:txBody>
          <a:bodyPr/>
          <a:lstStyle/>
          <a:p>
            <a:r>
              <a:rPr lang="en-IN" dirty="0" smtClean="0"/>
              <a:t>Less area/volume and therefore, compactness </a:t>
            </a:r>
          </a:p>
          <a:p>
            <a:r>
              <a:rPr lang="en-IN" dirty="0" smtClean="0"/>
              <a:t>Less power consumption </a:t>
            </a:r>
          </a:p>
          <a:p>
            <a:r>
              <a:rPr lang="en-IN" dirty="0" smtClean="0"/>
              <a:t>Less testing requirements at system level </a:t>
            </a:r>
          </a:p>
          <a:p>
            <a:r>
              <a:rPr lang="en-IN" dirty="0" smtClean="0"/>
              <a:t>Higher reliability, mainly due to improved on-chip interconnects </a:t>
            </a:r>
          </a:p>
          <a:p>
            <a:r>
              <a:rPr lang="en-IN" dirty="0" smtClean="0"/>
              <a:t>Higher speed, due to significantly reduced interconnection length </a:t>
            </a:r>
          </a:p>
          <a:p>
            <a:r>
              <a:rPr lang="en-IN" dirty="0" smtClean="0"/>
              <a:t>Significant cost savings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Trends of IT with emerging VLSI Concept</a:t>
            </a:r>
            <a:endParaRPr lang="en-IN" b="1" dirty="0"/>
          </a:p>
        </p:txBody>
      </p:sp>
      <p:pic>
        <p:nvPicPr>
          <p:cNvPr id="4" name="Content Placeholder 3" descr="Figure-1.1.gif"/>
          <p:cNvPicPr>
            <a:picLocks noGrp="1" noChangeAspect="1"/>
          </p:cNvPicPr>
          <p:nvPr>
            <p:ph idx="1"/>
          </p:nvPr>
        </p:nvPicPr>
        <p:blipFill>
          <a:blip r:embed="rId2" cstate="print"/>
          <a:stretch>
            <a:fillRect/>
          </a:stretch>
        </p:blipFill>
        <p:spPr>
          <a:xfrm>
            <a:off x="0" y="1428736"/>
            <a:ext cx="8929718" cy="521497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Modules</a:t>
            </a:r>
            <a:endParaRPr lang="en-IN" b="1" dirty="0"/>
          </a:p>
        </p:txBody>
      </p:sp>
      <p:sp>
        <p:nvSpPr>
          <p:cNvPr id="3" name="Content Placeholder 2"/>
          <p:cNvSpPr>
            <a:spLocks noGrp="1"/>
          </p:cNvSpPr>
          <p:nvPr>
            <p:ph idx="1"/>
          </p:nvPr>
        </p:nvSpPr>
        <p:spPr/>
        <p:txBody>
          <a:bodyPr/>
          <a:lstStyle/>
          <a:p>
            <a:pPr algn="just"/>
            <a:r>
              <a:rPr lang="en-IN" b="1" dirty="0" smtClean="0"/>
              <a:t>Module 1 - </a:t>
            </a:r>
            <a:r>
              <a:rPr lang="en-IN" dirty="0" smtClean="0"/>
              <a:t>Introduction to VLSI Design</a:t>
            </a:r>
          </a:p>
          <a:p>
            <a:pPr algn="just"/>
            <a:r>
              <a:rPr lang="en-IN" b="1" dirty="0" smtClean="0"/>
              <a:t>Module 2 - </a:t>
            </a:r>
            <a:r>
              <a:rPr lang="en-IN" dirty="0" smtClean="0"/>
              <a:t>MOS Structure</a:t>
            </a:r>
          </a:p>
          <a:p>
            <a:pPr algn="just"/>
            <a:r>
              <a:rPr lang="en-IN" b="1" dirty="0" smtClean="0"/>
              <a:t>Module 3 - </a:t>
            </a:r>
            <a:r>
              <a:rPr lang="en-IN" dirty="0" smtClean="0"/>
              <a:t>Microelectronics Processes for VLSI Fabrication</a:t>
            </a:r>
          </a:p>
          <a:p>
            <a:pPr algn="just"/>
            <a:r>
              <a:rPr lang="en-IN" b="1" dirty="0" smtClean="0"/>
              <a:t>Module 4 - </a:t>
            </a:r>
            <a:r>
              <a:rPr lang="en-IN" dirty="0" smtClean="0"/>
              <a:t>Hardware Description Language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Increasing Efficiency of VLSI Chip</a:t>
            </a:r>
            <a:br>
              <a:rPr lang="en-IN" b="1" dirty="0" smtClean="0"/>
            </a:br>
            <a:r>
              <a:rPr lang="en-IN" b="1" dirty="0" smtClean="0"/>
              <a:t>(1960 – 2000)</a:t>
            </a:r>
            <a:endParaRPr lang="en-IN" b="1" dirty="0"/>
          </a:p>
        </p:txBody>
      </p:sp>
      <p:pic>
        <p:nvPicPr>
          <p:cNvPr id="4" name="Content Placeholder 3" descr="Figure-1.2.gif"/>
          <p:cNvPicPr>
            <a:picLocks noGrp="1" noChangeAspect="1"/>
          </p:cNvPicPr>
          <p:nvPr>
            <p:ph idx="1"/>
          </p:nvPr>
        </p:nvPicPr>
        <p:blipFill>
          <a:blip r:embed="rId2" cstate="print"/>
          <a:stretch>
            <a:fillRect/>
          </a:stretch>
        </p:blipFill>
        <p:spPr>
          <a:xfrm>
            <a:off x="571472" y="1428736"/>
            <a:ext cx="8239362" cy="4857784"/>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VLSI Design Domains</a:t>
            </a:r>
            <a:endParaRPr lang="en-IN" b="1" dirty="0"/>
          </a:p>
        </p:txBody>
      </p:sp>
      <p:sp>
        <p:nvSpPr>
          <p:cNvPr id="3" name="Content Placeholder 2"/>
          <p:cNvSpPr>
            <a:spLocks noGrp="1"/>
          </p:cNvSpPr>
          <p:nvPr>
            <p:ph idx="1"/>
          </p:nvPr>
        </p:nvSpPr>
        <p:spPr/>
        <p:txBody>
          <a:bodyPr>
            <a:normAutofit lnSpcReduction="10000"/>
          </a:bodyPr>
          <a:lstStyle/>
          <a:p>
            <a:pPr algn="just"/>
            <a:r>
              <a:rPr lang="en-IN" dirty="0" smtClean="0"/>
              <a:t>The Y-chart (first introduced by D. </a:t>
            </a:r>
            <a:r>
              <a:rPr lang="en-IN" dirty="0" err="1" smtClean="0"/>
              <a:t>Gajski</a:t>
            </a:r>
            <a:r>
              <a:rPr lang="en-IN" dirty="0" smtClean="0"/>
              <a:t>) illustrates a design flow for most logic chips, using design activities on three different axes (domains) which resemble the letter Y. </a:t>
            </a:r>
          </a:p>
          <a:p>
            <a:r>
              <a:rPr lang="en-IN" dirty="0" smtClean="0"/>
              <a:t>The Y-chart consists of three major domains, namely: </a:t>
            </a:r>
          </a:p>
          <a:p>
            <a:pPr lvl="1"/>
            <a:r>
              <a:rPr lang="en-IN" dirty="0" err="1" smtClean="0"/>
              <a:t>Behavioral</a:t>
            </a:r>
            <a:r>
              <a:rPr lang="en-IN" dirty="0" smtClean="0"/>
              <a:t> domain, </a:t>
            </a:r>
          </a:p>
          <a:p>
            <a:pPr lvl="1"/>
            <a:r>
              <a:rPr lang="en-IN" dirty="0" smtClean="0"/>
              <a:t>Structural domain, </a:t>
            </a:r>
          </a:p>
          <a:p>
            <a:pPr lvl="1"/>
            <a:r>
              <a:rPr lang="en-IN" dirty="0" smtClean="0"/>
              <a:t>Geometrical layout domain. </a:t>
            </a:r>
          </a:p>
          <a:p>
            <a:pPr algn="just"/>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Y - Chart</a:t>
            </a:r>
            <a:endParaRPr lang="en-IN" b="1" dirty="0"/>
          </a:p>
        </p:txBody>
      </p:sp>
      <p:pic>
        <p:nvPicPr>
          <p:cNvPr id="4" name="Content Placeholder 3" descr="Figure-1.4.gif"/>
          <p:cNvPicPr>
            <a:picLocks noGrp="1" noChangeAspect="1"/>
          </p:cNvPicPr>
          <p:nvPr>
            <p:ph idx="1"/>
          </p:nvPr>
        </p:nvPicPr>
        <p:blipFill>
          <a:blip r:embed="rId2" cstate="print"/>
          <a:stretch>
            <a:fillRect/>
          </a:stretch>
        </p:blipFill>
        <p:spPr>
          <a:xfrm>
            <a:off x="1214414" y="1500174"/>
            <a:ext cx="6786610" cy="5037296"/>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000108"/>
          </a:xfrm>
        </p:spPr>
        <p:txBody>
          <a:bodyPr/>
          <a:lstStyle/>
          <a:p>
            <a:r>
              <a:rPr lang="en-IN" b="1" dirty="0" smtClean="0"/>
              <a:t>VLSI Design Flow </a:t>
            </a:r>
            <a:r>
              <a:rPr lang="en-IN" dirty="0" smtClean="0"/>
              <a:t>(1)</a:t>
            </a:r>
            <a:endParaRPr lang="en-IN" dirty="0"/>
          </a:p>
        </p:txBody>
      </p:sp>
      <p:sp>
        <p:nvSpPr>
          <p:cNvPr id="3" name="Content Placeholder 2"/>
          <p:cNvSpPr>
            <a:spLocks noGrp="1"/>
          </p:cNvSpPr>
          <p:nvPr>
            <p:ph idx="1"/>
          </p:nvPr>
        </p:nvSpPr>
        <p:spPr>
          <a:xfrm>
            <a:off x="457200" y="1071546"/>
            <a:ext cx="8472518" cy="5500726"/>
          </a:xfrm>
        </p:spPr>
        <p:txBody>
          <a:bodyPr>
            <a:normAutofit fontScale="85000" lnSpcReduction="10000"/>
          </a:bodyPr>
          <a:lstStyle/>
          <a:p>
            <a:pPr marL="571500" indent="-571500" algn="just">
              <a:buFont typeface="+mj-lt"/>
              <a:buAutoNum type="romanLcPeriod"/>
            </a:pPr>
            <a:r>
              <a:rPr lang="en-IN" dirty="0" smtClean="0"/>
              <a:t>The design flow starts </a:t>
            </a:r>
            <a:r>
              <a:rPr lang="en-IN" b="1" i="1" dirty="0" smtClean="0"/>
              <a:t>from the algorithm </a:t>
            </a:r>
            <a:r>
              <a:rPr lang="en-IN" dirty="0" smtClean="0"/>
              <a:t>that describes the </a:t>
            </a:r>
            <a:r>
              <a:rPr lang="en-IN" dirty="0" err="1" smtClean="0"/>
              <a:t>behavior</a:t>
            </a:r>
            <a:r>
              <a:rPr lang="en-IN" dirty="0" smtClean="0"/>
              <a:t> of the target chip. </a:t>
            </a:r>
          </a:p>
          <a:p>
            <a:pPr marL="571500" indent="-571500" algn="just">
              <a:buFont typeface="+mj-lt"/>
              <a:buAutoNum type="romanLcPeriod"/>
            </a:pPr>
            <a:r>
              <a:rPr lang="en-IN" dirty="0" smtClean="0"/>
              <a:t>The </a:t>
            </a:r>
            <a:r>
              <a:rPr lang="en-IN" b="1" i="1" dirty="0" smtClean="0"/>
              <a:t>corresponding architecture of the processor</a:t>
            </a:r>
            <a:r>
              <a:rPr lang="en-IN" dirty="0" smtClean="0"/>
              <a:t> is first defined. It is </a:t>
            </a:r>
            <a:r>
              <a:rPr lang="en-IN" b="1" i="1" dirty="0" smtClean="0"/>
              <a:t>mapped onto the chip surface by </a:t>
            </a:r>
            <a:r>
              <a:rPr lang="en-IN" b="1" i="1" dirty="0" err="1" smtClean="0"/>
              <a:t>floorplanning</a:t>
            </a:r>
            <a:r>
              <a:rPr lang="en-IN" dirty="0" smtClean="0"/>
              <a:t>. </a:t>
            </a:r>
          </a:p>
          <a:p>
            <a:pPr marL="571500" indent="-571500" algn="just">
              <a:buFont typeface="+mj-lt"/>
              <a:buAutoNum type="romanLcPeriod"/>
            </a:pPr>
            <a:r>
              <a:rPr lang="en-IN" dirty="0" smtClean="0"/>
              <a:t>The next design evolution in the </a:t>
            </a:r>
            <a:r>
              <a:rPr lang="en-IN" b="1" i="1" dirty="0" err="1" smtClean="0"/>
              <a:t>behavioral</a:t>
            </a:r>
            <a:r>
              <a:rPr lang="en-IN" b="1" i="1" dirty="0" smtClean="0"/>
              <a:t> domain defines finite state machines (FSMs) </a:t>
            </a:r>
            <a:r>
              <a:rPr lang="en-IN" dirty="0" smtClean="0"/>
              <a:t>which are structurally implemented with </a:t>
            </a:r>
            <a:r>
              <a:rPr lang="en-IN" b="1" i="1" dirty="0" smtClean="0"/>
              <a:t>functional modules </a:t>
            </a:r>
            <a:r>
              <a:rPr lang="en-IN" dirty="0" smtClean="0"/>
              <a:t>such as </a:t>
            </a:r>
            <a:r>
              <a:rPr lang="en-IN" u="sng" dirty="0" smtClean="0"/>
              <a:t>registers and arithmetic logic units </a:t>
            </a:r>
            <a:r>
              <a:rPr lang="en-IN" dirty="0" smtClean="0"/>
              <a:t>(ALUs). </a:t>
            </a:r>
          </a:p>
          <a:p>
            <a:pPr marL="571500" indent="-571500" algn="just">
              <a:buFont typeface="+mj-lt"/>
              <a:buAutoNum type="romanLcPeriod"/>
            </a:pPr>
            <a:r>
              <a:rPr lang="en-IN" dirty="0" smtClean="0"/>
              <a:t>These </a:t>
            </a:r>
            <a:r>
              <a:rPr lang="en-IN" b="1" i="1" dirty="0" smtClean="0"/>
              <a:t>modules are then geometrically placed </a:t>
            </a:r>
            <a:r>
              <a:rPr lang="en-IN" dirty="0" smtClean="0"/>
              <a:t>onto the chip surface </a:t>
            </a:r>
            <a:r>
              <a:rPr lang="en-IN" b="1" i="1" dirty="0" smtClean="0"/>
              <a:t>using </a:t>
            </a:r>
            <a:r>
              <a:rPr lang="en-IN" b="1" i="1" u="sng" dirty="0" smtClean="0"/>
              <a:t>CAD tools</a:t>
            </a:r>
            <a:r>
              <a:rPr lang="en-IN" b="1" i="1" dirty="0" smtClean="0"/>
              <a:t> for </a:t>
            </a:r>
            <a:r>
              <a:rPr lang="en-IN" b="1" i="1" u="sng" dirty="0" smtClean="0"/>
              <a:t>automatic module placement</a:t>
            </a:r>
            <a:r>
              <a:rPr lang="en-IN" dirty="0" smtClean="0"/>
              <a:t> followed by routing, with a goal of </a:t>
            </a:r>
            <a:r>
              <a:rPr lang="en-IN" u="sng" dirty="0" smtClean="0"/>
              <a:t>minimizing the interconnects area and signal delays</a:t>
            </a:r>
            <a:r>
              <a:rPr lang="en-IN" dirty="0" smtClean="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000108"/>
          </a:xfrm>
        </p:spPr>
        <p:txBody>
          <a:bodyPr/>
          <a:lstStyle/>
          <a:p>
            <a:r>
              <a:rPr lang="en-IN" b="1" dirty="0" smtClean="0"/>
              <a:t>VLSI Design Flow </a:t>
            </a:r>
            <a:r>
              <a:rPr lang="en-IN" dirty="0" smtClean="0"/>
              <a:t>(2)</a:t>
            </a:r>
            <a:endParaRPr lang="en-IN" dirty="0"/>
          </a:p>
        </p:txBody>
      </p:sp>
      <p:sp>
        <p:nvSpPr>
          <p:cNvPr id="3" name="Content Placeholder 2"/>
          <p:cNvSpPr>
            <a:spLocks noGrp="1"/>
          </p:cNvSpPr>
          <p:nvPr>
            <p:ph idx="1"/>
          </p:nvPr>
        </p:nvSpPr>
        <p:spPr>
          <a:xfrm>
            <a:off x="457200" y="1071546"/>
            <a:ext cx="8472518" cy="5500726"/>
          </a:xfrm>
        </p:spPr>
        <p:txBody>
          <a:bodyPr>
            <a:normAutofit fontScale="92500" lnSpcReduction="20000"/>
          </a:bodyPr>
          <a:lstStyle/>
          <a:p>
            <a:pPr marL="571500" indent="-571500" algn="just">
              <a:buFont typeface="+mj-lt"/>
              <a:buAutoNum type="romanLcPeriod" startAt="5"/>
            </a:pPr>
            <a:r>
              <a:rPr lang="en-IN" dirty="0" smtClean="0"/>
              <a:t>The </a:t>
            </a:r>
            <a:r>
              <a:rPr lang="en-IN" u="sng" dirty="0" smtClean="0"/>
              <a:t>third evolution</a:t>
            </a:r>
            <a:r>
              <a:rPr lang="en-IN" dirty="0" smtClean="0"/>
              <a:t> starts with a </a:t>
            </a:r>
            <a:r>
              <a:rPr lang="en-IN" b="1" i="1" dirty="0" err="1" smtClean="0"/>
              <a:t>behavioral</a:t>
            </a:r>
            <a:r>
              <a:rPr lang="en-IN" b="1" i="1" dirty="0" smtClean="0"/>
              <a:t> module description</a:t>
            </a:r>
            <a:r>
              <a:rPr lang="en-IN" dirty="0" smtClean="0"/>
              <a:t>. Individual modules are then implemented with leaf cells. </a:t>
            </a:r>
          </a:p>
          <a:p>
            <a:pPr marL="571500" indent="-571500" algn="just">
              <a:buFont typeface="+mj-lt"/>
              <a:buAutoNum type="romanLcPeriod" startAt="5"/>
            </a:pPr>
            <a:r>
              <a:rPr lang="en-IN" dirty="0" smtClean="0"/>
              <a:t>At this stage the </a:t>
            </a:r>
            <a:r>
              <a:rPr lang="en-IN" b="1" u="sng" dirty="0" smtClean="0"/>
              <a:t>chip is described in terms of logic gates</a:t>
            </a:r>
            <a:r>
              <a:rPr lang="en-IN" dirty="0" smtClean="0"/>
              <a:t> (</a:t>
            </a:r>
            <a:r>
              <a:rPr lang="en-IN" u="sng" dirty="0" smtClean="0"/>
              <a:t>leaf cells</a:t>
            </a:r>
            <a:r>
              <a:rPr lang="en-IN" dirty="0" smtClean="0"/>
              <a:t>), which can be placed and interconnected by using a </a:t>
            </a:r>
            <a:r>
              <a:rPr lang="en-IN" u="sng" dirty="0" smtClean="0"/>
              <a:t>cell placement &amp; routing program</a:t>
            </a:r>
            <a:r>
              <a:rPr lang="en-IN" dirty="0" smtClean="0"/>
              <a:t>. </a:t>
            </a:r>
          </a:p>
          <a:p>
            <a:pPr marL="571500" indent="-571500" algn="just">
              <a:buFont typeface="+mj-lt"/>
              <a:buAutoNum type="romanLcPeriod" startAt="5"/>
            </a:pPr>
            <a:r>
              <a:rPr lang="en-IN" dirty="0" smtClean="0"/>
              <a:t>The </a:t>
            </a:r>
            <a:r>
              <a:rPr lang="en-IN" u="sng" dirty="0" smtClean="0"/>
              <a:t>last evolution</a:t>
            </a:r>
            <a:r>
              <a:rPr lang="en-IN" b="1" dirty="0" smtClean="0"/>
              <a:t> </a:t>
            </a:r>
            <a:r>
              <a:rPr lang="en-IN" dirty="0" smtClean="0"/>
              <a:t>involves </a:t>
            </a:r>
            <a:r>
              <a:rPr lang="en-IN" b="1" i="1" dirty="0" smtClean="0"/>
              <a:t>a detailed Boolean description of leaf cells followed by a transistor level implementation of leaf cells and mask generation</a:t>
            </a:r>
            <a:r>
              <a:rPr lang="en-IN" dirty="0" smtClean="0"/>
              <a:t>. </a:t>
            </a:r>
          </a:p>
          <a:p>
            <a:pPr marL="571500" indent="-571500" algn="just">
              <a:buFont typeface="+mj-lt"/>
              <a:buAutoNum type="romanLcPeriod" startAt="5"/>
            </a:pPr>
            <a:r>
              <a:rPr lang="en-IN" dirty="0" smtClean="0"/>
              <a:t>In standard-cell based design, </a:t>
            </a:r>
            <a:r>
              <a:rPr lang="en-IN" b="1" i="1" dirty="0" smtClean="0"/>
              <a:t>leaf cells are already pre-designed and stored in a library for logic design use</a:t>
            </a:r>
            <a:r>
              <a:rPr lang="en-IN" dirty="0" smtClean="0"/>
              <a: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725470"/>
          </a:xfrm>
        </p:spPr>
        <p:txBody>
          <a:bodyPr>
            <a:normAutofit fontScale="90000"/>
          </a:bodyPr>
          <a:lstStyle/>
          <a:p>
            <a:r>
              <a:rPr lang="en-IN" b="1" dirty="0" smtClean="0"/>
              <a:t>Simplified View</a:t>
            </a:r>
            <a:endParaRPr lang="en-IN" b="1" dirty="0"/>
          </a:p>
        </p:txBody>
      </p:sp>
      <p:pic>
        <p:nvPicPr>
          <p:cNvPr id="4" name="Content Placeholder 3" descr="Figure-1.5.gif"/>
          <p:cNvPicPr>
            <a:picLocks noGrp="1" noChangeAspect="1"/>
          </p:cNvPicPr>
          <p:nvPr>
            <p:ph idx="1"/>
          </p:nvPr>
        </p:nvPicPr>
        <p:blipFill>
          <a:blip r:embed="rId2" cstate="print"/>
          <a:stretch>
            <a:fillRect/>
          </a:stretch>
        </p:blipFill>
        <p:spPr>
          <a:xfrm>
            <a:off x="1643042" y="1071563"/>
            <a:ext cx="5786477" cy="5620876"/>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Digital Design </a:t>
            </a:r>
            <a:br>
              <a:rPr lang="en-IN" b="1" dirty="0" smtClean="0"/>
            </a:br>
            <a:r>
              <a:rPr lang="en-IN" b="1" dirty="0" smtClean="0"/>
              <a:t>(</a:t>
            </a:r>
            <a:r>
              <a:rPr lang="en-IN" sz="3600" dirty="0" smtClean="0"/>
              <a:t>Hierarchical / Divide &amp; Conquer Approach</a:t>
            </a:r>
            <a:r>
              <a:rPr lang="en-IN" b="1" dirty="0" smtClean="0"/>
              <a:t>)</a:t>
            </a:r>
            <a:endParaRPr lang="en-IN" dirty="0"/>
          </a:p>
        </p:txBody>
      </p:sp>
      <p:sp>
        <p:nvSpPr>
          <p:cNvPr id="3" name="Content Placeholder 2"/>
          <p:cNvSpPr>
            <a:spLocks noGrp="1"/>
          </p:cNvSpPr>
          <p:nvPr>
            <p:ph idx="1"/>
          </p:nvPr>
        </p:nvSpPr>
        <p:spPr>
          <a:xfrm>
            <a:off x="457200" y="1600200"/>
            <a:ext cx="8229600" cy="4900634"/>
          </a:xfrm>
        </p:spPr>
        <p:txBody>
          <a:bodyPr>
            <a:normAutofit fontScale="92500"/>
          </a:bodyPr>
          <a:lstStyle/>
          <a:p>
            <a:pPr algn="just"/>
            <a:r>
              <a:rPr lang="en-IN" dirty="0" smtClean="0"/>
              <a:t>As an example of structural hierarchy, </a:t>
            </a:r>
            <a:r>
              <a:rPr lang="en-IN" b="1" dirty="0" smtClean="0"/>
              <a:t>Structural decomposition of a CMOS four-bit adder into its components</a:t>
            </a:r>
            <a:r>
              <a:rPr lang="en-IN" dirty="0" smtClean="0"/>
              <a:t>. </a:t>
            </a:r>
          </a:p>
          <a:p>
            <a:pPr algn="just"/>
            <a:r>
              <a:rPr lang="en-IN" dirty="0" smtClean="0"/>
              <a:t>The adder can be decomposed progressively into one- bit adders, separate carry and sum circuits, and finally, into individual logic gates. </a:t>
            </a:r>
          </a:p>
          <a:p>
            <a:pPr algn="just"/>
            <a:r>
              <a:rPr lang="en-IN" dirty="0" smtClean="0"/>
              <a:t>At this lower level of the hierarchy, the design of a simple circuit realizing a well-defined Boolean function is much more easier to handle than at the higher levels of the hierarchy.</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Digital Design </a:t>
            </a:r>
            <a:br>
              <a:rPr lang="en-IN" b="1" dirty="0" smtClean="0"/>
            </a:br>
            <a:r>
              <a:rPr lang="en-IN" b="1" dirty="0" smtClean="0"/>
              <a:t>(</a:t>
            </a:r>
            <a:r>
              <a:rPr lang="en-IN" sz="3600" dirty="0" smtClean="0"/>
              <a:t>Hierarchical / Divide &amp; Conquer Approach</a:t>
            </a:r>
            <a:r>
              <a:rPr lang="en-IN" b="1" dirty="0" smtClean="0"/>
              <a:t>)</a:t>
            </a:r>
            <a:endParaRPr lang="en-IN" b="1" dirty="0"/>
          </a:p>
        </p:txBody>
      </p:sp>
      <p:sp>
        <p:nvSpPr>
          <p:cNvPr id="5" name="Content Placeholder 4"/>
          <p:cNvSpPr>
            <a:spLocks noGrp="1"/>
          </p:cNvSpPr>
          <p:nvPr>
            <p:ph idx="1"/>
          </p:nvPr>
        </p:nvSpPr>
        <p:spPr>
          <a:xfrm>
            <a:off x="457200" y="1600201"/>
            <a:ext cx="8229600" cy="1324744"/>
          </a:xfrm>
        </p:spPr>
        <p:txBody>
          <a:bodyPr/>
          <a:lstStyle/>
          <a:p>
            <a:pPr algn="just"/>
            <a:r>
              <a:rPr lang="en-IN" dirty="0" smtClean="0"/>
              <a:t>Illustration with an example of 4bit adder circuit</a:t>
            </a:r>
            <a:endParaRPr lang="en-IN" dirty="0"/>
          </a:p>
        </p:txBody>
      </p:sp>
      <p:pic>
        <p:nvPicPr>
          <p:cNvPr id="6" name="Picture 5" descr="4-bit-full-adder.jpg.png"/>
          <p:cNvPicPr>
            <a:picLocks noChangeAspect="1"/>
          </p:cNvPicPr>
          <p:nvPr/>
        </p:nvPicPr>
        <p:blipFill>
          <a:blip r:embed="rId2" cstate="print"/>
          <a:stretch>
            <a:fillRect/>
          </a:stretch>
        </p:blipFill>
        <p:spPr>
          <a:xfrm>
            <a:off x="755576" y="2780928"/>
            <a:ext cx="3201144" cy="3837806"/>
          </a:xfrm>
          <a:prstGeom prst="rect">
            <a:avLst/>
          </a:prstGeom>
        </p:spPr>
      </p:pic>
      <p:pic>
        <p:nvPicPr>
          <p:cNvPr id="7" name="Picture 6" descr="4bitadder.png"/>
          <p:cNvPicPr>
            <a:picLocks noChangeAspect="1"/>
          </p:cNvPicPr>
          <p:nvPr/>
        </p:nvPicPr>
        <p:blipFill>
          <a:blip r:embed="rId3" cstate="print"/>
          <a:stretch>
            <a:fillRect/>
          </a:stretch>
        </p:blipFill>
        <p:spPr>
          <a:xfrm>
            <a:off x="4283968" y="2276872"/>
            <a:ext cx="4392124" cy="410445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92088"/>
          </a:xfrm>
        </p:spPr>
        <p:txBody>
          <a:bodyPr>
            <a:normAutofit/>
          </a:bodyPr>
          <a:lstStyle/>
          <a:p>
            <a:r>
              <a:rPr lang="en-IN" b="1" dirty="0" smtClean="0"/>
              <a:t>Theory: 4 bit Full Adder</a:t>
            </a:r>
            <a:endParaRPr lang="en-IN" b="1" dirty="0"/>
          </a:p>
        </p:txBody>
      </p:sp>
      <p:sp>
        <p:nvSpPr>
          <p:cNvPr id="3" name="Content Placeholder 2"/>
          <p:cNvSpPr>
            <a:spLocks noGrp="1"/>
          </p:cNvSpPr>
          <p:nvPr>
            <p:ph idx="1"/>
          </p:nvPr>
        </p:nvSpPr>
        <p:spPr>
          <a:xfrm>
            <a:off x="457200" y="1124744"/>
            <a:ext cx="8229600" cy="5400600"/>
          </a:xfrm>
        </p:spPr>
        <p:txBody>
          <a:bodyPr>
            <a:normAutofit fontScale="92500" lnSpcReduction="20000"/>
          </a:bodyPr>
          <a:lstStyle/>
          <a:p>
            <a:pPr algn="just"/>
            <a:r>
              <a:rPr lang="en-IN" dirty="0" smtClean="0"/>
              <a:t>A binary adder is a digital circuit that produces the arithmetic sum of two binary numbers. It can be constructed with full adder connected in cascade, the output carry from each full adder connected to the input carry of the next full adder in the chain. </a:t>
            </a:r>
            <a:endParaRPr lang="en-IN" dirty="0" smtClean="0"/>
          </a:p>
          <a:p>
            <a:pPr algn="just"/>
            <a:r>
              <a:rPr lang="en-IN" dirty="0" smtClean="0"/>
              <a:t>The </a:t>
            </a:r>
            <a:r>
              <a:rPr lang="en-IN" dirty="0" err="1" smtClean="0"/>
              <a:t>augend</a:t>
            </a:r>
            <a:r>
              <a:rPr lang="en-IN" dirty="0" smtClean="0"/>
              <a:t> bits of A and addend bits of B are designated by subscript numbers from right to left , with subscript </a:t>
            </a:r>
            <a:r>
              <a:rPr lang="en-IN" dirty="0" smtClean="0"/>
              <a:t>0 denoting </a:t>
            </a:r>
            <a:r>
              <a:rPr lang="en-IN" dirty="0" smtClean="0"/>
              <a:t>the least significant bit. The carries are connected in the chain through the full adders. The input carry to the adder is C0 and it ripples through the full adder to the output carry </a:t>
            </a:r>
            <a:r>
              <a:rPr lang="en-IN" dirty="0" smtClean="0"/>
              <a:t>C4.</a:t>
            </a:r>
          </a:p>
          <a:p>
            <a:pPr algn="just"/>
            <a:r>
              <a:rPr lang="en-IN" dirty="0" smtClean="0"/>
              <a:t>T</a:t>
            </a:r>
            <a:r>
              <a:rPr lang="en-IN" dirty="0" smtClean="0"/>
              <a:t>he </a:t>
            </a:r>
            <a:r>
              <a:rPr lang="en-IN" dirty="0" smtClean="0"/>
              <a:t>S output generate the required sum bits. </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Block Diagram: 4 </a:t>
            </a:r>
            <a:r>
              <a:rPr lang="en-IN" b="1" dirty="0" smtClean="0"/>
              <a:t>bit Full Adder</a:t>
            </a:r>
            <a:endParaRPr lang="en-IN" dirty="0"/>
          </a:p>
        </p:txBody>
      </p:sp>
      <p:pic>
        <p:nvPicPr>
          <p:cNvPr id="4" name="Content Placeholder 3" descr="fig7.jpg"/>
          <p:cNvPicPr>
            <a:picLocks noGrp="1" noChangeAspect="1"/>
          </p:cNvPicPr>
          <p:nvPr>
            <p:ph idx="1"/>
          </p:nvPr>
        </p:nvPicPr>
        <p:blipFill>
          <a:blip r:embed="rId2" cstate="print"/>
          <a:stretch>
            <a:fillRect/>
          </a:stretch>
        </p:blipFill>
        <p:spPr>
          <a:xfrm>
            <a:off x="611560" y="2132856"/>
            <a:ext cx="8248870" cy="339300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FF0000"/>
                </a:solidFill>
              </a:rPr>
              <a:t>Module 1: </a:t>
            </a:r>
            <a:r>
              <a:rPr lang="en-IN" sz="4000" b="1" dirty="0" smtClean="0"/>
              <a:t>Introduction to VLSI Design</a:t>
            </a:r>
            <a:endParaRPr lang="en-IN" b="1" dirty="0"/>
          </a:p>
        </p:txBody>
      </p:sp>
      <p:sp>
        <p:nvSpPr>
          <p:cNvPr id="3" name="Content Placeholder 2"/>
          <p:cNvSpPr>
            <a:spLocks noGrp="1"/>
          </p:cNvSpPr>
          <p:nvPr>
            <p:ph idx="1"/>
          </p:nvPr>
        </p:nvSpPr>
        <p:spPr/>
        <p:txBody>
          <a:bodyPr/>
          <a:lstStyle/>
          <a:p>
            <a:r>
              <a:rPr lang="en-IN" dirty="0" smtClean="0"/>
              <a:t>VLSI Design Concept</a:t>
            </a:r>
          </a:p>
          <a:p>
            <a:r>
              <a:rPr lang="en-IN" dirty="0" smtClean="0"/>
              <a:t>Moore’s Law</a:t>
            </a:r>
          </a:p>
          <a:p>
            <a:r>
              <a:rPr lang="en-IN" dirty="0" smtClean="0"/>
              <a:t>Scale of Integration</a:t>
            </a:r>
          </a:p>
          <a:p>
            <a:r>
              <a:rPr lang="en-IN" dirty="0" smtClean="0"/>
              <a:t>Types of VLSI Chips</a:t>
            </a:r>
          </a:p>
          <a:p>
            <a:r>
              <a:rPr lang="en-IN" dirty="0" smtClean="0"/>
              <a:t>Design Principles</a:t>
            </a:r>
          </a:p>
          <a:p>
            <a:r>
              <a:rPr lang="en-IN" dirty="0" smtClean="0"/>
              <a:t>Design Domains</a:t>
            </a:r>
          </a:p>
          <a:p>
            <a:r>
              <a:rPr lang="en-IN" dirty="0" smtClean="0"/>
              <a:t>Digital VLSI Design Steps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Digital Design </a:t>
            </a:r>
            <a:br>
              <a:rPr lang="en-IN" b="1" dirty="0" smtClean="0"/>
            </a:br>
            <a:r>
              <a:rPr lang="en-IN" b="1" dirty="0" smtClean="0"/>
              <a:t>(</a:t>
            </a:r>
            <a:r>
              <a:rPr lang="en-IN" sz="3600" dirty="0" smtClean="0"/>
              <a:t>Hierarchical / Divide &amp; Conquer Approach</a:t>
            </a:r>
            <a:r>
              <a:rPr lang="en-IN" b="1" dirty="0" smtClean="0"/>
              <a:t>)</a:t>
            </a:r>
            <a:endParaRPr lang="en-IN" b="1" dirty="0"/>
          </a:p>
        </p:txBody>
      </p:sp>
      <p:pic>
        <p:nvPicPr>
          <p:cNvPr id="4" name="Content Placeholder 3" descr="Figure-1.6.gif"/>
          <p:cNvPicPr>
            <a:picLocks noGrp="1" noChangeAspect="1"/>
          </p:cNvPicPr>
          <p:nvPr>
            <p:ph idx="1"/>
          </p:nvPr>
        </p:nvPicPr>
        <p:blipFill>
          <a:blip r:embed="rId2" cstate="print"/>
          <a:stretch>
            <a:fillRect/>
          </a:stretch>
        </p:blipFill>
        <p:spPr>
          <a:xfrm>
            <a:off x="785786" y="1553109"/>
            <a:ext cx="7643866" cy="5304891"/>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normAutofit fontScale="90000"/>
          </a:bodyPr>
          <a:lstStyle/>
          <a:p>
            <a:r>
              <a:rPr lang="en-IN" b="1" dirty="0" smtClean="0"/>
              <a:t>Digital Design </a:t>
            </a:r>
            <a:br>
              <a:rPr lang="en-IN" b="1" dirty="0" smtClean="0"/>
            </a:br>
            <a:r>
              <a:rPr lang="en-IN" b="1" dirty="0" smtClean="0"/>
              <a:t>(</a:t>
            </a:r>
            <a:r>
              <a:rPr lang="en-IN" sz="3600" dirty="0" smtClean="0"/>
              <a:t>Hierarchical / Divide &amp; Conquer Approach</a:t>
            </a:r>
            <a:r>
              <a:rPr lang="en-IN" b="1" dirty="0" smtClean="0"/>
              <a:t>)</a:t>
            </a:r>
            <a:endParaRPr lang="en-IN" dirty="0"/>
          </a:p>
        </p:txBody>
      </p:sp>
      <p:sp>
        <p:nvSpPr>
          <p:cNvPr id="3" name="Content Placeholder 2"/>
          <p:cNvSpPr>
            <a:spLocks noGrp="1"/>
          </p:cNvSpPr>
          <p:nvPr>
            <p:ph idx="1"/>
          </p:nvPr>
        </p:nvSpPr>
        <p:spPr>
          <a:xfrm>
            <a:off x="500034" y="1357298"/>
            <a:ext cx="8229600" cy="4900634"/>
          </a:xfrm>
        </p:spPr>
        <p:txBody>
          <a:bodyPr>
            <a:noAutofit/>
          </a:bodyPr>
          <a:lstStyle/>
          <a:p>
            <a:pPr algn="just"/>
            <a:r>
              <a:rPr lang="en-IN" sz="2000" dirty="0" smtClean="0"/>
              <a:t>In the physical domain, </a:t>
            </a:r>
            <a:r>
              <a:rPr lang="en-IN" sz="2000" b="1" i="1" dirty="0" smtClean="0"/>
              <a:t>partitioning a complex system into its various functional blocks will provide a valuable guidance for the actual realization of these blocks on chip</a:t>
            </a:r>
            <a:r>
              <a:rPr lang="en-IN" sz="2000" dirty="0" smtClean="0"/>
              <a:t>. </a:t>
            </a:r>
          </a:p>
          <a:p>
            <a:pPr algn="just"/>
            <a:r>
              <a:rPr lang="en-IN" sz="2000" dirty="0" smtClean="0"/>
              <a:t>Obviously, the </a:t>
            </a:r>
            <a:r>
              <a:rPr lang="en-IN" sz="2000" b="1" i="1" dirty="0" smtClean="0"/>
              <a:t>approximate shape and size (area) of each sub-module should be estimated in order to provide a useful </a:t>
            </a:r>
            <a:r>
              <a:rPr lang="en-IN" sz="2000" b="1" i="1" dirty="0" err="1" smtClean="0"/>
              <a:t>floorplan</a:t>
            </a:r>
            <a:r>
              <a:rPr lang="en-IN" sz="2000" dirty="0" smtClean="0"/>
              <a:t>. </a:t>
            </a:r>
          </a:p>
          <a:p>
            <a:pPr algn="just"/>
            <a:r>
              <a:rPr lang="en-IN" sz="2000" b="1" i="1" dirty="0" smtClean="0"/>
              <a:t>Hierarchical decomposition </a:t>
            </a:r>
            <a:r>
              <a:rPr lang="en-IN" sz="2000" dirty="0" smtClean="0"/>
              <a:t>of a four-bit adder in physical description (geometrical layout) domain, </a:t>
            </a:r>
            <a:r>
              <a:rPr lang="en-IN" sz="2000" b="1" i="1" dirty="0" smtClean="0"/>
              <a:t>results in a simple </a:t>
            </a:r>
            <a:r>
              <a:rPr lang="en-IN" sz="2000" b="1" i="1" dirty="0" err="1" smtClean="0"/>
              <a:t>floorplan</a:t>
            </a:r>
            <a:r>
              <a:rPr lang="en-IN" sz="2000" dirty="0" smtClean="0"/>
              <a:t>. </a:t>
            </a:r>
          </a:p>
          <a:p>
            <a:pPr algn="just"/>
            <a:r>
              <a:rPr lang="en-IN" sz="2000" dirty="0" smtClean="0"/>
              <a:t>This physical view describes the </a:t>
            </a:r>
            <a:r>
              <a:rPr lang="en-IN" sz="2000" b="1" i="1" dirty="0" smtClean="0"/>
              <a:t>external geometry of the adder</a:t>
            </a:r>
            <a:r>
              <a:rPr lang="en-IN" sz="2000" dirty="0" smtClean="0"/>
              <a:t>, the locations of input and output pins, and how pin locations allow some signals (in this case the carry signals) to be transferred from one sub-block to the other without external routing. </a:t>
            </a:r>
          </a:p>
          <a:p>
            <a:pPr algn="just"/>
            <a:r>
              <a:rPr lang="en-IN" sz="2000" dirty="0" smtClean="0"/>
              <a:t>At lower levels of the physical hierarchy, </a:t>
            </a:r>
            <a:r>
              <a:rPr lang="en-IN" sz="2000" b="1" i="1" dirty="0" smtClean="0"/>
              <a:t>the internal mask layout of each adder cell defines the locations and the connections of each transistor and wire</a:t>
            </a:r>
            <a:r>
              <a:rPr lang="en-IN" sz="2000" dirty="0" smtClean="0"/>
              <a:t>.</a:t>
            </a:r>
            <a:endParaRPr lang="en-IN"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857232"/>
          </a:xfrm>
        </p:spPr>
        <p:txBody>
          <a:bodyPr>
            <a:noAutofit/>
          </a:bodyPr>
          <a:lstStyle/>
          <a:p>
            <a:r>
              <a:rPr lang="en-IN" sz="2000" b="1" dirty="0" smtClean="0"/>
              <a:t>Figure shows the hierarchical decomposition of a four-bit adder in physical description (geometrical layout) domain, resulting in a simple </a:t>
            </a:r>
            <a:r>
              <a:rPr lang="en-IN" sz="2000" b="1" dirty="0" err="1" smtClean="0"/>
              <a:t>floorplan</a:t>
            </a:r>
            <a:endParaRPr lang="en-IN" sz="2000" b="1" dirty="0"/>
          </a:p>
        </p:txBody>
      </p:sp>
      <p:pic>
        <p:nvPicPr>
          <p:cNvPr id="4" name="Content Placeholder 3" descr="Figure-1.7.gif"/>
          <p:cNvPicPr>
            <a:picLocks noGrp="1" noChangeAspect="1"/>
          </p:cNvPicPr>
          <p:nvPr>
            <p:ph idx="1"/>
          </p:nvPr>
        </p:nvPicPr>
        <p:blipFill>
          <a:blip r:embed="rId2" cstate="print"/>
          <a:stretch>
            <a:fillRect/>
          </a:stretch>
        </p:blipFill>
        <p:spPr>
          <a:xfrm>
            <a:off x="2285984" y="1116806"/>
            <a:ext cx="5286412" cy="5358161"/>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dirty="0" smtClean="0"/>
          </a:p>
          <a:p>
            <a:pPr algn="ctr">
              <a:buNone/>
            </a:pPr>
            <a:endParaRPr lang="en-IN" dirty="0" smtClean="0"/>
          </a:p>
          <a:p>
            <a:pPr algn="ctr">
              <a:buNone/>
            </a:pPr>
            <a:r>
              <a:rPr lang="en-IN" sz="8000" b="1" dirty="0" smtClean="0"/>
              <a:t>?</a:t>
            </a:r>
            <a:endParaRPr lang="en-IN" sz="8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b="1" dirty="0" smtClean="0"/>
              <a:t>Introduction</a:t>
            </a:r>
            <a:endParaRPr lang="en-IN" b="1" dirty="0"/>
          </a:p>
        </p:txBody>
      </p:sp>
      <p:sp>
        <p:nvSpPr>
          <p:cNvPr id="3" name="Content Placeholder 2"/>
          <p:cNvSpPr>
            <a:spLocks noGrp="1"/>
          </p:cNvSpPr>
          <p:nvPr>
            <p:ph idx="1"/>
          </p:nvPr>
        </p:nvSpPr>
        <p:spPr>
          <a:xfrm>
            <a:off x="323528" y="1196752"/>
            <a:ext cx="8640960" cy="5328592"/>
          </a:xfrm>
        </p:spPr>
        <p:txBody>
          <a:bodyPr>
            <a:normAutofit fontScale="92500" lnSpcReduction="20000"/>
          </a:bodyPr>
          <a:lstStyle/>
          <a:p>
            <a:r>
              <a:rPr lang="en-IN" b="1" dirty="0" smtClean="0"/>
              <a:t>Very-large-scale integration</a:t>
            </a:r>
            <a:r>
              <a:rPr lang="en-IN" dirty="0" smtClean="0"/>
              <a:t> (</a:t>
            </a:r>
            <a:r>
              <a:rPr lang="en-IN" b="1" dirty="0" smtClean="0"/>
              <a:t>VLSI</a:t>
            </a:r>
            <a:r>
              <a:rPr lang="en-IN" dirty="0" smtClean="0"/>
              <a:t>) is the process of creating an integrated circuit (IC) by combining thousands of transistors into a single chip. </a:t>
            </a:r>
          </a:p>
          <a:p>
            <a:r>
              <a:rPr lang="en-IN" dirty="0" smtClean="0"/>
              <a:t>VLSI began in the 1970s when complex semiconductor and communication technologies were being developed. </a:t>
            </a:r>
          </a:p>
          <a:p>
            <a:r>
              <a:rPr lang="en-IN" dirty="0"/>
              <a:t>T</a:t>
            </a:r>
            <a:r>
              <a:rPr lang="en-IN" dirty="0" smtClean="0"/>
              <a:t>he microprocessor is a VLSI device. </a:t>
            </a:r>
          </a:p>
          <a:p>
            <a:r>
              <a:rPr lang="en-IN" dirty="0" smtClean="0"/>
              <a:t>Before the introduction of VLSI technology most ICs had a limited set of functions they could perform. </a:t>
            </a:r>
          </a:p>
          <a:p>
            <a:r>
              <a:rPr lang="en-IN" dirty="0" smtClean="0"/>
              <a:t>An electronic circuit might consist of a CPU, ROM, RAM and other glue logic. </a:t>
            </a:r>
          </a:p>
          <a:p>
            <a:r>
              <a:rPr lang="en-IN" dirty="0" smtClean="0"/>
              <a:t>VLSI lets IC designers add all of these into one chip.</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b="1" dirty="0" smtClean="0"/>
              <a:t>VLSI Chip </a:t>
            </a:r>
            <a:r>
              <a:rPr lang="en-IN" dirty="0" smtClean="0"/>
              <a:t>(Example Diagram)</a:t>
            </a:r>
            <a:endParaRPr lang="en-IN" dirty="0"/>
          </a:p>
        </p:txBody>
      </p:sp>
      <p:pic>
        <p:nvPicPr>
          <p:cNvPr id="5" name="Content Placeholder 4" descr="magic_7_4_screen.gif"/>
          <p:cNvPicPr>
            <a:picLocks noGrp="1" noChangeAspect="1"/>
          </p:cNvPicPr>
          <p:nvPr>
            <p:ph idx="1"/>
          </p:nvPr>
        </p:nvPicPr>
        <p:blipFill>
          <a:blip r:embed="rId2" cstate="print"/>
          <a:stretch>
            <a:fillRect/>
          </a:stretch>
        </p:blipFill>
        <p:spPr>
          <a:xfrm>
            <a:off x="1069616" y="981075"/>
            <a:ext cx="7004767" cy="54006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smtClean="0"/>
              <a:t>Evolution: towards VLSI</a:t>
            </a:r>
            <a:endParaRPr lang="en-IN" b="1" dirty="0"/>
          </a:p>
        </p:txBody>
      </p:sp>
      <p:sp>
        <p:nvSpPr>
          <p:cNvPr id="3" name="Content Placeholder 2"/>
          <p:cNvSpPr>
            <a:spLocks noGrp="1"/>
          </p:cNvSpPr>
          <p:nvPr>
            <p:ph idx="1"/>
          </p:nvPr>
        </p:nvSpPr>
        <p:spPr>
          <a:xfrm>
            <a:off x="457200" y="1052736"/>
            <a:ext cx="8219256" cy="5400600"/>
          </a:xfrm>
        </p:spPr>
        <p:txBody>
          <a:bodyPr>
            <a:normAutofit fontScale="25000" lnSpcReduction="20000"/>
          </a:bodyPr>
          <a:lstStyle/>
          <a:p>
            <a:pPr algn="just"/>
            <a:r>
              <a:rPr lang="en-IN" sz="9600" dirty="0" smtClean="0"/>
              <a:t>The </a:t>
            </a:r>
            <a:r>
              <a:rPr lang="en-IN" sz="9600" b="1" dirty="0" smtClean="0"/>
              <a:t>first semiconductor chip </a:t>
            </a:r>
            <a:r>
              <a:rPr lang="en-IN" sz="9600" dirty="0" smtClean="0"/>
              <a:t>held two transistors each. Subsequent advances added more transistors, and as a consequence, more individual functions or systems were integrated over time. </a:t>
            </a:r>
          </a:p>
          <a:p>
            <a:pPr algn="just"/>
            <a:r>
              <a:rPr lang="en-IN" sz="9600" dirty="0" smtClean="0"/>
              <a:t>The </a:t>
            </a:r>
            <a:r>
              <a:rPr lang="en-IN" sz="9600" b="1" dirty="0" smtClean="0"/>
              <a:t>first integrated circuit </a:t>
            </a:r>
            <a:r>
              <a:rPr lang="en-IN" sz="9600" dirty="0" smtClean="0"/>
              <a:t>held only a few devices, perhaps as many as ten diodes, transistors, resistors and capacitors, making it possible to fabricate one or more logic gates on a single device. This is now known as </a:t>
            </a:r>
            <a:r>
              <a:rPr lang="en-IN" sz="9600" b="1" i="1" dirty="0" smtClean="0"/>
              <a:t>small-scale integration</a:t>
            </a:r>
            <a:r>
              <a:rPr lang="en-IN" sz="9600" b="1" dirty="0" smtClean="0"/>
              <a:t> </a:t>
            </a:r>
            <a:r>
              <a:rPr lang="en-IN" sz="9600" dirty="0" smtClean="0"/>
              <a:t>(SSI). </a:t>
            </a:r>
          </a:p>
          <a:p>
            <a:pPr algn="just"/>
            <a:r>
              <a:rPr lang="en-IN" sz="9600" dirty="0" smtClean="0"/>
              <a:t>Improvements in technique led to devices with hundreds of logic gates, known as </a:t>
            </a:r>
            <a:r>
              <a:rPr lang="en-IN" sz="9600" b="1" i="1" dirty="0" smtClean="0"/>
              <a:t>medium-scale integration</a:t>
            </a:r>
            <a:r>
              <a:rPr lang="en-IN" sz="9600" b="1" dirty="0" smtClean="0"/>
              <a:t> </a:t>
            </a:r>
            <a:r>
              <a:rPr lang="en-IN" sz="9600" dirty="0" smtClean="0"/>
              <a:t>(MSI). </a:t>
            </a:r>
          </a:p>
          <a:p>
            <a:pPr algn="just"/>
            <a:r>
              <a:rPr lang="en-IN" sz="9600" dirty="0" smtClean="0"/>
              <a:t>Further improvements led to </a:t>
            </a:r>
            <a:r>
              <a:rPr lang="en-IN" sz="9600" b="1" i="1" dirty="0" smtClean="0"/>
              <a:t>large-scale integration</a:t>
            </a:r>
            <a:r>
              <a:rPr lang="en-IN" sz="9600" b="1" dirty="0" smtClean="0"/>
              <a:t> </a:t>
            </a:r>
            <a:r>
              <a:rPr lang="en-IN" sz="9600" dirty="0" smtClean="0"/>
              <a:t>(LSI), i.e. systems with at least a thousand logic gates. </a:t>
            </a:r>
          </a:p>
          <a:p>
            <a:pPr algn="just"/>
            <a:r>
              <a:rPr lang="en-IN" sz="9600" dirty="0" smtClean="0"/>
              <a:t>Current technology has moved far past this mark and today's microprocessors have many millions of gates and billions of individual transistors. The concept of VLSI came.</a:t>
            </a:r>
          </a:p>
          <a:p>
            <a:pPr algn="just"/>
            <a:r>
              <a:rPr lang="en-IN" sz="9600" dirty="0" smtClean="0"/>
              <a:t>In 2008, billion-transistor processors became commercially available.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VLSI – At present</a:t>
            </a:r>
            <a:endParaRPr lang="en-IN" b="1" dirty="0"/>
          </a:p>
        </p:txBody>
      </p:sp>
      <p:sp>
        <p:nvSpPr>
          <p:cNvPr id="3" name="Content Placeholder 2"/>
          <p:cNvSpPr>
            <a:spLocks noGrp="1"/>
          </p:cNvSpPr>
          <p:nvPr>
            <p:ph idx="1"/>
          </p:nvPr>
        </p:nvSpPr>
        <p:spPr/>
        <p:txBody>
          <a:bodyPr>
            <a:noAutofit/>
          </a:bodyPr>
          <a:lstStyle/>
          <a:p>
            <a:pPr algn="just"/>
            <a:r>
              <a:rPr lang="en-IN" sz="2800" dirty="0" smtClean="0"/>
              <a:t>VLSI became more commonplace as semiconductor fabrication advanced from the then-current generation of 65 nm processes.</a:t>
            </a:r>
          </a:p>
          <a:p>
            <a:pPr algn="just"/>
            <a:r>
              <a:rPr lang="en-IN" sz="2800" dirty="0" smtClean="0"/>
              <a:t>Current designs, unlike the earliest devices, use extensive design automation and automated logic synthesis to lay out the transistors, enabling higher levels of complexity in the resulting logic functionality.</a:t>
            </a:r>
          </a:p>
          <a:p>
            <a:pPr algn="just"/>
            <a:r>
              <a:rPr lang="en-IN" sz="2800" dirty="0" smtClean="0"/>
              <a:t>Certain high-performance logic blocks like the SRAM (static random-access memory) cell, are still designed by hand to ensure the highest efficiency.</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92088"/>
          </a:xfrm>
        </p:spPr>
        <p:txBody>
          <a:bodyPr>
            <a:normAutofit/>
          </a:bodyPr>
          <a:lstStyle/>
          <a:p>
            <a:r>
              <a:rPr lang="en-IN" b="1" dirty="0" smtClean="0"/>
              <a:t>Moore’s Law</a:t>
            </a:r>
            <a:endParaRPr lang="en-IN" b="1" dirty="0"/>
          </a:p>
        </p:txBody>
      </p:sp>
      <p:sp>
        <p:nvSpPr>
          <p:cNvPr id="3" name="Content Placeholder 2"/>
          <p:cNvSpPr>
            <a:spLocks noGrp="1"/>
          </p:cNvSpPr>
          <p:nvPr>
            <p:ph idx="1"/>
          </p:nvPr>
        </p:nvSpPr>
        <p:spPr>
          <a:xfrm>
            <a:off x="457200" y="1124744"/>
            <a:ext cx="8229600" cy="5472608"/>
          </a:xfrm>
        </p:spPr>
        <p:txBody>
          <a:bodyPr>
            <a:normAutofit lnSpcReduction="10000"/>
          </a:bodyPr>
          <a:lstStyle/>
          <a:p>
            <a:pPr algn="just"/>
            <a:r>
              <a:rPr lang="en-IN" b="1" dirty="0" smtClean="0"/>
              <a:t>Moore's law</a:t>
            </a:r>
            <a:r>
              <a:rPr lang="en-IN" dirty="0" smtClean="0"/>
              <a:t> is the observation that the number of transistors in a dense integrated circuit doubles approximately every two years. </a:t>
            </a:r>
          </a:p>
          <a:p>
            <a:pPr algn="just"/>
            <a:r>
              <a:rPr lang="en-IN" dirty="0" smtClean="0"/>
              <a:t>The observation is named after </a:t>
            </a:r>
            <a:r>
              <a:rPr lang="en-IN" b="1" i="1" dirty="0" smtClean="0"/>
              <a:t>Gordon Moore</a:t>
            </a:r>
            <a:r>
              <a:rPr lang="en-IN" dirty="0" smtClean="0"/>
              <a:t>, the co-founder of Intel, whose 1965 paper described a doubling every year in the number of components per integrated circuit, and projected this rate of growth would continue for at least another decade. In 1975,</a:t>
            </a:r>
            <a:r>
              <a:rPr lang="en-IN" baseline="30000" dirty="0"/>
              <a:t> </a:t>
            </a:r>
            <a:r>
              <a:rPr lang="en-IN" dirty="0" smtClean="0"/>
              <a:t>looking forward to the next decade, he revised the forecast to doubling every two years.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Moore’s Law </a:t>
            </a:r>
            <a:r>
              <a:rPr lang="en-IN" dirty="0" smtClean="0"/>
              <a:t>(2)</a:t>
            </a:r>
            <a:endParaRPr lang="en-IN" dirty="0"/>
          </a:p>
        </p:txBody>
      </p:sp>
      <p:pic>
        <p:nvPicPr>
          <p:cNvPr id="4" name="Content Placeholder 3" descr="moores_law_of_exponential_growth.jpg"/>
          <p:cNvPicPr>
            <a:picLocks noGrp="1" noChangeAspect="1"/>
          </p:cNvPicPr>
          <p:nvPr>
            <p:ph idx="1"/>
          </p:nvPr>
        </p:nvPicPr>
        <p:blipFill>
          <a:blip r:embed="rId2" cstate="print"/>
          <a:stretch>
            <a:fillRect/>
          </a:stretch>
        </p:blipFill>
        <p:spPr>
          <a:xfrm>
            <a:off x="179512" y="1340768"/>
            <a:ext cx="8688756" cy="4987346"/>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1603</Words>
  <Application>Microsoft Office PowerPoint</Application>
  <PresentationFormat>On-screen Show (4:3)</PresentationFormat>
  <Paragraphs>154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Microelectronics  and VLSI Design IT 705 D</vt:lpstr>
      <vt:lpstr>Modules</vt:lpstr>
      <vt:lpstr>Module 1: Introduction to VLSI Design</vt:lpstr>
      <vt:lpstr>Introduction</vt:lpstr>
      <vt:lpstr>VLSI Chip (Example Diagram)</vt:lpstr>
      <vt:lpstr>Evolution: towards VLSI</vt:lpstr>
      <vt:lpstr>VLSI – At present</vt:lpstr>
      <vt:lpstr>Moore’s Law</vt:lpstr>
      <vt:lpstr>Moore’s Law (2)</vt:lpstr>
      <vt:lpstr>Scale of Integration</vt:lpstr>
      <vt:lpstr>Types of VLSI Chips</vt:lpstr>
      <vt:lpstr>CMOS Chip</vt:lpstr>
      <vt:lpstr>DSP Chip</vt:lpstr>
      <vt:lpstr>Dynamic and Static RAM Chips</vt:lpstr>
      <vt:lpstr>ROM Chip</vt:lpstr>
      <vt:lpstr>FPGA Chips</vt:lpstr>
      <vt:lpstr>GATE Array Chips</vt:lpstr>
      <vt:lpstr>Design Principles</vt:lpstr>
      <vt:lpstr>Trends of IT with emerging VLSI Concept</vt:lpstr>
      <vt:lpstr>Increasing Efficiency of VLSI Chip (1960 – 2000)</vt:lpstr>
      <vt:lpstr>VLSI Design Domains</vt:lpstr>
      <vt:lpstr>Y - Chart</vt:lpstr>
      <vt:lpstr>VLSI Design Flow (1)</vt:lpstr>
      <vt:lpstr>VLSI Design Flow (2)</vt:lpstr>
      <vt:lpstr>Simplified View</vt:lpstr>
      <vt:lpstr>Digital Design  (Hierarchical / Divide &amp; Conquer Approach)</vt:lpstr>
      <vt:lpstr>Digital Design  (Hierarchical / Divide &amp; Conquer Approach)</vt:lpstr>
      <vt:lpstr>Theory: 4 bit Full Adder</vt:lpstr>
      <vt:lpstr>Block Diagram: 4 bit Full Adder</vt:lpstr>
      <vt:lpstr>Digital Design  (Hierarchical / Divide &amp; Conquer Approach)</vt:lpstr>
      <vt:lpstr>Digital Design  (Hierarchical / Divide &amp; Conquer Approach)</vt:lpstr>
      <vt:lpstr>Figure shows the hierarchical decomposition of a four-bit adder in physical description (geometrical layout) domain, resulting in a simple floorplan</vt:lpstr>
      <vt:lpstr>Slide 33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Microelectronics  and  VLSI Design</dc:title>
  <dc:creator>Indrajit Pan</dc:creator>
  <cp:lastModifiedBy>Indrajit Pan</cp:lastModifiedBy>
  <cp:revision>28</cp:revision>
  <dcterms:created xsi:type="dcterms:W3CDTF">2016-11-04T01:37:13Z</dcterms:created>
  <dcterms:modified xsi:type="dcterms:W3CDTF">2016-11-05T06:49:27Z</dcterms:modified>
</cp:coreProperties>
</file>