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6" r:id="rId4"/>
    <p:sldId id="287" r:id="rId5"/>
    <p:sldId id="292" r:id="rId6"/>
    <p:sldId id="302" r:id="rId7"/>
    <p:sldId id="288" r:id="rId8"/>
    <p:sldId id="289" r:id="rId9"/>
    <p:sldId id="290" r:id="rId10"/>
    <p:sldId id="291" r:id="rId11"/>
    <p:sldId id="293" r:id="rId12"/>
    <p:sldId id="297" r:id="rId13"/>
    <p:sldId id="294" r:id="rId14"/>
    <p:sldId id="295" r:id="rId15"/>
    <p:sldId id="298" r:id="rId16"/>
    <p:sldId id="258" r:id="rId17"/>
    <p:sldId id="296" r:id="rId18"/>
    <p:sldId id="299" r:id="rId19"/>
    <p:sldId id="300" r:id="rId20"/>
    <p:sldId id="301" r:id="rId21"/>
    <p:sldId id="279" r:id="rId22"/>
    <p:sldId id="280" r:id="rId23"/>
    <p:sldId id="281" r:id="rId24"/>
    <p:sldId id="269" r:id="rId25"/>
    <p:sldId id="270" r:id="rId26"/>
    <p:sldId id="277" r:id="rId27"/>
    <p:sldId id="273" r:id="rId28"/>
    <p:sldId id="271" r:id="rId29"/>
    <p:sldId id="272" r:id="rId30"/>
    <p:sldId id="274" r:id="rId31"/>
    <p:sldId id="275" r:id="rId32"/>
    <p:sldId id="276" r:id="rId33"/>
    <p:sldId id="27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71DF-102B-447B-B963-EBC7B8C83D9A}" type="datetimeFigureOut">
              <a:rPr lang="en-IN" smtClean="0"/>
              <a:pPr/>
              <a:t>09-11-2016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F8B6-C057-4B93-B7A4-03A67035CE1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71DF-102B-447B-B963-EBC7B8C83D9A}" type="datetimeFigureOut">
              <a:rPr lang="en-IN" smtClean="0"/>
              <a:pPr/>
              <a:t>09-11-2016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F8B6-C057-4B93-B7A4-03A67035CE1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71DF-102B-447B-B963-EBC7B8C83D9A}" type="datetimeFigureOut">
              <a:rPr lang="en-IN" smtClean="0"/>
              <a:pPr/>
              <a:t>09-11-2016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F8B6-C057-4B93-B7A4-03A67035CE1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71DF-102B-447B-B963-EBC7B8C83D9A}" type="datetimeFigureOut">
              <a:rPr lang="en-IN" smtClean="0"/>
              <a:pPr/>
              <a:t>09-11-2016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F8B6-C057-4B93-B7A4-03A67035CE1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71DF-102B-447B-B963-EBC7B8C83D9A}" type="datetimeFigureOut">
              <a:rPr lang="en-IN" smtClean="0"/>
              <a:pPr/>
              <a:t>09-11-2016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F8B6-C057-4B93-B7A4-03A67035CE1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71DF-102B-447B-B963-EBC7B8C83D9A}" type="datetimeFigureOut">
              <a:rPr lang="en-IN" smtClean="0"/>
              <a:pPr/>
              <a:t>09-11-2016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F8B6-C057-4B93-B7A4-03A67035CE1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71DF-102B-447B-B963-EBC7B8C83D9A}" type="datetimeFigureOut">
              <a:rPr lang="en-IN" smtClean="0"/>
              <a:pPr/>
              <a:t>09-11-2016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F8B6-C057-4B93-B7A4-03A67035CE1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71DF-102B-447B-B963-EBC7B8C83D9A}" type="datetimeFigureOut">
              <a:rPr lang="en-IN" smtClean="0"/>
              <a:pPr/>
              <a:t>09-11-2016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F8B6-C057-4B93-B7A4-03A67035CE1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71DF-102B-447B-B963-EBC7B8C83D9A}" type="datetimeFigureOut">
              <a:rPr lang="en-IN" smtClean="0"/>
              <a:pPr/>
              <a:t>09-11-2016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F8B6-C057-4B93-B7A4-03A67035CE1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71DF-102B-447B-B963-EBC7B8C83D9A}" type="datetimeFigureOut">
              <a:rPr lang="en-IN" smtClean="0"/>
              <a:pPr/>
              <a:t>09-11-2016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F8B6-C057-4B93-B7A4-03A67035CE1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71DF-102B-447B-B963-EBC7B8C83D9A}" type="datetimeFigureOut">
              <a:rPr lang="en-IN" smtClean="0"/>
              <a:pPr/>
              <a:t>09-11-2016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F8B6-C057-4B93-B7A4-03A67035CE1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71DF-102B-447B-B963-EBC7B8C83D9A}" type="datetimeFigureOut">
              <a:rPr lang="en-IN" smtClean="0"/>
              <a:pPr/>
              <a:t>09-11-2016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4F8B6-C057-4B93-B7A4-03A67035CE1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Microelectronics and VLSI</a:t>
            </a:r>
            <a:br>
              <a:rPr lang="en-IN" b="1" dirty="0" smtClean="0"/>
            </a:br>
            <a:r>
              <a:rPr lang="en-IN" b="1" i="1" dirty="0" smtClean="0"/>
              <a:t>IT705D</a:t>
            </a:r>
            <a:endParaRPr lang="en-IN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Module 2 </a:t>
            </a:r>
            <a:r>
              <a:rPr lang="en-IN" dirty="0" smtClean="0"/>
              <a:t>– </a:t>
            </a:r>
            <a:r>
              <a:rPr lang="en-IN" b="1" i="1" dirty="0" smtClean="0">
                <a:solidFill>
                  <a:schemeClr val="accent3">
                    <a:lumMod val="75000"/>
                  </a:schemeClr>
                </a:solidFill>
              </a:rPr>
              <a:t>MOS Structure</a:t>
            </a:r>
            <a:endParaRPr lang="en-IN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28670"/>
          </a:xfrm>
        </p:spPr>
        <p:txBody>
          <a:bodyPr>
            <a:normAutofit/>
          </a:bodyPr>
          <a:lstStyle/>
          <a:p>
            <a:r>
              <a:rPr lang="en-IN" b="1" dirty="0" smtClean="0"/>
              <a:t>Semiconductor Logic (CMOS)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572164"/>
          </a:xfrm>
        </p:spPr>
        <p:txBody>
          <a:bodyPr>
            <a:noAutofit/>
          </a:bodyPr>
          <a:lstStyle/>
          <a:p>
            <a:pPr algn="just"/>
            <a:r>
              <a:rPr lang="en-IN" sz="2800" dirty="0" smtClean="0"/>
              <a:t>CMOS means Complementary Metal-Oxide-Semiconductor Transistor. CMOS circuit contains </a:t>
            </a:r>
            <a:r>
              <a:rPr lang="en-IN" sz="2800" b="1" dirty="0" smtClean="0"/>
              <a:t>both PMOS </a:t>
            </a:r>
            <a:r>
              <a:rPr lang="en-IN" sz="2800" b="1" dirty="0" smtClean="0"/>
              <a:t>transistor and NMOS transistor</a:t>
            </a:r>
            <a:r>
              <a:rPr lang="en-IN" sz="2800" dirty="0" smtClean="0"/>
              <a:t>.</a:t>
            </a:r>
          </a:p>
          <a:p>
            <a:pPr algn="just"/>
            <a:r>
              <a:rPr lang="en-IN" sz="2800" dirty="0" smtClean="0"/>
              <a:t>Complementary </a:t>
            </a:r>
            <a:r>
              <a:rPr lang="en-IN" sz="2800" dirty="0" smtClean="0"/>
              <a:t>metal–oxide–semiconductor (CMOS) </a:t>
            </a:r>
            <a:r>
              <a:rPr lang="en-IN" sz="2800" b="1" dirty="0" smtClean="0"/>
              <a:t>is a technology for constructing integrated circuits</a:t>
            </a:r>
            <a:r>
              <a:rPr lang="en-IN" sz="2800" dirty="0" smtClean="0"/>
              <a:t>. </a:t>
            </a:r>
            <a:endParaRPr lang="en-IN" sz="2800" dirty="0" smtClean="0"/>
          </a:p>
          <a:p>
            <a:pPr algn="just"/>
            <a:r>
              <a:rPr lang="en-IN" sz="2800" dirty="0" smtClean="0"/>
              <a:t>CMOS </a:t>
            </a:r>
            <a:r>
              <a:rPr lang="en-IN" sz="2800" dirty="0" smtClean="0"/>
              <a:t>technology is used in microprocessors, microcontrollers, static RAM, and other digital logic circuits. </a:t>
            </a:r>
            <a:endParaRPr lang="en-IN" sz="2800" dirty="0" smtClean="0"/>
          </a:p>
          <a:p>
            <a:pPr algn="just"/>
            <a:r>
              <a:rPr lang="en-IN" sz="2800" dirty="0" smtClean="0"/>
              <a:t>CMOS </a:t>
            </a:r>
            <a:r>
              <a:rPr lang="en-IN" sz="2800" dirty="0" smtClean="0"/>
              <a:t>technology is also used for several </a:t>
            </a:r>
            <a:r>
              <a:rPr lang="en-IN" sz="2800" dirty="0" err="1" smtClean="0"/>
              <a:t>analog</a:t>
            </a:r>
            <a:r>
              <a:rPr lang="en-IN" sz="2800" dirty="0" smtClean="0"/>
              <a:t> circuits such as image sensors (CMOS sensor), data </a:t>
            </a:r>
            <a:r>
              <a:rPr lang="en-IN" sz="2800" dirty="0" smtClean="0"/>
              <a:t>converters etc.</a:t>
            </a:r>
            <a:endParaRPr lang="en-I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Types of Three Terminal Semiconductor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There are two major types of three-terminal semiconductor devices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smtClean="0"/>
              <a:t>Metal-oxide-semiconductor field-effect </a:t>
            </a:r>
            <a:r>
              <a:rPr lang="en-US" dirty="0"/>
              <a:t>transistor (MOSFET) </a:t>
            </a:r>
            <a:endParaRPr lang="en-US" dirty="0" smtClean="0"/>
          </a:p>
          <a:p>
            <a:pPr lvl="1" algn="just"/>
            <a:r>
              <a:rPr lang="en-US" dirty="0" smtClean="0"/>
              <a:t>Bipolar </a:t>
            </a:r>
            <a:r>
              <a:rPr lang="en-US" dirty="0"/>
              <a:t>junction transistor (BJT</a:t>
            </a:r>
            <a:r>
              <a:rPr lang="en-US" dirty="0" smtClean="0"/>
              <a:t>) 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Basic Details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544616"/>
          </a:xfrm>
        </p:spPr>
        <p:txBody>
          <a:bodyPr>
            <a:noAutofit/>
          </a:bodyPr>
          <a:lstStyle/>
          <a:p>
            <a:pPr algn="just"/>
            <a:r>
              <a:rPr lang="en-US" sz="2600" dirty="0"/>
              <a:t>Three-terminal semiconductor devices are far </a:t>
            </a:r>
            <a:r>
              <a:rPr lang="en-US" sz="2600" b="1" dirty="0"/>
              <a:t>more useful </a:t>
            </a:r>
            <a:r>
              <a:rPr lang="en-US" sz="2600" dirty="0"/>
              <a:t>than two-terminal ones because they can be used in </a:t>
            </a:r>
            <a:r>
              <a:rPr lang="en-US" sz="2600" dirty="0" smtClean="0"/>
              <a:t>many </a:t>
            </a:r>
            <a:r>
              <a:rPr lang="en-US" sz="2600" dirty="0" smtClean="0"/>
              <a:t>applications.</a:t>
            </a:r>
          </a:p>
          <a:p>
            <a:pPr algn="just"/>
            <a:r>
              <a:rPr lang="en-US" sz="2600" dirty="0" smtClean="0"/>
              <a:t>This ranges </a:t>
            </a:r>
            <a:r>
              <a:rPr lang="en-US" sz="2600" dirty="0"/>
              <a:t>from </a:t>
            </a:r>
            <a:r>
              <a:rPr lang="en-US" sz="2600" b="1" dirty="0"/>
              <a:t>signal amplification to digital logic and memory.</a:t>
            </a:r>
            <a:r>
              <a:rPr lang="en-US" sz="2600" dirty="0"/>
              <a:t> </a:t>
            </a:r>
            <a:endParaRPr lang="en-US" sz="2600" dirty="0" smtClean="0"/>
          </a:p>
          <a:p>
            <a:pPr algn="just"/>
            <a:r>
              <a:rPr lang="en-US" sz="2600" dirty="0" smtClean="0"/>
              <a:t>The </a:t>
            </a:r>
            <a:r>
              <a:rPr lang="en-US" sz="2600" dirty="0"/>
              <a:t>basic principle involved is the use of voltage between two terminals to control the current flowing in the third terminal. </a:t>
            </a:r>
            <a:endParaRPr lang="en-US" sz="2600" dirty="0" smtClean="0"/>
          </a:p>
          <a:p>
            <a:pPr algn="just"/>
            <a:r>
              <a:rPr lang="en-US" sz="2600" dirty="0" smtClean="0"/>
              <a:t>Also </a:t>
            </a:r>
            <a:r>
              <a:rPr lang="en-US" sz="2600" dirty="0"/>
              <a:t>in the extreme, the control signal can be used to </a:t>
            </a:r>
            <a:r>
              <a:rPr lang="en-US" sz="2600" b="1" dirty="0"/>
              <a:t>cause the current in the third terminal to change from zero to a large value</a:t>
            </a:r>
            <a:r>
              <a:rPr lang="en-US" sz="2600" dirty="0"/>
              <a:t>, thus allowing the device to act as a switch. </a:t>
            </a:r>
            <a:endParaRPr lang="en-US" sz="2600" dirty="0" smtClean="0"/>
          </a:p>
          <a:p>
            <a:pPr algn="just"/>
            <a:r>
              <a:rPr lang="en-US" sz="2600" dirty="0" smtClean="0"/>
              <a:t>This </a:t>
            </a:r>
            <a:r>
              <a:rPr lang="en-US" sz="2600" dirty="0"/>
              <a:t>switch is the basis of the </a:t>
            </a:r>
            <a:r>
              <a:rPr lang="en-US" sz="2600" b="1" dirty="0"/>
              <a:t>realization of the logic inverters</a:t>
            </a:r>
            <a:r>
              <a:rPr lang="en-US" sz="2600" dirty="0"/>
              <a:t>, the basic element of digital circuits</a:t>
            </a:r>
            <a:r>
              <a:rPr lang="en-US" sz="2600" dirty="0" smtClean="0"/>
              <a:t>.</a:t>
            </a:r>
            <a:endParaRPr lang="en-IN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/>
          <a:lstStyle/>
          <a:p>
            <a:r>
              <a:rPr lang="en-IN" b="1" dirty="0" smtClean="0"/>
              <a:t>FET Terminals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525806"/>
          </a:xfrm>
        </p:spPr>
        <p:txBody>
          <a:bodyPr>
            <a:normAutofit/>
          </a:bodyPr>
          <a:lstStyle/>
          <a:p>
            <a:r>
              <a:rPr lang="en-IN" dirty="0" smtClean="0"/>
              <a:t>The FET's three terminals are:</a:t>
            </a:r>
          </a:p>
          <a:p>
            <a:pPr lvl="1"/>
            <a:r>
              <a:rPr lang="en-IN" b="1" dirty="0" smtClean="0"/>
              <a:t>Source (S), </a:t>
            </a:r>
            <a:r>
              <a:rPr lang="en-IN" dirty="0" smtClean="0"/>
              <a:t>through which the carriers enter the channel. Conventionally, current entering the channel at S is designated by I</a:t>
            </a:r>
            <a:r>
              <a:rPr lang="en-IN" baseline="-25000" dirty="0" smtClean="0"/>
              <a:t>S</a:t>
            </a:r>
            <a:r>
              <a:rPr lang="en-IN" dirty="0" smtClean="0"/>
              <a:t>.</a:t>
            </a:r>
          </a:p>
          <a:p>
            <a:pPr lvl="1"/>
            <a:r>
              <a:rPr lang="en-IN" b="1" dirty="0" smtClean="0"/>
              <a:t>Drain (D), </a:t>
            </a:r>
            <a:r>
              <a:rPr lang="en-IN" dirty="0" smtClean="0"/>
              <a:t>through which the carriers leave the channel. Conventionally, current entering the channel at D is designated by I</a:t>
            </a:r>
            <a:r>
              <a:rPr lang="en-IN" baseline="-25000" dirty="0" smtClean="0"/>
              <a:t>D</a:t>
            </a:r>
            <a:r>
              <a:rPr lang="en-IN" dirty="0" smtClean="0"/>
              <a:t>. Drain-to-source voltage is V</a:t>
            </a:r>
            <a:r>
              <a:rPr lang="en-IN" baseline="-25000" dirty="0" smtClean="0"/>
              <a:t>DS</a:t>
            </a:r>
            <a:r>
              <a:rPr lang="en-IN" dirty="0" smtClean="0"/>
              <a:t>.</a:t>
            </a:r>
          </a:p>
          <a:p>
            <a:pPr lvl="1"/>
            <a:r>
              <a:rPr lang="en-IN" b="1" dirty="0" smtClean="0"/>
              <a:t>Gate (G), </a:t>
            </a:r>
            <a:r>
              <a:rPr lang="en-IN" dirty="0" smtClean="0"/>
              <a:t>the terminal that modulates the channel conductivity. By applying voltage to G, one can control I</a:t>
            </a:r>
            <a:r>
              <a:rPr lang="en-IN" baseline="-25000" dirty="0" smtClean="0"/>
              <a:t>D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Field Effect Transistor</a:t>
            </a:r>
            <a:endParaRPr lang="en-IN" b="1" dirty="0"/>
          </a:p>
        </p:txBody>
      </p:sp>
      <p:pic>
        <p:nvPicPr>
          <p:cNvPr id="4" name="Content Placeholder 3" descr="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b="31765"/>
          <a:stretch>
            <a:fillRect/>
          </a:stretch>
        </p:blipFill>
        <p:spPr>
          <a:xfrm>
            <a:off x="1691680" y="1697180"/>
            <a:ext cx="5760640" cy="38920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MOS Structure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2592288"/>
          </a:xfrm>
        </p:spPr>
        <p:txBody>
          <a:bodyPr/>
          <a:lstStyle/>
          <a:p>
            <a:pPr algn="just"/>
            <a:r>
              <a:rPr lang="en-IN" dirty="0" smtClean="0"/>
              <a:t>The traditional metal–oxide–semiconductor (MOS) structure is obtained by growing </a:t>
            </a:r>
            <a:r>
              <a:rPr lang="en-IN" b="1" dirty="0" smtClean="0"/>
              <a:t>a layer of silicon dioxide (SiO</a:t>
            </a:r>
            <a:r>
              <a:rPr lang="en-IN" b="1" baseline="-25000" dirty="0" smtClean="0"/>
              <a:t>2</a:t>
            </a:r>
            <a:r>
              <a:rPr lang="en-IN" b="1" dirty="0" smtClean="0"/>
              <a:t>)</a:t>
            </a:r>
            <a:r>
              <a:rPr lang="en-IN" dirty="0" smtClean="0"/>
              <a:t> on top of a </a:t>
            </a:r>
            <a:r>
              <a:rPr lang="en-IN" b="1" dirty="0" smtClean="0"/>
              <a:t>silicon substrate</a:t>
            </a:r>
            <a:r>
              <a:rPr lang="en-IN" dirty="0" smtClean="0"/>
              <a:t> and </a:t>
            </a:r>
            <a:r>
              <a:rPr lang="en-IN" b="1" dirty="0" smtClean="0"/>
              <a:t>depositing a layer of metal</a:t>
            </a:r>
            <a:r>
              <a:rPr lang="en-IN" dirty="0" smtClean="0"/>
              <a:t> or polycrystalline silicon. </a:t>
            </a:r>
          </a:p>
        </p:txBody>
      </p:sp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3728" y="3573016"/>
            <a:ext cx="5412317" cy="24109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35696" y="6165304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Fig.: </a:t>
            </a:r>
            <a:r>
              <a:rPr lang="en-IN" sz="2400" i="1" dirty="0" smtClean="0"/>
              <a:t>MOS Structure on p-type silicon</a:t>
            </a:r>
            <a:endParaRPr lang="en-IN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MOSFET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 metal–oxide–semiconductor field-effect transistor (MOSFET) is a common type of </a:t>
            </a:r>
            <a:r>
              <a:rPr lang="en-US" b="1" i="1" dirty="0" smtClean="0"/>
              <a:t>transistor</a:t>
            </a:r>
            <a:r>
              <a:rPr lang="en-US" dirty="0" smtClean="0"/>
              <a:t> 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 smtClean="0"/>
              <a:t>MOSFET, </a:t>
            </a:r>
            <a:r>
              <a:rPr lang="en-US" dirty="0"/>
              <a:t>charge carriers are either </a:t>
            </a:r>
            <a:r>
              <a:rPr lang="en-US" dirty="0" smtClean="0"/>
              <a:t>electrons [-</a:t>
            </a:r>
            <a:r>
              <a:rPr lang="en-US" dirty="0" err="1" smtClean="0"/>
              <a:t>ve</a:t>
            </a:r>
            <a:r>
              <a:rPr lang="en-US" dirty="0" smtClean="0"/>
              <a:t>]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dirty="0" smtClean="0"/>
              <a:t>valence band electron population (holes) [+</a:t>
            </a:r>
            <a:r>
              <a:rPr lang="en-US" dirty="0" err="1" smtClean="0"/>
              <a:t>ve</a:t>
            </a:r>
            <a:r>
              <a:rPr lang="en-US" dirty="0" smtClean="0"/>
              <a:t>], flowing </a:t>
            </a:r>
            <a:r>
              <a:rPr lang="en-US" dirty="0"/>
              <a:t>along </a:t>
            </a:r>
            <a:r>
              <a:rPr lang="en-US" dirty="0" smtClean="0"/>
              <a:t>channels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is a device used to amplify or switch electronic </a:t>
            </a:r>
            <a:r>
              <a:rPr lang="en-US" dirty="0" smtClean="0"/>
              <a:t>signals</a:t>
            </a:r>
          </a:p>
          <a:p>
            <a:pPr algn="just"/>
            <a:r>
              <a:rPr lang="en-US" dirty="0" smtClean="0"/>
              <a:t>MOSFET </a:t>
            </a:r>
            <a:r>
              <a:rPr lang="en-US" dirty="0"/>
              <a:t>is by far the most common  </a:t>
            </a:r>
            <a:r>
              <a:rPr lang="en-US" u="sng" dirty="0"/>
              <a:t>field-effect transistor</a:t>
            </a:r>
            <a:r>
              <a:rPr lang="en-US" dirty="0"/>
              <a:t> in both </a:t>
            </a:r>
            <a:r>
              <a:rPr lang="en-US" u="sng" dirty="0"/>
              <a:t>digital</a:t>
            </a:r>
            <a:r>
              <a:rPr lang="en-US" dirty="0"/>
              <a:t> and </a:t>
            </a:r>
            <a:r>
              <a:rPr lang="en-US" u="sng" dirty="0"/>
              <a:t>analog</a:t>
            </a:r>
            <a:r>
              <a:rPr lang="en-US" dirty="0"/>
              <a:t> </a:t>
            </a:r>
            <a:r>
              <a:rPr lang="en-US" dirty="0" smtClean="0"/>
              <a:t>circuits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>
            <a:normAutofit/>
          </a:bodyPr>
          <a:lstStyle/>
          <a:p>
            <a:r>
              <a:rPr lang="en-IN" b="1" dirty="0" smtClean="0"/>
              <a:t>Utility of MOSFET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76064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MOSFET has become by far the most widely used electronic device, especially in the design of integrated circuits (ICs</a:t>
            </a:r>
            <a:r>
              <a:rPr lang="en-US" dirty="0" smtClean="0"/>
              <a:t>)</a:t>
            </a:r>
          </a:p>
          <a:p>
            <a:pPr algn="just"/>
            <a:r>
              <a:rPr lang="en-US" dirty="0"/>
              <a:t>MOSFETs can be made quite small, and their manufacturing process is relatively </a:t>
            </a:r>
            <a:r>
              <a:rPr lang="en-US" dirty="0" smtClean="0"/>
              <a:t>simple</a:t>
            </a:r>
          </a:p>
          <a:p>
            <a:pPr algn="just"/>
            <a:r>
              <a:rPr lang="en-US" dirty="0" smtClean="0"/>
              <a:t>MOSFET </a:t>
            </a:r>
            <a:r>
              <a:rPr lang="en-US" dirty="0"/>
              <a:t>operation requires little </a:t>
            </a:r>
            <a:r>
              <a:rPr lang="en-US" dirty="0" smtClean="0"/>
              <a:t>power</a:t>
            </a:r>
          </a:p>
          <a:p>
            <a:pPr algn="just"/>
            <a:r>
              <a:rPr lang="en-US" dirty="0" smtClean="0"/>
              <a:t>Circuit </a:t>
            </a:r>
            <a:r>
              <a:rPr lang="en-US" dirty="0"/>
              <a:t>designers have found ingenious ways to implement digital and analog functions utilizing </a:t>
            </a:r>
            <a:r>
              <a:rPr lang="en-US" dirty="0" smtClean="0"/>
              <a:t>MOSFET</a:t>
            </a:r>
          </a:p>
          <a:p>
            <a:pPr algn="just"/>
            <a:r>
              <a:rPr lang="en-US" dirty="0" smtClean="0"/>
              <a:t>These </a:t>
            </a:r>
            <a:r>
              <a:rPr lang="en-US" dirty="0"/>
              <a:t>properties have made it possible to pack large numbers of MOSFETs on a single IC chip to implement very sophisticated, very- large-scale-integrated (VLSI) circuits</a:t>
            </a:r>
            <a:r>
              <a:rPr lang="en-US" dirty="0" smtClean="0"/>
              <a:t>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MOSFET Structure - 1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MOSFET is fabricated on a single-crystal silicon </a:t>
            </a:r>
            <a:r>
              <a:rPr lang="en-US" dirty="0" smtClean="0"/>
              <a:t>wafer</a:t>
            </a:r>
          </a:p>
          <a:p>
            <a:r>
              <a:rPr lang="en-US" dirty="0"/>
              <a:t>The substrate is of p-type for an n-channel MOSFET (NMOS) and n-type for a p-channel MOSFET (PMOS</a:t>
            </a:r>
            <a:r>
              <a:rPr lang="en-US" dirty="0" smtClean="0"/>
              <a:t>)</a:t>
            </a:r>
          </a:p>
          <a:p>
            <a:r>
              <a:rPr lang="en-US" dirty="0"/>
              <a:t>Two heavily doped regions (which will be of n-type for NMOS and p-type for PMOS) will be there which act as source and </a:t>
            </a:r>
            <a:r>
              <a:rPr lang="en-US" dirty="0" smtClean="0"/>
              <a:t>drain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MOSFET Structure - 2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A thin layer of silicon dioxide ( SiO</a:t>
            </a:r>
            <a:r>
              <a:rPr lang="en-US" baseline="-25000" dirty="0"/>
              <a:t>2</a:t>
            </a:r>
            <a:r>
              <a:rPr lang="en-US" dirty="0"/>
              <a:t>) of thickness 2-50 nm, which is an excellent electrical insulator, is grown on the surface of the substrate, covering the area between the source and drain </a:t>
            </a:r>
            <a:r>
              <a:rPr lang="en-US" dirty="0" smtClean="0"/>
              <a:t>regions</a:t>
            </a:r>
          </a:p>
          <a:p>
            <a:pPr algn="just"/>
            <a:r>
              <a:rPr lang="en-US" dirty="0" smtClean="0"/>
              <a:t>Metal </a:t>
            </a:r>
            <a:r>
              <a:rPr lang="en-US" dirty="0"/>
              <a:t>is deposited on top of the oxide layer to form the gate electrode of the </a:t>
            </a:r>
            <a:r>
              <a:rPr lang="en-US" dirty="0" smtClean="0"/>
              <a:t>device</a:t>
            </a:r>
            <a:endParaRPr lang="en-US" dirty="0"/>
          </a:p>
          <a:p>
            <a:pPr algn="just"/>
            <a:r>
              <a:rPr lang="en-US" dirty="0"/>
              <a:t>Metal contacts are also made to the source region, the drain region, and the substrate, also known as the body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Module 2 – MOS Structure (Part I)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E-MOS and D-MOS</a:t>
            </a:r>
          </a:p>
          <a:p>
            <a:pPr algn="just"/>
            <a:r>
              <a:rPr lang="en-IN" dirty="0" smtClean="0"/>
              <a:t>Charge Inversion in E-MOS</a:t>
            </a:r>
          </a:p>
          <a:p>
            <a:pPr algn="just"/>
            <a:r>
              <a:rPr lang="en-IN" dirty="0" smtClean="0"/>
              <a:t>Threshold voltage and Flat band voltage</a:t>
            </a:r>
          </a:p>
          <a:p>
            <a:pPr algn="just"/>
            <a:r>
              <a:rPr lang="en-IN" dirty="0" smtClean="0"/>
              <a:t>Potential balance and charge balance</a:t>
            </a:r>
          </a:p>
          <a:p>
            <a:pPr algn="just"/>
            <a:r>
              <a:rPr lang="en-IN" dirty="0" smtClean="0"/>
              <a:t>Inversion, MOS </a:t>
            </a:r>
            <a:r>
              <a:rPr lang="en-IN" dirty="0" smtClean="0"/>
              <a:t>Capacitance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Schematic of MOSFET</a:t>
            </a:r>
            <a:endParaRPr lang="en-IN" b="1" dirty="0"/>
          </a:p>
        </p:txBody>
      </p:sp>
      <p:pic>
        <p:nvPicPr>
          <p:cNvPr id="4" name="Content Placeholder 3" descr="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64660" y="2132856"/>
            <a:ext cx="5271635" cy="349844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en-IN" b="1" dirty="0" smtClean="0"/>
              <a:t>Threshold Voltage (</a:t>
            </a:r>
            <a:r>
              <a:rPr lang="en-IN" b="1" dirty="0" err="1" smtClean="0"/>
              <a:t>V</a:t>
            </a:r>
            <a:r>
              <a:rPr lang="en-IN" b="1" baseline="-25000" dirty="0" err="1" smtClean="0"/>
              <a:t>t</a:t>
            </a:r>
            <a:r>
              <a:rPr lang="en-IN" b="1" dirty="0" smtClean="0"/>
              <a:t>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pPr algn="just"/>
            <a:r>
              <a:rPr lang="en-IN" dirty="0" smtClean="0"/>
              <a:t>The </a:t>
            </a:r>
            <a:r>
              <a:rPr lang="en-IN" b="1" dirty="0" smtClean="0"/>
              <a:t>threshold voltage</a:t>
            </a:r>
            <a:r>
              <a:rPr lang="en-IN" dirty="0" smtClean="0"/>
              <a:t>, commonly abbreviated as </a:t>
            </a:r>
            <a:r>
              <a:rPr lang="en-IN" b="1" i="1" dirty="0" err="1" smtClean="0"/>
              <a:t>V</a:t>
            </a:r>
            <a:r>
              <a:rPr lang="en-IN" b="1" i="1" baseline="-25000" dirty="0" err="1" smtClean="0"/>
              <a:t>t</a:t>
            </a:r>
            <a:r>
              <a:rPr lang="en-IN" dirty="0" smtClean="0"/>
              <a:t>, </a:t>
            </a:r>
            <a:r>
              <a:rPr lang="en-IN" dirty="0" smtClean="0"/>
              <a:t>of a field-effect transistor (FET) is the minimum gate-to-source voltage differential that is needed to create a conducting path between the source and drain terminals.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Flat band Voltage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 smtClean="0"/>
              <a:t>The </a:t>
            </a:r>
            <a:r>
              <a:rPr lang="en-IN" dirty="0" smtClean="0"/>
              <a:t>point at which an external applied voltage causes no internal potential difference across a metal oxide semiconductor </a:t>
            </a:r>
            <a:r>
              <a:rPr lang="en-IN" dirty="0" smtClean="0"/>
              <a:t>structure</a:t>
            </a:r>
          </a:p>
          <a:p>
            <a:pPr algn="just"/>
            <a:r>
              <a:rPr lang="en-IN" dirty="0" smtClean="0"/>
              <a:t>If there is no charge present in the oxide or at the oxide-semiconductor interface, the </a:t>
            </a:r>
            <a:r>
              <a:rPr lang="en-IN" dirty="0" smtClean="0"/>
              <a:t>flat band </a:t>
            </a:r>
            <a:r>
              <a:rPr lang="en-IN" dirty="0" smtClean="0"/>
              <a:t>voltage simply equals the difference between the gate metal </a:t>
            </a:r>
            <a:r>
              <a:rPr lang="en-IN" dirty="0" smtClean="0"/>
              <a:t>work-function</a:t>
            </a:r>
            <a:r>
              <a:rPr lang="en-IN" dirty="0" smtClean="0"/>
              <a:t>, F</a:t>
            </a:r>
            <a:r>
              <a:rPr lang="en-IN" baseline="-25000" dirty="0" smtClean="0"/>
              <a:t>M</a:t>
            </a:r>
            <a:r>
              <a:rPr lang="en-IN" dirty="0" smtClean="0"/>
              <a:t>, and the semiconductor </a:t>
            </a:r>
            <a:r>
              <a:rPr lang="en-IN" dirty="0" smtClean="0"/>
              <a:t>work-function</a:t>
            </a:r>
            <a:r>
              <a:rPr lang="en-IN" dirty="0" smtClean="0"/>
              <a:t>, F</a:t>
            </a:r>
            <a:r>
              <a:rPr lang="en-IN" baseline="-25000" dirty="0" smtClean="0"/>
              <a:t>S</a:t>
            </a:r>
            <a:r>
              <a:rPr lang="en-IN" dirty="0" smtClean="0"/>
              <a:t>. </a:t>
            </a:r>
          </a:p>
          <a:p>
            <a:pPr algn="just">
              <a:buNone/>
            </a:pPr>
            <a:r>
              <a:rPr lang="en-IN" dirty="0" smtClean="0"/>
              <a:t>				V</a:t>
            </a:r>
            <a:r>
              <a:rPr lang="en-IN" baseline="-25000" dirty="0" smtClean="0"/>
              <a:t>FB</a:t>
            </a:r>
            <a:r>
              <a:rPr lang="en-IN" dirty="0" smtClean="0"/>
              <a:t> = F</a:t>
            </a:r>
            <a:r>
              <a:rPr lang="en-IN" baseline="-25000" dirty="0" smtClean="0"/>
              <a:t>M</a:t>
            </a:r>
            <a:r>
              <a:rPr lang="en-IN" dirty="0" smtClean="0"/>
              <a:t> - F</a:t>
            </a:r>
            <a:r>
              <a:rPr lang="en-IN" baseline="-25000" dirty="0" smtClean="0"/>
              <a:t>s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Inversion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The complementary </a:t>
            </a:r>
            <a:r>
              <a:rPr lang="en-IN" b="1" dirty="0" smtClean="0"/>
              <a:t>MOSFET</a:t>
            </a:r>
            <a:r>
              <a:rPr lang="en-IN" dirty="0" smtClean="0"/>
              <a:t> is the p-type or p-channel </a:t>
            </a:r>
            <a:r>
              <a:rPr lang="en-IN" b="1" dirty="0" smtClean="0"/>
              <a:t>MOSFET</a:t>
            </a:r>
            <a:r>
              <a:rPr lang="en-IN" dirty="0" smtClean="0"/>
              <a:t>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 smtClean="0"/>
              <a:t>contains p-type source and drain regions in an n-type substrate. </a:t>
            </a:r>
            <a:endParaRPr lang="en-IN" dirty="0" smtClean="0"/>
          </a:p>
          <a:p>
            <a:pPr algn="just"/>
            <a:r>
              <a:rPr lang="en-IN" dirty="0" smtClean="0"/>
              <a:t>The </a:t>
            </a:r>
            <a:r>
              <a:rPr lang="en-IN" b="1" dirty="0" smtClean="0"/>
              <a:t>inversion layer</a:t>
            </a:r>
            <a:r>
              <a:rPr lang="en-IN" dirty="0" smtClean="0"/>
              <a:t> is formed when </a:t>
            </a:r>
            <a:r>
              <a:rPr lang="en-IN" dirty="0" smtClean="0"/>
              <a:t>valence band electron population (holes) </a:t>
            </a:r>
            <a:r>
              <a:rPr lang="en-IN" dirty="0" smtClean="0"/>
              <a:t>are attracted to the interface by a negative gate voltage. While the </a:t>
            </a:r>
            <a:r>
              <a:rPr lang="en-IN" dirty="0" smtClean="0"/>
              <a:t>+</a:t>
            </a:r>
            <a:r>
              <a:rPr lang="en-IN" dirty="0" err="1" smtClean="0"/>
              <a:t>ve</a:t>
            </a:r>
            <a:r>
              <a:rPr lang="en-IN" dirty="0" smtClean="0"/>
              <a:t> charge carriers </a:t>
            </a:r>
            <a:r>
              <a:rPr lang="en-IN" dirty="0" smtClean="0"/>
              <a:t>still flow from source to drain, they result in a negative drain current.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MOSFET Classification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12776"/>
            <a:ext cx="8352928" cy="48965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EMOS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Enhancement mode MOSFETs don’t have a channel for current flow between source and drain. </a:t>
            </a:r>
            <a:endParaRPr lang="en-US" dirty="0" smtClean="0"/>
          </a:p>
          <a:p>
            <a:pPr algn="just"/>
            <a:r>
              <a:rPr lang="en-US" dirty="0" smtClean="0"/>
              <a:t>When a </a:t>
            </a:r>
            <a:r>
              <a:rPr lang="en-US" dirty="0"/>
              <a:t>voltage V</a:t>
            </a:r>
            <a:r>
              <a:rPr lang="en-US" baseline="-25000" dirty="0"/>
              <a:t>DS</a:t>
            </a:r>
            <a:r>
              <a:rPr lang="en-US" dirty="0"/>
              <a:t> is applied across source and drain, current flows only if the gate voltage (V</a:t>
            </a:r>
            <a:r>
              <a:rPr lang="en-US" baseline="-25000" dirty="0"/>
              <a:t>GS</a:t>
            </a:r>
            <a:r>
              <a:rPr lang="en-US" dirty="0"/>
              <a:t>) is large enough to create a conducting channel between source and drain by  field effect. Otherwise the source and drain terminals are not connected.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EMOS Schematic</a:t>
            </a:r>
            <a:endParaRPr lang="en-IN" b="1" dirty="0"/>
          </a:p>
        </p:txBody>
      </p:sp>
      <p:pic>
        <p:nvPicPr>
          <p:cNvPr id="4" name="Picture 3" descr="c:\ch04_conv\sedr42021_0405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700808"/>
            <a:ext cx="6408712" cy="410445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EMOS Operational Details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In an </a:t>
            </a:r>
            <a:r>
              <a:rPr lang="en-US" dirty="0"/>
              <a:t>n-channel EMOS, </a:t>
            </a:r>
            <a:r>
              <a:rPr lang="en-US" b="1" i="1" dirty="0"/>
              <a:t>one diode is formed by the </a:t>
            </a:r>
            <a:r>
              <a:rPr lang="en-US" b="1" i="1" dirty="0" err="1"/>
              <a:t>pn</a:t>
            </a:r>
            <a:r>
              <a:rPr lang="en-US" b="1" i="1" dirty="0"/>
              <a:t> junction</a:t>
            </a:r>
            <a:r>
              <a:rPr lang="en-US" dirty="0"/>
              <a:t> between the </a:t>
            </a:r>
            <a:r>
              <a:rPr lang="en-US" i="1" u="sng" dirty="0"/>
              <a:t>n</a:t>
            </a:r>
            <a:r>
              <a:rPr lang="en-US" i="1" u="sng" baseline="30000" dirty="0"/>
              <a:t>+ </a:t>
            </a:r>
            <a:r>
              <a:rPr lang="en-US" i="1" u="sng" dirty="0"/>
              <a:t>(heavily n-doped) drain region and the p-substrate</a:t>
            </a:r>
            <a:r>
              <a:rPr lang="en-US" dirty="0"/>
              <a:t>, and the </a:t>
            </a:r>
            <a:r>
              <a:rPr lang="en-US" b="1" dirty="0"/>
              <a:t>other diode is formed by the </a:t>
            </a:r>
            <a:r>
              <a:rPr lang="en-US" b="1" dirty="0" err="1"/>
              <a:t>pn</a:t>
            </a:r>
            <a:r>
              <a:rPr lang="en-US" b="1" dirty="0"/>
              <a:t> junction </a:t>
            </a:r>
            <a:r>
              <a:rPr lang="en-US" dirty="0"/>
              <a:t>between the </a:t>
            </a:r>
            <a:r>
              <a:rPr lang="en-US" i="1" u="sng" dirty="0"/>
              <a:t>p-type substrate and the n</a:t>
            </a:r>
            <a:r>
              <a:rPr lang="en-US" i="1" u="sng" baseline="30000" dirty="0"/>
              <a:t>+</a:t>
            </a:r>
            <a:r>
              <a:rPr lang="en-US" i="1" u="sng" dirty="0"/>
              <a:t> source region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These </a:t>
            </a:r>
            <a:r>
              <a:rPr lang="en-US" b="1" dirty="0"/>
              <a:t>back-to-back diodes prevent current conduction</a:t>
            </a:r>
            <a:r>
              <a:rPr lang="en-US" dirty="0"/>
              <a:t> from </a:t>
            </a:r>
            <a:r>
              <a:rPr lang="en-US" u="sng" dirty="0"/>
              <a:t>drain to source</a:t>
            </a:r>
            <a:r>
              <a:rPr lang="en-US" dirty="0"/>
              <a:t> when a voltage V</a:t>
            </a:r>
            <a:r>
              <a:rPr lang="en-US" baseline="-25000" dirty="0"/>
              <a:t>DS </a:t>
            </a:r>
            <a:r>
              <a:rPr lang="en-US" dirty="0"/>
              <a:t>is applied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EMOS Operation Regions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 algn="just">
              <a:buFont typeface="+mj-lt"/>
              <a:buAutoNum type="romanLcPeriod"/>
            </a:pPr>
            <a:r>
              <a:rPr lang="en-US" dirty="0"/>
              <a:t>Cut-off or Sub-threshold or Weak Inversion Mode (V</a:t>
            </a:r>
            <a:r>
              <a:rPr lang="en-US" baseline="-25000" dirty="0"/>
              <a:t>GS</a:t>
            </a:r>
            <a:r>
              <a:rPr lang="en-US" dirty="0"/>
              <a:t> &lt; </a:t>
            </a:r>
            <a:r>
              <a:rPr lang="en-US" dirty="0" err="1"/>
              <a:t>V</a:t>
            </a:r>
            <a:r>
              <a:rPr lang="en-US" baseline="-25000" dirty="0" err="1"/>
              <a:t>t</a:t>
            </a:r>
            <a:r>
              <a:rPr lang="en-US" dirty="0"/>
              <a:t>)</a:t>
            </a:r>
            <a:endParaRPr lang="en-IN" dirty="0"/>
          </a:p>
          <a:p>
            <a:pPr marL="571500" indent="-571500" algn="just">
              <a:buFont typeface="+mj-lt"/>
              <a:buAutoNum type="romanLcPeriod"/>
            </a:pPr>
            <a:r>
              <a:rPr lang="en-US" dirty="0"/>
              <a:t>Triode Mode or Linear Region or </a:t>
            </a:r>
            <a:r>
              <a:rPr lang="en-US" dirty="0" err="1"/>
              <a:t>Ohmic</a:t>
            </a:r>
            <a:r>
              <a:rPr lang="en-US" dirty="0"/>
              <a:t> Mode (V</a:t>
            </a:r>
            <a:r>
              <a:rPr lang="en-US" baseline="-25000" dirty="0"/>
              <a:t>GS</a:t>
            </a:r>
            <a:r>
              <a:rPr lang="en-US" dirty="0"/>
              <a:t> &gt;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t</a:t>
            </a:r>
            <a:r>
              <a:rPr lang="en-US" dirty="0" smtClean="0"/>
              <a:t>) and </a:t>
            </a:r>
            <a:r>
              <a:rPr lang="en-US" dirty="0"/>
              <a:t>V</a:t>
            </a:r>
            <a:r>
              <a:rPr lang="en-US" baseline="-25000" dirty="0"/>
              <a:t>DS</a:t>
            </a:r>
            <a:r>
              <a:rPr lang="en-US" dirty="0"/>
              <a:t> &lt; (V</a:t>
            </a:r>
            <a:r>
              <a:rPr lang="en-US" baseline="-25000" dirty="0"/>
              <a:t>GS</a:t>
            </a:r>
            <a:r>
              <a:rPr lang="en-US" dirty="0"/>
              <a:t> - </a:t>
            </a:r>
            <a:r>
              <a:rPr lang="en-US" dirty="0" err="1"/>
              <a:t>V</a:t>
            </a:r>
            <a:r>
              <a:rPr lang="en-US" baseline="-25000" dirty="0" err="1"/>
              <a:t>t</a:t>
            </a:r>
            <a:r>
              <a:rPr lang="en-US" dirty="0"/>
              <a:t>))</a:t>
            </a:r>
            <a:endParaRPr lang="en-IN" dirty="0"/>
          </a:p>
          <a:p>
            <a:pPr marL="571500" indent="-571500" algn="just">
              <a:buFont typeface="+mj-lt"/>
              <a:buAutoNum type="romanLcPeriod"/>
            </a:pPr>
            <a:r>
              <a:rPr lang="en-US" dirty="0"/>
              <a:t>Saturation Mode or Active Mode (V</a:t>
            </a:r>
            <a:r>
              <a:rPr lang="en-US" baseline="-25000" dirty="0"/>
              <a:t>GS</a:t>
            </a:r>
            <a:r>
              <a:rPr lang="en-US" dirty="0"/>
              <a:t> &gt;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t</a:t>
            </a:r>
            <a:r>
              <a:rPr lang="en-US" dirty="0" smtClean="0"/>
              <a:t>) and </a:t>
            </a:r>
            <a:r>
              <a:rPr lang="en-US" dirty="0"/>
              <a:t>V</a:t>
            </a:r>
            <a:r>
              <a:rPr lang="en-US" baseline="-25000" dirty="0"/>
              <a:t>DS</a:t>
            </a:r>
            <a:r>
              <a:rPr lang="en-US" dirty="0"/>
              <a:t> &gt; (V</a:t>
            </a:r>
            <a:r>
              <a:rPr lang="en-US" baseline="-25000" dirty="0"/>
              <a:t>GS</a:t>
            </a:r>
            <a:r>
              <a:rPr lang="en-US" dirty="0"/>
              <a:t> - </a:t>
            </a:r>
            <a:r>
              <a:rPr lang="en-US" dirty="0" err="1"/>
              <a:t>V</a:t>
            </a:r>
            <a:r>
              <a:rPr lang="en-US" baseline="-25000" dirty="0" err="1"/>
              <a:t>t</a:t>
            </a:r>
            <a:r>
              <a:rPr lang="en-US" dirty="0" smtClean="0"/>
              <a:t>))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Cut-off or Sub-threshold or Weak Inversion Mode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According to the basic threshold model, the transistor is turned off, and there is no conduction between    drain and source. 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reality, the </a:t>
            </a:r>
            <a:r>
              <a:rPr lang="en-US" u="sng" dirty="0">
                <a:solidFill>
                  <a:schemeClr val="accent3">
                    <a:lumMod val="75000"/>
                  </a:schemeClr>
                </a:solidFill>
              </a:rPr>
              <a:t>Boltzmann distribution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/>
              <a:t>of electron energies </a:t>
            </a:r>
            <a:r>
              <a:rPr lang="en-US" dirty="0" smtClean="0"/>
              <a:t>and allows </a:t>
            </a:r>
            <a:r>
              <a:rPr lang="en-US" dirty="0"/>
              <a:t>some of the more energetic electrons at the source to enter the channel and flow to the drain, resulting in a sub-threshold current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is an exponential function of gate–source voltage. 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rmAutofit/>
          </a:bodyPr>
          <a:lstStyle/>
          <a:p>
            <a:r>
              <a:rPr lang="en-IN" b="1" dirty="0" smtClean="0"/>
              <a:t>Transistor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616624"/>
          </a:xfrm>
        </p:spPr>
        <p:txBody>
          <a:bodyPr>
            <a:noAutofit/>
          </a:bodyPr>
          <a:lstStyle/>
          <a:p>
            <a:pPr algn="just"/>
            <a:r>
              <a:rPr lang="en-IN" sz="2800" dirty="0" smtClean="0"/>
              <a:t>A </a:t>
            </a:r>
            <a:r>
              <a:rPr lang="en-IN" sz="2800" b="1" dirty="0" smtClean="0"/>
              <a:t>transistor</a:t>
            </a:r>
            <a:r>
              <a:rPr lang="en-IN" sz="2800" dirty="0" smtClean="0"/>
              <a:t> is a semiconductor device used to </a:t>
            </a:r>
            <a:r>
              <a:rPr lang="en-IN" sz="2800" b="1" dirty="0" smtClean="0"/>
              <a:t>amplify or switch electronic signals and electrical power</a:t>
            </a:r>
            <a:r>
              <a:rPr lang="en-IN" sz="2800" dirty="0" smtClean="0"/>
              <a:t>. It is composed of semiconductor material usually with at least three terminals for connection to an external circuit.</a:t>
            </a:r>
          </a:p>
          <a:p>
            <a:pPr algn="just"/>
            <a:r>
              <a:rPr lang="en-IN" sz="2800" dirty="0" smtClean="0"/>
              <a:t>There are two types of transistors, </a:t>
            </a:r>
          </a:p>
          <a:p>
            <a:pPr lvl="1" algn="just"/>
            <a:r>
              <a:rPr lang="en-IN" sz="2400" b="1" i="1" dirty="0" smtClean="0"/>
              <a:t>Bipolar transistor</a:t>
            </a:r>
            <a:r>
              <a:rPr lang="en-IN" sz="2400" b="1" dirty="0" smtClean="0"/>
              <a:t> </a:t>
            </a:r>
            <a:r>
              <a:rPr lang="en-IN" sz="2400" dirty="0" smtClean="0"/>
              <a:t>has terminals labelled </a:t>
            </a:r>
            <a:r>
              <a:rPr lang="en-IN" sz="2400" b="1" dirty="0" smtClean="0"/>
              <a:t>base</a:t>
            </a:r>
            <a:r>
              <a:rPr lang="en-IN" sz="2400" dirty="0" smtClean="0"/>
              <a:t>, </a:t>
            </a:r>
            <a:r>
              <a:rPr lang="en-IN" sz="2400" b="1" dirty="0" smtClean="0"/>
              <a:t>collector</a:t>
            </a:r>
            <a:r>
              <a:rPr lang="en-IN" sz="2400" dirty="0" smtClean="0"/>
              <a:t>, and </a:t>
            </a:r>
            <a:r>
              <a:rPr lang="en-IN" sz="2400" b="1" dirty="0" smtClean="0"/>
              <a:t>emitter</a:t>
            </a:r>
            <a:r>
              <a:rPr lang="en-IN" sz="2400" dirty="0" smtClean="0"/>
              <a:t>. A small current at the base terminal (that is, flowing between the base and the emitter) can control or switch a much larger current between the collector and emitter terminals. </a:t>
            </a:r>
          </a:p>
          <a:p>
            <a:pPr lvl="1" algn="just"/>
            <a:r>
              <a:rPr lang="en-IN" sz="2400" b="1" i="1" dirty="0" smtClean="0"/>
              <a:t>Field-effect transistor</a:t>
            </a:r>
            <a:r>
              <a:rPr lang="en-IN" sz="2400" dirty="0" smtClean="0"/>
              <a:t>, the terminals are labelled </a:t>
            </a:r>
            <a:r>
              <a:rPr lang="en-IN" sz="2400" b="1" dirty="0" smtClean="0"/>
              <a:t>gate</a:t>
            </a:r>
            <a:r>
              <a:rPr lang="en-IN" sz="2400" dirty="0" smtClean="0"/>
              <a:t>, </a:t>
            </a:r>
            <a:r>
              <a:rPr lang="en-IN" sz="2400" b="1" dirty="0" smtClean="0"/>
              <a:t>source</a:t>
            </a:r>
            <a:r>
              <a:rPr lang="en-IN" sz="2400" dirty="0" smtClean="0"/>
              <a:t>, and </a:t>
            </a:r>
            <a:r>
              <a:rPr lang="en-IN" sz="2400" b="1" dirty="0" smtClean="0"/>
              <a:t>drain</a:t>
            </a:r>
            <a:r>
              <a:rPr lang="en-IN" sz="2400" dirty="0" smtClean="0"/>
              <a:t>, and a voltage at the gate can control a current between source and drain.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Triode Mode or Linear Region or </a:t>
            </a:r>
            <a:r>
              <a:rPr lang="en-US" b="1" dirty="0" err="1" smtClean="0"/>
              <a:t>Ohmic</a:t>
            </a:r>
            <a:r>
              <a:rPr lang="en-US" b="1" dirty="0" smtClean="0"/>
              <a:t> Mode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5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V</a:t>
            </a:r>
            <a:r>
              <a:rPr lang="en-US" baseline="-25000" dirty="0"/>
              <a:t>GS</a:t>
            </a:r>
            <a:r>
              <a:rPr lang="en-US" dirty="0"/>
              <a:t> is above </a:t>
            </a:r>
            <a:r>
              <a:rPr lang="en-US" dirty="0" err="1"/>
              <a:t>V</a:t>
            </a:r>
            <a:r>
              <a:rPr lang="en-US" baseline="-25000" dirty="0" err="1"/>
              <a:t>t</a:t>
            </a:r>
            <a:r>
              <a:rPr lang="en-US" dirty="0"/>
              <a:t>, the positive static charges accumulating at the gate electrode gain enough strength to attract electrons from nearby heavily n-doped regions and thus a conducting n-channel is created. </a:t>
            </a:r>
            <a:endParaRPr lang="en-US" dirty="0" smtClean="0"/>
          </a:p>
          <a:p>
            <a:pPr algn="just"/>
            <a:r>
              <a:rPr lang="en-US" dirty="0" smtClean="0"/>
              <a:t>Since </a:t>
            </a:r>
            <a:r>
              <a:rPr lang="en-US" dirty="0"/>
              <a:t>such a channel is created out of a p-type substrate, the channel formed is termed as ‘</a:t>
            </a:r>
            <a:r>
              <a:rPr lang="en-US" b="1" dirty="0"/>
              <a:t>inversion channel</a:t>
            </a:r>
            <a:r>
              <a:rPr lang="en-US" dirty="0"/>
              <a:t>’ also. </a:t>
            </a: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constant V</a:t>
            </a:r>
            <a:r>
              <a:rPr lang="en-US" baseline="-25000" dirty="0"/>
              <a:t>GS</a:t>
            </a:r>
            <a:r>
              <a:rPr lang="en-US" dirty="0"/>
              <a:t> above </a:t>
            </a:r>
            <a:r>
              <a:rPr lang="en-US" dirty="0" err="1"/>
              <a:t>V</a:t>
            </a:r>
            <a:r>
              <a:rPr lang="en-US" baseline="-25000" dirty="0" err="1"/>
              <a:t>t</a:t>
            </a:r>
            <a:r>
              <a:rPr lang="en-US" dirty="0"/>
              <a:t>, V</a:t>
            </a:r>
            <a:r>
              <a:rPr lang="en-US" baseline="-25000" dirty="0"/>
              <a:t>DS</a:t>
            </a:r>
            <a:r>
              <a:rPr lang="en-US" dirty="0"/>
              <a:t> appears as a voltage drop across the length of the channel. That is, along the channel from source to drain, the voltage increases from 0 to V</a:t>
            </a:r>
            <a:r>
              <a:rPr lang="en-US" baseline="-25000" dirty="0"/>
              <a:t>DS</a:t>
            </a:r>
            <a:r>
              <a:rPr lang="en-US" dirty="0"/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Saturation Mode or Active Mode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V</a:t>
            </a:r>
            <a:r>
              <a:rPr lang="en-US" baseline="-25000" dirty="0" smtClean="0"/>
              <a:t>DS</a:t>
            </a:r>
            <a:r>
              <a:rPr lang="en-US" dirty="0" smtClean="0"/>
              <a:t> </a:t>
            </a:r>
            <a:r>
              <a:rPr lang="en-US" dirty="0"/>
              <a:t>is increased to the value that reduces the voltage between gate and channel at the drain end to </a:t>
            </a:r>
            <a:r>
              <a:rPr lang="en-US" dirty="0" err="1"/>
              <a:t>V</a:t>
            </a:r>
            <a:r>
              <a:rPr lang="en-US" baseline="-25000" dirty="0" err="1"/>
              <a:t>t</a:t>
            </a:r>
            <a:r>
              <a:rPr lang="en-US" baseline="-25000" dirty="0"/>
              <a:t> </a:t>
            </a:r>
            <a:r>
              <a:rPr lang="en-US" dirty="0" smtClean="0"/>
              <a:t>. That </a:t>
            </a:r>
            <a:r>
              <a:rPr lang="en-US" dirty="0"/>
              <a:t>is, V</a:t>
            </a:r>
            <a:r>
              <a:rPr lang="en-US" baseline="-25000" dirty="0"/>
              <a:t>GS</a:t>
            </a:r>
            <a:r>
              <a:rPr lang="en-US" dirty="0"/>
              <a:t> -V</a:t>
            </a:r>
            <a:r>
              <a:rPr lang="en-US" baseline="-25000" dirty="0"/>
              <a:t>DS</a:t>
            </a:r>
            <a:r>
              <a:rPr lang="en-US" dirty="0"/>
              <a:t> = </a:t>
            </a:r>
            <a:r>
              <a:rPr lang="en-US" dirty="0" err="1"/>
              <a:t>V</a:t>
            </a:r>
            <a:r>
              <a:rPr lang="en-US" baseline="-25000" dirty="0" err="1"/>
              <a:t>t</a:t>
            </a:r>
            <a:r>
              <a:rPr lang="en-US" dirty="0"/>
              <a:t>, or V</a:t>
            </a:r>
            <a:r>
              <a:rPr lang="en-US" baseline="-25000" dirty="0"/>
              <a:t>DS</a:t>
            </a:r>
            <a:r>
              <a:rPr lang="en-US" dirty="0"/>
              <a:t> = V</a:t>
            </a:r>
            <a:r>
              <a:rPr lang="en-US" baseline="-25000" dirty="0"/>
              <a:t>GS</a:t>
            </a:r>
            <a:r>
              <a:rPr lang="en-US" dirty="0"/>
              <a:t> –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channel depth at the drain end decreases to almost zero, and the channel is said to be pinched off.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MOSFET is said to have entered the saturation region of operation. The voltage V</a:t>
            </a:r>
            <a:r>
              <a:rPr lang="en-US" baseline="-25000" dirty="0"/>
              <a:t>DS</a:t>
            </a:r>
            <a:r>
              <a:rPr lang="en-US" dirty="0"/>
              <a:t> at which saturation occurs is denoted by </a:t>
            </a:r>
            <a:r>
              <a:rPr lang="en-US" dirty="0" err="1"/>
              <a:t>V</a:t>
            </a:r>
            <a:r>
              <a:rPr lang="en-US" baseline="-25000" dirty="0" err="1"/>
              <a:t>DSsat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Obviously</a:t>
            </a:r>
            <a:r>
              <a:rPr lang="en-US" dirty="0"/>
              <a:t>, for every value of V</a:t>
            </a:r>
            <a:r>
              <a:rPr lang="en-US" baseline="-25000" dirty="0"/>
              <a:t>GS</a:t>
            </a:r>
            <a:r>
              <a:rPr lang="en-US" dirty="0"/>
              <a:t> ≥ </a:t>
            </a:r>
            <a:r>
              <a:rPr lang="en-US" dirty="0" err="1"/>
              <a:t>V</a:t>
            </a:r>
            <a:r>
              <a:rPr lang="en-US" baseline="-25000" dirty="0" err="1"/>
              <a:t>t</a:t>
            </a:r>
            <a:r>
              <a:rPr lang="en-US" dirty="0"/>
              <a:t>, there is a corresponding value of </a:t>
            </a:r>
            <a:r>
              <a:rPr lang="en-US" dirty="0" err="1"/>
              <a:t>V</a:t>
            </a:r>
            <a:r>
              <a:rPr lang="en-US" baseline="-25000" dirty="0" err="1"/>
              <a:t>DSsat</a:t>
            </a:r>
            <a:r>
              <a:rPr lang="en-US" baseline="-25000" dirty="0"/>
              <a:t>.</a:t>
            </a:r>
            <a:r>
              <a:rPr lang="en-US" dirty="0"/>
              <a:t>.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Depletion mode </a:t>
            </a:r>
            <a:r>
              <a:rPr lang="en-US" b="1" dirty="0" smtClean="0"/>
              <a:t>MOSFET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Depletion mode MOSFETs have a built-in channel connecting the source and </a:t>
            </a:r>
            <a:r>
              <a:rPr lang="en-US" dirty="0" smtClean="0"/>
              <a:t>drain.</a:t>
            </a:r>
          </a:p>
          <a:p>
            <a:pPr algn="just"/>
            <a:r>
              <a:rPr lang="en-US" dirty="0" smtClean="0"/>
              <a:t>DMOS </a:t>
            </a:r>
            <a:r>
              <a:rPr lang="en-US" dirty="0"/>
              <a:t>is a “normally on” device since there is no need to apply some threshold voltage at the gate terminal to induce a current carrying channel between source and drain.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4653136"/>
            <a:ext cx="4320480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DMOS Operation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1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Current will flow </a:t>
            </a:r>
            <a:r>
              <a:rPr lang="en-US" b="1" dirty="0" smtClean="0"/>
              <a:t>through the channel with an applied voltage between </a:t>
            </a:r>
            <a:r>
              <a:rPr lang="en-US" b="1" dirty="0"/>
              <a:t>source and </a:t>
            </a:r>
            <a:r>
              <a:rPr lang="en-US" b="1" dirty="0" smtClean="0"/>
              <a:t>drain </a:t>
            </a:r>
            <a:r>
              <a:rPr lang="en-US" dirty="0" smtClean="0"/>
              <a:t>as </a:t>
            </a:r>
            <a:r>
              <a:rPr lang="en-US" dirty="0"/>
              <a:t>a semiconductor resistance. </a:t>
            </a:r>
            <a:endParaRPr lang="en-US" dirty="0" smtClean="0"/>
          </a:p>
          <a:p>
            <a:pPr algn="just"/>
            <a:r>
              <a:rPr lang="en-US" dirty="0" smtClean="0"/>
              <a:t>However</a:t>
            </a:r>
            <a:r>
              <a:rPr lang="en-US" dirty="0"/>
              <a:t>, when a </a:t>
            </a:r>
            <a:r>
              <a:rPr lang="en-US" b="1" dirty="0"/>
              <a:t>negative voltage is applied to the gate for an n-channel DMOS, some negative static charge will accumulate on the gate</a:t>
            </a:r>
            <a:r>
              <a:rPr lang="en-US" dirty="0"/>
              <a:t>. This negative voltage will repel electrons away from the gate. </a:t>
            </a:r>
            <a:endParaRPr lang="en-US" dirty="0" smtClean="0"/>
          </a:p>
          <a:p>
            <a:pPr algn="just"/>
            <a:r>
              <a:rPr lang="en-US" dirty="0" smtClean="0"/>
              <a:t>But </a:t>
            </a:r>
            <a:r>
              <a:rPr lang="en-US" dirty="0"/>
              <a:t>free electrons are the majority current carriers in the n-type silicon channel. By </a:t>
            </a:r>
            <a:r>
              <a:rPr lang="en-US" b="1" dirty="0"/>
              <a:t>repelling them away </a:t>
            </a:r>
            <a:r>
              <a:rPr lang="en-US" dirty="0"/>
              <a:t>from the gate region, the </a:t>
            </a:r>
            <a:r>
              <a:rPr lang="en-US" b="1" dirty="0"/>
              <a:t>applied gate voltage creates a depletion region around the gate area</a:t>
            </a:r>
            <a:r>
              <a:rPr lang="en-US" dirty="0"/>
              <a:t>, thus restricting the usable width of the channel for current flow.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p channel DMOS transistor operation is the same as for the n channel DMOS </a:t>
            </a:r>
            <a:r>
              <a:rPr lang="en-US" dirty="0" smtClean="0"/>
              <a:t>transistor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Doping of Semiconductor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IN" dirty="0" smtClean="0"/>
              <a:t>In semiconductor production, </a:t>
            </a:r>
            <a:r>
              <a:rPr lang="en-IN" b="1" dirty="0" smtClean="0"/>
              <a:t>doping</a:t>
            </a:r>
            <a:r>
              <a:rPr lang="en-IN" dirty="0" smtClean="0"/>
              <a:t> intentionally introduces impurities into an extremely pure </a:t>
            </a:r>
            <a:r>
              <a:rPr lang="en-IN" i="1" dirty="0" smtClean="0"/>
              <a:t>intrinsic semiconductor</a:t>
            </a:r>
            <a:r>
              <a:rPr lang="en-IN" dirty="0" smtClean="0"/>
              <a:t> </a:t>
            </a:r>
            <a:r>
              <a:rPr lang="en-IN" b="1" dirty="0" smtClean="0"/>
              <a:t>for the purpose of modulating its electrical properties</a:t>
            </a:r>
            <a:r>
              <a:rPr lang="en-IN" dirty="0" smtClean="0"/>
              <a:t>. </a:t>
            </a:r>
            <a:endParaRPr lang="en-IN" dirty="0" smtClean="0"/>
          </a:p>
          <a:p>
            <a:pPr algn="just"/>
            <a:r>
              <a:rPr lang="en-IN" dirty="0" smtClean="0"/>
              <a:t>The </a:t>
            </a:r>
            <a:r>
              <a:rPr lang="en-IN" dirty="0" smtClean="0"/>
              <a:t>impurities are dependent upon </a:t>
            </a:r>
            <a:r>
              <a:rPr lang="en-IN" u="sng" dirty="0" smtClean="0"/>
              <a:t>the type of semiconductor</a:t>
            </a:r>
            <a:r>
              <a:rPr lang="en-IN" dirty="0" smtClean="0"/>
              <a:t> and the </a:t>
            </a:r>
            <a:r>
              <a:rPr lang="en-IN" u="sng" dirty="0" smtClean="0"/>
              <a:t>properties that it needs to have for its intended purpose</a:t>
            </a:r>
            <a:r>
              <a:rPr lang="en-IN" dirty="0" smtClean="0"/>
              <a:t>. </a:t>
            </a:r>
            <a:endParaRPr lang="en-IN" dirty="0" smtClean="0"/>
          </a:p>
          <a:p>
            <a:pPr algn="just"/>
            <a:r>
              <a:rPr lang="en-IN" dirty="0" smtClean="0"/>
              <a:t>Lightly </a:t>
            </a:r>
            <a:r>
              <a:rPr lang="en-IN" dirty="0" smtClean="0"/>
              <a:t>and moderately doped semiconductors are referred to as extrinsic semiconductors. </a:t>
            </a:r>
            <a:endParaRPr lang="en-IN" dirty="0" smtClean="0"/>
          </a:p>
          <a:p>
            <a:pPr algn="just"/>
            <a:r>
              <a:rPr lang="en-IN" dirty="0" smtClean="0"/>
              <a:t>A </a:t>
            </a:r>
            <a:r>
              <a:rPr lang="en-IN" dirty="0" smtClean="0"/>
              <a:t>semiconductor doped to such high levels that it acts more like a conductor than a semiconductor is referred to as a </a:t>
            </a:r>
            <a:r>
              <a:rPr lang="en-IN" b="1" i="1" dirty="0" smtClean="0"/>
              <a:t>degenerated </a:t>
            </a:r>
            <a:r>
              <a:rPr lang="en-IN" b="1" i="1" dirty="0" smtClean="0"/>
              <a:t>semiconductor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Semiconductor Conductivity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 smtClean="0"/>
              <a:t>In solid-state physics, the </a:t>
            </a:r>
            <a:r>
              <a:rPr lang="en-IN" b="1" dirty="0" smtClean="0"/>
              <a:t>valence band</a:t>
            </a:r>
            <a:r>
              <a:rPr lang="en-IN" dirty="0" smtClean="0"/>
              <a:t> and </a:t>
            </a:r>
            <a:r>
              <a:rPr lang="en-IN" b="1" dirty="0" smtClean="0"/>
              <a:t>conduction band</a:t>
            </a:r>
            <a:r>
              <a:rPr lang="en-IN" dirty="0" smtClean="0"/>
              <a:t> are the bands closest to the </a:t>
            </a:r>
            <a:r>
              <a:rPr lang="en-IN" b="1" i="1" dirty="0" smtClean="0"/>
              <a:t>Fermi level </a:t>
            </a:r>
            <a:r>
              <a:rPr lang="en-IN" dirty="0" smtClean="0"/>
              <a:t>and thus determine the electrical conductivity of the solid. </a:t>
            </a:r>
            <a:endParaRPr lang="en-IN" dirty="0" smtClean="0"/>
          </a:p>
          <a:p>
            <a:pPr algn="just"/>
            <a:r>
              <a:rPr lang="en-IN" dirty="0" smtClean="0"/>
              <a:t>The </a:t>
            </a:r>
            <a:r>
              <a:rPr lang="en-IN" b="1" i="1" dirty="0" smtClean="0"/>
              <a:t>valence band </a:t>
            </a:r>
            <a:r>
              <a:rPr lang="en-IN" dirty="0" smtClean="0"/>
              <a:t>is the </a:t>
            </a:r>
            <a:r>
              <a:rPr lang="en-IN" u="sng" dirty="0" smtClean="0"/>
              <a:t>highest range of electron energies</a:t>
            </a:r>
            <a:r>
              <a:rPr lang="en-IN" dirty="0" smtClean="0"/>
              <a:t> in which electrons are normally present at absolute zero temperature, while the </a:t>
            </a:r>
            <a:r>
              <a:rPr lang="en-IN" b="1" dirty="0" smtClean="0"/>
              <a:t>conduction band </a:t>
            </a:r>
            <a:r>
              <a:rPr lang="en-IN" dirty="0" smtClean="0"/>
              <a:t>is the </a:t>
            </a:r>
            <a:r>
              <a:rPr lang="en-IN" u="sng" dirty="0" smtClean="0"/>
              <a:t>lowest range of vacant electronic states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728" y="1785926"/>
            <a:ext cx="6200818" cy="442915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Semiconductor Types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There are three types of semiconductors,</a:t>
            </a:r>
          </a:p>
          <a:p>
            <a:pPr lvl="1"/>
            <a:r>
              <a:rPr lang="en-IN" dirty="0" smtClean="0"/>
              <a:t>NMOS</a:t>
            </a:r>
          </a:p>
          <a:p>
            <a:pPr lvl="1"/>
            <a:r>
              <a:rPr lang="en-IN" dirty="0" smtClean="0"/>
              <a:t>PMOS</a:t>
            </a:r>
          </a:p>
          <a:p>
            <a:pPr lvl="1"/>
            <a:r>
              <a:rPr lang="en-IN" dirty="0" smtClean="0"/>
              <a:t>CMOS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28670"/>
          </a:xfrm>
        </p:spPr>
        <p:txBody>
          <a:bodyPr>
            <a:normAutofit/>
          </a:bodyPr>
          <a:lstStyle/>
          <a:p>
            <a:r>
              <a:rPr lang="en-IN" b="1" dirty="0" smtClean="0"/>
              <a:t>Semiconductor Logic (NMOS)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572164"/>
          </a:xfrm>
        </p:spPr>
        <p:txBody>
          <a:bodyPr>
            <a:noAutofit/>
          </a:bodyPr>
          <a:lstStyle/>
          <a:p>
            <a:pPr algn="just"/>
            <a:r>
              <a:rPr lang="en-IN" dirty="0" smtClean="0"/>
              <a:t>NMOS </a:t>
            </a:r>
            <a:r>
              <a:rPr lang="en-IN" dirty="0" smtClean="0"/>
              <a:t>is built with </a:t>
            </a:r>
            <a:r>
              <a:rPr lang="en-IN" b="1" dirty="0" smtClean="0"/>
              <a:t>n-type source and drain and a p-type </a:t>
            </a:r>
            <a:r>
              <a:rPr lang="en-IN" b="1" dirty="0" smtClean="0"/>
              <a:t>substrate</a:t>
            </a:r>
            <a:endParaRPr lang="en-IN" dirty="0" smtClean="0"/>
          </a:p>
          <a:p>
            <a:pPr algn="just"/>
            <a:r>
              <a:rPr lang="en-IN" dirty="0" smtClean="0"/>
              <a:t>In a NMOS, carriers are </a:t>
            </a:r>
            <a:r>
              <a:rPr lang="en-IN" b="1" dirty="0" smtClean="0"/>
              <a:t>electrons</a:t>
            </a:r>
          </a:p>
          <a:p>
            <a:pPr algn="just"/>
            <a:r>
              <a:rPr lang="en-IN" dirty="0" smtClean="0"/>
              <a:t>If a </a:t>
            </a:r>
            <a:r>
              <a:rPr lang="en-IN" u="sng" dirty="0" smtClean="0"/>
              <a:t>high voltage is applied to the gate</a:t>
            </a:r>
            <a:r>
              <a:rPr lang="en-IN" dirty="0" smtClean="0"/>
              <a:t>, </a:t>
            </a:r>
            <a:r>
              <a:rPr lang="en-IN" b="1" dirty="0" smtClean="0"/>
              <a:t>NMOS will </a:t>
            </a:r>
            <a:r>
              <a:rPr lang="en-IN" b="1" dirty="0" smtClean="0"/>
              <a:t>conduct</a:t>
            </a:r>
            <a:r>
              <a:rPr lang="en-IN" dirty="0" smtClean="0"/>
              <a:t>, when </a:t>
            </a:r>
            <a:r>
              <a:rPr lang="en-IN" dirty="0" smtClean="0"/>
              <a:t>a </a:t>
            </a:r>
            <a:r>
              <a:rPr lang="en-IN" u="sng" dirty="0" smtClean="0"/>
              <a:t>low voltage is applied </a:t>
            </a:r>
            <a:r>
              <a:rPr lang="en-IN" dirty="0" smtClean="0"/>
              <a:t>in the gate, </a:t>
            </a:r>
            <a:r>
              <a:rPr lang="en-IN" b="1" dirty="0" smtClean="0"/>
              <a:t>NMOS will not conduct </a:t>
            </a:r>
          </a:p>
          <a:p>
            <a:pPr algn="just"/>
            <a:r>
              <a:rPr lang="en-IN" dirty="0" smtClean="0"/>
              <a:t>NMOS </a:t>
            </a:r>
            <a:r>
              <a:rPr lang="en-IN" b="1" dirty="0" smtClean="0"/>
              <a:t>are considered to be faster</a:t>
            </a:r>
            <a:r>
              <a:rPr lang="en-IN" dirty="0" smtClean="0"/>
              <a:t> than PMOS, since the </a:t>
            </a:r>
            <a:r>
              <a:rPr lang="en-IN" u="sng" dirty="0" smtClean="0"/>
              <a:t>carriers in NMOS, which are electrons</a:t>
            </a:r>
            <a:r>
              <a:rPr lang="en-IN" dirty="0" smtClean="0"/>
              <a:t>, travel twice as fast as </a:t>
            </a:r>
            <a:r>
              <a:rPr lang="en-IN" dirty="0" smtClean="0"/>
              <a:t>valence band electrons (holes).</a:t>
            </a:r>
            <a:endParaRPr lang="en-IN" dirty="0" smtClean="0"/>
          </a:p>
          <a:p>
            <a:pPr algn="just"/>
            <a:r>
              <a:rPr lang="en-IN" dirty="0" smtClean="0"/>
              <a:t>NMOS </a:t>
            </a:r>
            <a:r>
              <a:rPr lang="en-IN" b="1" dirty="0" smtClean="0"/>
              <a:t>ICs would be smaller </a:t>
            </a:r>
            <a:r>
              <a:rPr lang="en-IN" dirty="0" smtClean="0"/>
              <a:t>than PMOS </a:t>
            </a:r>
            <a:r>
              <a:rPr lang="en-IN" dirty="0" smtClean="0"/>
              <a:t>ICs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28670"/>
          </a:xfrm>
        </p:spPr>
        <p:txBody>
          <a:bodyPr>
            <a:normAutofit/>
          </a:bodyPr>
          <a:lstStyle/>
          <a:p>
            <a:r>
              <a:rPr lang="en-IN" b="1" dirty="0" smtClean="0"/>
              <a:t>Semiconductor Logic (PMOS)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572164"/>
          </a:xfrm>
        </p:spPr>
        <p:txBody>
          <a:bodyPr>
            <a:noAutofit/>
          </a:bodyPr>
          <a:lstStyle/>
          <a:p>
            <a:pPr algn="just"/>
            <a:r>
              <a:rPr lang="en-IN" dirty="0" smtClean="0"/>
              <a:t>PMOS is built with </a:t>
            </a:r>
            <a:r>
              <a:rPr lang="en-IN" b="1" dirty="0" smtClean="0"/>
              <a:t>p-type source and drain and a n-type substrate</a:t>
            </a:r>
            <a:r>
              <a:rPr lang="en-IN" dirty="0" smtClean="0"/>
              <a:t>. </a:t>
            </a:r>
          </a:p>
          <a:p>
            <a:pPr algn="just"/>
            <a:r>
              <a:rPr lang="en-IN" dirty="0" smtClean="0"/>
              <a:t>PMOS, carriers are </a:t>
            </a:r>
            <a:r>
              <a:rPr lang="en-IN" b="1" dirty="0" smtClean="0"/>
              <a:t>Valence band </a:t>
            </a:r>
            <a:r>
              <a:rPr lang="en-IN" b="1" dirty="0" smtClean="0"/>
              <a:t>electrons</a:t>
            </a:r>
          </a:p>
          <a:p>
            <a:pPr algn="just"/>
            <a:r>
              <a:rPr lang="en-IN" dirty="0" smtClean="0"/>
              <a:t>PMOS transistors operate by creating an </a:t>
            </a:r>
            <a:r>
              <a:rPr lang="en-IN" b="1" dirty="0" smtClean="0"/>
              <a:t>inversion layer </a:t>
            </a:r>
            <a:r>
              <a:rPr lang="en-IN" dirty="0" smtClean="0"/>
              <a:t>in an n-type transistor body. </a:t>
            </a:r>
            <a:r>
              <a:rPr lang="en-IN" u="sng" dirty="0" smtClean="0"/>
              <a:t>This inversion layer, called the p-channel</a:t>
            </a:r>
            <a:endParaRPr lang="en-IN" b="1" u="sng" dirty="0" smtClean="0"/>
          </a:p>
          <a:p>
            <a:pPr algn="just"/>
            <a:r>
              <a:rPr lang="en-IN" dirty="0" smtClean="0"/>
              <a:t>If a </a:t>
            </a:r>
            <a:r>
              <a:rPr lang="en-IN" u="sng" dirty="0" smtClean="0"/>
              <a:t>high voltage is applied to the gate</a:t>
            </a:r>
            <a:r>
              <a:rPr lang="en-IN" dirty="0" smtClean="0"/>
              <a:t>,  PMOS </a:t>
            </a:r>
            <a:r>
              <a:rPr lang="en-IN" b="1" dirty="0" smtClean="0"/>
              <a:t>will not conduct</a:t>
            </a:r>
            <a:r>
              <a:rPr lang="en-IN" dirty="0" smtClean="0"/>
              <a:t>, when a </a:t>
            </a:r>
            <a:r>
              <a:rPr lang="en-IN" u="sng" dirty="0" smtClean="0"/>
              <a:t>low voltage is applied in the gate</a:t>
            </a:r>
            <a:r>
              <a:rPr lang="en-IN" dirty="0" smtClean="0"/>
              <a:t>, </a:t>
            </a:r>
            <a:r>
              <a:rPr lang="en-IN" b="1" dirty="0" smtClean="0"/>
              <a:t>PMOS  will conduct </a:t>
            </a:r>
          </a:p>
          <a:p>
            <a:pPr algn="just"/>
            <a:r>
              <a:rPr lang="en-IN" dirty="0" smtClean="0"/>
              <a:t>PMOS </a:t>
            </a:r>
            <a:r>
              <a:rPr lang="en-IN" dirty="0" smtClean="0"/>
              <a:t>devices are more immune to noise than NMOS devices.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1947</Words>
  <Application>Microsoft Office PowerPoint</Application>
  <PresentationFormat>On-screen Show (4:3)</PresentationFormat>
  <Paragraphs>125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Microelectronics and VLSI IT705D</vt:lpstr>
      <vt:lpstr>Module 2 – MOS Structure (Part I)</vt:lpstr>
      <vt:lpstr>Transistor</vt:lpstr>
      <vt:lpstr>Doping of Semiconductor</vt:lpstr>
      <vt:lpstr>Semiconductor Conductivity</vt:lpstr>
      <vt:lpstr>Slide 6</vt:lpstr>
      <vt:lpstr>Semiconductor Types</vt:lpstr>
      <vt:lpstr>Semiconductor Logic (NMOS)</vt:lpstr>
      <vt:lpstr>Semiconductor Logic (PMOS)</vt:lpstr>
      <vt:lpstr>Semiconductor Logic (CMOS)</vt:lpstr>
      <vt:lpstr>Types of Three Terminal Semiconductor</vt:lpstr>
      <vt:lpstr>Basic Details</vt:lpstr>
      <vt:lpstr>FET Terminals</vt:lpstr>
      <vt:lpstr>Field Effect Transistor</vt:lpstr>
      <vt:lpstr>MOS Structure</vt:lpstr>
      <vt:lpstr>MOSFET</vt:lpstr>
      <vt:lpstr>Utility of MOSFET</vt:lpstr>
      <vt:lpstr>MOSFET Structure - 1</vt:lpstr>
      <vt:lpstr>MOSFET Structure - 2</vt:lpstr>
      <vt:lpstr>Schematic of MOSFET</vt:lpstr>
      <vt:lpstr>Threshold Voltage (Vt)</vt:lpstr>
      <vt:lpstr>Flat band Voltage</vt:lpstr>
      <vt:lpstr>Inversion</vt:lpstr>
      <vt:lpstr>MOSFET Classification</vt:lpstr>
      <vt:lpstr>EMOS</vt:lpstr>
      <vt:lpstr>EMOS Schematic</vt:lpstr>
      <vt:lpstr>EMOS Operational Details</vt:lpstr>
      <vt:lpstr>EMOS Operation Regions</vt:lpstr>
      <vt:lpstr>Cut-off or Sub-threshold or Weak Inversion Mode</vt:lpstr>
      <vt:lpstr>Triode Mode or Linear Region or Ohmic Mode</vt:lpstr>
      <vt:lpstr>Saturation Mode or Active Mode</vt:lpstr>
      <vt:lpstr>Depletion mode MOSFET</vt:lpstr>
      <vt:lpstr>DMOS Operation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Microelectronics and VLSI IT705D</dc:title>
  <dc:creator>Indrajit Pan</dc:creator>
  <cp:lastModifiedBy>Indrajit_Pan</cp:lastModifiedBy>
  <cp:revision>32</cp:revision>
  <dcterms:created xsi:type="dcterms:W3CDTF">2016-11-09T01:23:44Z</dcterms:created>
  <dcterms:modified xsi:type="dcterms:W3CDTF">2016-11-09T07:54:42Z</dcterms:modified>
</cp:coreProperties>
</file>