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26"/>
  </p:notesMasterIdLst>
  <p:handoutMasterIdLst>
    <p:handoutMasterId r:id="rId27"/>
  </p:handoutMasterIdLst>
  <p:sldIdLst>
    <p:sldId id="359" r:id="rId2"/>
    <p:sldId id="482" r:id="rId3"/>
    <p:sldId id="427" r:id="rId4"/>
    <p:sldId id="483" r:id="rId5"/>
    <p:sldId id="484" r:id="rId6"/>
    <p:sldId id="486" r:id="rId7"/>
    <p:sldId id="485" r:id="rId8"/>
    <p:sldId id="365" r:id="rId9"/>
    <p:sldId id="467" r:id="rId10"/>
    <p:sldId id="487" r:id="rId11"/>
    <p:sldId id="479" r:id="rId12"/>
    <p:sldId id="398" r:id="rId13"/>
    <p:sldId id="397" r:id="rId14"/>
    <p:sldId id="399" r:id="rId15"/>
    <p:sldId id="488" r:id="rId16"/>
    <p:sldId id="481" r:id="rId17"/>
    <p:sldId id="400" r:id="rId18"/>
    <p:sldId id="489" r:id="rId19"/>
    <p:sldId id="401" r:id="rId20"/>
    <p:sldId id="490" r:id="rId21"/>
    <p:sldId id="480" r:id="rId22"/>
    <p:sldId id="402" r:id="rId23"/>
    <p:sldId id="428" r:id="rId24"/>
    <p:sldId id="491" r:id="rId25"/>
  </p:sldIdLst>
  <p:sldSz cx="9144000" cy="6858000" type="screen4x3"/>
  <p:notesSz cx="6946900" cy="9232900"/>
  <p:defaultTextStyle>
    <a:defPPr>
      <a:defRPr lang="en-US"/>
    </a:defPPr>
    <a:lvl1pPr algn="l" rtl="0" eaLnBrk="0" fontAlgn="base" hangingPunct="0">
      <a:spcBef>
        <a:spcPct val="0"/>
      </a:spcBef>
      <a:spcAft>
        <a:spcPct val="0"/>
      </a:spcAft>
      <a:defRPr sz="4400" kern="1200">
        <a:solidFill>
          <a:srgbClr val="0000B6"/>
        </a:solidFill>
        <a:latin typeface="Book Antiqua" pitchFamily="18" charset="0"/>
        <a:ea typeface="+mn-ea"/>
        <a:cs typeface="+mn-cs"/>
      </a:defRPr>
    </a:lvl1pPr>
    <a:lvl2pPr marL="457200" algn="l" rtl="0" eaLnBrk="0" fontAlgn="base" hangingPunct="0">
      <a:spcBef>
        <a:spcPct val="0"/>
      </a:spcBef>
      <a:spcAft>
        <a:spcPct val="0"/>
      </a:spcAft>
      <a:defRPr sz="4400" kern="1200">
        <a:solidFill>
          <a:srgbClr val="0000B6"/>
        </a:solidFill>
        <a:latin typeface="Book Antiqua" pitchFamily="18" charset="0"/>
        <a:ea typeface="+mn-ea"/>
        <a:cs typeface="+mn-cs"/>
      </a:defRPr>
    </a:lvl2pPr>
    <a:lvl3pPr marL="914400" algn="l" rtl="0" eaLnBrk="0" fontAlgn="base" hangingPunct="0">
      <a:spcBef>
        <a:spcPct val="0"/>
      </a:spcBef>
      <a:spcAft>
        <a:spcPct val="0"/>
      </a:spcAft>
      <a:defRPr sz="4400" kern="1200">
        <a:solidFill>
          <a:srgbClr val="0000B6"/>
        </a:solidFill>
        <a:latin typeface="Book Antiqua" pitchFamily="18" charset="0"/>
        <a:ea typeface="+mn-ea"/>
        <a:cs typeface="+mn-cs"/>
      </a:defRPr>
    </a:lvl3pPr>
    <a:lvl4pPr marL="1371600" algn="l" rtl="0" eaLnBrk="0" fontAlgn="base" hangingPunct="0">
      <a:spcBef>
        <a:spcPct val="0"/>
      </a:spcBef>
      <a:spcAft>
        <a:spcPct val="0"/>
      </a:spcAft>
      <a:defRPr sz="4400" kern="1200">
        <a:solidFill>
          <a:srgbClr val="0000B6"/>
        </a:solidFill>
        <a:latin typeface="Book Antiqua" pitchFamily="18" charset="0"/>
        <a:ea typeface="+mn-ea"/>
        <a:cs typeface="+mn-cs"/>
      </a:defRPr>
    </a:lvl4pPr>
    <a:lvl5pPr marL="1828800" algn="l" rtl="0" eaLnBrk="0" fontAlgn="base" hangingPunct="0">
      <a:spcBef>
        <a:spcPct val="0"/>
      </a:spcBef>
      <a:spcAft>
        <a:spcPct val="0"/>
      </a:spcAft>
      <a:defRPr sz="4400" kern="1200">
        <a:solidFill>
          <a:srgbClr val="0000B6"/>
        </a:solidFill>
        <a:latin typeface="Book Antiqua" pitchFamily="18" charset="0"/>
        <a:ea typeface="+mn-ea"/>
        <a:cs typeface="+mn-cs"/>
      </a:defRPr>
    </a:lvl5pPr>
    <a:lvl6pPr marL="2286000" algn="l" defTabSz="914400" rtl="0" eaLnBrk="1" latinLnBrk="0" hangingPunct="1">
      <a:defRPr sz="4400" kern="1200">
        <a:solidFill>
          <a:srgbClr val="0000B6"/>
        </a:solidFill>
        <a:latin typeface="Book Antiqua" pitchFamily="18" charset="0"/>
        <a:ea typeface="+mn-ea"/>
        <a:cs typeface="+mn-cs"/>
      </a:defRPr>
    </a:lvl6pPr>
    <a:lvl7pPr marL="2743200" algn="l" defTabSz="914400" rtl="0" eaLnBrk="1" latinLnBrk="0" hangingPunct="1">
      <a:defRPr sz="4400" kern="1200">
        <a:solidFill>
          <a:srgbClr val="0000B6"/>
        </a:solidFill>
        <a:latin typeface="Book Antiqua" pitchFamily="18" charset="0"/>
        <a:ea typeface="+mn-ea"/>
        <a:cs typeface="+mn-cs"/>
      </a:defRPr>
    </a:lvl7pPr>
    <a:lvl8pPr marL="3200400" algn="l" defTabSz="914400" rtl="0" eaLnBrk="1" latinLnBrk="0" hangingPunct="1">
      <a:defRPr sz="4400" kern="1200">
        <a:solidFill>
          <a:srgbClr val="0000B6"/>
        </a:solidFill>
        <a:latin typeface="Book Antiqua" pitchFamily="18" charset="0"/>
        <a:ea typeface="+mn-ea"/>
        <a:cs typeface="+mn-cs"/>
      </a:defRPr>
    </a:lvl8pPr>
    <a:lvl9pPr marL="3657600" algn="l" defTabSz="914400" rtl="0" eaLnBrk="1" latinLnBrk="0" hangingPunct="1">
      <a:defRPr sz="4400" kern="1200">
        <a:solidFill>
          <a:srgbClr val="0000B6"/>
        </a:solidFill>
        <a:latin typeface="Book Antiqu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66CC"/>
    <a:srgbClr val="1FFF1F"/>
    <a:srgbClr val="FFFF00"/>
    <a:srgbClr val="E3F90D"/>
    <a:srgbClr val="000082"/>
    <a:srgbClr val="0000B6"/>
    <a:srgbClr val="E71909"/>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4" autoAdjust="0"/>
    <p:restoredTop sz="98373" autoAdjust="0"/>
  </p:normalViewPr>
  <p:slideViewPr>
    <p:cSldViewPr>
      <p:cViewPr>
        <p:scale>
          <a:sx n="75" d="100"/>
          <a:sy n="75" d="100"/>
        </p:scale>
        <p:origin x="-139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76" y="-90"/>
      </p:cViewPr>
      <p:guideLst>
        <p:guide orient="horz" pos="2908"/>
        <p:guide pos="218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46413" cy="457200"/>
          </a:xfrm>
          <a:prstGeom prst="rect">
            <a:avLst/>
          </a:prstGeom>
          <a:noFill/>
          <a:ln w="12700">
            <a:noFill/>
            <a:miter lim="800000"/>
            <a:headEnd/>
            <a:tailEnd/>
          </a:ln>
          <a:effectLst/>
        </p:spPr>
        <p:txBody>
          <a:bodyPr vert="horz" wrap="square" lIns="91425" tIns="45712" rIns="91425" bIns="45712" numCol="1" anchor="t" anchorCtr="0" compatLnSpc="1">
            <a:prstTxWarp prst="textNoShape">
              <a:avLst/>
            </a:prstTxWarp>
          </a:bodyPr>
          <a:lstStyle>
            <a:lvl1pPr defTabSz="915988">
              <a:defRPr sz="1200">
                <a:solidFill>
                  <a:schemeClr val="tx1"/>
                </a:solidFill>
                <a:latin typeface="Times New Roman" pitchFamily="18" charset="0"/>
              </a:defRPr>
            </a:lvl1pPr>
          </a:lstStyle>
          <a:p>
            <a:pPr>
              <a:defRPr/>
            </a:pPr>
            <a:endParaRPr lang="en-US"/>
          </a:p>
        </p:txBody>
      </p:sp>
      <p:sp>
        <p:nvSpPr>
          <p:cNvPr id="45059" name="Rectangle 3"/>
          <p:cNvSpPr>
            <a:spLocks noGrp="1" noChangeArrowheads="1"/>
          </p:cNvSpPr>
          <p:nvPr>
            <p:ph type="dt" sz="quarter" idx="1"/>
          </p:nvPr>
        </p:nvSpPr>
        <p:spPr bwMode="auto">
          <a:xfrm>
            <a:off x="3962400" y="0"/>
            <a:ext cx="2970213" cy="457200"/>
          </a:xfrm>
          <a:prstGeom prst="rect">
            <a:avLst/>
          </a:prstGeom>
          <a:noFill/>
          <a:ln w="12700">
            <a:noFill/>
            <a:miter lim="800000"/>
            <a:headEnd/>
            <a:tailEnd/>
          </a:ln>
          <a:effectLst/>
        </p:spPr>
        <p:txBody>
          <a:bodyPr vert="horz" wrap="square" lIns="91425" tIns="45712" rIns="91425" bIns="45712" numCol="1" anchor="t" anchorCtr="0" compatLnSpc="1">
            <a:prstTxWarp prst="textNoShape">
              <a:avLst/>
            </a:prstTxWarp>
          </a:bodyPr>
          <a:lstStyle>
            <a:lvl1pPr algn="r" defTabSz="915988">
              <a:defRPr sz="1200">
                <a:solidFill>
                  <a:schemeClr val="tx1"/>
                </a:solidFill>
                <a:latin typeface="Times New Roman" pitchFamily="18" charset="0"/>
              </a:defRPr>
            </a:lvl1pPr>
          </a:lstStyle>
          <a:p>
            <a:pPr>
              <a:defRPr/>
            </a:pPr>
            <a:endParaRPr lang="en-US"/>
          </a:p>
        </p:txBody>
      </p:sp>
      <p:sp>
        <p:nvSpPr>
          <p:cNvPr id="45060" name="Rectangle 4"/>
          <p:cNvSpPr>
            <a:spLocks noGrp="1" noChangeArrowheads="1"/>
          </p:cNvSpPr>
          <p:nvPr>
            <p:ph type="ftr" sz="quarter" idx="2"/>
          </p:nvPr>
        </p:nvSpPr>
        <p:spPr bwMode="auto">
          <a:xfrm>
            <a:off x="0" y="8763000"/>
            <a:ext cx="3046413" cy="457200"/>
          </a:xfrm>
          <a:prstGeom prst="rect">
            <a:avLst/>
          </a:prstGeom>
          <a:noFill/>
          <a:ln w="12700">
            <a:noFill/>
            <a:miter lim="800000"/>
            <a:headEnd/>
            <a:tailEnd/>
          </a:ln>
          <a:effectLst/>
        </p:spPr>
        <p:txBody>
          <a:bodyPr vert="horz" wrap="square" lIns="91425" tIns="45712" rIns="91425" bIns="45712" numCol="1" anchor="b" anchorCtr="0" compatLnSpc="1">
            <a:prstTxWarp prst="textNoShape">
              <a:avLst/>
            </a:prstTxWarp>
          </a:bodyPr>
          <a:lstStyle>
            <a:lvl1pPr defTabSz="915988">
              <a:defRPr sz="1200">
                <a:solidFill>
                  <a:schemeClr val="tx1"/>
                </a:solidFill>
                <a:latin typeface="Times New Roman" pitchFamily="18" charset="0"/>
              </a:defRPr>
            </a:lvl1pPr>
          </a:lstStyle>
          <a:p>
            <a:pPr>
              <a:defRPr/>
            </a:pPr>
            <a:endParaRPr lang="en-US"/>
          </a:p>
        </p:txBody>
      </p:sp>
      <p:sp>
        <p:nvSpPr>
          <p:cNvPr id="45061" name="Rectangle 5"/>
          <p:cNvSpPr>
            <a:spLocks noGrp="1" noChangeArrowheads="1"/>
          </p:cNvSpPr>
          <p:nvPr>
            <p:ph type="sldNum" sz="quarter" idx="3"/>
          </p:nvPr>
        </p:nvSpPr>
        <p:spPr bwMode="auto">
          <a:xfrm>
            <a:off x="3962400" y="8763000"/>
            <a:ext cx="2970213" cy="457200"/>
          </a:xfrm>
          <a:prstGeom prst="rect">
            <a:avLst/>
          </a:prstGeom>
          <a:noFill/>
          <a:ln w="12700">
            <a:noFill/>
            <a:miter lim="800000"/>
            <a:headEnd/>
            <a:tailEnd/>
          </a:ln>
          <a:effectLst/>
        </p:spPr>
        <p:txBody>
          <a:bodyPr vert="horz" wrap="square" lIns="91425" tIns="45712" rIns="91425" bIns="45712" numCol="1" anchor="b" anchorCtr="0" compatLnSpc="1">
            <a:prstTxWarp prst="textNoShape">
              <a:avLst/>
            </a:prstTxWarp>
          </a:bodyPr>
          <a:lstStyle>
            <a:lvl1pPr algn="r" defTabSz="915988">
              <a:defRPr sz="1200">
                <a:solidFill>
                  <a:schemeClr val="tx1"/>
                </a:solidFill>
                <a:latin typeface="Times New Roman" pitchFamily="18" charset="0"/>
              </a:defRPr>
            </a:lvl1pPr>
          </a:lstStyle>
          <a:p>
            <a:pPr>
              <a:defRPr/>
            </a:pPr>
            <a:fld id="{1608EBD9-3695-463E-BCED-159E58E4451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46413" cy="457200"/>
          </a:xfrm>
          <a:prstGeom prst="rect">
            <a:avLst/>
          </a:prstGeom>
          <a:noFill/>
          <a:ln w="12700">
            <a:noFill/>
            <a:miter lim="800000"/>
            <a:headEnd/>
            <a:tailEnd/>
          </a:ln>
          <a:effectLst/>
        </p:spPr>
        <p:txBody>
          <a:bodyPr vert="horz" wrap="square" lIns="91425" tIns="45712" rIns="91425" bIns="45712" numCol="1" anchor="t" anchorCtr="0" compatLnSpc="1">
            <a:prstTxWarp prst="textNoShape">
              <a:avLst/>
            </a:prstTxWarp>
          </a:bodyPr>
          <a:lstStyle>
            <a:lvl1pPr defTabSz="915988">
              <a:defRPr sz="1200">
                <a:solidFill>
                  <a:schemeClr val="tx1"/>
                </a:solidFill>
                <a:latin typeface="Times New Roman" pitchFamily="18" charset="0"/>
              </a:defRPr>
            </a:lvl1pPr>
          </a:lstStyle>
          <a:p>
            <a:pPr>
              <a:defRPr/>
            </a:pPr>
            <a:endParaRPr lang="en-US"/>
          </a:p>
        </p:txBody>
      </p:sp>
      <p:sp>
        <p:nvSpPr>
          <p:cNvPr id="44035" name="Rectangle 3"/>
          <p:cNvSpPr>
            <a:spLocks noGrp="1" noChangeArrowheads="1"/>
          </p:cNvSpPr>
          <p:nvPr>
            <p:ph type="dt" idx="1"/>
          </p:nvPr>
        </p:nvSpPr>
        <p:spPr bwMode="auto">
          <a:xfrm>
            <a:off x="3962400" y="0"/>
            <a:ext cx="2970213" cy="457200"/>
          </a:xfrm>
          <a:prstGeom prst="rect">
            <a:avLst/>
          </a:prstGeom>
          <a:noFill/>
          <a:ln w="12700">
            <a:noFill/>
            <a:miter lim="800000"/>
            <a:headEnd/>
            <a:tailEnd/>
          </a:ln>
          <a:effectLst/>
        </p:spPr>
        <p:txBody>
          <a:bodyPr vert="horz" wrap="square" lIns="91425" tIns="45712" rIns="91425" bIns="45712" numCol="1" anchor="t" anchorCtr="0" compatLnSpc="1">
            <a:prstTxWarp prst="textNoShape">
              <a:avLst/>
            </a:prstTxWarp>
          </a:bodyPr>
          <a:lstStyle>
            <a:lvl1pPr algn="r" defTabSz="915988">
              <a:defRPr sz="1200">
                <a:solidFill>
                  <a:schemeClr val="tx1"/>
                </a:solidFill>
                <a:latin typeface="Times New Roman" pitchFamily="18" charset="0"/>
              </a:defRPr>
            </a:lvl1pPr>
          </a:lstStyle>
          <a:p>
            <a:pPr>
              <a:defRPr/>
            </a:pPr>
            <a:endParaRPr lang="en-US"/>
          </a:p>
        </p:txBody>
      </p:sp>
      <p:sp>
        <p:nvSpPr>
          <p:cNvPr id="98308" name="Rectangle 4"/>
          <p:cNvSpPr>
            <a:spLocks noGrp="1" noRot="1" noChangeAspect="1" noChangeArrowheads="1" noTextEdit="1"/>
          </p:cNvSpPr>
          <p:nvPr>
            <p:ph type="sldImg" idx="2"/>
          </p:nvPr>
        </p:nvSpPr>
        <p:spPr bwMode="auto">
          <a:xfrm>
            <a:off x="1130300" y="685800"/>
            <a:ext cx="4675188" cy="3506788"/>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5988" y="4419600"/>
            <a:ext cx="5103812" cy="4114800"/>
          </a:xfrm>
          <a:prstGeom prst="rect">
            <a:avLst/>
          </a:prstGeom>
          <a:noFill/>
          <a:ln w="12700">
            <a:noFill/>
            <a:miter lim="800000"/>
            <a:headEnd/>
            <a:tailEnd/>
          </a:ln>
          <a:effectLst/>
        </p:spPr>
        <p:txBody>
          <a:bodyPr vert="horz" wrap="square" lIns="91425" tIns="45712" rIns="91425" bIns="45712"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4038" name="Rectangle 6"/>
          <p:cNvSpPr>
            <a:spLocks noGrp="1" noChangeArrowheads="1"/>
          </p:cNvSpPr>
          <p:nvPr>
            <p:ph type="ftr" sz="quarter" idx="4"/>
          </p:nvPr>
        </p:nvSpPr>
        <p:spPr bwMode="auto">
          <a:xfrm>
            <a:off x="0" y="8763000"/>
            <a:ext cx="3046413" cy="457200"/>
          </a:xfrm>
          <a:prstGeom prst="rect">
            <a:avLst/>
          </a:prstGeom>
          <a:noFill/>
          <a:ln w="12700">
            <a:noFill/>
            <a:miter lim="800000"/>
            <a:headEnd/>
            <a:tailEnd/>
          </a:ln>
          <a:effectLst/>
        </p:spPr>
        <p:txBody>
          <a:bodyPr vert="horz" wrap="square" lIns="91425" tIns="45712" rIns="91425" bIns="45712" numCol="1" anchor="b" anchorCtr="0" compatLnSpc="1">
            <a:prstTxWarp prst="textNoShape">
              <a:avLst/>
            </a:prstTxWarp>
          </a:bodyPr>
          <a:lstStyle>
            <a:lvl1pPr defTabSz="915988">
              <a:defRPr sz="1200">
                <a:solidFill>
                  <a:schemeClr val="tx1"/>
                </a:solidFill>
                <a:latin typeface="Times New Roman" pitchFamily="18" charset="0"/>
              </a:defRPr>
            </a:lvl1pPr>
          </a:lstStyle>
          <a:p>
            <a:pPr>
              <a:defRPr/>
            </a:pPr>
            <a:endParaRPr lang="en-US"/>
          </a:p>
        </p:txBody>
      </p:sp>
      <p:sp>
        <p:nvSpPr>
          <p:cNvPr id="44039" name="Rectangle 7"/>
          <p:cNvSpPr>
            <a:spLocks noGrp="1" noChangeArrowheads="1"/>
          </p:cNvSpPr>
          <p:nvPr>
            <p:ph type="sldNum" sz="quarter" idx="5"/>
          </p:nvPr>
        </p:nvSpPr>
        <p:spPr bwMode="auto">
          <a:xfrm>
            <a:off x="3962400" y="8763000"/>
            <a:ext cx="2970213" cy="457200"/>
          </a:xfrm>
          <a:prstGeom prst="rect">
            <a:avLst/>
          </a:prstGeom>
          <a:noFill/>
          <a:ln w="12700">
            <a:noFill/>
            <a:miter lim="800000"/>
            <a:headEnd/>
            <a:tailEnd/>
          </a:ln>
          <a:effectLst/>
        </p:spPr>
        <p:txBody>
          <a:bodyPr vert="horz" wrap="square" lIns="91425" tIns="45712" rIns="91425" bIns="45712" numCol="1" anchor="b" anchorCtr="0" compatLnSpc="1">
            <a:prstTxWarp prst="textNoShape">
              <a:avLst/>
            </a:prstTxWarp>
          </a:bodyPr>
          <a:lstStyle>
            <a:lvl1pPr algn="r" defTabSz="915988">
              <a:defRPr sz="1200">
                <a:solidFill>
                  <a:schemeClr val="tx1"/>
                </a:solidFill>
                <a:latin typeface="Times New Roman" pitchFamily="18" charset="0"/>
              </a:defRPr>
            </a:lvl1pPr>
          </a:lstStyle>
          <a:p>
            <a:pPr>
              <a:defRPr/>
            </a:pPr>
            <a:fld id="{1446A7DC-CAD8-49C7-875B-2CB45121672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6856E63-DF3D-48BA-9065-C05D4C715A93}" type="slidenum">
              <a:rPr lang="en-US" smtClean="0"/>
              <a:pPr/>
              <a:t>1</a:t>
            </a:fld>
            <a:endParaRPr lang="en-US" smtClean="0"/>
          </a:p>
        </p:txBody>
      </p:sp>
      <p:sp>
        <p:nvSpPr>
          <p:cNvPr id="99331" name="Rectangle 2"/>
          <p:cNvSpPr>
            <a:spLocks noGrp="1" noRot="1" noChangeAspect="1" noChangeArrowheads="1" noTextEdit="1"/>
          </p:cNvSpPr>
          <p:nvPr>
            <p:ph type="sldImg"/>
          </p:nvPr>
        </p:nvSpPr>
        <p:spPr>
          <a:xfrm>
            <a:off x="1131888" y="685800"/>
            <a:ext cx="4673600" cy="3505200"/>
          </a:xfrm>
          <a:ln/>
        </p:spPr>
      </p:sp>
      <p:sp>
        <p:nvSpPr>
          <p:cNvPr id="99332"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986D2DF4-B5CA-45CB-A1A2-2A5875E79764}" type="slidenum">
              <a:rPr lang="en-US" smtClean="0"/>
              <a:pPr/>
              <a:t>16</a:t>
            </a:fld>
            <a:endParaRPr lang="en-US" smtClean="0"/>
          </a:p>
        </p:txBody>
      </p:sp>
      <p:sp>
        <p:nvSpPr>
          <p:cNvPr id="110595" name="Rectangle 2"/>
          <p:cNvSpPr>
            <a:spLocks noGrp="1" noRot="1" noChangeAspect="1" noChangeArrowheads="1" noTextEdit="1"/>
          </p:cNvSpPr>
          <p:nvPr>
            <p:ph type="sldImg"/>
          </p:nvPr>
        </p:nvSpPr>
        <p:spPr>
          <a:xfrm>
            <a:off x="1181100" y="595313"/>
            <a:ext cx="4597400" cy="3448050"/>
          </a:xfrm>
          <a:ln/>
        </p:spPr>
      </p:sp>
      <p:sp>
        <p:nvSpPr>
          <p:cNvPr id="110596" name="Rectangle 3"/>
          <p:cNvSpPr>
            <a:spLocks noGrp="1" noChangeArrowheads="1"/>
          </p:cNvSpPr>
          <p:nvPr>
            <p:ph type="body" idx="1"/>
          </p:nvPr>
        </p:nvSpPr>
        <p:spPr>
          <a:xfrm>
            <a:off x="522288" y="4384675"/>
            <a:ext cx="5986462" cy="4154488"/>
          </a:xfrm>
          <a:noFill/>
          <a:ln w="9525"/>
        </p:spPr>
        <p:txBody>
          <a:bodyPr/>
          <a:lstStyle/>
          <a:p>
            <a:r>
              <a:rPr lang="en-US" smtClean="0"/>
              <a:t>Needed for well, source and drain regions, doping of polysilicon, adjustment of thresholds</a:t>
            </a:r>
          </a:p>
          <a:p>
            <a:endParaRPr lang="en-US" smtClean="0"/>
          </a:p>
          <a:p>
            <a:r>
              <a:rPr lang="en-US" smtClean="0"/>
              <a:t>Diffusion – wafer placed in quartz tube embedded in a furnace (900 to 1100 C).  Gas containing dopant is introduced in the tub.  Dopands diffused into the exposed surface both vertically and horizontally.  Final dopant concentration is highest at surface and decreases in a gaussian profile deeper in the material</a:t>
            </a:r>
          </a:p>
          <a:p>
            <a:endParaRPr lang="en-US" smtClean="0"/>
          </a:p>
          <a:p>
            <a:r>
              <a:rPr lang="en-US" smtClean="0"/>
              <a:t>Ion implantation – Dopants are introduced as ions into the material by sweeping a beam of purified ions over the surface - acceleration determines how deep ions will penetrate and the beam current and exposure time determine dosage.  Independent control of depth and dosage – ion implantation has largely displaced diffusion.  However, has a side effect of causing lattice damage to substrate, so usually follow with an annealing step (wafer heated to 1000C for 15 to 30 minutes and allowed to cool slowly).  Heating vibrates atoms and allows the bonds to reform.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2D0AAC0F-0108-441F-8960-F2A20132D4F5}" type="slidenum">
              <a:rPr lang="en-US" smtClean="0"/>
              <a:pPr/>
              <a:t>17</a:t>
            </a:fld>
            <a:endParaRPr lang="en-US" smtClean="0"/>
          </a:p>
        </p:txBody>
      </p:sp>
      <p:sp>
        <p:nvSpPr>
          <p:cNvPr id="111619" name="Rectangle 2"/>
          <p:cNvSpPr>
            <a:spLocks noGrp="1" noRot="1" noChangeAspect="1" noChangeArrowheads="1" noTextEdit="1"/>
          </p:cNvSpPr>
          <p:nvPr>
            <p:ph type="sldImg"/>
          </p:nvPr>
        </p:nvSpPr>
        <p:spPr>
          <a:xfrm>
            <a:off x="1181100" y="595313"/>
            <a:ext cx="4597400" cy="3448050"/>
          </a:xfrm>
          <a:ln/>
        </p:spPr>
      </p:sp>
      <p:sp>
        <p:nvSpPr>
          <p:cNvPr id="111620" name="Rectangle 3"/>
          <p:cNvSpPr>
            <a:spLocks noGrp="1" noChangeArrowheads="1"/>
          </p:cNvSpPr>
          <p:nvPr>
            <p:ph type="body" idx="1"/>
          </p:nvPr>
        </p:nvSpPr>
        <p:spPr>
          <a:xfrm>
            <a:off x="522288" y="4384675"/>
            <a:ext cx="5986462" cy="4154488"/>
          </a:xfrm>
          <a:noFill/>
          <a:ln w="9525"/>
        </p:spPr>
        <p:txBody>
          <a:bodyPr/>
          <a:lstStyle/>
          <a:p>
            <a:r>
              <a:rPr lang="en-US" smtClean="0"/>
              <a:t>Needed for well, source and drain regions, doping of polysilicon, adjustment of thresholds</a:t>
            </a:r>
          </a:p>
          <a:p>
            <a:endParaRPr lang="en-US" smtClean="0"/>
          </a:p>
          <a:p>
            <a:r>
              <a:rPr lang="en-US" smtClean="0"/>
              <a:t>Diffusion – wafer placed in quartz tube embedded in a furnace (900 to 1100 C).  Gas containing dopant is introduced in the tub.  Dopands diffused into the exposed surface both vertically and horizontally.  Final dopant concentration is highest at surface and decreases in a gaussian profile deeper in the material</a:t>
            </a:r>
          </a:p>
          <a:p>
            <a:endParaRPr lang="en-US" smtClean="0"/>
          </a:p>
          <a:p>
            <a:r>
              <a:rPr lang="en-US" smtClean="0"/>
              <a:t>Ion implantation – Dopants are introduced as ions into the material by sweeping a beam of purified ions over the surface - acceleration determines how deep ions will penetrate and the beam current and exposure time determine dosage.  Independent control of depth and dosage – ion implantation has largely displaced diffusion.  However, has a side effect of causing lattice damage to substrate, so usually follow with an annealing step (wafer heated to 1000C for 15 to 30 minutes and allowed to cool slowly).  Heating vibrates atoms and allows the bonds to reform.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DA955EA-2D10-4FB9-A6CE-E7437F628617}" type="slidenum">
              <a:rPr lang="en-US" smtClean="0"/>
              <a:pPr/>
              <a:t>19</a:t>
            </a:fld>
            <a:endParaRPr lang="en-US" smtClean="0"/>
          </a:p>
        </p:txBody>
      </p:sp>
      <p:sp>
        <p:nvSpPr>
          <p:cNvPr id="112643" name="Rectangle 2"/>
          <p:cNvSpPr>
            <a:spLocks noGrp="1" noRot="1" noChangeAspect="1" noChangeArrowheads="1" noTextEdit="1"/>
          </p:cNvSpPr>
          <p:nvPr>
            <p:ph type="sldImg"/>
          </p:nvPr>
        </p:nvSpPr>
        <p:spPr>
          <a:xfrm>
            <a:off x="1181100" y="595313"/>
            <a:ext cx="4597400" cy="3448050"/>
          </a:xfrm>
          <a:ln/>
        </p:spPr>
      </p:sp>
      <p:sp>
        <p:nvSpPr>
          <p:cNvPr id="112644" name="Rectangle 3"/>
          <p:cNvSpPr>
            <a:spLocks noGrp="1" noChangeArrowheads="1"/>
          </p:cNvSpPr>
          <p:nvPr>
            <p:ph type="body" idx="1"/>
          </p:nvPr>
        </p:nvSpPr>
        <p:spPr>
          <a:xfrm>
            <a:off x="522288" y="4384675"/>
            <a:ext cx="5986462" cy="4154488"/>
          </a:xfrm>
          <a:noFill/>
          <a:ln w="9525"/>
        </p:spPr>
        <p:txBody>
          <a:bodyPr/>
          <a:lstStyle/>
          <a:p>
            <a:r>
              <a:rPr lang="en-US" smtClean="0"/>
              <a:t>Needed for insulating SiO2, silicon nitride (sacrificial buffer), polysilicon, metal interconnect</a:t>
            </a:r>
          </a:p>
          <a:p>
            <a:endParaRPr lang="en-US" smtClean="0"/>
          </a:p>
          <a:p>
            <a:r>
              <a:rPr lang="en-US" smtClean="0"/>
              <a:t>CVD – chemical vapor deposition uses a gas-phase reaction with energy supplied by heat at around 850C.  Use for, eg, silicon nitride</a:t>
            </a:r>
          </a:p>
          <a:p>
            <a:endParaRPr lang="en-US" smtClean="0"/>
          </a:p>
          <a:p>
            <a:r>
              <a:rPr lang="en-US" smtClean="0"/>
              <a:t>Chemical deposition – used for polysilicon.  flow silane gas over the heated wafer (coated with SiO2) at approx. 650C.  Resulting reaction produces a non-crystaline material – polysilicon.  Followed by an implant step to increase its conductivity.</a:t>
            </a:r>
          </a:p>
          <a:p>
            <a:endParaRPr lang="en-US" smtClean="0"/>
          </a:p>
          <a:p>
            <a:r>
              <a:rPr lang="en-US" smtClean="0"/>
              <a:t>Sputtering – used for aluminum.  Al evaporated in a vacuum, heat for evaporation delivered by e-bam bombarding.</a:t>
            </a:r>
          </a:p>
          <a:p>
            <a:endParaRPr lang="en-US" smtClean="0"/>
          </a:p>
          <a:p>
            <a:r>
              <a:rPr lang="en-US" smtClean="0"/>
              <a:t>Etching is then used to selectively form patterns (wires, contact holes).  Wet etching using acid or basic solutions – hydrofluoric acid buffered with fluoride is used to etch SiO2.  Plasma etching becoming more common.  Use plasma molecules in heated chamber to “sandblast” the surface.  Gives well-defined directionality to the etching action, creating patterns with sharp vertical contours.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C376FA45-A223-4B4D-8974-C43D112656CF}" type="slidenum">
              <a:rPr lang="en-US" smtClean="0"/>
              <a:pPr/>
              <a:t>21</a:t>
            </a:fld>
            <a:endParaRPr lang="en-US" smtClean="0"/>
          </a:p>
        </p:txBody>
      </p:sp>
      <p:sp>
        <p:nvSpPr>
          <p:cNvPr id="113667" name="Rectangle 2"/>
          <p:cNvSpPr>
            <a:spLocks noGrp="1" noRot="1" noChangeAspect="1" noChangeArrowheads="1" noTextEdit="1"/>
          </p:cNvSpPr>
          <p:nvPr>
            <p:ph type="sldImg"/>
          </p:nvPr>
        </p:nvSpPr>
        <p:spPr>
          <a:xfrm>
            <a:off x="1181100" y="595313"/>
            <a:ext cx="4597400" cy="3448050"/>
          </a:xfrm>
          <a:ln/>
        </p:spPr>
      </p:sp>
      <p:sp>
        <p:nvSpPr>
          <p:cNvPr id="113668" name="Rectangle 3"/>
          <p:cNvSpPr>
            <a:spLocks noGrp="1" noChangeArrowheads="1"/>
          </p:cNvSpPr>
          <p:nvPr>
            <p:ph type="body" idx="1"/>
          </p:nvPr>
        </p:nvSpPr>
        <p:spPr>
          <a:xfrm>
            <a:off x="522288" y="4384675"/>
            <a:ext cx="5986462" cy="4154488"/>
          </a:xfrm>
          <a:noFill/>
          <a:ln w="9525"/>
        </p:spPr>
        <p:txBody>
          <a:bodyPr/>
          <a:lstStyle/>
          <a:p>
            <a:r>
              <a:rPr lang="en-US" smtClean="0"/>
              <a:t>Needed for insulating SiO2, silicon nitride (sacrificial buffer), polysilicon, metal interconnect</a:t>
            </a:r>
          </a:p>
          <a:p>
            <a:endParaRPr lang="en-US" smtClean="0"/>
          </a:p>
          <a:p>
            <a:r>
              <a:rPr lang="en-US" smtClean="0"/>
              <a:t>CVD – chemical vapor deposition uses a gas-phase reaction with energy supplied by heat at around 850C.  Use for, eg, silicon nitride</a:t>
            </a:r>
          </a:p>
          <a:p>
            <a:endParaRPr lang="en-US" smtClean="0"/>
          </a:p>
          <a:p>
            <a:r>
              <a:rPr lang="en-US" smtClean="0"/>
              <a:t>Chemical deposition – used for polysilicon.  flow silane gas over the heated wafer (coated with SiO2) at approx. 650C.  Resulting reaction produces a non-crystaline material – polysilicon.  Followed by an implant step to increase its conductivity.</a:t>
            </a:r>
          </a:p>
          <a:p>
            <a:endParaRPr lang="en-US" smtClean="0"/>
          </a:p>
          <a:p>
            <a:r>
              <a:rPr lang="en-US" smtClean="0"/>
              <a:t>Sputtering – used for aluminum.  Al evaporated in a vacuum, heat for evaporation delivered by e-bam bombarding.</a:t>
            </a:r>
          </a:p>
          <a:p>
            <a:endParaRPr lang="en-US" smtClean="0"/>
          </a:p>
          <a:p>
            <a:r>
              <a:rPr lang="en-US" smtClean="0"/>
              <a:t>Etching is then used to selectively form patterns (wires, contact holes).  Wet etching using acid or basic solutions – hydrofluoric acid buffered with fluoride is used to etch SiO2.  Plasma etching becoming more common.  Use plasma molecules in heated chamber to “sandblast” the surface.  Gives well-defined directionality to the etching action, creating patterns with sharp vertical contours.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6FDBB584-CF01-42A0-AA4B-953EBA57D3FB}" type="slidenum">
              <a:rPr lang="en-US" smtClean="0"/>
              <a:pPr/>
              <a:t>22</a:t>
            </a:fld>
            <a:endParaRPr lang="en-US" smtClean="0"/>
          </a:p>
        </p:txBody>
      </p:sp>
      <p:sp>
        <p:nvSpPr>
          <p:cNvPr id="115715" name="Rectangle 2"/>
          <p:cNvSpPr>
            <a:spLocks noGrp="1" noRot="1" noChangeAspect="1" noChangeArrowheads="1" noTextEdit="1"/>
          </p:cNvSpPr>
          <p:nvPr>
            <p:ph type="sldImg"/>
          </p:nvPr>
        </p:nvSpPr>
        <p:spPr>
          <a:xfrm>
            <a:off x="1181100" y="595313"/>
            <a:ext cx="4597400" cy="3448050"/>
          </a:xfrm>
          <a:ln/>
        </p:spPr>
      </p:sp>
      <p:sp>
        <p:nvSpPr>
          <p:cNvPr id="115716" name="Rectangle 3"/>
          <p:cNvSpPr>
            <a:spLocks noGrp="1" noChangeArrowheads="1"/>
          </p:cNvSpPr>
          <p:nvPr>
            <p:ph type="body" idx="1"/>
          </p:nvPr>
        </p:nvSpPr>
        <p:spPr>
          <a:xfrm>
            <a:off x="522288" y="4384675"/>
            <a:ext cx="5986462" cy="4154488"/>
          </a:xfrm>
          <a:noFill/>
          <a:ln w="9525"/>
        </p:spPr>
        <p:txBody>
          <a:bodyPr/>
          <a:lstStyle/>
          <a:p>
            <a:r>
              <a:rPr lang="en-US" smtClean="0"/>
              <a:t>Essential to keep the surface of the wafer approximately flat between processing steps.</a:t>
            </a:r>
          </a:p>
          <a:p>
            <a:endParaRPr lang="en-US" smtClean="0"/>
          </a:p>
          <a:p>
            <a:r>
              <a:rPr lang="en-US" smtClean="0"/>
              <a:t>Chemical-mechanical planarization (CMP) step is included before the deposition of an extra metal layer on top of SiO2.  The process uses a slurry compound – a liquid carrier with a suspended abrasive component such as aluminum oxide or silica – to microscopicall plane a device layer and to reduce step heights.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F6C6F3FC-1BE7-4AAB-891D-E48F47F727A8}" type="slidenum">
              <a:rPr lang="en-US" smtClean="0"/>
              <a:pPr/>
              <a:t>23</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59203EF-6430-4031-B79F-42744A2825AA}" type="slidenum">
              <a:rPr lang="en-US" smtClean="0"/>
              <a:pPr/>
              <a:t>3</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3C3D622-614F-4F25-8EF0-529F6FA9A19A}" type="slidenum">
              <a:rPr lang="en-US" smtClean="0"/>
              <a:pPr/>
              <a:t>6</a:t>
            </a:fld>
            <a:endParaRPr lang="en-US" smtClean="0"/>
          </a:p>
        </p:txBody>
      </p:sp>
      <p:sp>
        <p:nvSpPr>
          <p:cNvPr id="104451" name="Rectangle 2"/>
          <p:cNvSpPr>
            <a:spLocks noGrp="1" noRot="1" noChangeAspect="1" noChangeArrowheads="1" noTextEdit="1"/>
          </p:cNvSpPr>
          <p:nvPr>
            <p:ph type="sldImg"/>
          </p:nvPr>
        </p:nvSpPr>
        <p:spPr>
          <a:xfrm>
            <a:off x="1181100" y="595313"/>
            <a:ext cx="4597400" cy="3448050"/>
          </a:xfrm>
          <a:ln/>
        </p:spPr>
      </p:sp>
      <p:sp>
        <p:nvSpPr>
          <p:cNvPr id="104452" name="Rectangle 3"/>
          <p:cNvSpPr>
            <a:spLocks noGrp="1" noChangeArrowheads="1"/>
          </p:cNvSpPr>
          <p:nvPr>
            <p:ph type="body" idx="1"/>
          </p:nvPr>
        </p:nvSpPr>
        <p:spPr>
          <a:xfrm>
            <a:off x="522288" y="4384675"/>
            <a:ext cx="5986462" cy="4154488"/>
          </a:xfrm>
          <a:noFill/>
          <a:ln w="9525"/>
        </p:spPr>
        <p:txBody>
          <a:bodyPr/>
          <a:lstStyle/>
          <a:p>
            <a:r>
              <a:rPr lang="en-US" smtClean="0"/>
              <a:t>Base material is a single-crystalline, lightly doped wafer between 4 and 12 inches and a thickness of, at most, 1 mm – obtained from cutting a single-crystal ingot into thin slices.  Starting wafer of p- type around 2 x 10**21 impurities/m**3.</a:t>
            </a:r>
          </a:p>
          <a:p>
            <a:endParaRPr lang="en-US" smtClean="0"/>
          </a:p>
          <a:p>
            <a:r>
              <a:rPr lang="en-US" smtClean="0"/>
              <a:t>The surface is then doped more heavily with a single crystal epitaxial layer grown over the surface before the wafer goes to the processing company.</a:t>
            </a:r>
          </a:p>
          <a:p>
            <a:endParaRPr lang="en-US" smtClean="0"/>
          </a:p>
          <a:p>
            <a:r>
              <a:rPr lang="en-US" smtClean="0"/>
              <a:t>Important metric – defect density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8E7771C-D67B-40B1-8049-38A84B3906E0}" type="slidenum">
              <a:rPr lang="en-US" smtClean="0"/>
              <a:pPr/>
              <a:t>8</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7084FCE-BF33-4564-A2BB-312B7E54C988}" type="slidenum">
              <a:rPr lang="en-US" smtClean="0"/>
              <a:pPr/>
              <a:t>9</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F9C0FDE-0125-4410-A96A-E8038F5C7946}" type="slidenum">
              <a:rPr lang="en-US" smtClean="0"/>
              <a:pPr/>
              <a:t>11</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A59CF800-96E6-4FAB-B043-91BC311066C9}" type="slidenum">
              <a:rPr lang="en-US" smtClean="0"/>
              <a:pPr/>
              <a:t>12</a:t>
            </a:fld>
            <a:endParaRPr lang="en-US" smtClean="0"/>
          </a:p>
        </p:txBody>
      </p:sp>
      <p:sp>
        <p:nvSpPr>
          <p:cNvPr id="107523" name="Rectangle 2"/>
          <p:cNvSpPr>
            <a:spLocks noGrp="1" noRot="1" noChangeAspect="1" noChangeArrowheads="1" noTextEdit="1"/>
          </p:cNvSpPr>
          <p:nvPr>
            <p:ph type="sldImg"/>
          </p:nvPr>
        </p:nvSpPr>
        <p:spPr>
          <a:xfrm>
            <a:off x="1181100" y="595313"/>
            <a:ext cx="4597400" cy="3448050"/>
          </a:xfrm>
          <a:ln/>
        </p:spPr>
      </p:sp>
      <p:sp>
        <p:nvSpPr>
          <p:cNvPr id="107524" name="Rectangle 3"/>
          <p:cNvSpPr>
            <a:spLocks noGrp="1" noChangeArrowheads="1"/>
          </p:cNvSpPr>
          <p:nvPr>
            <p:ph type="body" idx="1"/>
          </p:nvPr>
        </p:nvSpPr>
        <p:spPr>
          <a:xfrm>
            <a:off x="522288" y="4384675"/>
            <a:ext cx="5986462" cy="4154488"/>
          </a:xfrm>
          <a:noFill/>
          <a:ln w="9525"/>
        </p:spPr>
        <p:txBody>
          <a:bodyPr/>
          <a:lstStyle/>
          <a:p>
            <a:r>
              <a:rPr lang="en-US" smtClean="0"/>
              <a:t>Same sequence patterns the complete surface of the wafer.  Hence it is a very parallel process transferring hundreds of millions of patterns to the wafer surface simultaneously making cheap manufacturing of complex circuits possible.</a:t>
            </a:r>
          </a:p>
          <a:p>
            <a:endParaRPr lang="en-US" smtClean="0"/>
          </a:p>
          <a:p>
            <a:r>
              <a:rPr lang="en-US" smtClean="0"/>
              <a:t>1 – deposit thin layer of SiO2 by exposing it to a mixture of high-purity oxygen and hydrogen at 1000C</a:t>
            </a:r>
          </a:p>
          <a:p>
            <a:r>
              <a:rPr lang="en-US" smtClean="0"/>
              <a:t>2 – light-sensitive polymer evenly applied while spinning the wafer to a thickness of 1 micron; polymers cross-link when exposed to light making the affected region insoluble (negative PR) or original insoluable, soluable after exposure (positive PR).  COST OF MASKS IS INCREASING QUITE RAPIDLY WITH SCALING OF TECHNOLOGY – A REDUCTION OF MASKS IS OF HIGH PRIORITY!</a:t>
            </a:r>
          </a:p>
          <a:p>
            <a:r>
              <a:rPr lang="en-US" smtClean="0"/>
              <a:t>3 – glass mask containing patter brought in close proximity to the wafer.  Mask is transparent in regions we want to process and opaque  elsewhere (positive  PR).  Combination exposed to UV light.  Where mask is transparent, photoresist becomes soluable.  Dimensions of features is approaching the wavelength of optical light sources (we’re good up to 0.1 micron).  Will eventually move to X-ray or electron-beam (much less cost effective).</a:t>
            </a:r>
          </a:p>
          <a:p>
            <a:r>
              <a:rPr lang="en-US" smtClean="0"/>
              <a:t>4 – Exposed photoresist is removed in a acid or base wash, then wafer is “soft-baked” to harden remaining PR</a:t>
            </a:r>
          </a:p>
          <a:p>
            <a:r>
              <a:rPr lang="en-US" smtClean="0"/>
              <a:t>5 – Exposed material (SiO2) is removed via acid, base, and caustic solution wash.</a:t>
            </a:r>
          </a:p>
          <a:p>
            <a:r>
              <a:rPr lang="en-US" smtClean="0"/>
              <a:t>6 – SRD – number of dust particles per cubic foot of air in clean room ranges between 1 and 10</a:t>
            </a:r>
          </a:p>
          <a:p>
            <a:r>
              <a:rPr lang="en-US" smtClean="0"/>
              <a:t>8 – high-temperature plasma is used to selectively remove the remaining photoresist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5FE1ED1-48D3-4FBB-880E-29FDA3A44233}" type="slidenum">
              <a:rPr lang="en-US" smtClean="0"/>
              <a:pPr/>
              <a:t>13</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B378B67-F8A6-4A96-A74F-42B6C070A33E}" type="slidenum">
              <a:rPr lang="en-US" smtClean="0"/>
              <a:pPr/>
              <a:t>14</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1A9A3-07D2-41F1-ADE6-DDC6829C7A15}" type="datetimeFigureOut">
              <a:rPr lang="en-IN" smtClean="0"/>
              <a:pPr/>
              <a:t>11-11-2016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2B8AC-0E19-43A7-B792-8C00F889393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1A9A3-07D2-41F1-ADE6-DDC6829C7A15}" type="datetimeFigureOut">
              <a:rPr lang="en-IN" smtClean="0"/>
              <a:pPr/>
              <a:t>11-11-2016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2B8AC-0E19-43A7-B792-8C00F889393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http://www.advantest.co.jp/products/technology/img/eb_image.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467544" y="980728"/>
            <a:ext cx="8424936" cy="4608512"/>
          </a:xfrm>
        </p:spPr>
        <p:txBody>
          <a:bodyPr>
            <a:normAutofit/>
          </a:bodyPr>
          <a:lstStyle/>
          <a:p>
            <a:pPr>
              <a:defRPr/>
            </a:pPr>
            <a:r>
              <a:rPr lang="en-US" dirty="0" smtClean="0">
                <a:solidFill>
                  <a:srgbClr val="315263"/>
                </a:solidFill>
                <a:effectLst>
                  <a:outerShdw blurRad="38100" dist="38100" dir="2700000" algn="tl">
                    <a:srgbClr val="C0C0C0"/>
                  </a:outerShdw>
                </a:effectLst>
              </a:rPr>
              <a:t>Microelectronics and VLSI</a:t>
            </a:r>
            <a:br>
              <a:rPr lang="en-US" dirty="0" smtClean="0">
                <a:solidFill>
                  <a:srgbClr val="315263"/>
                </a:solidFill>
                <a:effectLst>
                  <a:outerShdw blurRad="38100" dist="38100" dir="2700000" algn="tl">
                    <a:srgbClr val="C0C0C0"/>
                  </a:outerShdw>
                </a:effectLst>
              </a:rPr>
            </a:br>
            <a:r>
              <a:rPr lang="en-US" i="1" dirty="0" smtClean="0">
                <a:solidFill>
                  <a:srgbClr val="FF0000"/>
                </a:solidFill>
                <a:effectLst>
                  <a:outerShdw blurRad="38100" dist="38100" dir="2700000" algn="tl">
                    <a:srgbClr val="C0C0C0"/>
                  </a:outerShdw>
                </a:effectLst>
              </a:rPr>
              <a:t>IT705D</a:t>
            </a:r>
            <a:r>
              <a:rPr lang="en-US" i="1" dirty="0" smtClean="0">
                <a:solidFill>
                  <a:srgbClr val="315263"/>
                </a:solidFill>
                <a:effectLst>
                  <a:outerShdw blurRad="38100" dist="38100" dir="2700000" algn="tl">
                    <a:srgbClr val="C0C0C0"/>
                  </a:outerShdw>
                </a:effectLst>
              </a:rPr>
              <a:t/>
            </a:r>
            <a:br>
              <a:rPr lang="en-US" i="1" dirty="0" smtClean="0">
                <a:solidFill>
                  <a:srgbClr val="315263"/>
                </a:solidFill>
                <a:effectLst>
                  <a:outerShdw blurRad="38100" dist="38100" dir="2700000" algn="tl">
                    <a:srgbClr val="C0C0C0"/>
                  </a:outerShdw>
                </a:effectLst>
              </a:rPr>
            </a:br>
            <a:r>
              <a:rPr lang="en-US" i="1" dirty="0" smtClean="0">
                <a:solidFill>
                  <a:srgbClr val="315263"/>
                </a:solidFill>
                <a:effectLst>
                  <a:outerShdw blurRad="38100" dist="38100" dir="2700000" algn="tl">
                    <a:srgbClr val="C0C0C0"/>
                  </a:outerShdw>
                </a:effectLst>
              </a:rPr>
              <a:t/>
            </a:r>
            <a:br>
              <a:rPr lang="en-US" i="1" dirty="0" smtClean="0">
                <a:solidFill>
                  <a:srgbClr val="315263"/>
                </a:solidFill>
                <a:effectLst>
                  <a:outerShdw blurRad="38100" dist="38100" dir="2700000" algn="tl">
                    <a:srgbClr val="C0C0C0"/>
                  </a:outerShdw>
                </a:effectLst>
              </a:rPr>
            </a:br>
            <a:r>
              <a:rPr lang="en-US" i="1" dirty="0" smtClean="0">
                <a:solidFill>
                  <a:srgbClr val="315263"/>
                </a:solidFill>
                <a:effectLst>
                  <a:outerShdw blurRad="38100" dist="38100" dir="2700000" algn="tl">
                    <a:srgbClr val="C0C0C0"/>
                  </a:outerShdw>
                </a:effectLst>
              </a:rPr>
              <a:t>__________________________</a:t>
            </a:r>
            <a:r>
              <a:rPr lang="en-US" dirty="0" smtClean="0">
                <a:solidFill>
                  <a:srgbClr val="315263"/>
                </a:solidFill>
                <a:effectLst>
                  <a:outerShdw blurRad="38100" dist="38100" dir="2700000" algn="tl">
                    <a:srgbClr val="C0C0C0"/>
                  </a:outerShdw>
                </a:effectLst>
              </a:rPr>
              <a:t/>
            </a:r>
            <a:br>
              <a:rPr lang="en-US" dirty="0" smtClean="0">
                <a:solidFill>
                  <a:srgbClr val="315263"/>
                </a:solidFill>
                <a:effectLst>
                  <a:outerShdw blurRad="38100" dist="38100" dir="2700000" algn="tl">
                    <a:srgbClr val="C0C0C0"/>
                  </a:outerShdw>
                </a:effectLst>
              </a:rPr>
            </a:br>
            <a:r>
              <a:rPr lang="en-US" sz="3200" b="1" dirty="0" smtClean="0">
                <a:solidFill>
                  <a:srgbClr val="FF0000"/>
                </a:solidFill>
                <a:effectLst>
                  <a:outerShdw blurRad="38100" dist="38100" dir="2700000" algn="tl">
                    <a:srgbClr val="C0C0C0"/>
                  </a:outerShdw>
                </a:effectLst>
              </a:rPr>
              <a:t>Module 3: </a:t>
            </a:r>
            <a:r>
              <a:rPr lang="en-US" sz="3200" b="1" dirty="0" smtClean="0">
                <a:solidFill>
                  <a:srgbClr val="315263"/>
                </a:solidFill>
                <a:effectLst>
                  <a:outerShdw blurRad="38100" dist="38100" dir="2700000" algn="tl">
                    <a:srgbClr val="C0C0C0"/>
                  </a:outerShdw>
                </a:effectLst>
              </a:rPr>
              <a:t>Microelectronics Process for VLSI Fabrication</a:t>
            </a:r>
            <a:endParaRPr lang="en-US" b="1" dirty="0" smtClean="0">
              <a:solidFill>
                <a:srgbClr val="315263"/>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Autofit/>
          </a:bodyPr>
          <a:lstStyle/>
          <a:p>
            <a:pPr>
              <a:buNone/>
            </a:pPr>
            <a:r>
              <a:rPr lang="en-IN" sz="2400" b="1" dirty="0" smtClean="0"/>
              <a:t>4</a:t>
            </a:r>
            <a:r>
              <a:rPr lang="en-IN" sz="2400" b="1" dirty="0" smtClean="0"/>
              <a:t>. Oxide </a:t>
            </a:r>
            <a:r>
              <a:rPr lang="en-IN" sz="2400" b="1" dirty="0" smtClean="0"/>
              <a:t>growth and removal  </a:t>
            </a:r>
          </a:p>
          <a:p>
            <a:pPr>
              <a:buNone/>
            </a:pPr>
            <a:endParaRPr lang="en-IN" sz="2400" dirty="0" smtClean="0"/>
          </a:p>
          <a:p>
            <a:r>
              <a:rPr lang="en-IN" sz="2400" dirty="0" smtClean="0"/>
              <a:t>Oxide </a:t>
            </a:r>
            <a:r>
              <a:rPr lang="en-IN" sz="2400" dirty="0" smtClean="0"/>
              <a:t>can be grown from silicon through heating in an </a:t>
            </a:r>
            <a:r>
              <a:rPr lang="en-IN" sz="2400" dirty="0" smtClean="0"/>
              <a:t>oxidizing atmosphere</a:t>
            </a:r>
            <a:r>
              <a:rPr lang="en-IN" sz="2400" dirty="0" smtClean="0"/>
              <a:t>. Additional silicon is absorbed through this process. </a:t>
            </a:r>
          </a:p>
          <a:p>
            <a:r>
              <a:rPr lang="en-IN" sz="2400" dirty="0" smtClean="0"/>
              <a:t>SiO2 </a:t>
            </a:r>
            <a:r>
              <a:rPr lang="en-IN" sz="2400" dirty="0" smtClean="0"/>
              <a:t>is deposited on materials other than silicon through reaction between gaseous silicon compounds and oxidizers. </a:t>
            </a:r>
          </a:p>
          <a:p>
            <a:r>
              <a:rPr lang="en-IN" sz="2400" dirty="0" smtClean="0"/>
              <a:t>This </a:t>
            </a:r>
            <a:r>
              <a:rPr lang="en-IN" sz="2400" dirty="0" smtClean="0"/>
              <a:t>works as insulation between different layers of metallization .</a:t>
            </a:r>
          </a:p>
          <a:p>
            <a:r>
              <a:rPr lang="en-IN" sz="2400" dirty="0" smtClean="0"/>
              <a:t> </a:t>
            </a:r>
            <a:r>
              <a:rPr lang="en-IN" sz="2400" dirty="0" smtClean="0"/>
              <a:t>Once </a:t>
            </a:r>
            <a:r>
              <a:rPr lang="en-IN" sz="2400" dirty="0" smtClean="0"/>
              <a:t>the desired shape is patterned with </a:t>
            </a:r>
            <a:r>
              <a:rPr lang="en-IN" sz="2400" dirty="0" err="1" smtClean="0"/>
              <a:t>photoresist</a:t>
            </a:r>
            <a:r>
              <a:rPr lang="en-IN" sz="2400" dirty="0" smtClean="0"/>
              <a:t>, the etching process allows unprotected materials to be removed  </a:t>
            </a:r>
          </a:p>
          <a:p>
            <a:pPr>
              <a:buNone/>
            </a:pPr>
            <a:endParaRPr lang="en-IN" sz="2400" dirty="0" smtClean="0"/>
          </a:p>
          <a:p>
            <a:pPr>
              <a:buNone/>
            </a:pPr>
            <a:r>
              <a:rPr lang="en-IN" sz="2400" b="1" dirty="0" smtClean="0"/>
              <a:t>Wet etching: </a:t>
            </a:r>
            <a:r>
              <a:rPr lang="en-IN" sz="2400" dirty="0" smtClean="0"/>
              <a:t>uses chemicals </a:t>
            </a:r>
          </a:p>
          <a:p>
            <a:pPr>
              <a:buNone/>
            </a:pPr>
            <a:r>
              <a:rPr lang="en-IN" sz="2400" b="1" dirty="0" smtClean="0"/>
              <a:t>Dry or plasma etching: </a:t>
            </a:r>
            <a:r>
              <a:rPr lang="en-IN" sz="2400" dirty="0" smtClean="0"/>
              <a:t>uses ionized gases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76200"/>
            <a:ext cx="7772400" cy="1143000"/>
          </a:xfrm>
        </p:spPr>
        <p:txBody>
          <a:bodyPr/>
          <a:lstStyle/>
          <a:p>
            <a:r>
              <a:rPr lang="en-US" smtClean="0">
                <a:solidFill>
                  <a:srgbClr val="333399"/>
                </a:solidFill>
                <a:cs typeface="Times New Roman" pitchFamily="18" charset="0"/>
              </a:rPr>
              <a:t>Silicon Oxidation</a:t>
            </a:r>
            <a:endParaRPr lang="en-US" smtClean="0"/>
          </a:p>
        </p:txBody>
      </p:sp>
      <p:sp>
        <p:nvSpPr>
          <p:cNvPr id="9221" name="Rectangle 6"/>
          <p:cNvSpPr>
            <a:spLocks noGrp="1" noChangeArrowheads="1"/>
          </p:cNvSpPr>
          <p:nvPr>
            <p:ph idx="1"/>
          </p:nvPr>
        </p:nvSpPr>
        <p:spPr>
          <a:xfrm>
            <a:off x="152400" y="1981200"/>
            <a:ext cx="3886200" cy="4114800"/>
          </a:xfrm>
        </p:spPr>
        <p:txBody>
          <a:bodyPr>
            <a:normAutofit lnSpcReduction="10000"/>
          </a:bodyPr>
          <a:lstStyle/>
          <a:p>
            <a:r>
              <a:rPr lang="en-US" sz="2000" smtClean="0"/>
              <a:t>The oxide is grown by exposing the silicon surface to high temperature steam. As the oxide grows, the silicon is consumed. The arrows represent the direction of motion of each surface of the oxide. </a:t>
            </a:r>
          </a:p>
          <a:p>
            <a:endParaRPr lang="en-US" sz="2000" smtClean="0"/>
          </a:p>
          <a:p>
            <a:r>
              <a:rPr lang="en-US" sz="2000" smtClean="0"/>
              <a:t>Underneath the nitride mask, the growth is suppressed, and these areas will become the active transistor area.</a:t>
            </a:r>
            <a:r>
              <a:rPr lang="en-US" smtClean="0"/>
              <a:t> </a:t>
            </a:r>
          </a:p>
        </p:txBody>
      </p:sp>
      <p:sp>
        <p:nvSpPr>
          <p:cNvPr id="9219" name="Rectangle 3"/>
          <p:cNvSpPr>
            <a:spLocks noChangeArrowheads="1"/>
          </p:cNvSpPr>
          <p:nvPr/>
        </p:nvSpPr>
        <p:spPr bwMode="auto">
          <a:xfrm>
            <a:off x="3714750" y="2709863"/>
            <a:ext cx="9144000" cy="0"/>
          </a:xfrm>
          <a:prstGeom prst="rect">
            <a:avLst/>
          </a:prstGeom>
          <a:noFill/>
          <a:ln w="12700">
            <a:noFill/>
            <a:miter lim="800000"/>
            <a:headEnd/>
            <a:tailEnd/>
          </a:ln>
        </p:spPr>
        <p:txBody>
          <a:bodyPr>
            <a:spAutoFit/>
          </a:bodyPr>
          <a:lstStyle/>
          <a:p>
            <a:endParaRPr lang="en-US"/>
          </a:p>
        </p:txBody>
      </p:sp>
      <p:sp>
        <p:nvSpPr>
          <p:cNvPr id="9220" name="Rectangle 4"/>
          <p:cNvSpPr>
            <a:spLocks noChangeArrowheads="1"/>
          </p:cNvSpPr>
          <p:nvPr/>
        </p:nvSpPr>
        <p:spPr bwMode="auto">
          <a:xfrm>
            <a:off x="3714750" y="2743200"/>
            <a:ext cx="9144000" cy="0"/>
          </a:xfrm>
          <a:prstGeom prst="rect">
            <a:avLst/>
          </a:prstGeom>
          <a:noFill/>
          <a:ln w="12700">
            <a:noFill/>
            <a:miter lim="800000"/>
            <a:headEnd/>
            <a:tailEnd/>
          </a:ln>
        </p:spPr>
        <p:txBody>
          <a:bodyPr>
            <a:spAutoFit/>
          </a:bodyPr>
          <a:lstStyle/>
          <a:p>
            <a:endParaRPr lang="en-US"/>
          </a:p>
        </p:txBody>
      </p:sp>
      <p:sp>
        <p:nvSpPr>
          <p:cNvPr id="9222" name="Text Box 7"/>
          <p:cNvSpPr txBox="1">
            <a:spLocks noChangeArrowheads="1"/>
          </p:cNvSpPr>
          <p:nvPr/>
        </p:nvSpPr>
        <p:spPr bwMode="auto">
          <a:xfrm>
            <a:off x="4500563" y="5791200"/>
            <a:ext cx="3527425" cy="396875"/>
          </a:xfrm>
          <a:prstGeom prst="rect">
            <a:avLst/>
          </a:prstGeom>
          <a:noFill/>
          <a:ln w="12700">
            <a:noFill/>
            <a:miter lim="800000"/>
            <a:headEnd/>
            <a:tailEnd/>
          </a:ln>
        </p:spPr>
        <p:txBody>
          <a:bodyPr>
            <a:spAutoFit/>
          </a:bodyPr>
          <a:lstStyle/>
          <a:p>
            <a:r>
              <a:rPr lang="en-US" sz="2000">
                <a:solidFill>
                  <a:srgbClr val="666666"/>
                </a:solidFill>
                <a:latin typeface="Arial" charset="0"/>
                <a:cs typeface="Arial" charset="0"/>
              </a:rPr>
              <a:t>Source: Bell Laboratories</a:t>
            </a:r>
            <a:endParaRPr lang="en-US">
              <a:solidFill>
                <a:srgbClr val="666666"/>
              </a:solidFill>
              <a:latin typeface="Arial" charset="0"/>
              <a:cs typeface="Arial" charset="0"/>
            </a:endParaRPr>
          </a:p>
        </p:txBody>
      </p:sp>
      <p:pic>
        <p:nvPicPr>
          <p:cNvPr id="9223" name="Picture 8" descr="silicon2_silicon_oxidation"/>
          <p:cNvPicPr>
            <a:picLocks noChangeAspect="1" noChangeArrowheads="1"/>
          </p:cNvPicPr>
          <p:nvPr/>
        </p:nvPicPr>
        <p:blipFill>
          <a:blip r:embed="rId3" cstate="print"/>
          <a:srcRect/>
          <a:stretch>
            <a:fillRect/>
          </a:stretch>
        </p:blipFill>
        <p:spPr bwMode="auto">
          <a:xfrm>
            <a:off x="4067175" y="1989138"/>
            <a:ext cx="4876800" cy="355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Patterning - Photolithography</a:t>
            </a:r>
          </a:p>
        </p:txBody>
      </p:sp>
      <p:sp>
        <p:nvSpPr>
          <p:cNvPr id="10243" name="Rectangle 3"/>
          <p:cNvSpPr>
            <a:spLocks noGrp="1" noChangeArrowheads="1"/>
          </p:cNvSpPr>
          <p:nvPr>
            <p:ph idx="1"/>
          </p:nvPr>
        </p:nvSpPr>
        <p:spPr>
          <a:xfrm>
            <a:off x="250825" y="1773238"/>
            <a:ext cx="4953000" cy="5664200"/>
          </a:xfrm>
        </p:spPr>
        <p:txBody>
          <a:bodyPr/>
          <a:lstStyle/>
          <a:p>
            <a:pPr marL="533400" indent="-533400">
              <a:lnSpc>
                <a:spcPct val="80000"/>
              </a:lnSpc>
              <a:buClr>
                <a:schemeClr val="tx1"/>
              </a:buClr>
              <a:buSzTx/>
              <a:buFont typeface="Monotype Sorts" pitchFamily="2" charset="2"/>
              <a:buAutoNum type="arabicPeriod"/>
            </a:pPr>
            <a:r>
              <a:rPr lang="en-US" sz="2400" smtClean="0"/>
              <a:t>Oxidation</a:t>
            </a:r>
          </a:p>
          <a:p>
            <a:pPr marL="533400" indent="-533400">
              <a:lnSpc>
                <a:spcPct val="80000"/>
              </a:lnSpc>
              <a:buClr>
                <a:schemeClr val="tx1"/>
              </a:buClr>
              <a:buSzTx/>
              <a:buFont typeface="Monotype Sorts" pitchFamily="2" charset="2"/>
              <a:buAutoNum type="arabicPeriod"/>
            </a:pPr>
            <a:r>
              <a:rPr lang="en-US" sz="2400" smtClean="0"/>
              <a:t>Photoresist (PR) coating</a:t>
            </a:r>
          </a:p>
          <a:p>
            <a:pPr marL="533400" indent="-533400">
              <a:lnSpc>
                <a:spcPct val="80000"/>
              </a:lnSpc>
              <a:buClr>
                <a:schemeClr val="tx1"/>
              </a:buClr>
              <a:buSzTx/>
              <a:buFont typeface="Monotype Sorts" pitchFamily="2" charset="2"/>
              <a:buAutoNum type="arabicPeriod"/>
            </a:pPr>
            <a:r>
              <a:rPr lang="en-US" sz="2400" smtClean="0"/>
              <a:t>Stepper exposure</a:t>
            </a:r>
          </a:p>
          <a:p>
            <a:pPr marL="533400" indent="-533400">
              <a:lnSpc>
                <a:spcPct val="80000"/>
              </a:lnSpc>
              <a:buClr>
                <a:schemeClr val="tx1"/>
              </a:buClr>
              <a:buSzTx/>
              <a:buFont typeface="Monotype Sorts" pitchFamily="2" charset="2"/>
              <a:buAutoNum type="arabicPeriod"/>
            </a:pPr>
            <a:r>
              <a:rPr lang="en-US" sz="2400" smtClean="0"/>
              <a:t>Photoresist development and bake</a:t>
            </a:r>
          </a:p>
          <a:p>
            <a:pPr marL="533400" indent="-533400">
              <a:lnSpc>
                <a:spcPct val="80000"/>
              </a:lnSpc>
              <a:buClr>
                <a:schemeClr val="tx1"/>
              </a:buClr>
              <a:buSzTx/>
              <a:buFont typeface="Monotype Sorts" pitchFamily="2" charset="2"/>
              <a:buAutoNum type="arabicPeriod"/>
            </a:pPr>
            <a:r>
              <a:rPr lang="en-US" sz="2400" smtClean="0"/>
              <a:t>Acid etching		</a:t>
            </a:r>
            <a:r>
              <a:rPr lang="en-US" sz="2000" smtClean="0"/>
              <a:t>	Unexposed (negative PR)	Exposed (positive PR)</a:t>
            </a:r>
          </a:p>
          <a:p>
            <a:pPr marL="533400" indent="-533400">
              <a:lnSpc>
                <a:spcPct val="80000"/>
              </a:lnSpc>
              <a:buClr>
                <a:schemeClr val="tx1"/>
              </a:buClr>
              <a:buSzTx/>
              <a:buFont typeface="Monotype Sorts" pitchFamily="2" charset="2"/>
              <a:buAutoNum type="arabicPeriod" startAt="6"/>
            </a:pPr>
            <a:r>
              <a:rPr lang="en-US" sz="2400" smtClean="0"/>
              <a:t>Spin, rinse, and dry</a:t>
            </a:r>
          </a:p>
          <a:p>
            <a:pPr marL="533400" indent="-533400">
              <a:lnSpc>
                <a:spcPct val="80000"/>
              </a:lnSpc>
              <a:buClr>
                <a:schemeClr val="tx1"/>
              </a:buClr>
              <a:buSzTx/>
              <a:buFont typeface="Monotype Sorts" pitchFamily="2" charset="2"/>
              <a:buAutoNum type="arabicPeriod" startAt="6"/>
            </a:pPr>
            <a:r>
              <a:rPr lang="en-US" sz="2400" smtClean="0"/>
              <a:t>Processing step		</a:t>
            </a:r>
            <a:r>
              <a:rPr lang="en-US" sz="2000" smtClean="0"/>
              <a:t>	Ion implantation			Plasma etching			Metal deposition</a:t>
            </a:r>
          </a:p>
          <a:p>
            <a:pPr marL="533400" indent="-533400">
              <a:lnSpc>
                <a:spcPct val="80000"/>
              </a:lnSpc>
              <a:buClr>
                <a:schemeClr val="tx1"/>
              </a:buClr>
              <a:buSzTx/>
              <a:buFont typeface="Monotype Sorts" pitchFamily="2" charset="2"/>
              <a:buAutoNum type="arabicPeriod" startAt="6"/>
            </a:pPr>
            <a:r>
              <a:rPr lang="en-US" sz="2400" smtClean="0"/>
              <a:t>Photoresist removal</a:t>
            </a:r>
            <a:r>
              <a:rPr lang="en-US" smtClean="0"/>
              <a:t> </a:t>
            </a:r>
            <a:r>
              <a:rPr lang="en-US" sz="2400" smtClean="0"/>
              <a:t>(ashing)</a:t>
            </a:r>
          </a:p>
        </p:txBody>
      </p:sp>
      <p:grpSp>
        <p:nvGrpSpPr>
          <p:cNvPr id="10244" name="Group 132"/>
          <p:cNvGrpSpPr>
            <a:grpSpLocks/>
          </p:cNvGrpSpPr>
          <p:nvPr/>
        </p:nvGrpSpPr>
        <p:grpSpPr bwMode="auto">
          <a:xfrm>
            <a:off x="2987675" y="1412875"/>
            <a:ext cx="5800725" cy="5148263"/>
            <a:chOff x="1882" y="890"/>
            <a:chExt cx="3654" cy="3243"/>
          </a:xfrm>
        </p:grpSpPr>
        <p:cxnSp>
          <p:nvCxnSpPr>
            <p:cNvPr id="10245" name="AutoShape 105"/>
            <p:cNvCxnSpPr>
              <a:cxnSpLocks noChangeShapeType="1"/>
            </p:cNvCxnSpPr>
            <p:nvPr/>
          </p:nvCxnSpPr>
          <p:spPr bwMode="auto">
            <a:xfrm>
              <a:off x="2381" y="2704"/>
              <a:ext cx="1769" cy="454"/>
            </a:xfrm>
            <a:prstGeom prst="curvedConnector3">
              <a:avLst>
                <a:gd name="adj1" fmla="val 49972"/>
              </a:avLst>
            </a:prstGeom>
            <a:noFill/>
            <a:ln w="12700">
              <a:solidFill>
                <a:schemeClr val="tx1"/>
              </a:solidFill>
              <a:round/>
              <a:headEnd/>
              <a:tailEnd type="triangle" w="med" len="med"/>
            </a:ln>
          </p:spPr>
        </p:cxnSp>
        <p:sp>
          <p:nvSpPr>
            <p:cNvPr id="10246" name="Oval 106"/>
            <p:cNvSpPr>
              <a:spLocks noChangeArrowheads="1"/>
            </p:cNvSpPr>
            <p:nvPr/>
          </p:nvSpPr>
          <p:spPr bwMode="auto">
            <a:xfrm>
              <a:off x="1882" y="3850"/>
              <a:ext cx="48" cy="48"/>
            </a:xfrm>
            <a:prstGeom prst="ellipse">
              <a:avLst/>
            </a:prstGeom>
            <a:noFill/>
            <a:ln w="12700">
              <a:noFill/>
              <a:round/>
              <a:headEnd/>
              <a:tailEnd/>
            </a:ln>
          </p:spPr>
          <p:txBody>
            <a:bodyPr wrap="none" anchor="ctr"/>
            <a:lstStyle/>
            <a:p>
              <a:endParaRPr lang="en-US"/>
            </a:p>
          </p:txBody>
        </p:sp>
        <p:sp>
          <p:nvSpPr>
            <p:cNvPr id="10247" name="Oval 107"/>
            <p:cNvSpPr>
              <a:spLocks noChangeArrowheads="1"/>
            </p:cNvSpPr>
            <p:nvPr/>
          </p:nvSpPr>
          <p:spPr bwMode="auto">
            <a:xfrm>
              <a:off x="2362" y="2858"/>
              <a:ext cx="48" cy="48"/>
            </a:xfrm>
            <a:prstGeom prst="ellipse">
              <a:avLst/>
            </a:prstGeom>
            <a:noFill/>
            <a:ln w="12700">
              <a:noFill/>
              <a:round/>
              <a:headEnd/>
              <a:tailEnd/>
            </a:ln>
          </p:spPr>
          <p:txBody>
            <a:bodyPr wrap="none" anchor="ctr"/>
            <a:lstStyle/>
            <a:p>
              <a:endParaRPr lang="en-US"/>
            </a:p>
          </p:txBody>
        </p:sp>
        <p:grpSp>
          <p:nvGrpSpPr>
            <p:cNvPr id="10248" name="Group 130"/>
            <p:cNvGrpSpPr>
              <a:grpSpLocks/>
            </p:cNvGrpSpPr>
            <p:nvPr/>
          </p:nvGrpSpPr>
          <p:grpSpPr bwMode="auto">
            <a:xfrm>
              <a:off x="2698" y="890"/>
              <a:ext cx="2838" cy="3243"/>
              <a:chOff x="2784" y="528"/>
              <a:chExt cx="2838" cy="3243"/>
            </a:xfrm>
          </p:grpSpPr>
          <p:sp>
            <p:nvSpPr>
              <p:cNvPr id="10251" name="Line 4"/>
              <p:cNvSpPr>
                <a:spLocks noChangeShapeType="1"/>
              </p:cNvSpPr>
              <p:nvPr/>
            </p:nvSpPr>
            <p:spPr bwMode="auto">
              <a:xfrm flipV="1">
                <a:off x="5300" y="851"/>
                <a:ext cx="297" cy="392"/>
              </a:xfrm>
              <a:prstGeom prst="line">
                <a:avLst/>
              </a:prstGeom>
              <a:noFill/>
              <a:ln w="76200">
                <a:solidFill>
                  <a:schemeClr val="folHlink"/>
                </a:solidFill>
                <a:round/>
                <a:headEnd/>
                <a:tailEnd/>
              </a:ln>
            </p:spPr>
            <p:txBody>
              <a:bodyPr wrap="none" anchor="ctr"/>
              <a:lstStyle/>
              <a:p>
                <a:endParaRPr lang="en-IN"/>
              </a:p>
            </p:txBody>
          </p:sp>
          <p:sp>
            <p:nvSpPr>
              <p:cNvPr id="10252" name="Line 5"/>
              <p:cNvSpPr>
                <a:spLocks noChangeShapeType="1"/>
              </p:cNvSpPr>
              <p:nvPr/>
            </p:nvSpPr>
            <p:spPr bwMode="auto">
              <a:xfrm flipV="1">
                <a:off x="5300" y="894"/>
                <a:ext cx="297" cy="392"/>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253" name="Rectangle 6"/>
              <p:cNvSpPr>
                <a:spLocks noChangeArrowheads="1"/>
              </p:cNvSpPr>
              <p:nvPr/>
            </p:nvSpPr>
            <p:spPr bwMode="auto">
              <a:xfrm>
                <a:off x="3269" y="1329"/>
                <a:ext cx="2018" cy="149"/>
              </a:xfrm>
              <a:prstGeom prst="rect">
                <a:avLst/>
              </a:prstGeom>
              <a:noFill/>
              <a:ln w="25400">
                <a:solidFill>
                  <a:schemeClr val="tx1"/>
                </a:solidFill>
                <a:miter lim="800000"/>
                <a:headEnd/>
                <a:tailEnd/>
              </a:ln>
            </p:spPr>
            <p:txBody>
              <a:bodyPr wrap="none" anchor="ctr"/>
              <a:lstStyle/>
              <a:p>
                <a:endParaRPr lang="en-US"/>
              </a:p>
            </p:txBody>
          </p:sp>
          <p:sp>
            <p:nvSpPr>
              <p:cNvPr id="10254" name="Line 7"/>
              <p:cNvSpPr>
                <a:spLocks noChangeShapeType="1"/>
              </p:cNvSpPr>
              <p:nvPr/>
            </p:nvSpPr>
            <p:spPr bwMode="auto">
              <a:xfrm flipV="1">
                <a:off x="5300" y="1112"/>
                <a:ext cx="322" cy="343"/>
              </a:xfrm>
              <a:prstGeom prst="line">
                <a:avLst/>
              </a:prstGeom>
              <a:noFill/>
              <a:ln w="25400">
                <a:solidFill>
                  <a:schemeClr val="tx1"/>
                </a:solidFill>
                <a:round/>
                <a:headEnd/>
                <a:tailEnd/>
              </a:ln>
            </p:spPr>
            <p:txBody>
              <a:bodyPr wrap="none" anchor="ctr"/>
              <a:lstStyle/>
              <a:p>
                <a:endParaRPr lang="en-IN"/>
              </a:p>
            </p:txBody>
          </p:sp>
          <p:sp>
            <p:nvSpPr>
              <p:cNvPr id="10255" name="Line 8"/>
              <p:cNvSpPr>
                <a:spLocks noChangeShapeType="1"/>
              </p:cNvSpPr>
              <p:nvPr/>
            </p:nvSpPr>
            <p:spPr bwMode="auto">
              <a:xfrm flipV="1">
                <a:off x="5255" y="807"/>
                <a:ext cx="313" cy="335"/>
              </a:xfrm>
              <a:prstGeom prst="line">
                <a:avLst/>
              </a:prstGeom>
              <a:noFill/>
              <a:ln w="25400">
                <a:solidFill>
                  <a:schemeClr val="tx1"/>
                </a:solidFill>
                <a:round/>
                <a:headEnd/>
                <a:tailEnd/>
              </a:ln>
            </p:spPr>
            <p:txBody>
              <a:bodyPr wrap="none" anchor="ctr"/>
              <a:lstStyle/>
              <a:p>
                <a:endParaRPr lang="en-IN"/>
              </a:p>
            </p:txBody>
          </p:sp>
          <p:sp>
            <p:nvSpPr>
              <p:cNvPr id="10256" name="Line 9"/>
              <p:cNvSpPr>
                <a:spLocks noChangeShapeType="1"/>
              </p:cNvSpPr>
              <p:nvPr/>
            </p:nvSpPr>
            <p:spPr bwMode="auto">
              <a:xfrm flipV="1">
                <a:off x="5300" y="981"/>
                <a:ext cx="322" cy="344"/>
              </a:xfrm>
              <a:prstGeom prst="line">
                <a:avLst/>
              </a:prstGeom>
              <a:noFill/>
              <a:ln w="25400">
                <a:solidFill>
                  <a:schemeClr val="tx1"/>
                </a:solidFill>
                <a:round/>
                <a:headEnd/>
                <a:tailEnd/>
              </a:ln>
            </p:spPr>
            <p:txBody>
              <a:bodyPr wrap="none" anchor="ctr"/>
              <a:lstStyle/>
              <a:p>
                <a:endParaRPr lang="en-IN"/>
              </a:p>
            </p:txBody>
          </p:sp>
          <p:sp>
            <p:nvSpPr>
              <p:cNvPr id="10257" name="Rectangle 10" descr="25%"/>
              <p:cNvSpPr>
                <a:spLocks noChangeArrowheads="1"/>
              </p:cNvSpPr>
              <p:nvPr/>
            </p:nvSpPr>
            <p:spPr bwMode="auto">
              <a:xfrm>
                <a:off x="3269" y="1242"/>
                <a:ext cx="2018" cy="82"/>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0258" name="Line 11"/>
              <p:cNvSpPr>
                <a:spLocks noChangeShapeType="1"/>
              </p:cNvSpPr>
              <p:nvPr/>
            </p:nvSpPr>
            <p:spPr bwMode="auto">
              <a:xfrm flipV="1">
                <a:off x="3946" y="894"/>
                <a:ext cx="178" cy="286"/>
              </a:xfrm>
              <a:prstGeom prst="line">
                <a:avLst/>
              </a:prstGeom>
              <a:noFill/>
              <a:ln w="76200">
                <a:pattFill prst="pct70">
                  <a:fgClr>
                    <a:schemeClr val="tx1"/>
                  </a:fgClr>
                  <a:bgClr>
                    <a:schemeClr val="bg1"/>
                  </a:bgClr>
                </a:pattFill>
                <a:round/>
                <a:headEnd/>
                <a:tailEnd/>
              </a:ln>
            </p:spPr>
            <p:txBody>
              <a:bodyPr wrap="none" anchor="ctr"/>
              <a:lstStyle/>
              <a:p>
                <a:endParaRPr lang="en-IN"/>
              </a:p>
            </p:txBody>
          </p:sp>
          <p:sp>
            <p:nvSpPr>
              <p:cNvPr id="10259" name="Line 12"/>
              <p:cNvSpPr>
                <a:spLocks noChangeShapeType="1"/>
              </p:cNvSpPr>
              <p:nvPr/>
            </p:nvSpPr>
            <p:spPr bwMode="auto">
              <a:xfrm flipV="1">
                <a:off x="5300" y="764"/>
                <a:ext cx="297" cy="392"/>
              </a:xfrm>
              <a:prstGeom prst="line">
                <a:avLst/>
              </a:prstGeom>
              <a:noFill/>
              <a:ln w="76200">
                <a:pattFill prst="pct70">
                  <a:fgClr>
                    <a:schemeClr val="tx1"/>
                  </a:fgClr>
                  <a:bgClr>
                    <a:schemeClr val="bg1"/>
                  </a:bgClr>
                </a:pattFill>
                <a:round/>
                <a:headEnd/>
                <a:tailEnd/>
              </a:ln>
            </p:spPr>
            <p:txBody>
              <a:bodyPr wrap="none" anchor="ctr"/>
              <a:lstStyle/>
              <a:p>
                <a:endParaRPr lang="en-IN"/>
              </a:p>
            </p:txBody>
          </p:sp>
          <p:sp>
            <p:nvSpPr>
              <p:cNvPr id="10260" name="AutoShape 13" descr="70%"/>
              <p:cNvSpPr>
                <a:spLocks noChangeArrowheads="1"/>
              </p:cNvSpPr>
              <p:nvPr/>
            </p:nvSpPr>
            <p:spPr bwMode="auto">
              <a:xfrm>
                <a:off x="4172" y="938"/>
                <a:ext cx="543" cy="65"/>
              </a:xfrm>
              <a:prstGeom prst="roundRect">
                <a:avLst>
                  <a:gd name="adj" fmla="val 12495"/>
                </a:avLst>
              </a:prstGeom>
              <a:pattFill prst="pct70">
                <a:fgClr>
                  <a:schemeClr val="tx1"/>
                </a:fgClr>
                <a:bgClr>
                  <a:schemeClr val="bg1"/>
                </a:bgClr>
              </a:pattFill>
              <a:ln w="25400">
                <a:noFill/>
                <a:round/>
                <a:headEnd/>
                <a:tailEnd/>
              </a:ln>
            </p:spPr>
            <p:txBody>
              <a:bodyPr wrap="none" anchor="ctr"/>
              <a:lstStyle/>
              <a:p>
                <a:endParaRPr lang="en-US"/>
              </a:p>
            </p:txBody>
          </p:sp>
          <p:sp>
            <p:nvSpPr>
              <p:cNvPr id="10261" name="Line 14"/>
              <p:cNvSpPr>
                <a:spLocks noChangeShapeType="1"/>
              </p:cNvSpPr>
              <p:nvPr/>
            </p:nvSpPr>
            <p:spPr bwMode="auto">
              <a:xfrm flipV="1">
                <a:off x="3269" y="851"/>
                <a:ext cx="271" cy="280"/>
              </a:xfrm>
              <a:prstGeom prst="line">
                <a:avLst/>
              </a:prstGeom>
              <a:noFill/>
              <a:ln w="25400">
                <a:solidFill>
                  <a:schemeClr val="tx1"/>
                </a:solidFill>
                <a:round/>
                <a:headEnd/>
                <a:tailEnd/>
              </a:ln>
            </p:spPr>
            <p:txBody>
              <a:bodyPr wrap="none" anchor="ctr"/>
              <a:lstStyle/>
              <a:p>
                <a:endParaRPr lang="en-IN"/>
              </a:p>
            </p:txBody>
          </p:sp>
          <p:sp>
            <p:nvSpPr>
              <p:cNvPr id="10262" name="Line 15"/>
              <p:cNvSpPr>
                <a:spLocks noChangeShapeType="1"/>
              </p:cNvSpPr>
              <p:nvPr/>
            </p:nvSpPr>
            <p:spPr bwMode="auto">
              <a:xfrm flipV="1">
                <a:off x="5300" y="807"/>
                <a:ext cx="322" cy="344"/>
              </a:xfrm>
              <a:prstGeom prst="line">
                <a:avLst/>
              </a:prstGeom>
              <a:noFill/>
              <a:ln w="25400">
                <a:solidFill>
                  <a:schemeClr val="tx1"/>
                </a:solidFill>
                <a:round/>
                <a:headEnd/>
                <a:tailEnd/>
              </a:ln>
            </p:spPr>
            <p:txBody>
              <a:bodyPr wrap="none" anchor="ctr"/>
              <a:lstStyle/>
              <a:p>
                <a:endParaRPr lang="en-IN"/>
              </a:p>
            </p:txBody>
          </p:sp>
          <p:sp>
            <p:nvSpPr>
              <p:cNvPr id="10263" name="Rectangle 16" descr="70%"/>
              <p:cNvSpPr>
                <a:spLocks noChangeArrowheads="1"/>
              </p:cNvSpPr>
              <p:nvPr/>
            </p:nvSpPr>
            <p:spPr bwMode="auto">
              <a:xfrm>
                <a:off x="4533" y="1155"/>
                <a:ext cx="746" cy="57"/>
              </a:xfrm>
              <a:prstGeom prst="rect">
                <a:avLst/>
              </a:prstGeom>
              <a:pattFill prst="pct70">
                <a:fgClr>
                  <a:schemeClr val="tx1"/>
                </a:fgClr>
                <a:bgClr>
                  <a:schemeClr val="bg1"/>
                </a:bgClr>
              </a:pattFill>
              <a:ln w="25400">
                <a:solidFill>
                  <a:schemeClr val="tx1"/>
                </a:solidFill>
                <a:miter lim="800000"/>
                <a:headEnd/>
                <a:tailEnd/>
              </a:ln>
            </p:spPr>
            <p:txBody>
              <a:bodyPr wrap="none" anchor="ctr"/>
              <a:lstStyle/>
              <a:p>
                <a:endParaRPr lang="en-US"/>
              </a:p>
            </p:txBody>
          </p:sp>
          <p:sp>
            <p:nvSpPr>
              <p:cNvPr id="10264" name="Rectangle 17" descr="70%"/>
              <p:cNvSpPr>
                <a:spLocks noChangeArrowheads="1"/>
              </p:cNvSpPr>
              <p:nvPr/>
            </p:nvSpPr>
            <p:spPr bwMode="auto">
              <a:xfrm>
                <a:off x="3269" y="1155"/>
                <a:ext cx="644" cy="57"/>
              </a:xfrm>
              <a:prstGeom prst="rect">
                <a:avLst/>
              </a:prstGeom>
              <a:pattFill prst="pct70">
                <a:fgClr>
                  <a:schemeClr val="tx1"/>
                </a:fgClr>
                <a:bgClr>
                  <a:schemeClr val="bg1"/>
                </a:bgClr>
              </a:pattFill>
              <a:ln w="25400">
                <a:solidFill>
                  <a:schemeClr val="tx1"/>
                </a:solidFill>
                <a:miter lim="800000"/>
                <a:headEnd/>
                <a:tailEnd/>
              </a:ln>
            </p:spPr>
            <p:txBody>
              <a:bodyPr wrap="none" anchor="ctr"/>
              <a:lstStyle/>
              <a:p>
                <a:endParaRPr lang="en-US"/>
              </a:p>
            </p:txBody>
          </p:sp>
          <p:sp>
            <p:nvSpPr>
              <p:cNvPr id="10265" name="Line 18"/>
              <p:cNvSpPr>
                <a:spLocks noChangeShapeType="1"/>
              </p:cNvSpPr>
              <p:nvPr/>
            </p:nvSpPr>
            <p:spPr bwMode="auto">
              <a:xfrm flipV="1">
                <a:off x="3946" y="894"/>
                <a:ext cx="195" cy="221"/>
              </a:xfrm>
              <a:prstGeom prst="line">
                <a:avLst/>
              </a:prstGeom>
              <a:noFill/>
              <a:ln w="25400">
                <a:solidFill>
                  <a:schemeClr val="tx1"/>
                </a:solidFill>
                <a:round/>
                <a:headEnd/>
                <a:tailEnd/>
              </a:ln>
            </p:spPr>
            <p:txBody>
              <a:bodyPr wrap="none" anchor="ctr"/>
              <a:lstStyle/>
              <a:p>
                <a:endParaRPr lang="en-IN"/>
              </a:p>
            </p:txBody>
          </p:sp>
          <p:sp>
            <p:nvSpPr>
              <p:cNvPr id="10266" name="Line 19"/>
              <p:cNvSpPr>
                <a:spLocks noChangeShapeType="1"/>
              </p:cNvSpPr>
              <p:nvPr/>
            </p:nvSpPr>
            <p:spPr bwMode="auto">
              <a:xfrm flipV="1">
                <a:off x="4533" y="938"/>
                <a:ext cx="195" cy="221"/>
              </a:xfrm>
              <a:prstGeom prst="line">
                <a:avLst/>
              </a:prstGeom>
              <a:noFill/>
              <a:ln w="25400">
                <a:solidFill>
                  <a:schemeClr val="tx1"/>
                </a:solidFill>
                <a:round/>
                <a:headEnd/>
                <a:tailEnd/>
              </a:ln>
            </p:spPr>
            <p:txBody>
              <a:bodyPr wrap="none" anchor="ctr"/>
              <a:lstStyle/>
              <a:p>
                <a:endParaRPr lang="en-IN"/>
              </a:p>
            </p:txBody>
          </p:sp>
          <p:sp>
            <p:nvSpPr>
              <p:cNvPr id="10267" name="Line 20"/>
              <p:cNvSpPr>
                <a:spLocks noChangeShapeType="1"/>
              </p:cNvSpPr>
              <p:nvPr/>
            </p:nvSpPr>
            <p:spPr bwMode="auto">
              <a:xfrm flipV="1">
                <a:off x="3946" y="981"/>
                <a:ext cx="195" cy="221"/>
              </a:xfrm>
              <a:prstGeom prst="line">
                <a:avLst/>
              </a:prstGeom>
              <a:noFill/>
              <a:ln w="25400">
                <a:solidFill>
                  <a:schemeClr val="tx1"/>
                </a:solidFill>
                <a:round/>
                <a:headEnd/>
                <a:tailEnd/>
              </a:ln>
            </p:spPr>
            <p:txBody>
              <a:bodyPr wrap="none" anchor="ctr"/>
              <a:lstStyle/>
              <a:p>
                <a:endParaRPr lang="en-IN"/>
              </a:p>
            </p:txBody>
          </p:sp>
          <p:sp>
            <p:nvSpPr>
              <p:cNvPr id="10268" name="Line 21"/>
              <p:cNvSpPr>
                <a:spLocks noChangeShapeType="1"/>
              </p:cNvSpPr>
              <p:nvPr/>
            </p:nvSpPr>
            <p:spPr bwMode="auto">
              <a:xfrm>
                <a:off x="4172" y="981"/>
                <a:ext cx="509" cy="0"/>
              </a:xfrm>
              <a:prstGeom prst="line">
                <a:avLst/>
              </a:prstGeom>
              <a:noFill/>
              <a:ln w="25400">
                <a:solidFill>
                  <a:schemeClr val="tx1"/>
                </a:solidFill>
                <a:round/>
                <a:headEnd/>
                <a:tailEnd/>
              </a:ln>
            </p:spPr>
            <p:txBody>
              <a:bodyPr wrap="none" anchor="ctr"/>
              <a:lstStyle/>
              <a:p>
                <a:endParaRPr lang="en-IN"/>
              </a:p>
            </p:txBody>
          </p:sp>
          <p:sp>
            <p:nvSpPr>
              <p:cNvPr id="10269" name="Line 22"/>
              <p:cNvSpPr>
                <a:spLocks noChangeShapeType="1"/>
              </p:cNvSpPr>
              <p:nvPr/>
            </p:nvSpPr>
            <p:spPr bwMode="auto">
              <a:xfrm>
                <a:off x="4172" y="938"/>
                <a:ext cx="602" cy="0"/>
              </a:xfrm>
              <a:prstGeom prst="line">
                <a:avLst/>
              </a:prstGeom>
              <a:noFill/>
              <a:ln w="25400">
                <a:solidFill>
                  <a:schemeClr val="tx1"/>
                </a:solidFill>
                <a:round/>
                <a:headEnd/>
                <a:tailEnd/>
              </a:ln>
            </p:spPr>
            <p:txBody>
              <a:bodyPr wrap="none" anchor="ctr"/>
              <a:lstStyle/>
              <a:p>
                <a:endParaRPr lang="en-IN"/>
              </a:p>
            </p:txBody>
          </p:sp>
          <p:sp>
            <p:nvSpPr>
              <p:cNvPr id="10270" name="Rectangle 23"/>
              <p:cNvSpPr>
                <a:spLocks noChangeArrowheads="1"/>
              </p:cNvSpPr>
              <p:nvPr/>
            </p:nvSpPr>
            <p:spPr bwMode="auto">
              <a:xfrm>
                <a:off x="3269" y="1199"/>
                <a:ext cx="2018" cy="57"/>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10271" name="Line 24"/>
              <p:cNvSpPr>
                <a:spLocks noChangeShapeType="1"/>
              </p:cNvSpPr>
              <p:nvPr/>
            </p:nvSpPr>
            <p:spPr bwMode="auto">
              <a:xfrm flipV="1">
                <a:off x="5300" y="894"/>
                <a:ext cx="322" cy="344"/>
              </a:xfrm>
              <a:prstGeom prst="line">
                <a:avLst/>
              </a:prstGeom>
              <a:noFill/>
              <a:ln w="25400">
                <a:solidFill>
                  <a:schemeClr val="tx1"/>
                </a:solidFill>
                <a:round/>
                <a:headEnd/>
                <a:tailEnd/>
              </a:ln>
            </p:spPr>
            <p:txBody>
              <a:bodyPr wrap="none" anchor="ctr"/>
              <a:lstStyle/>
              <a:p>
                <a:endParaRPr lang="en-IN"/>
              </a:p>
            </p:txBody>
          </p:sp>
          <p:sp>
            <p:nvSpPr>
              <p:cNvPr id="10272" name="Line 25"/>
              <p:cNvSpPr>
                <a:spLocks noChangeShapeType="1"/>
              </p:cNvSpPr>
              <p:nvPr/>
            </p:nvSpPr>
            <p:spPr bwMode="auto">
              <a:xfrm flipV="1">
                <a:off x="5300" y="851"/>
                <a:ext cx="322" cy="343"/>
              </a:xfrm>
              <a:prstGeom prst="line">
                <a:avLst/>
              </a:prstGeom>
              <a:noFill/>
              <a:ln w="25400">
                <a:solidFill>
                  <a:schemeClr val="tx1"/>
                </a:solidFill>
                <a:round/>
                <a:headEnd/>
                <a:tailEnd/>
              </a:ln>
            </p:spPr>
            <p:txBody>
              <a:bodyPr wrap="none" anchor="ctr"/>
              <a:lstStyle/>
              <a:p>
                <a:endParaRPr lang="en-IN"/>
              </a:p>
            </p:txBody>
          </p:sp>
          <p:sp>
            <p:nvSpPr>
              <p:cNvPr id="10273" name="Line 26"/>
              <p:cNvSpPr>
                <a:spLocks noChangeShapeType="1"/>
              </p:cNvSpPr>
              <p:nvPr/>
            </p:nvSpPr>
            <p:spPr bwMode="auto">
              <a:xfrm>
                <a:off x="4172" y="938"/>
                <a:ext cx="0" cy="48"/>
              </a:xfrm>
              <a:prstGeom prst="line">
                <a:avLst/>
              </a:prstGeom>
              <a:noFill/>
              <a:ln w="25400">
                <a:solidFill>
                  <a:schemeClr val="tx1"/>
                </a:solidFill>
                <a:round/>
                <a:headEnd/>
                <a:tailEnd/>
              </a:ln>
            </p:spPr>
            <p:txBody>
              <a:bodyPr wrap="none" anchor="ctr"/>
              <a:lstStyle/>
              <a:p>
                <a:endParaRPr lang="en-IN"/>
              </a:p>
            </p:txBody>
          </p:sp>
          <p:sp>
            <p:nvSpPr>
              <p:cNvPr id="10274" name="Line 27"/>
              <p:cNvSpPr>
                <a:spLocks noChangeShapeType="1"/>
              </p:cNvSpPr>
              <p:nvPr/>
            </p:nvSpPr>
            <p:spPr bwMode="auto">
              <a:xfrm>
                <a:off x="3901" y="1199"/>
                <a:ext cx="610" cy="0"/>
              </a:xfrm>
              <a:prstGeom prst="line">
                <a:avLst/>
              </a:prstGeom>
              <a:noFill/>
              <a:ln w="25400">
                <a:solidFill>
                  <a:schemeClr val="tx1"/>
                </a:solidFill>
                <a:round/>
                <a:headEnd/>
                <a:tailEnd/>
              </a:ln>
            </p:spPr>
            <p:txBody>
              <a:bodyPr wrap="none" anchor="ctr"/>
              <a:lstStyle/>
              <a:p>
                <a:endParaRPr lang="en-IN"/>
              </a:p>
            </p:txBody>
          </p:sp>
          <p:sp>
            <p:nvSpPr>
              <p:cNvPr id="10275" name="Line 28"/>
              <p:cNvSpPr>
                <a:spLocks noChangeShapeType="1"/>
              </p:cNvSpPr>
              <p:nvPr/>
            </p:nvSpPr>
            <p:spPr bwMode="auto">
              <a:xfrm>
                <a:off x="5088"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76" name="Line 29"/>
              <p:cNvSpPr>
                <a:spLocks noChangeShapeType="1"/>
              </p:cNvSpPr>
              <p:nvPr/>
            </p:nvSpPr>
            <p:spPr bwMode="auto">
              <a:xfrm>
                <a:off x="4896"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77" name="Line 30"/>
              <p:cNvSpPr>
                <a:spLocks noChangeShapeType="1"/>
              </p:cNvSpPr>
              <p:nvPr/>
            </p:nvSpPr>
            <p:spPr bwMode="auto">
              <a:xfrm>
                <a:off x="3718" y="764"/>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78" name="Rectangle 31"/>
              <p:cNvSpPr>
                <a:spLocks noChangeArrowheads="1"/>
              </p:cNvSpPr>
              <p:nvPr/>
            </p:nvSpPr>
            <p:spPr bwMode="auto">
              <a:xfrm>
                <a:off x="3024" y="672"/>
                <a:ext cx="434" cy="192"/>
              </a:xfrm>
              <a:prstGeom prst="rect">
                <a:avLst/>
              </a:prstGeom>
              <a:noFill/>
              <a:ln w="25400">
                <a:noFill/>
                <a:miter lim="800000"/>
                <a:headEnd/>
                <a:tailEnd/>
              </a:ln>
            </p:spPr>
            <p:txBody>
              <a:bodyPr wrap="none" lIns="71565" tIns="28626" rIns="71565" bIns="28626">
                <a:spAutoFit/>
              </a:bodyPr>
              <a:lstStyle/>
              <a:p>
                <a:pPr defTabSz="1030288">
                  <a:lnSpc>
                    <a:spcPct val="90000"/>
                  </a:lnSpc>
                </a:pPr>
                <a:r>
                  <a:rPr lang="en-US" sz="1800">
                    <a:solidFill>
                      <a:schemeClr val="tx1"/>
                    </a:solidFill>
                    <a:latin typeface="Arial" charset="0"/>
                  </a:rPr>
                  <a:t>mask</a:t>
                </a:r>
              </a:p>
            </p:txBody>
          </p:sp>
          <p:sp>
            <p:nvSpPr>
              <p:cNvPr id="10279" name="Rectangle 32"/>
              <p:cNvSpPr>
                <a:spLocks noChangeArrowheads="1"/>
              </p:cNvSpPr>
              <p:nvPr/>
            </p:nvSpPr>
            <p:spPr bwMode="auto">
              <a:xfrm>
                <a:off x="2784" y="1296"/>
                <a:ext cx="383" cy="192"/>
              </a:xfrm>
              <a:prstGeom prst="rect">
                <a:avLst/>
              </a:prstGeom>
              <a:noFill/>
              <a:ln w="25400">
                <a:noFill/>
                <a:miter lim="800000"/>
                <a:headEnd/>
                <a:tailEnd/>
              </a:ln>
            </p:spPr>
            <p:txBody>
              <a:bodyPr wrap="none" lIns="71565" tIns="28626" rIns="71565" bIns="28626">
                <a:spAutoFit/>
              </a:bodyPr>
              <a:lstStyle/>
              <a:p>
                <a:pPr defTabSz="1030288">
                  <a:lnSpc>
                    <a:spcPct val="90000"/>
                  </a:lnSpc>
                </a:pPr>
                <a:r>
                  <a:rPr lang="en-US" sz="1800">
                    <a:solidFill>
                      <a:schemeClr val="tx1"/>
                    </a:solidFill>
                    <a:latin typeface="Arial" charset="0"/>
                  </a:rPr>
                  <a:t>SiO</a:t>
                </a:r>
                <a:r>
                  <a:rPr lang="en-US" sz="1800" baseline="-25000">
                    <a:solidFill>
                      <a:schemeClr val="tx1"/>
                    </a:solidFill>
                    <a:latin typeface="Arial" charset="0"/>
                  </a:rPr>
                  <a:t>2</a:t>
                </a:r>
              </a:p>
            </p:txBody>
          </p:sp>
          <p:sp>
            <p:nvSpPr>
              <p:cNvPr id="10280" name="Rectangle 33"/>
              <p:cNvSpPr>
                <a:spLocks noChangeArrowheads="1"/>
              </p:cNvSpPr>
              <p:nvPr/>
            </p:nvSpPr>
            <p:spPr bwMode="auto">
              <a:xfrm>
                <a:off x="5328" y="1344"/>
                <a:ext cx="290" cy="192"/>
              </a:xfrm>
              <a:prstGeom prst="rect">
                <a:avLst/>
              </a:prstGeom>
              <a:noFill/>
              <a:ln w="25400">
                <a:noFill/>
                <a:miter lim="800000"/>
                <a:headEnd/>
                <a:tailEnd/>
              </a:ln>
            </p:spPr>
            <p:txBody>
              <a:bodyPr wrap="none" lIns="71565" tIns="28626" rIns="71565" bIns="28626">
                <a:spAutoFit/>
              </a:bodyPr>
              <a:lstStyle/>
              <a:p>
                <a:pPr defTabSz="1030288">
                  <a:lnSpc>
                    <a:spcPct val="90000"/>
                  </a:lnSpc>
                </a:pPr>
                <a:r>
                  <a:rPr lang="en-US" sz="1800">
                    <a:solidFill>
                      <a:schemeClr val="tx1"/>
                    </a:solidFill>
                    <a:latin typeface="Arial" charset="0"/>
                  </a:rPr>
                  <a:t>PR</a:t>
                </a:r>
              </a:p>
            </p:txBody>
          </p:sp>
          <p:grpSp>
            <p:nvGrpSpPr>
              <p:cNvPr id="10281" name="Group 34"/>
              <p:cNvGrpSpPr>
                <a:grpSpLocks/>
              </p:cNvGrpSpPr>
              <p:nvPr/>
            </p:nvGrpSpPr>
            <p:grpSpPr bwMode="auto">
              <a:xfrm>
                <a:off x="3264" y="1680"/>
                <a:ext cx="2304" cy="576"/>
                <a:chOff x="3168" y="1776"/>
                <a:chExt cx="2502" cy="720"/>
              </a:xfrm>
            </p:grpSpPr>
            <p:sp>
              <p:nvSpPr>
                <p:cNvPr id="10349" name="Line 35"/>
                <p:cNvSpPr>
                  <a:spLocks noChangeShapeType="1"/>
                </p:cNvSpPr>
                <p:nvPr/>
              </p:nvSpPr>
              <p:spPr bwMode="auto">
                <a:xfrm flipH="1">
                  <a:off x="4448" y="1880"/>
                  <a:ext cx="154" cy="46"/>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350" name="Rectangle 36" descr="25%"/>
                <p:cNvSpPr>
                  <a:spLocks noChangeArrowheads="1"/>
                </p:cNvSpPr>
                <p:nvPr/>
              </p:nvSpPr>
              <p:spPr bwMode="auto">
                <a:xfrm>
                  <a:off x="4032" y="2016"/>
                  <a:ext cx="469" cy="190"/>
                </a:xfrm>
                <a:prstGeom prst="rect">
                  <a:avLst/>
                </a:prstGeom>
                <a:pattFill prst="pct25">
                  <a:fgClr>
                    <a:schemeClr val="tx1"/>
                  </a:fgClr>
                  <a:bgClr>
                    <a:schemeClr val="bg1"/>
                  </a:bgClr>
                </a:pattFill>
                <a:ln w="25400">
                  <a:noFill/>
                  <a:miter lim="800000"/>
                  <a:headEnd/>
                  <a:tailEnd/>
                </a:ln>
              </p:spPr>
              <p:txBody>
                <a:bodyPr wrap="none" anchor="ctr"/>
                <a:lstStyle/>
                <a:p>
                  <a:endParaRPr lang="en-US"/>
                </a:p>
              </p:txBody>
            </p:sp>
            <p:sp>
              <p:nvSpPr>
                <p:cNvPr id="10351" name="Line 37"/>
                <p:cNvSpPr>
                  <a:spLocks noChangeShapeType="1"/>
                </p:cNvSpPr>
                <p:nvPr/>
              </p:nvSpPr>
              <p:spPr bwMode="auto">
                <a:xfrm flipH="1" flipV="1">
                  <a:off x="4368" y="1968"/>
                  <a:ext cx="235" cy="6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352" name="Line 38"/>
                <p:cNvSpPr>
                  <a:spLocks noChangeShapeType="1"/>
                </p:cNvSpPr>
                <p:nvPr/>
              </p:nvSpPr>
              <p:spPr bwMode="auto">
                <a:xfrm flipV="1">
                  <a:off x="3936" y="1920"/>
                  <a:ext cx="180" cy="361"/>
                </a:xfrm>
                <a:prstGeom prst="line">
                  <a:avLst/>
                </a:prstGeom>
                <a:noFill/>
                <a:ln w="127000">
                  <a:pattFill prst="pct25">
                    <a:fgClr>
                      <a:schemeClr val="tx1"/>
                    </a:fgClr>
                    <a:bgClr>
                      <a:schemeClr val="bg1"/>
                    </a:bgClr>
                  </a:pattFill>
                  <a:round/>
                  <a:headEnd/>
                  <a:tailEnd/>
                </a:ln>
              </p:spPr>
              <p:txBody>
                <a:bodyPr wrap="none" anchor="ctr"/>
                <a:lstStyle/>
                <a:p>
                  <a:endParaRPr lang="en-IN"/>
                </a:p>
              </p:txBody>
            </p:sp>
            <p:sp>
              <p:nvSpPr>
                <p:cNvPr id="10353" name="Line 39"/>
                <p:cNvSpPr>
                  <a:spLocks noChangeShapeType="1"/>
                </p:cNvSpPr>
                <p:nvPr/>
              </p:nvSpPr>
              <p:spPr bwMode="auto">
                <a:xfrm flipV="1">
                  <a:off x="5328" y="1824"/>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354" name="Rectangle 40"/>
                <p:cNvSpPr>
                  <a:spLocks noChangeArrowheads="1"/>
                </p:cNvSpPr>
                <p:nvPr/>
              </p:nvSpPr>
              <p:spPr bwMode="auto">
                <a:xfrm>
                  <a:off x="3168" y="2304"/>
                  <a:ext cx="2146" cy="192"/>
                </a:xfrm>
                <a:prstGeom prst="rect">
                  <a:avLst/>
                </a:prstGeom>
                <a:noFill/>
                <a:ln w="25400">
                  <a:solidFill>
                    <a:schemeClr val="tx1"/>
                  </a:solidFill>
                  <a:miter lim="800000"/>
                  <a:headEnd/>
                  <a:tailEnd/>
                </a:ln>
              </p:spPr>
              <p:txBody>
                <a:bodyPr wrap="none" anchor="ctr"/>
                <a:lstStyle/>
                <a:p>
                  <a:endParaRPr lang="en-US"/>
                </a:p>
              </p:txBody>
            </p:sp>
            <p:sp>
              <p:nvSpPr>
                <p:cNvPr id="10355" name="Line 41"/>
                <p:cNvSpPr>
                  <a:spLocks noChangeShapeType="1"/>
                </p:cNvSpPr>
                <p:nvPr/>
              </p:nvSpPr>
              <p:spPr bwMode="auto">
                <a:xfrm flipV="1">
                  <a:off x="5328" y="2112"/>
                  <a:ext cx="342" cy="379"/>
                </a:xfrm>
                <a:prstGeom prst="line">
                  <a:avLst/>
                </a:prstGeom>
                <a:noFill/>
                <a:ln w="25400">
                  <a:solidFill>
                    <a:schemeClr val="tx1"/>
                  </a:solidFill>
                  <a:round/>
                  <a:headEnd/>
                  <a:tailEnd/>
                </a:ln>
              </p:spPr>
              <p:txBody>
                <a:bodyPr wrap="none" anchor="ctr"/>
                <a:lstStyle/>
                <a:p>
                  <a:endParaRPr lang="en-IN"/>
                </a:p>
              </p:txBody>
            </p:sp>
            <p:sp>
              <p:nvSpPr>
                <p:cNvPr id="10356" name="Line 42"/>
                <p:cNvSpPr>
                  <a:spLocks noChangeShapeType="1"/>
                </p:cNvSpPr>
                <p:nvPr/>
              </p:nvSpPr>
              <p:spPr bwMode="auto">
                <a:xfrm flipV="1">
                  <a:off x="5328" y="1920"/>
                  <a:ext cx="342" cy="379"/>
                </a:xfrm>
                <a:prstGeom prst="line">
                  <a:avLst/>
                </a:prstGeom>
                <a:noFill/>
                <a:ln w="25400">
                  <a:solidFill>
                    <a:schemeClr val="tx1"/>
                  </a:solidFill>
                  <a:round/>
                  <a:headEnd/>
                  <a:tailEnd/>
                </a:ln>
              </p:spPr>
              <p:txBody>
                <a:bodyPr wrap="none" anchor="ctr"/>
                <a:lstStyle/>
                <a:p>
                  <a:endParaRPr lang="en-IN"/>
                </a:p>
              </p:txBody>
            </p:sp>
            <p:sp>
              <p:nvSpPr>
                <p:cNvPr id="10357" name="Rectangle 43" descr="25%"/>
                <p:cNvSpPr>
                  <a:spLocks noChangeArrowheads="1"/>
                </p:cNvSpPr>
                <p:nvPr/>
              </p:nvSpPr>
              <p:spPr bwMode="auto">
                <a:xfrm>
                  <a:off x="3168" y="2208"/>
                  <a:ext cx="2146" cy="99"/>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0358" name="Line 44"/>
                <p:cNvSpPr>
                  <a:spLocks noChangeShapeType="1"/>
                </p:cNvSpPr>
                <p:nvPr/>
              </p:nvSpPr>
              <p:spPr bwMode="auto">
                <a:xfrm>
                  <a:off x="4128" y="1872"/>
                  <a:ext cx="559" cy="0"/>
                </a:xfrm>
                <a:prstGeom prst="line">
                  <a:avLst/>
                </a:prstGeom>
                <a:noFill/>
                <a:ln w="25400">
                  <a:solidFill>
                    <a:schemeClr val="tx1"/>
                  </a:solidFill>
                  <a:round/>
                  <a:headEnd/>
                  <a:tailEnd/>
                </a:ln>
              </p:spPr>
              <p:txBody>
                <a:bodyPr wrap="none" anchor="ctr"/>
                <a:lstStyle/>
                <a:p>
                  <a:endParaRPr lang="en-IN"/>
                </a:p>
              </p:txBody>
            </p:sp>
            <p:sp>
              <p:nvSpPr>
                <p:cNvPr id="10359" name="Line 45"/>
                <p:cNvSpPr>
                  <a:spLocks noChangeShapeType="1"/>
                </p:cNvSpPr>
                <p:nvPr/>
              </p:nvSpPr>
              <p:spPr bwMode="auto">
                <a:xfrm flipV="1">
                  <a:off x="3888" y="1872"/>
                  <a:ext cx="189" cy="316"/>
                </a:xfrm>
                <a:prstGeom prst="line">
                  <a:avLst/>
                </a:prstGeom>
                <a:noFill/>
                <a:ln w="76200">
                  <a:solidFill>
                    <a:schemeClr val="folHlink"/>
                  </a:solidFill>
                  <a:round/>
                  <a:headEnd/>
                  <a:tailEnd/>
                </a:ln>
              </p:spPr>
              <p:txBody>
                <a:bodyPr wrap="none" anchor="ctr"/>
                <a:lstStyle/>
                <a:p>
                  <a:endParaRPr lang="en-IN"/>
                </a:p>
              </p:txBody>
            </p:sp>
            <p:sp>
              <p:nvSpPr>
                <p:cNvPr id="10360" name="Line 46"/>
                <p:cNvSpPr>
                  <a:spLocks noChangeShapeType="1"/>
                </p:cNvSpPr>
                <p:nvPr/>
              </p:nvSpPr>
              <p:spPr bwMode="auto">
                <a:xfrm flipV="1">
                  <a:off x="5328" y="1776"/>
                  <a:ext cx="315" cy="433"/>
                </a:xfrm>
                <a:prstGeom prst="line">
                  <a:avLst/>
                </a:prstGeom>
                <a:noFill/>
                <a:ln w="76200">
                  <a:solidFill>
                    <a:schemeClr val="folHlink"/>
                  </a:solidFill>
                  <a:round/>
                  <a:headEnd/>
                  <a:tailEnd/>
                </a:ln>
              </p:spPr>
              <p:txBody>
                <a:bodyPr wrap="none" anchor="ctr"/>
                <a:lstStyle/>
                <a:p>
                  <a:endParaRPr lang="en-IN"/>
                </a:p>
              </p:txBody>
            </p:sp>
            <p:sp>
              <p:nvSpPr>
                <p:cNvPr id="10361" name="AutoShape 47"/>
                <p:cNvSpPr>
                  <a:spLocks noChangeArrowheads="1"/>
                </p:cNvSpPr>
                <p:nvPr/>
              </p:nvSpPr>
              <p:spPr bwMode="auto">
                <a:xfrm>
                  <a:off x="4128" y="1872"/>
                  <a:ext cx="577" cy="96"/>
                </a:xfrm>
                <a:prstGeom prst="roundRect">
                  <a:avLst>
                    <a:gd name="adj" fmla="val 12495"/>
                  </a:avLst>
                </a:prstGeom>
                <a:solidFill>
                  <a:schemeClr val="folHlink"/>
                </a:solidFill>
                <a:ln w="25400">
                  <a:noFill/>
                  <a:round/>
                  <a:headEnd/>
                  <a:tailEnd/>
                </a:ln>
              </p:spPr>
              <p:txBody>
                <a:bodyPr wrap="none" anchor="ctr"/>
                <a:lstStyle/>
                <a:p>
                  <a:endParaRPr lang="en-US"/>
                </a:p>
              </p:txBody>
            </p:sp>
            <p:sp>
              <p:nvSpPr>
                <p:cNvPr id="10362" name="Line 48"/>
                <p:cNvSpPr>
                  <a:spLocks noChangeShapeType="1"/>
                </p:cNvSpPr>
                <p:nvPr/>
              </p:nvSpPr>
              <p:spPr bwMode="auto">
                <a:xfrm flipV="1">
                  <a:off x="3168" y="1776"/>
                  <a:ext cx="336" cy="358"/>
                </a:xfrm>
                <a:prstGeom prst="line">
                  <a:avLst/>
                </a:prstGeom>
                <a:noFill/>
                <a:ln w="25400">
                  <a:solidFill>
                    <a:schemeClr val="tx1"/>
                  </a:solidFill>
                  <a:round/>
                  <a:headEnd/>
                  <a:tailEnd/>
                </a:ln>
              </p:spPr>
              <p:txBody>
                <a:bodyPr wrap="none" anchor="ctr"/>
                <a:lstStyle/>
                <a:p>
                  <a:endParaRPr lang="en-IN"/>
                </a:p>
              </p:txBody>
            </p:sp>
            <p:sp>
              <p:nvSpPr>
                <p:cNvPr id="10363" name="Line 49"/>
                <p:cNvSpPr>
                  <a:spLocks noChangeShapeType="1"/>
                </p:cNvSpPr>
                <p:nvPr/>
              </p:nvSpPr>
              <p:spPr bwMode="auto">
                <a:xfrm flipV="1">
                  <a:off x="5328" y="1776"/>
                  <a:ext cx="333" cy="370"/>
                </a:xfrm>
                <a:prstGeom prst="line">
                  <a:avLst/>
                </a:prstGeom>
                <a:noFill/>
                <a:ln w="25400">
                  <a:solidFill>
                    <a:schemeClr val="tx1"/>
                  </a:solidFill>
                  <a:round/>
                  <a:headEnd/>
                  <a:tailEnd/>
                </a:ln>
              </p:spPr>
              <p:txBody>
                <a:bodyPr wrap="none" anchor="ctr"/>
                <a:lstStyle/>
                <a:p>
                  <a:endParaRPr lang="en-IN"/>
                </a:p>
              </p:txBody>
            </p:sp>
            <p:sp>
              <p:nvSpPr>
                <p:cNvPr id="10364" name="Line 50"/>
                <p:cNvSpPr>
                  <a:spLocks noChangeShapeType="1"/>
                </p:cNvSpPr>
                <p:nvPr/>
              </p:nvSpPr>
              <p:spPr bwMode="auto">
                <a:xfrm flipV="1">
                  <a:off x="5328" y="1824"/>
                  <a:ext cx="342" cy="379"/>
                </a:xfrm>
                <a:prstGeom prst="line">
                  <a:avLst/>
                </a:prstGeom>
                <a:noFill/>
                <a:ln w="25400">
                  <a:solidFill>
                    <a:schemeClr val="tx1"/>
                  </a:solidFill>
                  <a:round/>
                  <a:headEnd/>
                  <a:tailEnd/>
                </a:ln>
              </p:spPr>
              <p:txBody>
                <a:bodyPr wrap="none" anchor="ctr"/>
                <a:lstStyle/>
                <a:p>
                  <a:endParaRPr lang="en-IN"/>
                </a:p>
              </p:txBody>
            </p:sp>
            <p:sp>
              <p:nvSpPr>
                <p:cNvPr id="10365" name="Rectangle 51"/>
                <p:cNvSpPr>
                  <a:spLocks noChangeArrowheads="1"/>
                </p:cNvSpPr>
                <p:nvPr/>
              </p:nvSpPr>
              <p:spPr bwMode="auto">
                <a:xfrm>
                  <a:off x="4512" y="2160"/>
                  <a:ext cx="793" cy="63"/>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10366" name="Rectangle 52"/>
                <p:cNvSpPr>
                  <a:spLocks noChangeArrowheads="1"/>
                </p:cNvSpPr>
                <p:nvPr/>
              </p:nvSpPr>
              <p:spPr bwMode="auto">
                <a:xfrm>
                  <a:off x="3168" y="2160"/>
                  <a:ext cx="686" cy="63"/>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10367" name="Line 53"/>
                <p:cNvSpPr>
                  <a:spLocks noChangeShapeType="1"/>
                </p:cNvSpPr>
                <p:nvPr/>
              </p:nvSpPr>
              <p:spPr bwMode="auto">
                <a:xfrm flipV="1">
                  <a:off x="3888" y="1872"/>
                  <a:ext cx="207" cy="244"/>
                </a:xfrm>
                <a:prstGeom prst="line">
                  <a:avLst/>
                </a:prstGeom>
                <a:noFill/>
                <a:ln w="25400">
                  <a:solidFill>
                    <a:schemeClr val="tx1"/>
                  </a:solidFill>
                  <a:round/>
                  <a:headEnd/>
                  <a:tailEnd/>
                </a:ln>
              </p:spPr>
              <p:txBody>
                <a:bodyPr wrap="none" anchor="ctr"/>
                <a:lstStyle/>
                <a:p>
                  <a:endParaRPr lang="en-IN"/>
                </a:p>
              </p:txBody>
            </p:sp>
            <p:sp>
              <p:nvSpPr>
                <p:cNvPr id="10368" name="Line 54"/>
                <p:cNvSpPr>
                  <a:spLocks noChangeShapeType="1"/>
                </p:cNvSpPr>
                <p:nvPr/>
              </p:nvSpPr>
              <p:spPr bwMode="auto">
                <a:xfrm flipV="1">
                  <a:off x="4512" y="1920"/>
                  <a:ext cx="207" cy="244"/>
                </a:xfrm>
                <a:prstGeom prst="line">
                  <a:avLst/>
                </a:prstGeom>
                <a:noFill/>
                <a:ln w="25400">
                  <a:solidFill>
                    <a:schemeClr val="tx1"/>
                  </a:solidFill>
                  <a:round/>
                  <a:headEnd/>
                  <a:tailEnd/>
                </a:ln>
              </p:spPr>
              <p:txBody>
                <a:bodyPr wrap="none" anchor="ctr"/>
                <a:lstStyle/>
                <a:p>
                  <a:endParaRPr lang="en-IN"/>
                </a:p>
              </p:txBody>
            </p:sp>
            <p:sp>
              <p:nvSpPr>
                <p:cNvPr id="10369" name="Line 55"/>
                <p:cNvSpPr>
                  <a:spLocks noChangeShapeType="1"/>
                </p:cNvSpPr>
                <p:nvPr/>
              </p:nvSpPr>
              <p:spPr bwMode="auto">
                <a:xfrm flipV="1">
                  <a:off x="3888" y="1968"/>
                  <a:ext cx="207" cy="244"/>
                </a:xfrm>
                <a:prstGeom prst="line">
                  <a:avLst/>
                </a:prstGeom>
                <a:noFill/>
                <a:ln w="25400">
                  <a:solidFill>
                    <a:schemeClr val="tx1"/>
                  </a:solidFill>
                  <a:round/>
                  <a:headEnd/>
                  <a:tailEnd/>
                </a:ln>
              </p:spPr>
              <p:txBody>
                <a:bodyPr wrap="none" anchor="ctr"/>
                <a:lstStyle/>
                <a:p>
                  <a:endParaRPr lang="en-IN"/>
                </a:p>
              </p:txBody>
            </p:sp>
            <p:sp>
              <p:nvSpPr>
                <p:cNvPr id="10370" name="Line 56"/>
                <p:cNvSpPr>
                  <a:spLocks noChangeShapeType="1"/>
                </p:cNvSpPr>
                <p:nvPr/>
              </p:nvSpPr>
              <p:spPr bwMode="auto">
                <a:xfrm>
                  <a:off x="4080" y="1968"/>
                  <a:ext cx="541" cy="0"/>
                </a:xfrm>
                <a:prstGeom prst="line">
                  <a:avLst/>
                </a:prstGeom>
                <a:noFill/>
                <a:ln w="25400">
                  <a:solidFill>
                    <a:schemeClr val="tx1"/>
                  </a:solidFill>
                  <a:round/>
                  <a:headEnd/>
                  <a:tailEnd/>
                </a:ln>
              </p:spPr>
              <p:txBody>
                <a:bodyPr wrap="none" anchor="ctr"/>
                <a:lstStyle/>
                <a:p>
                  <a:endParaRPr lang="en-IN"/>
                </a:p>
              </p:txBody>
            </p:sp>
            <p:sp>
              <p:nvSpPr>
                <p:cNvPr id="10371" name="Line 57"/>
                <p:cNvSpPr>
                  <a:spLocks noChangeShapeType="1"/>
                </p:cNvSpPr>
                <p:nvPr/>
              </p:nvSpPr>
              <p:spPr bwMode="auto">
                <a:xfrm>
                  <a:off x="4080" y="1920"/>
                  <a:ext cx="0" cy="72"/>
                </a:xfrm>
                <a:prstGeom prst="line">
                  <a:avLst/>
                </a:prstGeom>
                <a:noFill/>
                <a:ln w="25400">
                  <a:solidFill>
                    <a:schemeClr val="tx1"/>
                  </a:solidFill>
                  <a:round/>
                  <a:headEnd/>
                  <a:tailEnd/>
                </a:ln>
              </p:spPr>
              <p:txBody>
                <a:bodyPr wrap="none" anchor="ctr"/>
                <a:lstStyle/>
                <a:p>
                  <a:endParaRPr lang="en-IN"/>
                </a:p>
              </p:txBody>
            </p:sp>
          </p:grpSp>
          <p:grpSp>
            <p:nvGrpSpPr>
              <p:cNvPr id="10282" name="Group 58"/>
              <p:cNvGrpSpPr>
                <a:grpSpLocks/>
              </p:cNvGrpSpPr>
              <p:nvPr/>
            </p:nvGrpSpPr>
            <p:grpSpPr bwMode="auto">
              <a:xfrm>
                <a:off x="3264" y="2448"/>
                <a:ext cx="2352" cy="624"/>
                <a:chOff x="3168" y="2640"/>
                <a:chExt cx="2502" cy="721"/>
              </a:xfrm>
            </p:grpSpPr>
            <p:sp>
              <p:nvSpPr>
                <p:cNvPr id="10322" name="Line 59"/>
                <p:cNvSpPr>
                  <a:spLocks noChangeShapeType="1"/>
                </p:cNvSpPr>
                <p:nvPr/>
              </p:nvSpPr>
              <p:spPr bwMode="auto">
                <a:xfrm flipV="1">
                  <a:off x="3881" y="2755"/>
                  <a:ext cx="189" cy="307"/>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323" name="Line 60"/>
                <p:cNvSpPr>
                  <a:spLocks noChangeShapeType="1"/>
                </p:cNvSpPr>
                <p:nvPr/>
              </p:nvSpPr>
              <p:spPr bwMode="auto">
                <a:xfrm flipV="1">
                  <a:off x="5328" y="2736"/>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324" name="AutoShape 61" descr="25%"/>
                <p:cNvSpPr>
                  <a:spLocks noChangeArrowheads="1"/>
                </p:cNvSpPr>
                <p:nvPr/>
              </p:nvSpPr>
              <p:spPr bwMode="auto">
                <a:xfrm>
                  <a:off x="4080" y="2832"/>
                  <a:ext cx="523" cy="72"/>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0325" name="Rectangle 62"/>
                <p:cNvSpPr>
                  <a:spLocks noChangeArrowheads="1"/>
                </p:cNvSpPr>
                <p:nvPr/>
              </p:nvSpPr>
              <p:spPr bwMode="auto">
                <a:xfrm>
                  <a:off x="3168" y="3168"/>
                  <a:ext cx="2146" cy="193"/>
                </a:xfrm>
                <a:prstGeom prst="rect">
                  <a:avLst/>
                </a:prstGeom>
                <a:noFill/>
                <a:ln w="25400">
                  <a:solidFill>
                    <a:schemeClr val="tx1"/>
                  </a:solidFill>
                  <a:miter lim="800000"/>
                  <a:headEnd/>
                  <a:tailEnd/>
                </a:ln>
              </p:spPr>
              <p:txBody>
                <a:bodyPr wrap="none" anchor="ctr"/>
                <a:lstStyle/>
                <a:p>
                  <a:endParaRPr lang="en-US"/>
                </a:p>
              </p:txBody>
            </p:sp>
            <p:sp>
              <p:nvSpPr>
                <p:cNvPr id="10326" name="Line 63"/>
                <p:cNvSpPr>
                  <a:spLocks noChangeShapeType="1"/>
                </p:cNvSpPr>
                <p:nvPr/>
              </p:nvSpPr>
              <p:spPr bwMode="auto">
                <a:xfrm flipV="1">
                  <a:off x="5328" y="2976"/>
                  <a:ext cx="342" cy="379"/>
                </a:xfrm>
                <a:prstGeom prst="line">
                  <a:avLst/>
                </a:prstGeom>
                <a:noFill/>
                <a:ln w="25400">
                  <a:solidFill>
                    <a:schemeClr val="tx1"/>
                  </a:solidFill>
                  <a:round/>
                  <a:headEnd/>
                  <a:tailEnd/>
                </a:ln>
              </p:spPr>
              <p:txBody>
                <a:bodyPr wrap="none" anchor="ctr"/>
                <a:lstStyle/>
                <a:p>
                  <a:endParaRPr lang="en-IN"/>
                </a:p>
              </p:txBody>
            </p:sp>
            <p:sp>
              <p:nvSpPr>
                <p:cNvPr id="10327" name="Line 64"/>
                <p:cNvSpPr>
                  <a:spLocks noChangeShapeType="1"/>
                </p:cNvSpPr>
                <p:nvPr/>
              </p:nvSpPr>
              <p:spPr bwMode="auto">
                <a:xfrm flipV="1">
                  <a:off x="5280" y="2640"/>
                  <a:ext cx="333" cy="370"/>
                </a:xfrm>
                <a:prstGeom prst="line">
                  <a:avLst/>
                </a:prstGeom>
                <a:noFill/>
                <a:ln w="25400">
                  <a:solidFill>
                    <a:schemeClr val="tx1"/>
                  </a:solidFill>
                  <a:round/>
                  <a:headEnd/>
                  <a:tailEnd/>
                </a:ln>
              </p:spPr>
              <p:txBody>
                <a:bodyPr wrap="none" anchor="ctr"/>
                <a:lstStyle/>
                <a:p>
                  <a:endParaRPr lang="en-IN"/>
                </a:p>
              </p:txBody>
            </p:sp>
            <p:sp>
              <p:nvSpPr>
                <p:cNvPr id="10328" name="Line 65"/>
                <p:cNvSpPr>
                  <a:spLocks noChangeShapeType="1"/>
                </p:cNvSpPr>
                <p:nvPr/>
              </p:nvSpPr>
              <p:spPr bwMode="auto">
                <a:xfrm flipV="1">
                  <a:off x="5328" y="2784"/>
                  <a:ext cx="342" cy="379"/>
                </a:xfrm>
                <a:prstGeom prst="line">
                  <a:avLst/>
                </a:prstGeom>
                <a:noFill/>
                <a:ln w="25400">
                  <a:solidFill>
                    <a:schemeClr val="tx1"/>
                  </a:solidFill>
                  <a:round/>
                  <a:headEnd/>
                  <a:tailEnd/>
                </a:ln>
              </p:spPr>
              <p:txBody>
                <a:bodyPr wrap="none" anchor="ctr"/>
                <a:lstStyle/>
                <a:p>
                  <a:endParaRPr lang="en-IN"/>
                </a:p>
              </p:txBody>
            </p:sp>
            <p:sp>
              <p:nvSpPr>
                <p:cNvPr id="10329" name="Rectangle 66" descr="25%"/>
                <p:cNvSpPr>
                  <a:spLocks noChangeArrowheads="1"/>
                </p:cNvSpPr>
                <p:nvPr/>
              </p:nvSpPr>
              <p:spPr bwMode="auto">
                <a:xfrm>
                  <a:off x="4512" y="3072"/>
                  <a:ext cx="793" cy="90"/>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0330" name="Rectangle 67" descr="25%"/>
                <p:cNvSpPr>
                  <a:spLocks noChangeArrowheads="1"/>
                </p:cNvSpPr>
                <p:nvPr/>
              </p:nvSpPr>
              <p:spPr bwMode="auto">
                <a:xfrm>
                  <a:off x="3168" y="3072"/>
                  <a:ext cx="686" cy="90"/>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0331" name="Line 68"/>
                <p:cNvSpPr>
                  <a:spLocks noChangeShapeType="1"/>
                </p:cNvSpPr>
                <p:nvPr/>
              </p:nvSpPr>
              <p:spPr bwMode="auto">
                <a:xfrm flipV="1">
                  <a:off x="3840" y="2784"/>
                  <a:ext cx="207" cy="244"/>
                </a:xfrm>
                <a:prstGeom prst="line">
                  <a:avLst/>
                </a:prstGeom>
                <a:noFill/>
                <a:ln w="25400">
                  <a:solidFill>
                    <a:schemeClr val="tx1"/>
                  </a:solidFill>
                  <a:round/>
                  <a:headEnd/>
                  <a:tailEnd/>
                </a:ln>
              </p:spPr>
              <p:txBody>
                <a:bodyPr wrap="none" anchor="ctr"/>
                <a:lstStyle/>
                <a:p>
                  <a:endParaRPr lang="en-IN"/>
                </a:p>
              </p:txBody>
            </p:sp>
            <p:sp>
              <p:nvSpPr>
                <p:cNvPr id="10332" name="Line 69"/>
                <p:cNvSpPr>
                  <a:spLocks noChangeShapeType="1"/>
                </p:cNvSpPr>
                <p:nvPr/>
              </p:nvSpPr>
              <p:spPr bwMode="auto">
                <a:xfrm flipV="1">
                  <a:off x="3888" y="2880"/>
                  <a:ext cx="207" cy="244"/>
                </a:xfrm>
                <a:prstGeom prst="line">
                  <a:avLst/>
                </a:prstGeom>
                <a:noFill/>
                <a:ln w="25400">
                  <a:solidFill>
                    <a:schemeClr val="tx1"/>
                  </a:solidFill>
                  <a:round/>
                  <a:headEnd/>
                  <a:tailEnd/>
                </a:ln>
              </p:spPr>
              <p:txBody>
                <a:bodyPr wrap="none" anchor="ctr"/>
                <a:lstStyle/>
                <a:p>
                  <a:endParaRPr lang="en-IN"/>
                </a:p>
              </p:txBody>
            </p:sp>
            <p:sp>
              <p:nvSpPr>
                <p:cNvPr id="10333" name="Line 70"/>
                <p:cNvSpPr>
                  <a:spLocks noChangeShapeType="1"/>
                </p:cNvSpPr>
                <p:nvPr/>
              </p:nvSpPr>
              <p:spPr bwMode="auto">
                <a:xfrm>
                  <a:off x="4080" y="2928"/>
                  <a:ext cx="460" cy="0"/>
                </a:xfrm>
                <a:prstGeom prst="line">
                  <a:avLst/>
                </a:prstGeom>
                <a:noFill/>
                <a:ln w="25400">
                  <a:solidFill>
                    <a:schemeClr val="tx1"/>
                  </a:solidFill>
                  <a:round/>
                  <a:headEnd/>
                  <a:tailEnd/>
                </a:ln>
              </p:spPr>
              <p:txBody>
                <a:bodyPr wrap="none" anchor="ctr"/>
                <a:lstStyle/>
                <a:p>
                  <a:endParaRPr lang="en-IN"/>
                </a:p>
              </p:txBody>
            </p:sp>
            <p:sp>
              <p:nvSpPr>
                <p:cNvPr id="10334" name="Line 71"/>
                <p:cNvSpPr>
                  <a:spLocks noChangeShapeType="1"/>
                </p:cNvSpPr>
                <p:nvPr/>
              </p:nvSpPr>
              <p:spPr bwMode="auto">
                <a:xfrm>
                  <a:off x="4128" y="2832"/>
                  <a:ext cx="559" cy="0"/>
                </a:xfrm>
                <a:prstGeom prst="line">
                  <a:avLst/>
                </a:prstGeom>
                <a:noFill/>
                <a:ln w="25400">
                  <a:solidFill>
                    <a:schemeClr val="tx1"/>
                  </a:solidFill>
                  <a:round/>
                  <a:headEnd/>
                  <a:tailEnd/>
                </a:ln>
              </p:spPr>
              <p:txBody>
                <a:bodyPr wrap="none" anchor="ctr"/>
                <a:lstStyle/>
                <a:p>
                  <a:endParaRPr lang="en-IN"/>
                </a:p>
              </p:txBody>
            </p:sp>
            <p:sp>
              <p:nvSpPr>
                <p:cNvPr id="10335" name="Line 72"/>
                <p:cNvSpPr>
                  <a:spLocks noChangeShapeType="1"/>
                </p:cNvSpPr>
                <p:nvPr/>
              </p:nvSpPr>
              <p:spPr bwMode="auto">
                <a:xfrm flipV="1">
                  <a:off x="3888" y="2736"/>
                  <a:ext cx="189" cy="307"/>
                </a:xfrm>
                <a:prstGeom prst="line">
                  <a:avLst/>
                </a:prstGeom>
                <a:noFill/>
                <a:ln w="76200">
                  <a:solidFill>
                    <a:schemeClr val="folHlink"/>
                  </a:solidFill>
                  <a:round/>
                  <a:headEnd/>
                  <a:tailEnd/>
                </a:ln>
              </p:spPr>
              <p:txBody>
                <a:bodyPr wrap="none" anchor="ctr"/>
                <a:lstStyle/>
                <a:p>
                  <a:endParaRPr lang="en-IN"/>
                </a:p>
              </p:txBody>
            </p:sp>
            <p:sp>
              <p:nvSpPr>
                <p:cNvPr id="10336" name="Line 73"/>
                <p:cNvSpPr>
                  <a:spLocks noChangeShapeType="1"/>
                </p:cNvSpPr>
                <p:nvPr/>
              </p:nvSpPr>
              <p:spPr bwMode="auto">
                <a:xfrm flipV="1">
                  <a:off x="5328" y="2640"/>
                  <a:ext cx="315" cy="433"/>
                </a:xfrm>
                <a:prstGeom prst="line">
                  <a:avLst/>
                </a:prstGeom>
                <a:noFill/>
                <a:ln w="76200">
                  <a:solidFill>
                    <a:schemeClr val="folHlink"/>
                  </a:solidFill>
                  <a:round/>
                  <a:headEnd/>
                  <a:tailEnd/>
                </a:ln>
              </p:spPr>
              <p:txBody>
                <a:bodyPr wrap="none" anchor="ctr"/>
                <a:lstStyle/>
                <a:p>
                  <a:endParaRPr lang="en-IN"/>
                </a:p>
              </p:txBody>
            </p:sp>
            <p:sp>
              <p:nvSpPr>
                <p:cNvPr id="10337" name="AutoShape 74"/>
                <p:cNvSpPr>
                  <a:spLocks noChangeArrowheads="1"/>
                </p:cNvSpPr>
                <p:nvPr/>
              </p:nvSpPr>
              <p:spPr bwMode="auto">
                <a:xfrm>
                  <a:off x="4656" y="2784"/>
                  <a:ext cx="54" cy="45"/>
                </a:xfrm>
                <a:prstGeom prst="roundRect">
                  <a:avLst>
                    <a:gd name="adj" fmla="val 12495"/>
                  </a:avLst>
                </a:prstGeom>
                <a:solidFill>
                  <a:schemeClr val="folHlink"/>
                </a:solidFill>
                <a:ln w="25400">
                  <a:noFill/>
                  <a:round/>
                  <a:headEnd/>
                  <a:tailEnd/>
                </a:ln>
              </p:spPr>
              <p:txBody>
                <a:bodyPr wrap="none" anchor="ctr"/>
                <a:lstStyle/>
                <a:p>
                  <a:endParaRPr lang="en-US"/>
                </a:p>
              </p:txBody>
            </p:sp>
            <p:sp>
              <p:nvSpPr>
                <p:cNvPr id="10338" name="AutoShape 75"/>
                <p:cNvSpPr>
                  <a:spLocks noChangeArrowheads="1"/>
                </p:cNvSpPr>
                <p:nvPr/>
              </p:nvSpPr>
              <p:spPr bwMode="auto">
                <a:xfrm>
                  <a:off x="4080" y="2784"/>
                  <a:ext cx="577" cy="72"/>
                </a:xfrm>
                <a:prstGeom prst="roundRect">
                  <a:avLst>
                    <a:gd name="adj" fmla="val 12495"/>
                  </a:avLst>
                </a:prstGeom>
                <a:solidFill>
                  <a:schemeClr val="folHlink"/>
                </a:solidFill>
                <a:ln w="25400">
                  <a:noFill/>
                  <a:round/>
                  <a:headEnd/>
                  <a:tailEnd/>
                </a:ln>
              </p:spPr>
              <p:txBody>
                <a:bodyPr wrap="none" anchor="ctr"/>
                <a:lstStyle/>
                <a:p>
                  <a:endParaRPr lang="en-US"/>
                </a:p>
              </p:txBody>
            </p:sp>
            <p:sp>
              <p:nvSpPr>
                <p:cNvPr id="10339" name="Line 76"/>
                <p:cNvSpPr>
                  <a:spLocks noChangeShapeType="1"/>
                </p:cNvSpPr>
                <p:nvPr/>
              </p:nvSpPr>
              <p:spPr bwMode="auto">
                <a:xfrm flipV="1">
                  <a:off x="3168" y="2640"/>
                  <a:ext cx="336" cy="358"/>
                </a:xfrm>
                <a:prstGeom prst="line">
                  <a:avLst/>
                </a:prstGeom>
                <a:noFill/>
                <a:ln w="25400">
                  <a:solidFill>
                    <a:schemeClr val="tx1"/>
                  </a:solidFill>
                  <a:round/>
                  <a:headEnd/>
                  <a:tailEnd/>
                </a:ln>
              </p:spPr>
              <p:txBody>
                <a:bodyPr wrap="none" anchor="ctr"/>
                <a:lstStyle/>
                <a:p>
                  <a:endParaRPr lang="en-IN"/>
                </a:p>
              </p:txBody>
            </p:sp>
            <p:sp>
              <p:nvSpPr>
                <p:cNvPr id="10340" name="Line 77"/>
                <p:cNvSpPr>
                  <a:spLocks noChangeShapeType="1"/>
                </p:cNvSpPr>
                <p:nvPr/>
              </p:nvSpPr>
              <p:spPr bwMode="auto">
                <a:xfrm flipV="1">
                  <a:off x="5280" y="2736"/>
                  <a:ext cx="342" cy="379"/>
                </a:xfrm>
                <a:prstGeom prst="line">
                  <a:avLst/>
                </a:prstGeom>
                <a:noFill/>
                <a:ln w="25400">
                  <a:solidFill>
                    <a:schemeClr val="tx1"/>
                  </a:solidFill>
                  <a:round/>
                  <a:headEnd/>
                  <a:tailEnd/>
                </a:ln>
              </p:spPr>
              <p:txBody>
                <a:bodyPr wrap="none" anchor="ctr"/>
                <a:lstStyle/>
                <a:p>
                  <a:endParaRPr lang="en-IN"/>
                </a:p>
              </p:txBody>
            </p:sp>
            <p:sp>
              <p:nvSpPr>
                <p:cNvPr id="10341" name="Rectangle 78"/>
                <p:cNvSpPr>
                  <a:spLocks noChangeArrowheads="1"/>
                </p:cNvSpPr>
                <p:nvPr/>
              </p:nvSpPr>
              <p:spPr bwMode="auto">
                <a:xfrm>
                  <a:off x="4512" y="3024"/>
                  <a:ext cx="793" cy="63"/>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10342" name="Rectangle 79"/>
                <p:cNvSpPr>
                  <a:spLocks noChangeArrowheads="1"/>
                </p:cNvSpPr>
                <p:nvPr/>
              </p:nvSpPr>
              <p:spPr bwMode="auto">
                <a:xfrm>
                  <a:off x="3168" y="3024"/>
                  <a:ext cx="686" cy="63"/>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10343" name="Line 80"/>
                <p:cNvSpPr>
                  <a:spLocks noChangeShapeType="1"/>
                </p:cNvSpPr>
                <p:nvPr/>
              </p:nvSpPr>
              <p:spPr bwMode="auto">
                <a:xfrm flipV="1">
                  <a:off x="3888" y="2736"/>
                  <a:ext cx="207" cy="244"/>
                </a:xfrm>
                <a:prstGeom prst="line">
                  <a:avLst/>
                </a:prstGeom>
                <a:noFill/>
                <a:ln w="25400">
                  <a:solidFill>
                    <a:schemeClr val="tx1"/>
                  </a:solidFill>
                  <a:round/>
                  <a:headEnd/>
                  <a:tailEnd/>
                </a:ln>
              </p:spPr>
              <p:txBody>
                <a:bodyPr wrap="none" anchor="ctr"/>
                <a:lstStyle/>
                <a:p>
                  <a:endParaRPr lang="en-IN"/>
                </a:p>
              </p:txBody>
            </p:sp>
            <p:sp>
              <p:nvSpPr>
                <p:cNvPr id="10344" name="Line 81"/>
                <p:cNvSpPr>
                  <a:spLocks noChangeShapeType="1"/>
                </p:cNvSpPr>
                <p:nvPr/>
              </p:nvSpPr>
              <p:spPr bwMode="auto">
                <a:xfrm flipV="1">
                  <a:off x="4512" y="2784"/>
                  <a:ext cx="207" cy="244"/>
                </a:xfrm>
                <a:prstGeom prst="line">
                  <a:avLst/>
                </a:prstGeom>
                <a:noFill/>
                <a:ln w="25400">
                  <a:solidFill>
                    <a:schemeClr val="tx1"/>
                  </a:solidFill>
                  <a:round/>
                  <a:headEnd/>
                  <a:tailEnd/>
                </a:ln>
              </p:spPr>
              <p:txBody>
                <a:bodyPr wrap="none" anchor="ctr"/>
                <a:lstStyle/>
                <a:p>
                  <a:endParaRPr lang="en-IN"/>
                </a:p>
              </p:txBody>
            </p:sp>
            <p:sp>
              <p:nvSpPr>
                <p:cNvPr id="10345" name="Line 82"/>
                <p:cNvSpPr>
                  <a:spLocks noChangeShapeType="1"/>
                </p:cNvSpPr>
                <p:nvPr/>
              </p:nvSpPr>
              <p:spPr bwMode="auto">
                <a:xfrm flipV="1">
                  <a:off x="3888" y="2832"/>
                  <a:ext cx="207" cy="244"/>
                </a:xfrm>
                <a:prstGeom prst="line">
                  <a:avLst/>
                </a:prstGeom>
                <a:noFill/>
                <a:ln w="25400">
                  <a:solidFill>
                    <a:schemeClr val="tx1"/>
                  </a:solidFill>
                  <a:round/>
                  <a:headEnd/>
                  <a:tailEnd/>
                </a:ln>
              </p:spPr>
              <p:txBody>
                <a:bodyPr wrap="none" anchor="ctr"/>
                <a:lstStyle/>
                <a:p>
                  <a:endParaRPr lang="en-IN"/>
                </a:p>
              </p:txBody>
            </p:sp>
            <p:sp>
              <p:nvSpPr>
                <p:cNvPr id="10346" name="Line 83"/>
                <p:cNvSpPr>
                  <a:spLocks noChangeShapeType="1"/>
                </p:cNvSpPr>
                <p:nvPr/>
              </p:nvSpPr>
              <p:spPr bwMode="auto">
                <a:xfrm>
                  <a:off x="4080" y="2784"/>
                  <a:ext cx="541" cy="0"/>
                </a:xfrm>
                <a:prstGeom prst="line">
                  <a:avLst/>
                </a:prstGeom>
                <a:noFill/>
                <a:ln w="25400">
                  <a:solidFill>
                    <a:schemeClr val="tx1"/>
                  </a:solidFill>
                  <a:round/>
                  <a:headEnd/>
                  <a:tailEnd/>
                </a:ln>
              </p:spPr>
              <p:txBody>
                <a:bodyPr wrap="none" anchor="ctr"/>
                <a:lstStyle/>
                <a:p>
                  <a:endParaRPr lang="en-IN"/>
                </a:p>
              </p:txBody>
            </p:sp>
            <p:sp>
              <p:nvSpPr>
                <p:cNvPr id="10347" name="Line 84"/>
                <p:cNvSpPr>
                  <a:spLocks noChangeShapeType="1"/>
                </p:cNvSpPr>
                <p:nvPr/>
              </p:nvSpPr>
              <p:spPr bwMode="auto">
                <a:xfrm>
                  <a:off x="4080" y="2832"/>
                  <a:ext cx="640" cy="0"/>
                </a:xfrm>
                <a:prstGeom prst="line">
                  <a:avLst/>
                </a:prstGeom>
                <a:noFill/>
                <a:ln w="25400">
                  <a:solidFill>
                    <a:schemeClr val="tx1"/>
                  </a:solidFill>
                  <a:round/>
                  <a:headEnd/>
                  <a:tailEnd/>
                </a:ln>
              </p:spPr>
              <p:txBody>
                <a:bodyPr wrap="none" anchor="ctr"/>
                <a:lstStyle/>
                <a:p>
                  <a:endParaRPr lang="en-IN"/>
                </a:p>
              </p:txBody>
            </p:sp>
            <p:sp>
              <p:nvSpPr>
                <p:cNvPr id="10348" name="Line 85"/>
                <p:cNvSpPr>
                  <a:spLocks noChangeShapeType="1"/>
                </p:cNvSpPr>
                <p:nvPr/>
              </p:nvSpPr>
              <p:spPr bwMode="auto">
                <a:xfrm>
                  <a:off x="4080" y="2784"/>
                  <a:ext cx="0" cy="144"/>
                </a:xfrm>
                <a:prstGeom prst="line">
                  <a:avLst/>
                </a:prstGeom>
                <a:noFill/>
                <a:ln w="25400">
                  <a:solidFill>
                    <a:schemeClr val="tx1"/>
                  </a:solidFill>
                  <a:round/>
                  <a:headEnd/>
                  <a:tailEnd/>
                </a:ln>
              </p:spPr>
              <p:txBody>
                <a:bodyPr wrap="none" anchor="ctr"/>
                <a:lstStyle/>
                <a:p>
                  <a:endParaRPr lang="en-IN"/>
                </a:p>
              </p:txBody>
            </p:sp>
          </p:grpSp>
          <p:grpSp>
            <p:nvGrpSpPr>
              <p:cNvPr id="10283" name="Group 86"/>
              <p:cNvGrpSpPr>
                <a:grpSpLocks/>
              </p:cNvGrpSpPr>
              <p:nvPr/>
            </p:nvGrpSpPr>
            <p:grpSpPr bwMode="auto">
              <a:xfrm>
                <a:off x="3264" y="3216"/>
                <a:ext cx="2352" cy="555"/>
                <a:chOff x="3159" y="3477"/>
                <a:chExt cx="2511" cy="651"/>
              </a:xfrm>
            </p:grpSpPr>
            <p:sp>
              <p:nvSpPr>
                <p:cNvPr id="10305" name="Line 87"/>
                <p:cNvSpPr>
                  <a:spLocks noChangeShapeType="1"/>
                </p:cNvSpPr>
                <p:nvPr/>
              </p:nvSpPr>
              <p:spPr bwMode="auto">
                <a:xfrm flipV="1">
                  <a:off x="3881" y="3621"/>
                  <a:ext cx="189" cy="307"/>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306" name="Line 88"/>
                <p:cNvSpPr>
                  <a:spLocks noChangeShapeType="1"/>
                </p:cNvSpPr>
                <p:nvPr/>
              </p:nvSpPr>
              <p:spPr bwMode="auto">
                <a:xfrm flipV="1">
                  <a:off x="5341" y="3477"/>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0307" name="AutoShape 89" descr="25%"/>
                <p:cNvSpPr>
                  <a:spLocks noChangeArrowheads="1"/>
                </p:cNvSpPr>
                <p:nvPr/>
              </p:nvSpPr>
              <p:spPr bwMode="auto">
                <a:xfrm>
                  <a:off x="4638" y="3612"/>
                  <a:ext cx="36" cy="72"/>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0308" name="AutoShape 90" descr="25%"/>
                <p:cNvSpPr>
                  <a:spLocks noChangeArrowheads="1"/>
                </p:cNvSpPr>
                <p:nvPr/>
              </p:nvSpPr>
              <p:spPr bwMode="auto">
                <a:xfrm>
                  <a:off x="4079" y="3630"/>
                  <a:ext cx="559" cy="81"/>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0309" name="Rectangle 91"/>
                <p:cNvSpPr>
                  <a:spLocks noChangeArrowheads="1"/>
                </p:cNvSpPr>
                <p:nvPr/>
              </p:nvSpPr>
              <p:spPr bwMode="auto">
                <a:xfrm>
                  <a:off x="3159" y="3937"/>
                  <a:ext cx="2146" cy="191"/>
                </a:xfrm>
                <a:prstGeom prst="rect">
                  <a:avLst/>
                </a:prstGeom>
                <a:noFill/>
                <a:ln w="25400">
                  <a:solidFill>
                    <a:schemeClr val="tx1"/>
                  </a:solidFill>
                  <a:miter lim="800000"/>
                  <a:headEnd/>
                  <a:tailEnd/>
                </a:ln>
              </p:spPr>
              <p:txBody>
                <a:bodyPr wrap="none" anchor="ctr"/>
                <a:lstStyle/>
                <a:p>
                  <a:endParaRPr lang="en-US"/>
                </a:p>
              </p:txBody>
            </p:sp>
            <p:sp>
              <p:nvSpPr>
                <p:cNvPr id="10310" name="Line 92"/>
                <p:cNvSpPr>
                  <a:spLocks noChangeShapeType="1"/>
                </p:cNvSpPr>
                <p:nvPr/>
              </p:nvSpPr>
              <p:spPr bwMode="auto">
                <a:xfrm flipV="1">
                  <a:off x="5328" y="3744"/>
                  <a:ext cx="342" cy="378"/>
                </a:xfrm>
                <a:prstGeom prst="line">
                  <a:avLst/>
                </a:prstGeom>
                <a:noFill/>
                <a:ln w="25400">
                  <a:solidFill>
                    <a:schemeClr val="tx1"/>
                  </a:solidFill>
                  <a:round/>
                  <a:headEnd/>
                  <a:tailEnd/>
                </a:ln>
              </p:spPr>
              <p:txBody>
                <a:bodyPr wrap="none" anchor="ctr"/>
                <a:lstStyle/>
                <a:p>
                  <a:endParaRPr lang="en-IN"/>
                </a:p>
              </p:txBody>
            </p:sp>
            <p:sp>
              <p:nvSpPr>
                <p:cNvPr id="10311" name="Line 93"/>
                <p:cNvSpPr>
                  <a:spLocks noChangeShapeType="1"/>
                </p:cNvSpPr>
                <p:nvPr/>
              </p:nvSpPr>
              <p:spPr bwMode="auto">
                <a:xfrm flipV="1">
                  <a:off x="3159" y="3504"/>
                  <a:ext cx="297" cy="333"/>
                </a:xfrm>
                <a:prstGeom prst="line">
                  <a:avLst/>
                </a:prstGeom>
                <a:noFill/>
                <a:ln w="25400">
                  <a:solidFill>
                    <a:schemeClr val="tx1"/>
                  </a:solidFill>
                  <a:round/>
                  <a:headEnd/>
                  <a:tailEnd/>
                </a:ln>
              </p:spPr>
              <p:txBody>
                <a:bodyPr wrap="none" anchor="ctr"/>
                <a:lstStyle/>
                <a:p>
                  <a:endParaRPr lang="en-IN"/>
                </a:p>
              </p:txBody>
            </p:sp>
            <p:sp>
              <p:nvSpPr>
                <p:cNvPr id="10312" name="Line 94"/>
                <p:cNvSpPr>
                  <a:spLocks noChangeShapeType="1"/>
                </p:cNvSpPr>
                <p:nvPr/>
              </p:nvSpPr>
              <p:spPr bwMode="auto">
                <a:xfrm flipV="1">
                  <a:off x="5323" y="3504"/>
                  <a:ext cx="293" cy="333"/>
                </a:xfrm>
                <a:prstGeom prst="line">
                  <a:avLst/>
                </a:prstGeom>
                <a:noFill/>
                <a:ln w="25400">
                  <a:solidFill>
                    <a:schemeClr val="tx1"/>
                  </a:solidFill>
                  <a:round/>
                  <a:headEnd/>
                  <a:tailEnd/>
                </a:ln>
              </p:spPr>
              <p:txBody>
                <a:bodyPr wrap="none" anchor="ctr"/>
                <a:lstStyle/>
                <a:p>
                  <a:endParaRPr lang="en-IN"/>
                </a:p>
              </p:txBody>
            </p:sp>
            <p:sp>
              <p:nvSpPr>
                <p:cNvPr id="10313" name="Line 95"/>
                <p:cNvSpPr>
                  <a:spLocks noChangeShapeType="1"/>
                </p:cNvSpPr>
                <p:nvPr/>
              </p:nvSpPr>
              <p:spPr bwMode="auto">
                <a:xfrm flipV="1">
                  <a:off x="5323" y="3558"/>
                  <a:ext cx="342" cy="379"/>
                </a:xfrm>
                <a:prstGeom prst="line">
                  <a:avLst/>
                </a:prstGeom>
                <a:noFill/>
                <a:ln w="25400">
                  <a:solidFill>
                    <a:schemeClr val="tx1"/>
                  </a:solidFill>
                  <a:round/>
                  <a:headEnd/>
                  <a:tailEnd/>
                </a:ln>
              </p:spPr>
              <p:txBody>
                <a:bodyPr wrap="none" anchor="ctr"/>
                <a:lstStyle/>
                <a:p>
                  <a:endParaRPr lang="en-IN"/>
                </a:p>
              </p:txBody>
            </p:sp>
            <p:sp>
              <p:nvSpPr>
                <p:cNvPr id="10314" name="Rectangle 96" descr="25%"/>
                <p:cNvSpPr>
                  <a:spLocks noChangeArrowheads="1"/>
                </p:cNvSpPr>
                <p:nvPr/>
              </p:nvSpPr>
              <p:spPr bwMode="auto">
                <a:xfrm>
                  <a:off x="4512" y="3837"/>
                  <a:ext cx="793"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0315" name="Rectangle 97" descr="25%"/>
                <p:cNvSpPr>
                  <a:spLocks noChangeArrowheads="1"/>
                </p:cNvSpPr>
                <p:nvPr/>
              </p:nvSpPr>
              <p:spPr bwMode="auto">
                <a:xfrm>
                  <a:off x="3159" y="3837"/>
                  <a:ext cx="686"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0316" name="Line 98"/>
                <p:cNvSpPr>
                  <a:spLocks noChangeShapeType="1"/>
                </p:cNvSpPr>
                <p:nvPr/>
              </p:nvSpPr>
              <p:spPr bwMode="auto">
                <a:xfrm flipV="1">
                  <a:off x="3854" y="3603"/>
                  <a:ext cx="207" cy="244"/>
                </a:xfrm>
                <a:prstGeom prst="line">
                  <a:avLst/>
                </a:prstGeom>
                <a:noFill/>
                <a:ln w="25400">
                  <a:solidFill>
                    <a:schemeClr val="tx1"/>
                  </a:solidFill>
                  <a:round/>
                  <a:headEnd/>
                  <a:tailEnd/>
                </a:ln>
              </p:spPr>
              <p:txBody>
                <a:bodyPr wrap="none" anchor="ctr"/>
                <a:lstStyle/>
                <a:p>
                  <a:endParaRPr lang="en-IN"/>
                </a:p>
              </p:txBody>
            </p:sp>
            <p:sp>
              <p:nvSpPr>
                <p:cNvPr id="10317" name="Line 99"/>
                <p:cNvSpPr>
                  <a:spLocks noChangeShapeType="1"/>
                </p:cNvSpPr>
                <p:nvPr/>
              </p:nvSpPr>
              <p:spPr bwMode="auto">
                <a:xfrm flipV="1">
                  <a:off x="4512" y="3603"/>
                  <a:ext cx="207" cy="244"/>
                </a:xfrm>
                <a:prstGeom prst="line">
                  <a:avLst/>
                </a:prstGeom>
                <a:noFill/>
                <a:ln w="25400">
                  <a:solidFill>
                    <a:schemeClr val="tx1"/>
                  </a:solidFill>
                  <a:round/>
                  <a:headEnd/>
                  <a:tailEnd/>
                </a:ln>
              </p:spPr>
              <p:txBody>
                <a:bodyPr wrap="none" anchor="ctr"/>
                <a:lstStyle/>
                <a:p>
                  <a:endParaRPr lang="en-IN"/>
                </a:p>
              </p:txBody>
            </p:sp>
            <p:sp>
              <p:nvSpPr>
                <p:cNvPr id="10318" name="Line 100"/>
                <p:cNvSpPr>
                  <a:spLocks noChangeShapeType="1"/>
                </p:cNvSpPr>
                <p:nvPr/>
              </p:nvSpPr>
              <p:spPr bwMode="auto">
                <a:xfrm flipV="1">
                  <a:off x="3863" y="3693"/>
                  <a:ext cx="207" cy="244"/>
                </a:xfrm>
                <a:prstGeom prst="line">
                  <a:avLst/>
                </a:prstGeom>
                <a:noFill/>
                <a:ln w="25400">
                  <a:solidFill>
                    <a:schemeClr val="tx1"/>
                  </a:solidFill>
                  <a:round/>
                  <a:headEnd/>
                  <a:tailEnd/>
                </a:ln>
              </p:spPr>
              <p:txBody>
                <a:bodyPr wrap="none" anchor="ctr"/>
                <a:lstStyle/>
                <a:p>
                  <a:endParaRPr lang="en-IN"/>
                </a:p>
              </p:txBody>
            </p:sp>
            <p:sp>
              <p:nvSpPr>
                <p:cNvPr id="10319" name="Line 101"/>
                <p:cNvSpPr>
                  <a:spLocks noChangeShapeType="1"/>
                </p:cNvSpPr>
                <p:nvPr/>
              </p:nvSpPr>
              <p:spPr bwMode="auto">
                <a:xfrm>
                  <a:off x="4088" y="3720"/>
                  <a:ext cx="523" cy="0"/>
                </a:xfrm>
                <a:prstGeom prst="line">
                  <a:avLst/>
                </a:prstGeom>
                <a:noFill/>
                <a:ln w="25400">
                  <a:solidFill>
                    <a:schemeClr val="tx1"/>
                  </a:solidFill>
                  <a:round/>
                  <a:headEnd/>
                  <a:tailEnd/>
                </a:ln>
              </p:spPr>
              <p:txBody>
                <a:bodyPr wrap="none" anchor="ctr"/>
                <a:lstStyle/>
                <a:p>
                  <a:endParaRPr lang="en-IN"/>
                </a:p>
              </p:txBody>
            </p:sp>
            <p:sp>
              <p:nvSpPr>
                <p:cNvPr id="10320" name="Line 102"/>
                <p:cNvSpPr>
                  <a:spLocks noChangeShapeType="1"/>
                </p:cNvSpPr>
                <p:nvPr/>
              </p:nvSpPr>
              <p:spPr bwMode="auto">
                <a:xfrm>
                  <a:off x="4079" y="3630"/>
                  <a:ext cx="0" cy="72"/>
                </a:xfrm>
                <a:prstGeom prst="line">
                  <a:avLst/>
                </a:prstGeom>
                <a:noFill/>
                <a:ln w="25400">
                  <a:solidFill>
                    <a:schemeClr val="tx1"/>
                  </a:solidFill>
                  <a:round/>
                  <a:headEnd/>
                  <a:tailEnd/>
                </a:ln>
              </p:spPr>
              <p:txBody>
                <a:bodyPr wrap="none" anchor="ctr"/>
                <a:lstStyle/>
                <a:p>
                  <a:endParaRPr lang="en-IN"/>
                </a:p>
              </p:txBody>
            </p:sp>
            <p:sp>
              <p:nvSpPr>
                <p:cNvPr id="10321" name="Line 103"/>
                <p:cNvSpPr>
                  <a:spLocks noChangeShapeType="1"/>
                </p:cNvSpPr>
                <p:nvPr/>
              </p:nvSpPr>
              <p:spPr bwMode="auto">
                <a:xfrm>
                  <a:off x="4079" y="3621"/>
                  <a:ext cx="640" cy="0"/>
                </a:xfrm>
                <a:prstGeom prst="line">
                  <a:avLst/>
                </a:prstGeom>
                <a:noFill/>
                <a:ln w="25400">
                  <a:solidFill>
                    <a:schemeClr val="tx1"/>
                  </a:solidFill>
                  <a:round/>
                  <a:headEnd/>
                  <a:tailEnd/>
                </a:ln>
              </p:spPr>
              <p:txBody>
                <a:bodyPr wrap="none" anchor="ctr"/>
                <a:lstStyle/>
                <a:p>
                  <a:endParaRPr lang="en-IN"/>
                </a:p>
              </p:txBody>
            </p:sp>
          </p:grpSp>
          <p:sp>
            <p:nvSpPr>
              <p:cNvPr id="10284" name="Rectangle 104"/>
              <p:cNvSpPr>
                <a:spLocks noChangeArrowheads="1"/>
              </p:cNvSpPr>
              <p:nvPr/>
            </p:nvSpPr>
            <p:spPr bwMode="auto">
              <a:xfrm>
                <a:off x="4752" y="528"/>
                <a:ext cx="594" cy="192"/>
              </a:xfrm>
              <a:prstGeom prst="rect">
                <a:avLst/>
              </a:prstGeom>
              <a:noFill/>
              <a:ln w="25400">
                <a:noFill/>
                <a:miter lim="800000"/>
                <a:headEnd/>
                <a:tailEnd/>
              </a:ln>
            </p:spPr>
            <p:txBody>
              <a:bodyPr wrap="none" lIns="71565" tIns="28626" rIns="71565" bIns="28626">
                <a:spAutoFit/>
              </a:bodyPr>
              <a:lstStyle/>
              <a:p>
                <a:pPr defTabSz="1030288">
                  <a:lnSpc>
                    <a:spcPct val="90000"/>
                  </a:lnSpc>
                </a:pPr>
                <a:r>
                  <a:rPr lang="en-US" sz="1800">
                    <a:solidFill>
                      <a:schemeClr val="tx1"/>
                    </a:solidFill>
                    <a:latin typeface="Arial" charset="0"/>
                  </a:rPr>
                  <a:t>UV light</a:t>
                </a:r>
              </a:p>
            </p:txBody>
          </p:sp>
          <p:cxnSp>
            <p:nvCxnSpPr>
              <p:cNvPr id="10285" name="AutoShape 108"/>
              <p:cNvCxnSpPr>
                <a:cxnSpLocks noChangeShapeType="1"/>
                <a:stCxn id="10304" idx="2"/>
                <a:endCxn id="10350" idx="0"/>
              </p:cNvCxnSpPr>
              <p:nvPr/>
            </p:nvCxnSpPr>
            <p:spPr bwMode="auto">
              <a:xfrm rot="10800000" flipH="1" flipV="1">
                <a:off x="2784" y="1656"/>
                <a:ext cx="1492" cy="216"/>
              </a:xfrm>
              <a:prstGeom prst="curvedConnector4">
                <a:avLst>
                  <a:gd name="adj1" fmla="val 19903"/>
                  <a:gd name="adj2" fmla="val -2319"/>
                </a:avLst>
              </a:prstGeom>
              <a:noFill/>
              <a:ln w="12700">
                <a:solidFill>
                  <a:schemeClr val="tx1"/>
                </a:solidFill>
                <a:round/>
                <a:headEnd/>
                <a:tailEnd type="triangle" w="med" len="med"/>
              </a:ln>
            </p:spPr>
          </p:cxnSp>
          <p:sp>
            <p:nvSpPr>
              <p:cNvPr id="10286" name="Line 109"/>
              <p:cNvSpPr>
                <a:spLocks noChangeShapeType="1"/>
              </p:cNvSpPr>
              <p:nvPr/>
            </p:nvSpPr>
            <p:spPr bwMode="auto">
              <a:xfrm>
                <a:off x="3312" y="816"/>
                <a:ext cx="192" cy="240"/>
              </a:xfrm>
              <a:prstGeom prst="line">
                <a:avLst/>
              </a:prstGeom>
              <a:noFill/>
              <a:ln w="12700">
                <a:solidFill>
                  <a:schemeClr val="tx1"/>
                </a:solidFill>
                <a:round/>
                <a:headEnd/>
                <a:tailEnd type="triangle" w="med" len="med"/>
              </a:ln>
            </p:spPr>
            <p:txBody>
              <a:bodyPr/>
              <a:lstStyle/>
              <a:p>
                <a:endParaRPr lang="en-IN"/>
              </a:p>
            </p:txBody>
          </p:sp>
          <p:sp>
            <p:nvSpPr>
              <p:cNvPr id="10287" name="Line 110"/>
              <p:cNvSpPr>
                <a:spLocks noChangeShapeType="1"/>
              </p:cNvSpPr>
              <p:nvPr/>
            </p:nvSpPr>
            <p:spPr bwMode="auto">
              <a:xfrm flipH="1" flipV="1">
                <a:off x="5232" y="1200"/>
                <a:ext cx="192" cy="192"/>
              </a:xfrm>
              <a:prstGeom prst="line">
                <a:avLst/>
              </a:prstGeom>
              <a:noFill/>
              <a:ln w="12700">
                <a:solidFill>
                  <a:schemeClr val="tx1"/>
                </a:solidFill>
                <a:round/>
                <a:headEnd/>
                <a:tailEnd type="triangle" w="med" len="med"/>
              </a:ln>
            </p:spPr>
            <p:txBody>
              <a:bodyPr/>
              <a:lstStyle/>
              <a:p>
                <a:endParaRPr lang="en-IN"/>
              </a:p>
            </p:txBody>
          </p:sp>
          <p:sp>
            <p:nvSpPr>
              <p:cNvPr id="10288" name="Line 111"/>
              <p:cNvSpPr>
                <a:spLocks noChangeShapeType="1"/>
              </p:cNvSpPr>
              <p:nvPr/>
            </p:nvSpPr>
            <p:spPr bwMode="auto">
              <a:xfrm flipV="1">
                <a:off x="3072" y="1296"/>
                <a:ext cx="192" cy="48"/>
              </a:xfrm>
              <a:prstGeom prst="line">
                <a:avLst/>
              </a:prstGeom>
              <a:noFill/>
              <a:ln w="12700">
                <a:solidFill>
                  <a:schemeClr val="tx1"/>
                </a:solidFill>
                <a:round/>
                <a:headEnd/>
                <a:tailEnd type="triangle" w="med" len="med"/>
              </a:ln>
            </p:spPr>
            <p:txBody>
              <a:bodyPr/>
              <a:lstStyle/>
              <a:p>
                <a:endParaRPr lang="en-IN"/>
              </a:p>
            </p:txBody>
          </p:sp>
          <p:sp>
            <p:nvSpPr>
              <p:cNvPr id="10289" name="Line 112"/>
              <p:cNvSpPr>
                <a:spLocks noChangeShapeType="1"/>
              </p:cNvSpPr>
              <p:nvPr/>
            </p:nvSpPr>
            <p:spPr bwMode="auto">
              <a:xfrm>
                <a:off x="3840"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90" name="Line 113"/>
              <p:cNvSpPr>
                <a:spLocks noChangeShapeType="1"/>
              </p:cNvSpPr>
              <p:nvPr/>
            </p:nvSpPr>
            <p:spPr bwMode="auto">
              <a:xfrm>
                <a:off x="3936"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91" name="Line 114"/>
              <p:cNvSpPr>
                <a:spLocks noChangeShapeType="1"/>
              </p:cNvSpPr>
              <p:nvPr/>
            </p:nvSpPr>
            <p:spPr bwMode="auto">
              <a:xfrm>
                <a:off x="3600"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92" name="Line 115"/>
              <p:cNvSpPr>
                <a:spLocks noChangeShapeType="1"/>
              </p:cNvSpPr>
              <p:nvPr/>
            </p:nvSpPr>
            <p:spPr bwMode="auto">
              <a:xfrm>
                <a:off x="4800"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93" name="Line 116"/>
              <p:cNvSpPr>
                <a:spLocks noChangeShapeType="1"/>
              </p:cNvSpPr>
              <p:nvPr/>
            </p:nvSpPr>
            <p:spPr bwMode="auto">
              <a:xfrm>
                <a:off x="4992"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94" name="Line 117"/>
              <p:cNvSpPr>
                <a:spLocks noChangeShapeType="1"/>
              </p:cNvSpPr>
              <p:nvPr/>
            </p:nvSpPr>
            <p:spPr bwMode="auto">
              <a:xfrm>
                <a:off x="5184"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295" name="Line 118"/>
              <p:cNvSpPr>
                <a:spLocks noChangeShapeType="1"/>
              </p:cNvSpPr>
              <p:nvPr/>
            </p:nvSpPr>
            <p:spPr bwMode="auto">
              <a:xfrm flipH="1">
                <a:off x="4128" y="768"/>
                <a:ext cx="0" cy="336"/>
              </a:xfrm>
              <a:prstGeom prst="line">
                <a:avLst/>
              </a:prstGeom>
              <a:noFill/>
              <a:ln w="12700">
                <a:solidFill>
                  <a:schemeClr val="tx1"/>
                </a:solidFill>
                <a:round/>
                <a:headEnd/>
                <a:tailEnd type="triangle" w="med" len="med"/>
              </a:ln>
            </p:spPr>
            <p:txBody>
              <a:bodyPr wrap="none" anchor="ctr"/>
              <a:lstStyle/>
              <a:p>
                <a:endParaRPr lang="en-IN"/>
              </a:p>
            </p:txBody>
          </p:sp>
          <p:sp>
            <p:nvSpPr>
              <p:cNvPr id="10296" name="Line 119"/>
              <p:cNvSpPr>
                <a:spLocks noChangeShapeType="1"/>
              </p:cNvSpPr>
              <p:nvPr/>
            </p:nvSpPr>
            <p:spPr bwMode="auto">
              <a:xfrm flipH="1">
                <a:off x="4224" y="768"/>
                <a:ext cx="0" cy="336"/>
              </a:xfrm>
              <a:prstGeom prst="line">
                <a:avLst/>
              </a:prstGeom>
              <a:noFill/>
              <a:ln w="12700">
                <a:solidFill>
                  <a:schemeClr val="tx1"/>
                </a:solidFill>
                <a:round/>
                <a:headEnd/>
                <a:tailEnd type="triangle" w="med" len="med"/>
              </a:ln>
            </p:spPr>
            <p:txBody>
              <a:bodyPr wrap="none" anchor="ctr"/>
              <a:lstStyle/>
              <a:p>
                <a:endParaRPr lang="en-IN"/>
              </a:p>
            </p:txBody>
          </p:sp>
          <p:sp>
            <p:nvSpPr>
              <p:cNvPr id="10297" name="Line 120"/>
              <p:cNvSpPr>
                <a:spLocks noChangeShapeType="1"/>
              </p:cNvSpPr>
              <p:nvPr/>
            </p:nvSpPr>
            <p:spPr bwMode="auto">
              <a:xfrm flipH="1">
                <a:off x="4320" y="768"/>
                <a:ext cx="0" cy="336"/>
              </a:xfrm>
              <a:prstGeom prst="line">
                <a:avLst/>
              </a:prstGeom>
              <a:noFill/>
              <a:ln w="12700">
                <a:solidFill>
                  <a:schemeClr val="tx1"/>
                </a:solidFill>
                <a:round/>
                <a:headEnd/>
                <a:tailEnd type="triangle" w="med" len="med"/>
              </a:ln>
            </p:spPr>
            <p:txBody>
              <a:bodyPr wrap="none" anchor="ctr"/>
              <a:lstStyle/>
              <a:p>
                <a:endParaRPr lang="en-IN"/>
              </a:p>
            </p:txBody>
          </p:sp>
          <p:sp>
            <p:nvSpPr>
              <p:cNvPr id="10298" name="Line 121"/>
              <p:cNvSpPr>
                <a:spLocks noChangeShapeType="1"/>
              </p:cNvSpPr>
              <p:nvPr/>
            </p:nvSpPr>
            <p:spPr bwMode="auto">
              <a:xfrm flipH="1">
                <a:off x="4416" y="768"/>
                <a:ext cx="0" cy="336"/>
              </a:xfrm>
              <a:prstGeom prst="line">
                <a:avLst/>
              </a:prstGeom>
              <a:noFill/>
              <a:ln w="12700">
                <a:solidFill>
                  <a:schemeClr val="tx1"/>
                </a:solidFill>
                <a:round/>
                <a:headEnd/>
                <a:tailEnd type="triangle" w="med" len="med"/>
              </a:ln>
            </p:spPr>
            <p:txBody>
              <a:bodyPr wrap="none" anchor="ctr"/>
              <a:lstStyle/>
              <a:p>
                <a:endParaRPr lang="en-IN"/>
              </a:p>
            </p:txBody>
          </p:sp>
          <p:sp>
            <p:nvSpPr>
              <p:cNvPr id="10299" name="Line 122"/>
              <p:cNvSpPr>
                <a:spLocks noChangeShapeType="1"/>
              </p:cNvSpPr>
              <p:nvPr/>
            </p:nvSpPr>
            <p:spPr bwMode="auto">
              <a:xfrm flipH="1">
                <a:off x="4512" y="768"/>
                <a:ext cx="0" cy="336"/>
              </a:xfrm>
              <a:prstGeom prst="line">
                <a:avLst/>
              </a:prstGeom>
              <a:noFill/>
              <a:ln w="12700">
                <a:solidFill>
                  <a:schemeClr val="tx1"/>
                </a:solidFill>
                <a:round/>
                <a:headEnd/>
                <a:tailEnd type="triangle" w="med" len="med"/>
              </a:ln>
            </p:spPr>
            <p:txBody>
              <a:bodyPr wrap="none" anchor="ctr"/>
              <a:lstStyle/>
              <a:p>
                <a:endParaRPr lang="en-IN"/>
              </a:p>
            </p:txBody>
          </p:sp>
          <p:sp>
            <p:nvSpPr>
              <p:cNvPr id="10300" name="Line 123"/>
              <p:cNvSpPr>
                <a:spLocks noChangeShapeType="1"/>
              </p:cNvSpPr>
              <p:nvPr/>
            </p:nvSpPr>
            <p:spPr bwMode="auto">
              <a:xfrm flipH="1">
                <a:off x="4608" y="768"/>
                <a:ext cx="0" cy="336"/>
              </a:xfrm>
              <a:prstGeom prst="line">
                <a:avLst/>
              </a:prstGeom>
              <a:noFill/>
              <a:ln w="12700">
                <a:solidFill>
                  <a:schemeClr val="tx1"/>
                </a:solidFill>
                <a:round/>
                <a:headEnd/>
                <a:tailEnd type="triangle" w="med" len="med"/>
              </a:ln>
            </p:spPr>
            <p:txBody>
              <a:bodyPr wrap="none" anchor="ctr"/>
              <a:lstStyle/>
              <a:p>
                <a:endParaRPr lang="en-IN"/>
              </a:p>
            </p:txBody>
          </p:sp>
          <p:sp>
            <p:nvSpPr>
              <p:cNvPr id="10301" name="Line 124"/>
              <p:cNvSpPr>
                <a:spLocks noChangeShapeType="1"/>
              </p:cNvSpPr>
              <p:nvPr/>
            </p:nvSpPr>
            <p:spPr bwMode="auto">
              <a:xfrm>
                <a:off x="4704"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302" name="Line 125"/>
              <p:cNvSpPr>
                <a:spLocks noChangeShapeType="1"/>
              </p:cNvSpPr>
              <p:nvPr/>
            </p:nvSpPr>
            <p:spPr bwMode="auto">
              <a:xfrm>
                <a:off x="4032"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303" name="Line 126"/>
              <p:cNvSpPr>
                <a:spLocks noChangeShapeType="1"/>
              </p:cNvSpPr>
              <p:nvPr/>
            </p:nvSpPr>
            <p:spPr bwMode="auto">
              <a:xfrm>
                <a:off x="5280" y="768"/>
                <a:ext cx="0" cy="253"/>
              </a:xfrm>
              <a:prstGeom prst="line">
                <a:avLst/>
              </a:prstGeom>
              <a:noFill/>
              <a:ln w="12700">
                <a:solidFill>
                  <a:schemeClr val="tx1"/>
                </a:solidFill>
                <a:round/>
                <a:headEnd/>
                <a:tailEnd type="triangle" w="med" len="med"/>
              </a:ln>
            </p:spPr>
            <p:txBody>
              <a:bodyPr wrap="none" anchor="ctr"/>
              <a:lstStyle/>
              <a:p>
                <a:endParaRPr lang="en-IN"/>
              </a:p>
            </p:txBody>
          </p:sp>
          <p:sp>
            <p:nvSpPr>
              <p:cNvPr id="10304" name="Oval 127"/>
              <p:cNvSpPr>
                <a:spLocks noChangeArrowheads="1"/>
              </p:cNvSpPr>
              <p:nvPr/>
            </p:nvSpPr>
            <p:spPr bwMode="auto">
              <a:xfrm>
                <a:off x="2784" y="1632"/>
                <a:ext cx="48" cy="48"/>
              </a:xfrm>
              <a:prstGeom prst="ellipse">
                <a:avLst/>
              </a:prstGeom>
              <a:noFill/>
              <a:ln w="12700">
                <a:noFill/>
                <a:round/>
                <a:headEnd/>
                <a:tailEnd/>
              </a:ln>
            </p:spPr>
            <p:txBody>
              <a:bodyPr wrap="none" anchor="ctr"/>
              <a:lstStyle/>
              <a:p>
                <a:endParaRPr lang="en-US"/>
              </a:p>
            </p:txBody>
          </p:sp>
        </p:grpSp>
        <p:sp>
          <p:nvSpPr>
            <p:cNvPr id="10249" name="Oval 128"/>
            <p:cNvSpPr>
              <a:spLocks noChangeArrowheads="1"/>
            </p:cNvSpPr>
            <p:nvPr/>
          </p:nvSpPr>
          <p:spPr bwMode="auto">
            <a:xfrm>
              <a:off x="2074" y="1610"/>
              <a:ext cx="48" cy="48"/>
            </a:xfrm>
            <a:prstGeom prst="ellipse">
              <a:avLst/>
            </a:prstGeom>
            <a:noFill/>
            <a:ln w="12700">
              <a:noFill/>
              <a:round/>
              <a:headEnd/>
              <a:tailEnd/>
            </a:ln>
          </p:spPr>
          <p:txBody>
            <a:bodyPr wrap="none" anchor="ctr"/>
            <a:lstStyle/>
            <a:p>
              <a:endParaRPr lang="en-US"/>
            </a:p>
          </p:txBody>
        </p:sp>
        <p:cxnSp>
          <p:nvCxnSpPr>
            <p:cNvPr id="10250" name="AutoShape 129"/>
            <p:cNvCxnSpPr>
              <a:cxnSpLocks noChangeShapeType="1"/>
            </p:cNvCxnSpPr>
            <p:nvPr/>
          </p:nvCxnSpPr>
          <p:spPr bwMode="auto">
            <a:xfrm rot="10800000" flipH="1">
              <a:off x="2074" y="1514"/>
              <a:ext cx="1109" cy="133"/>
            </a:xfrm>
            <a:prstGeom prst="curvedConnector4">
              <a:avLst>
                <a:gd name="adj1" fmla="val 45806"/>
                <a:gd name="adj2" fmla="val 61653"/>
              </a:avLst>
            </a:prstGeom>
            <a:noFill/>
            <a:ln w="12700">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09613" y="220663"/>
            <a:ext cx="7408862" cy="1143000"/>
          </a:xfrm>
        </p:spPr>
        <p:txBody>
          <a:bodyPr/>
          <a:lstStyle/>
          <a:p>
            <a:r>
              <a:rPr lang="en-US" smtClean="0"/>
              <a:t>CMOS Process at a Glance</a:t>
            </a:r>
          </a:p>
        </p:txBody>
      </p:sp>
      <p:sp>
        <p:nvSpPr>
          <p:cNvPr id="11267" name="Rectangle 3"/>
          <p:cNvSpPr>
            <a:spLocks noChangeArrowheads="1"/>
          </p:cNvSpPr>
          <p:nvPr/>
        </p:nvSpPr>
        <p:spPr bwMode="auto">
          <a:xfrm>
            <a:off x="4159250" y="2668588"/>
            <a:ext cx="22225"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1268" name="Rectangle 4"/>
          <p:cNvSpPr>
            <a:spLocks noChangeArrowheads="1"/>
          </p:cNvSpPr>
          <p:nvPr/>
        </p:nvSpPr>
        <p:spPr bwMode="auto">
          <a:xfrm>
            <a:off x="2178050" y="3506788"/>
            <a:ext cx="22225"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1269" name="Rectangle 5"/>
          <p:cNvSpPr>
            <a:spLocks noChangeArrowheads="1"/>
          </p:cNvSpPr>
          <p:nvPr/>
        </p:nvSpPr>
        <p:spPr bwMode="auto">
          <a:xfrm>
            <a:off x="2308225" y="4457700"/>
            <a:ext cx="22225"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1270" name="Rectangle 6"/>
          <p:cNvSpPr>
            <a:spLocks noChangeArrowheads="1"/>
          </p:cNvSpPr>
          <p:nvPr/>
        </p:nvSpPr>
        <p:spPr bwMode="auto">
          <a:xfrm>
            <a:off x="4159250" y="5407025"/>
            <a:ext cx="22225"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1271" name="Rectangle 7"/>
          <p:cNvSpPr>
            <a:spLocks noChangeArrowheads="1"/>
          </p:cNvSpPr>
          <p:nvPr/>
        </p:nvSpPr>
        <p:spPr bwMode="auto">
          <a:xfrm>
            <a:off x="2178050" y="5538788"/>
            <a:ext cx="22225"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11272" name="Group 35"/>
          <p:cNvGrpSpPr>
            <a:grpSpLocks/>
          </p:cNvGrpSpPr>
          <p:nvPr/>
        </p:nvGrpSpPr>
        <p:grpSpPr bwMode="auto">
          <a:xfrm>
            <a:off x="755650" y="1773238"/>
            <a:ext cx="3363913" cy="4678362"/>
            <a:chOff x="521" y="845"/>
            <a:chExt cx="2119" cy="2947"/>
          </a:xfrm>
        </p:grpSpPr>
        <p:grpSp>
          <p:nvGrpSpPr>
            <p:cNvPr id="11277" name="Group 8"/>
            <p:cNvGrpSpPr>
              <a:grpSpLocks/>
            </p:cNvGrpSpPr>
            <p:nvPr/>
          </p:nvGrpSpPr>
          <p:grpSpPr bwMode="auto">
            <a:xfrm>
              <a:off x="521" y="845"/>
              <a:ext cx="2112" cy="432"/>
              <a:chOff x="1776" y="1104"/>
              <a:chExt cx="2112" cy="432"/>
            </a:xfrm>
          </p:grpSpPr>
          <p:sp>
            <p:nvSpPr>
              <p:cNvPr id="11297" name="AutoShape 9"/>
              <p:cNvSpPr>
                <a:spLocks noChangeArrowheads="1"/>
              </p:cNvSpPr>
              <p:nvPr/>
            </p:nvSpPr>
            <p:spPr bwMode="auto">
              <a:xfrm>
                <a:off x="1776" y="1104"/>
                <a:ext cx="2112" cy="432"/>
              </a:xfrm>
              <a:prstGeom prst="flowChartAlternateProcess">
                <a:avLst/>
              </a:prstGeom>
              <a:gradFill rotWithShape="0">
                <a:gsLst>
                  <a:gs pos="0">
                    <a:srgbClr val="CC3300"/>
                  </a:gs>
                  <a:gs pos="100000">
                    <a:srgbClr val="5E1800"/>
                  </a:gs>
                </a:gsLst>
                <a:path path="shape">
                  <a:fillToRect l="50000" t="50000" r="50000" b="50000"/>
                </a:path>
              </a:gradFill>
              <a:ln w="12700">
                <a:solidFill>
                  <a:schemeClr val="tx1"/>
                </a:solidFill>
                <a:miter lim="800000"/>
                <a:headEnd/>
                <a:tailEnd/>
              </a:ln>
            </p:spPr>
            <p:txBody>
              <a:bodyPr wrap="none" anchor="ctr"/>
              <a:lstStyle/>
              <a:p>
                <a:endParaRPr lang="en-US"/>
              </a:p>
            </p:txBody>
          </p:sp>
          <p:sp>
            <p:nvSpPr>
              <p:cNvPr id="11298" name="Rectangle 10"/>
              <p:cNvSpPr>
                <a:spLocks noChangeArrowheads="1"/>
              </p:cNvSpPr>
              <p:nvPr/>
            </p:nvSpPr>
            <p:spPr bwMode="auto">
              <a:xfrm>
                <a:off x="1968" y="1123"/>
                <a:ext cx="1160"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Define active areas</a:t>
                </a:r>
              </a:p>
            </p:txBody>
          </p:sp>
          <p:sp>
            <p:nvSpPr>
              <p:cNvPr id="11299" name="Rectangle 11"/>
              <p:cNvSpPr>
                <a:spLocks noChangeArrowheads="1"/>
              </p:cNvSpPr>
              <p:nvPr/>
            </p:nvSpPr>
            <p:spPr bwMode="auto">
              <a:xfrm>
                <a:off x="1968" y="1299"/>
                <a:ext cx="1296"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Etch and fill trenches</a:t>
                </a:r>
              </a:p>
            </p:txBody>
          </p:sp>
        </p:grpSp>
        <p:grpSp>
          <p:nvGrpSpPr>
            <p:cNvPr id="11278" name="Group 12"/>
            <p:cNvGrpSpPr>
              <a:grpSpLocks/>
            </p:cNvGrpSpPr>
            <p:nvPr/>
          </p:nvGrpSpPr>
          <p:grpSpPr bwMode="auto">
            <a:xfrm>
              <a:off x="528" y="1296"/>
              <a:ext cx="2112" cy="624"/>
              <a:chOff x="1776" y="1536"/>
              <a:chExt cx="2112" cy="624"/>
            </a:xfrm>
          </p:grpSpPr>
          <p:sp>
            <p:nvSpPr>
              <p:cNvPr id="11294" name="AutoShape 13"/>
              <p:cNvSpPr>
                <a:spLocks noChangeArrowheads="1"/>
              </p:cNvSpPr>
              <p:nvPr/>
            </p:nvSpPr>
            <p:spPr bwMode="auto">
              <a:xfrm>
                <a:off x="1776" y="1728"/>
                <a:ext cx="2112" cy="432"/>
              </a:xfrm>
              <a:prstGeom prst="flowChartAlternateProcess">
                <a:avLst/>
              </a:prstGeom>
              <a:gradFill rotWithShape="0">
                <a:gsLst>
                  <a:gs pos="0">
                    <a:srgbClr val="CC3300"/>
                  </a:gs>
                  <a:gs pos="100000">
                    <a:srgbClr val="5E1800"/>
                  </a:gs>
                </a:gsLst>
                <a:path path="shape">
                  <a:fillToRect l="50000" t="50000" r="50000" b="50000"/>
                </a:path>
              </a:gradFill>
              <a:ln w="12700">
                <a:solidFill>
                  <a:schemeClr val="tx1"/>
                </a:solidFill>
                <a:miter lim="800000"/>
                <a:headEnd/>
                <a:tailEnd/>
              </a:ln>
            </p:spPr>
            <p:txBody>
              <a:bodyPr wrap="none" anchor="ctr"/>
              <a:lstStyle/>
              <a:p>
                <a:endParaRPr lang="en-US"/>
              </a:p>
            </p:txBody>
          </p:sp>
          <p:sp>
            <p:nvSpPr>
              <p:cNvPr id="11295" name="Rectangle 14"/>
              <p:cNvSpPr>
                <a:spLocks noChangeArrowheads="1"/>
              </p:cNvSpPr>
              <p:nvPr/>
            </p:nvSpPr>
            <p:spPr bwMode="auto">
              <a:xfrm>
                <a:off x="2016" y="1872"/>
                <a:ext cx="1233"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Implant well regions</a:t>
                </a:r>
              </a:p>
            </p:txBody>
          </p:sp>
          <p:sp>
            <p:nvSpPr>
              <p:cNvPr id="11296" name="Line 15"/>
              <p:cNvSpPr>
                <a:spLocks noChangeShapeType="1"/>
              </p:cNvSpPr>
              <p:nvPr/>
            </p:nvSpPr>
            <p:spPr bwMode="auto">
              <a:xfrm>
                <a:off x="2736" y="1536"/>
                <a:ext cx="0" cy="192"/>
              </a:xfrm>
              <a:prstGeom prst="line">
                <a:avLst/>
              </a:prstGeom>
              <a:noFill/>
              <a:ln w="12700">
                <a:solidFill>
                  <a:schemeClr val="tx1"/>
                </a:solidFill>
                <a:round/>
                <a:headEnd type="diamond" w="med" len="med"/>
                <a:tailEnd type="triangle" w="med" len="med"/>
              </a:ln>
            </p:spPr>
            <p:txBody>
              <a:bodyPr/>
              <a:lstStyle/>
              <a:p>
                <a:endParaRPr lang="en-IN"/>
              </a:p>
            </p:txBody>
          </p:sp>
        </p:grpSp>
        <p:grpSp>
          <p:nvGrpSpPr>
            <p:cNvPr id="11279" name="Group 16"/>
            <p:cNvGrpSpPr>
              <a:grpSpLocks/>
            </p:cNvGrpSpPr>
            <p:nvPr/>
          </p:nvGrpSpPr>
          <p:grpSpPr bwMode="auto">
            <a:xfrm>
              <a:off x="528" y="1920"/>
              <a:ext cx="2112" cy="624"/>
              <a:chOff x="1776" y="2160"/>
              <a:chExt cx="2112" cy="624"/>
            </a:xfrm>
          </p:grpSpPr>
          <p:sp>
            <p:nvSpPr>
              <p:cNvPr id="11290" name="AutoShape 17"/>
              <p:cNvSpPr>
                <a:spLocks noChangeArrowheads="1"/>
              </p:cNvSpPr>
              <p:nvPr/>
            </p:nvSpPr>
            <p:spPr bwMode="auto">
              <a:xfrm>
                <a:off x="1776" y="2352"/>
                <a:ext cx="2112" cy="432"/>
              </a:xfrm>
              <a:prstGeom prst="flowChartAlternateProcess">
                <a:avLst/>
              </a:prstGeom>
              <a:gradFill rotWithShape="0">
                <a:gsLst>
                  <a:gs pos="0">
                    <a:srgbClr val="CC3300"/>
                  </a:gs>
                  <a:gs pos="100000">
                    <a:srgbClr val="5E1800"/>
                  </a:gs>
                </a:gsLst>
                <a:path path="shape">
                  <a:fillToRect l="50000" t="50000" r="50000" b="50000"/>
                </a:path>
              </a:gradFill>
              <a:ln w="12700">
                <a:solidFill>
                  <a:schemeClr val="tx1"/>
                </a:solidFill>
                <a:miter lim="800000"/>
                <a:headEnd/>
                <a:tailEnd/>
              </a:ln>
            </p:spPr>
            <p:txBody>
              <a:bodyPr wrap="none" anchor="ctr"/>
              <a:lstStyle/>
              <a:p>
                <a:endParaRPr lang="en-US"/>
              </a:p>
            </p:txBody>
          </p:sp>
          <p:sp>
            <p:nvSpPr>
              <p:cNvPr id="11291" name="Rectangle 18"/>
              <p:cNvSpPr>
                <a:spLocks noChangeArrowheads="1"/>
              </p:cNvSpPr>
              <p:nvPr/>
            </p:nvSpPr>
            <p:spPr bwMode="auto">
              <a:xfrm>
                <a:off x="2064" y="2398"/>
                <a:ext cx="1202"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Deposit and pattern</a:t>
                </a:r>
              </a:p>
            </p:txBody>
          </p:sp>
          <p:sp>
            <p:nvSpPr>
              <p:cNvPr id="11292" name="Rectangle 19"/>
              <p:cNvSpPr>
                <a:spLocks noChangeArrowheads="1"/>
              </p:cNvSpPr>
              <p:nvPr/>
            </p:nvSpPr>
            <p:spPr bwMode="auto">
              <a:xfrm>
                <a:off x="2064" y="2509"/>
                <a:ext cx="1004"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polysilicon layer</a:t>
                </a:r>
              </a:p>
            </p:txBody>
          </p:sp>
          <p:sp>
            <p:nvSpPr>
              <p:cNvPr id="11293" name="Line 20"/>
              <p:cNvSpPr>
                <a:spLocks noChangeShapeType="1"/>
              </p:cNvSpPr>
              <p:nvPr/>
            </p:nvSpPr>
            <p:spPr bwMode="auto">
              <a:xfrm>
                <a:off x="2736" y="2160"/>
                <a:ext cx="0" cy="192"/>
              </a:xfrm>
              <a:prstGeom prst="line">
                <a:avLst/>
              </a:prstGeom>
              <a:noFill/>
              <a:ln w="12700">
                <a:solidFill>
                  <a:schemeClr val="tx1"/>
                </a:solidFill>
                <a:round/>
                <a:headEnd type="diamond" w="med" len="med"/>
                <a:tailEnd type="triangle" w="med" len="med"/>
              </a:ln>
            </p:spPr>
            <p:txBody>
              <a:bodyPr/>
              <a:lstStyle/>
              <a:p>
                <a:endParaRPr lang="en-IN"/>
              </a:p>
            </p:txBody>
          </p:sp>
        </p:grpSp>
        <p:grpSp>
          <p:nvGrpSpPr>
            <p:cNvPr id="11280" name="Group 21"/>
            <p:cNvGrpSpPr>
              <a:grpSpLocks/>
            </p:cNvGrpSpPr>
            <p:nvPr/>
          </p:nvGrpSpPr>
          <p:grpSpPr bwMode="auto">
            <a:xfrm>
              <a:off x="528" y="2544"/>
              <a:ext cx="2112" cy="624"/>
              <a:chOff x="1776" y="2784"/>
              <a:chExt cx="2112" cy="624"/>
            </a:xfrm>
          </p:grpSpPr>
          <p:sp>
            <p:nvSpPr>
              <p:cNvPr id="11286" name="AutoShape 22"/>
              <p:cNvSpPr>
                <a:spLocks noChangeArrowheads="1"/>
              </p:cNvSpPr>
              <p:nvPr/>
            </p:nvSpPr>
            <p:spPr bwMode="auto">
              <a:xfrm>
                <a:off x="1776" y="2976"/>
                <a:ext cx="2112" cy="432"/>
              </a:xfrm>
              <a:prstGeom prst="flowChartAlternateProcess">
                <a:avLst/>
              </a:prstGeom>
              <a:gradFill rotWithShape="0">
                <a:gsLst>
                  <a:gs pos="0">
                    <a:srgbClr val="CC3300"/>
                  </a:gs>
                  <a:gs pos="100000">
                    <a:srgbClr val="5E1800"/>
                  </a:gs>
                </a:gsLst>
                <a:path path="shape">
                  <a:fillToRect l="50000" t="50000" r="50000" b="50000"/>
                </a:path>
              </a:gradFill>
              <a:ln w="12700">
                <a:solidFill>
                  <a:schemeClr val="tx1"/>
                </a:solidFill>
                <a:miter lim="800000"/>
                <a:headEnd/>
                <a:tailEnd/>
              </a:ln>
            </p:spPr>
            <p:txBody>
              <a:bodyPr wrap="none" anchor="ctr"/>
              <a:lstStyle/>
              <a:p>
                <a:endParaRPr lang="en-US"/>
              </a:p>
            </p:txBody>
          </p:sp>
          <p:sp>
            <p:nvSpPr>
              <p:cNvPr id="11287" name="Rectangle 23"/>
              <p:cNvSpPr>
                <a:spLocks noChangeArrowheads="1"/>
              </p:cNvSpPr>
              <p:nvPr/>
            </p:nvSpPr>
            <p:spPr bwMode="auto">
              <a:xfrm>
                <a:off x="1893" y="3044"/>
                <a:ext cx="1523"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Implant source and drain</a:t>
                </a:r>
              </a:p>
            </p:txBody>
          </p:sp>
          <p:sp>
            <p:nvSpPr>
              <p:cNvPr id="11288" name="Rectangle 24"/>
              <p:cNvSpPr>
                <a:spLocks noChangeArrowheads="1"/>
              </p:cNvSpPr>
              <p:nvPr/>
            </p:nvSpPr>
            <p:spPr bwMode="auto">
              <a:xfrm>
                <a:off x="1893" y="3155"/>
                <a:ext cx="1899"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regions and substrate contacts</a:t>
                </a:r>
              </a:p>
            </p:txBody>
          </p:sp>
          <p:sp>
            <p:nvSpPr>
              <p:cNvPr id="11289" name="Line 25"/>
              <p:cNvSpPr>
                <a:spLocks noChangeShapeType="1"/>
              </p:cNvSpPr>
              <p:nvPr/>
            </p:nvSpPr>
            <p:spPr bwMode="auto">
              <a:xfrm>
                <a:off x="2736" y="2784"/>
                <a:ext cx="0" cy="192"/>
              </a:xfrm>
              <a:prstGeom prst="line">
                <a:avLst/>
              </a:prstGeom>
              <a:noFill/>
              <a:ln w="12700">
                <a:solidFill>
                  <a:schemeClr val="tx1"/>
                </a:solidFill>
                <a:round/>
                <a:headEnd type="diamond" w="med" len="med"/>
                <a:tailEnd type="triangle" w="med" len="med"/>
              </a:ln>
            </p:spPr>
            <p:txBody>
              <a:bodyPr/>
              <a:lstStyle/>
              <a:p>
                <a:endParaRPr lang="en-IN"/>
              </a:p>
            </p:txBody>
          </p:sp>
        </p:grpSp>
        <p:grpSp>
          <p:nvGrpSpPr>
            <p:cNvPr id="11281" name="Group 26"/>
            <p:cNvGrpSpPr>
              <a:grpSpLocks/>
            </p:cNvGrpSpPr>
            <p:nvPr/>
          </p:nvGrpSpPr>
          <p:grpSpPr bwMode="auto">
            <a:xfrm>
              <a:off x="528" y="3168"/>
              <a:ext cx="2112" cy="624"/>
              <a:chOff x="1776" y="3408"/>
              <a:chExt cx="2112" cy="624"/>
            </a:xfrm>
          </p:grpSpPr>
          <p:sp>
            <p:nvSpPr>
              <p:cNvPr id="11282" name="AutoShape 27"/>
              <p:cNvSpPr>
                <a:spLocks noChangeArrowheads="1"/>
              </p:cNvSpPr>
              <p:nvPr/>
            </p:nvSpPr>
            <p:spPr bwMode="auto">
              <a:xfrm>
                <a:off x="1776" y="3600"/>
                <a:ext cx="2112" cy="432"/>
              </a:xfrm>
              <a:prstGeom prst="flowChartAlternateProcess">
                <a:avLst/>
              </a:prstGeom>
              <a:gradFill rotWithShape="0">
                <a:gsLst>
                  <a:gs pos="0">
                    <a:srgbClr val="CC3300"/>
                  </a:gs>
                  <a:gs pos="100000">
                    <a:srgbClr val="5E1800"/>
                  </a:gs>
                </a:gsLst>
                <a:path path="shape">
                  <a:fillToRect l="50000" t="50000" r="50000" b="50000"/>
                </a:path>
              </a:gradFill>
              <a:ln w="12700">
                <a:solidFill>
                  <a:schemeClr val="tx1"/>
                </a:solidFill>
                <a:miter lim="800000"/>
                <a:headEnd/>
                <a:tailEnd/>
              </a:ln>
            </p:spPr>
            <p:txBody>
              <a:bodyPr wrap="none" anchor="ctr"/>
              <a:lstStyle/>
              <a:p>
                <a:endParaRPr lang="en-US"/>
              </a:p>
            </p:txBody>
          </p:sp>
          <p:sp>
            <p:nvSpPr>
              <p:cNvPr id="11283" name="Rectangle 28"/>
              <p:cNvSpPr>
                <a:spLocks noChangeArrowheads="1"/>
              </p:cNvSpPr>
              <p:nvPr/>
            </p:nvSpPr>
            <p:spPr bwMode="auto">
              <a:xfrm>
                <a:off x="1872" y="3677"/>
                <a:ext cx="1943"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Create contact and via windows</a:t>
                </a:r>
              </a:p>
            </p:txBody>
          </p:sp>
          <p:sp>
            <p:nvSpPr>
              <p:cNvPr id="11284" name="Rectangle 29"/>
              <p:cNvSpPr>
                <a:spLocks noChangeArrowheads="1"/>
              </p:cNvSpPr>
              <p:nvPr/>
            </p:nvSpPr>
            <p:spPr bwMode="auto">
              <a:xfrm>
                <a:off x="1872" y="3788"/>
                <a:ext cx="1979" cy="154"/>
              </a:xfrm>
              <a:prstGeom prst="rect">
                <a:avLst/>
              </a:prstGeom>
              <a:noFill/>
              <a:ln w="9525">
                <a:noFill/>
                <a:miter lim="800000"/>
                <a:headEnd/>
                <a:tailEnd/>
              </a:ln>
            </p:spPr>
            <p:txBody>
              <a:bodyPr wrap="none" lIns="0" tIns="0" rIns="0" bIns="0">
                <a:spAutoFit/>
              </a:bodyPr>
              <a:lstStyle/>
              <a:p>
                <a:r>
                  <a:rPr lang="en-US" sz="1600" b="1">
                    <a:solidFill>
                      <a:schemeClr val="bg1"/>
                    </a:solidFill>
                    <a:latin typeface="Arial" charset="0"/>
                  </a:rPr>
                  <a:t>Deposit and pattern metal layers</a:t>
                </a:r>
              </a:p>
            </p:txBody>
          </p:sp>
          <p:sp>
            <p:nvSpPr>
              <p:cNvPr id="11285" name="Line 30"/>
              <p:cNvSpPr>
                <a:spLocks noChangeShapeType="1"/>
              </p:cNvSpPr>
              <p:nvPr/>
            </p:nvSpPr>
            <p:spPr bwMode="auto">
              <a:xfrm>
                <a:off x="2736" y="3408"/>
                <a:ext cx="0" cy="192"/>
              </a:xfrm>
              <a:prstGeom prst="line">
                <a:avLst/>
              </a:prstGeom>
              <a:noFill/>
              <a:ln w="12700">
                <a:solidFill>
                  <a:schemeClr val="tx1"/>
                </a:solidFill>
                <a:round/>
                <a:headEnd type="diamond" w="med" len="med"/>
                <a:tailEnd type="triangle" w="med" len="med"/>
              </a:ln>
            </p:spPr>
            <p:txBody>
              <a:bodyPr/>
              <a:lstStyle/>
              <a:p>
                <a:endParaRPr lang="en-IN"/>
              </a:p>
            </p:txBody>
          </p:sp>
        </p:grpSp>
      </p:grpSp>
      <p:sp>
        <p:nvSpPr>
          <p:cNvPr id="264223" name="Rectangle 31"/>
          <p:cNvSpPr>
            <a:spLocks noChangeArrowheads="1"/>
          </p:cNvSpPr>
          <p:nvPr/>
        </p:nvSpPr>
        <p:spPr bwMode="auto">
          <a:xfrm>
            <a:off x="4419600" y="1600200"/>
            <a:ext cx="4267200" cy="5006975"/>
          </a:xfrm>
          <a:prstGeom prst="rect">
            <a:avLst/>
          </a:prstGeom>
          <a:noFill/>
          <a:ln w="12700">
            <a:noFill/>
            <a:miter lim="800000"/>
            <a:headEnd/>
            <a:tailEnd/>
          </a:ln>
        </p:spPr>
        <p:txBody>
          <a:bodyPr lIns="63500" tIns="25400" rIns="63500" bIns="25400">
            <a:spAutoFit/>
          </a:bodyPr>
          <a:lstStyle/>
          <a:p>
            <a:pPr marL="533400" indent="-533400">
              <a:spcBef>
                <a:spcPct val="20000"/>
              </a:spcBef>
              <a:buClr>
                <a:srgbClr val="E71909"/>
              </a:buClr>
              <a:buSzPct val="75000"/>
              <a:buFont typeface="Monotype Sorts" pitchFamily="2" charset="2"/>
              <a:buChar char="l"/>
            </a:pPr>
            <a:r>
              <a:rPr lang="en-US" sz="2400" dirty="0">
                <a:solidFill>
                  <a:schemeClr val="tx1"/>
                </a:solidFill>
                <a:latin typeface="Arial" charset="0"/>
              </a:rPr>
              <a:t>One full </a:t>
            </a:r>
            <a:r>
              <a:rPr lang="en-US" sz="2400" dirty="0">
                <a:solidFill>
                  <a:schemeClr val="accent1"/>
                </a:solidFill>
                <a:latin typeface="Arial" charset="0"/>
              </a:rPr>
              <a:t>photolithography</a:t>
            </a:r>
            <a:r>
              <a:rPr lang="en-US" sz="2400" dirty="0">
                <a:solidFill>
                  <a:schemeClr val="tx1"/>
                </a:solidFill>
                <a:latin typeface="Arial" charset="0"/>
              </a:rPr>
              <a:t> sequence per layer (mask)</a:t>
            </a:r>
          </a:p>
          <a:p>
            <a:pPr marL="533400" indent="-533400">
              <a:spcBef>
                <a:spcPct val="20000"/>
              </a:spcBef>
              <a:buClr>
                <a:srgbClr val="E71909"/>
              </a:buClr>
              <a:buSzPct val="75000"/>
              <a:buFont typeface="Monotype Sorts" pitchFamily="2" charset="2"/>
              <a:buChar char="l"/>
            </a:pPr>
            <a:r>
              <a:rPr lang="en-US" sz="2400" dirty="0">
                <a:solidFill>
                  <a:schemeClr val="tx1"/>
                </a:solidFill>
                <a:latin typeface="Arial" charset="0"/>
              </a:rPr>
              <a:t>Built (roughly) from the bottom up</a:t>
            </a:r>
          </a:p>
          <a:p>
            <a:pPr marL="914400" lvl="1" indent="-457200">
              <a:spcBef>
                <a:spcPct val="20000"/>
              </a:spcBef>
              <a:buClr>
                <a:srgbClr val="0000B6"/>
              </a:buClr>
              <a:buSzPct val="100000"/>
            </a:pPr>
            <a:r>
              <a:rPr lang="en-US" sz="2400" dirty="0">
                <a:solidFill>
                  <a:schemeClr val="tx1"/>
                </a:solidFill>
                <a:latin typeface="Arial" charset="0"/>
              </a:rPr>
              <a:t>5  </a:t>
            </a:r>
            <a:r>
              <a:rPr lang="en-US" sz="2400" dirty="0">
                <a:solidFill>
                  <a:srgbClr val="8901F3"/>
                </a:solidFill>
                <a:latin typeface="Arial" charset="0"/>
              </a:rPr>
              <a:t>metal 2</a:t>
            </a:r>
          </a:p>
          <a:p>
            <a:pPr marL="914400" lvl="1" indent="-457200">
              <a:spcBef>
                <a:spcPct val="20000"/>
              </a:spcBef>
              <a:buClr>
                <a:srgbClr val="0000B6"/>
              </a:buClr>
              <a:buSzPct val="100000"/>
            </a:pPr>
            <a:r>
              <a:rPr lang="en-US" sz="2400" dirty="0">
                <a:solidFill>
                  <a:schemeClr val="tx1"/>
                </a:solidFill>
                <a:latin typeface="Arial" charset="0"/>
              </a:rPr>
              <a:t>4  </a:t>
            </a:r>
            <a:r>
              <a:rPr lang="en-US" sz="2400" dirty="0">
                <a:latin typeface="Arial" charset="0"/>
              </a:rPr>
              <a:t>metal 1</a:t>
            </a:r>
          </a:p>
          <a:p>
            <a:pPr marL="914400" lvl="1" indent="-457200">
              <a:spcBef>
                <a:spcPct val="20000"/>
              </a:spcBef>
              <a:buClr>
                <a:srgbClr val="0000B6"/>
              </a:buClr>
              <a:buSzPct val="100000"/>
            </a:pPr>
            <a:r>
              <a:rPr lang="en-US" sz="2400" dirty="0">
                <a:solidFill>
                  <a:schemeClr val="tx1"/>
                </a:solidFill>
                <a:latin typeface="Arial" charset="0"/>
              </a:rPr>
              <a:t>2  </a:t>
            </a:r>
            <a:r>
              <a:rPr lang="en-US" sz="2400" dirty="0" err="1">
                <a:solidFill>
                  <a:schemeClr val="accent1"/>
                </a:solidFill>
                <a:latin typeface="Arial" charset="0"/>
              </a:rPr>
              <a:t>polysilicon</a:t>
            </a:r>
            <a:endParaRPr lang="en-US" sz="2400" dirty="0">
              <a:solidFill>
                <a:schemeClr val="accent1"/>
              </a:solidFill>
              <a:latin typeface="Arial" charset="0"/>
            </a:endParaRPr>
          </a:p>
          <a:p>
            <a:pPr marL="914400" lvl="1" indent="-457200">
              <a:spcBef>
                <a:spcPct val="20000"/>
              </a:spcBef>
              <a:buClr>
                <a:srgbClr val="0000B6"/>
              </a:buClr>
              <a:buSzPct val="100000"/>
            </a:pPr>
            <a:r>
              <a:rPr lang="en-US" sz="2400" dirty="0">
                <a:solidFill>
                  <a:schemeClr val="tx1"/>
                </a:solidFill>
                <a:latin typeface="Arial" charset="0"/>
              </a:rPr>
              <a:t>3  </a:t>
            </a:r>
            <a:r>
              <a:rPr lang="en-US" sz="2400" dirty="0">
                <a:solidFill>
                  <a:srgbClr val="009900"/>
                </a:solidFill>
                <a:latin typeface="Arial" charset="0"/>
              </a:rPr>
              <a:t>source and drain diffusions</a:t>
            </a:r>
          </a:p>
          <a:p>
            <a:pPr marL="914400" lvl="1" indent="-457200">
              <a:spcBef>
                <a:spcPct val="20000"/>
              </a:spcBef>
              <a:buClr>
                <a:srgbClr val="0000B6"/>
              </a:buClr>
              <a:buSzPct val="100000"/>
            </a:pPr>
            <a:r>
              <a:rPr lang="en-US" sz="2800" dirty="0">
                <a:solidFill>
                  <a:schemeClr val="tx1"/>
                </a:solidFill>
                <a:latin typeface="Arial" charset="0"/>
              </a:rPr>
              <a:t>1</a:t>
            </a:r>
            <a:r>
              <a:rPr lang="en-US" sz="2800" dirty="0">
                <a:solidFill>
                  <a:srgbClr val="FF9900"/>
                </a:solidFill>
                <a:latin typeface="Arial" charset="0"/>
              </a:rPr>
              <a:t>  tubs (aka wells, active areas)</a:t>
            </a:r>
          </a:p>
        </p:txBody>
      </p:sp>
      <p:grpSp>
        <p:nvGrpSpPr>
          <p:cNvPr id="8" name="Group 32"/>
          <p:cNvGrpSpPr>
            <a:grpSpLocks/>
          </p:cNvGrpSpPr>
          <p:nvPr/>
        </p:nvGrpSpPr>
        <p:grpSpPr bwMode="auto">
          <a:xfrm>
            <a:off x="6659563" y="4508500"/>
            <a:ext cx="2138362" cy="609600"/>
            <a:chOff x="1680" y="2064"/>
            <a:chExt cx="1347" cy="384"/>
          </a:xfrm>
        </p:grpSpPr>
        <p:sp>
          <p:nvSpPr>
            <p:cNvPr id="11275" name="AutoShape 33"/>
            <p:cNvSpPr>
              <a:spLocks noChangeArrowheads="1"/>
            </p:cNvSpPr>
            <p:nvPr/>
          </p:nvSpPr>
          <p:spPr bwMode="auto">
            <a:xfrm rot="5400000">
              <a:off x="1704" y="2040"/>
              <a:ext cx="384" cy="432"/>
            </a:xfrm>
            <a:custGeom>
              <a:avLst/>
              <a:gdLst>
                <a:gd name="T0" fmla="*/ 3 w 21600"/>
                <a:gd name="T1" fmla="*/ 0 h 21600"/>
                <a:gd name="T2" fmla="*/ 1 w 21600"/>
                <a:gd name="T3" fmla="*/ 6 h 21600"/>
                <a:gd name="T4" fmla="*/ 3 w 21600"/>
                <a:gd name="T5" fmla="*/ 2 h 21600"/>
                <a:gd name="T6" fmla="*/ 8 w 21600"/>
                <a:gd name="T7" fmla="*/ 4 h 21600"/>
                <a:gd name="T8" fmla="*/ 6 w 21600"/>
                <a:gd name="T9" fmla="*/ 6 h 21600"/>
                <a:gd name="T10" fmla="*/ 4 w 21600"/>
                <a:gd name="T11" fmla="*/ 4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399" y="11720"/>
                    <a:pt x="5635" y="12626"/>
                    <a:pt x="6083" y="13430"/>
                  </a:cubicBezTo>
                  <a:lnTo>
                    <a:pt x="1367" y="16060"/>
                  </a:lnTo>
                  <a:cubicBezTo>
                    <a:pt x="470" y="14452"/>
                    <a:pt x="0" y="12641"/>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noFill/>
            <a:ln w="12700">
              <a:solidFill>
                <a:schemeClr val="tx1"/>
              </a:solidFill>
              <a:miter lim="800000"/>
              <a:headEnd/>
              <a:tailEnd/>
            </a:ln>
          </p:spPr>
          <p:txBody>
            <a:bodyPr wrap="none" anchor="ctr"/>
            <a:lstStyle/>
            <a:p>
              <a:endParaRPr lang="en-IN"/>
            </a:p>
          </p:txBody>
        </p:sp>
        <p:sp>
          <p:nvSpPr>
            <p:cNvPr id="11276" name="Rectangle 34"/>
            <p:cNvSpPr>
              <a:spLocks noChangeArrowheads="1"/>
            </p:cNvSpPr>
            <p:nvPr/>
          </p:nvSpPr>
          <p:spPr bwMode="auto">
            <a:xfrm>
              <a:off x="2208" y="2160"/>
              <a:ext cx="819" cy="209"/>
            </a:xfrm>
            <a:prstGeom prst="rect">
              <a:avLst/>
            </a:prstGeom>
            <a:noFill/>
            <a:ln w="25400">
              <a:noFill/>
              <a:miter lim="800000"/>
              <a:headEnd/>
              <a:tailEnd/>
            </a:ln>
          </p:spPr>
          <p:txBody>
            <a:bodyPr wrap="none" lIns="71565" tIns="28626" rIns="71565" bIns="28626">
              <a:spAutoFit/>
            </a:bodyPr>
            <a:lstStyle/>
            <a:p>
              <a:pPr defTabSz="1030288">
                <a:lnSpc>
                  <a:spcPct val="90000"/>
                </a:lnSpc>
              </a:pPr>
              <a:r>
                <a:rPr lang="en-US" sz="2000">
                  <a:solidFill>
                    <a:schemeClr val="tx1"/>
                  </a:solidFill>
                  <a:latin typeface="Arial" charset="0"/>
                </a:rPr>
                <a:t>exception!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2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a:xfrm>
            <a:off x="539750" y="620713"/>
            <a:ext cx="7772400" cy="422275"/>
          </a:xfrm>
        </p:spPr>
        <p:txBody>
          <a:bodyPr>
            <a:normAutofit fontScale="90000"/>
          </a:bodyPr>
          <a:lstStyle/>
          <a:p>
            <a:r>
              <a:rPr lang="en-US" smtClean="0"/>
              <a:t>Example of Patterning of SiO2</a:t>
            </a:r>
          </a:p>
        </p:txBody>
      </p:sp>
      <p:sp>
        <p:nvSpPr>
          <p:cNvPr id="12291" name="Rectangle 2051"/>
          <p:cNvSpPr>
            <a:spLocks noChangeArrowheads="1"/>
          </p:cNvSpPr>
          <p:nvPr/>
        </p:nvSpPr>
        <p:spPr bwMode="auto">
          <a:xfrm>
            <a:off x="5915025" y="23749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2" name="Rectangle 2052"/>
          <p:cNvSpPr>
            <a:spLocks noChangeArrowheads="1"/>
          </p:cNvSpPr>
          <p:nvPr/>
        </p:nvSpPr>
        <p:spPr bwMode="auto">
          <a:xfrm>
            <a:off x="2324100" y="47498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3" name="Rectangle 2053"/>
          <p:cNvSpPr>
            <a:spLocks noChangeArrowheads="1"/>
          </p:cNvSpPr>
          <p:nvPr/>
        </p:nvSpPr>
        <p:spPr bwMode="auto">
          <a:xfrm>
            <a:off x="2324100" y="48641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4" name="Rectangle 2054"/>
          <p:cNvSpPr>
            <a:spLocks noChangeArrowheads="1"/>
          </p:cNvSpPr>
          <p:nvPr/>
        </p:nvSpPr>
        <p:spPr bwMode="auto">
          <a:xfrm>
            <a:off x="2438400" y="47498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5" name="Rectangle 2055"/>
          <p:cNvSpPr>
            <a:spLocks noChangeArrowheads="1"/>
          </p:cNvSpPr>
          <p:nvPr/>
        </p:nvSpPr>
        <p:spPr bwMode="auto">
          <a:xfrm>
            <a:off x="2438400" y="48641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6" name="Rectangle 2056"/>
          <p:cNvSpPr>
            <a:spLocks noChangeArrowheads="1"/>
          </p:cNvSpPr>
          <p:nvPr/>
        </p:nvSpPr>
        <p:spPr bwMode="auto">
          <a:xfrm>
            <a:off x="2565400" y="47498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7" name="Rectangle 2057"/>
          <p:cNvSpPr>
            <a:spLocks noChangeArrowheads="1"/>
          </p:cNvSpPr>
          <p:nvPr/>
        </p:nvSpPr>
        <p:spPr bwMode="auto">
          <a:xfrm>
            <a:off x="2565400" y="48641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8" name="Rectangle 2058"/>
          <p:cNvSpPr>
            <a:spLocks noChangeArrowheads="1"/>
          </p:cNvSpPr>
          <p:nvPr/>
        </p:nvSpPr>
        <p:spPr bwMode="auto">
          <a:xfrm>
            <a:off x="3300413" y="47498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299" name="Rectangle 2059"/>
          <p:cNvSpPr>
            <a:spLocks noChangeArrowheads="1"/>
          </p:cNvSpPr>
          <p:nvPr/>
        </p:nvSpPr>
        <p:spPr bwMode="auto">
          <a:xfrm>
            <a:off x="3300413" y="48641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0" name="Rectangle 2060"/>
          <p:cNvSpPr>
            <a:spLocks noChangeArrowheads="1"/>
          </p:cNvSpPr>
          <p:nvPr/>
        </p:nvSpPr>
        <p:spPr bwMode="auto">
          <a:xfrm>
            <a:off x="3414713" y="47498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1" name="Rectangle 2061"/>
          <p:cNvSpPr>
            <a:spLocks noChangeArrowheads="1"/>
          </p:cNvSpPr>
          <p:nvPr/>
        </p:nvSpPr>
        <p:spPr bwMode="auto">
          <a:xfrm>
            <a:off x="3414713" y="48641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2" name="Rectangle 2062"/>
          <p:cNvSpPr>
            <a:spLocks noChangeArrowheads="1"/>
          </p:cNvSpPr>
          <p:nvPr/>
        </p:nvSpPr>
        <p:spPr bwMode="auto">
          <a:xfrm>
            <a:off x="3541713" y="47498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3" name="Rectangle 2063"/>
          <p:cNvSpPr>
            <a:spLocks noChangeArrowheads="1"/>
          </p:cNvSpPr>
          <p:nvPr/>
        </p:nvSpPr>
        <p:spPr bwMode="auto">
          <a:xfrm>
            <a:off x="3541713" y="4864100"/>
            <a:ext cx="12700"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4" name="Rectangle 2086"/>
          <p:cNvSpPr>
            <a:spLocks noChangeArrowheads="1"/>
          </p:cNvSpPr>
          <p:nvPr/>
        </p:nvSpPr>
        <p:spPr bwMode="auto">
          <a:xfrm>
            <a:off x="4894263" y="1335088"/>
            <a:ext cx="17462"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5" name="Rectangle 2087"/>
          <p:cNvSpPr>
            <a:spLocks noChangeArrowheads="1"/>
          </p:cNvSpPr>
          <p:nvPr/>
        </p:nvSpPr>
        <p:spPr bwMode="auto">
          <a:xfrm>
            <a:off x="4822825" y="1335088"/>
            <a:ext cx="17463"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6" name="Rectangle 2089"/>
          <p:cNvSpPr>
            <a:spLocks noChangeArrowheads="1"/>
          </p:cNvSpPr>
          <p:nvPr/>
        </p:nvSpPr>
        <p:spPr bwMode="auto">
          <a:xfrm>
            <a:off x="5213350" y="1335088"/>
            <a:ext cx="17463"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7" name="Rectangle 2090"/>
          <p:cNvSpPr>
            <a:spLocks noChangeArrowheads="1"/>
          </p:cNvSpPr>
          <p:nvPr/>
        </p:nvSpPr>
        <p:spPr bwMode="auto">
          <a:xfrm>
            <a:off x="5141913" y="1335088"/>
            <a:ext cx="17462"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8" name="Rectangle 2091"/>
          <p:cNvSpPr>
            <a:spLocks noChangeArrowheads="1"/>
          </p:cNvSpPr>
          <p:nvPr/>
        </p:nvSpPr>
        <p:spPr bwMode="auto">
          <a:xfrm>
            <a:off x="5532438" y="1817688"/>
            <a:ext cx="1587" cy="174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09" name="Rectangle 2092"/>
          <p:cNvSpPr>
            <a:spLocks noChangeArrowheads="1"/>
          </p:cNvSpPr>
          <p:nvPr/>
        </p:nvSpPr>
        <p:spPr bwMode="auto">
          <a:xfrm>
            <a:off x="5532438" y="1335088"/>
            <a:ext cx="17462"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0" name="Rectangle 2093"/>
          <p:cNvSpPr>
            <a:spLocks noChangeArrowheads="1"/>
          </p:cNvSpPr>
          <p:nvPr/>
        </p:nvSpPr>
        <p:spPr bwMode="auto">
          <a:xfrm>
            <a:off x="5478463" y="1335088"/>
            <a:ext cx="17462"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1" name="Rectangle 2094"/>
          <p:cNvSpPr>
            <a:spLocks noChangeArrowheads="1"/>
          </p:cNvSpPr>
          <p:nvPr/>
        </p:nvSpPr>
        <p:spPr bwMode="auto">
          <a:xfrm>
            <a:off x="5851525" y="1335088"/>
            <a:ext cx="17463"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2" name="Rectangle 2095"/>
          <p:cNvSpPr>
            <a:spLocks noChangeArrowheads="1"/>
          </p:cNvSpPr>
          <p:nvPr/>
        </p:nvSpPr>
        <p:spPr bwMode="auto">
          <a:xfrm>
            <a:off x="5797550" y="1335088"/>
            <a:ext cx="17463"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3" name="Rectangle 2097"/>
          <p:cNvSpPr>
            <a:spLocks noChangeArrowheads="1"/>
          </p:cNvSpPr>
          <p:nvPr/>
        </p:nvSpPr>
        <p:spPr bwMode="auto">
          <a:xfrm>
            <a:off x="6116638" y="1817688"/>
            <a:ext cx="1587" cy="174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4" name="Rectangle 2098"/>
          <p:cNvSpPr>
            <a:spLocks noChangeArrowheads="1"/>
          </p:cNvSpPr>
          <p:nvPr/>
        </p:nvSpPr>
        <p:spPr bwMode="auto">
          <a:xfrm>
            <a:off x="6170613" y="1335088"/>
            <a:ext cx="17462"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5" name="Rectangle 2099"/>
          <p:cNvSpPr>
            <a:spLocks noChangeArrowheads="1"/>
          </p:cNvSpPr>
          <p:nvPr/>
        </p:nvSpPr>
        <p:spPr bwMode="auto">
          <a:xfrm>
            <a:off x="6116638" y="1335088"/>
            <a:ext cx="17462"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6" name="Rectangle 2100"/>
          <p:cNvSpPr>
            <a:spLocks noChangeArrowheads="1"/>
          </p:cNvSpPr>
          <p:nvPr/>
        </p:nvSpPr>
        <p:spPr bwMode="auto">
          <a:xfrm>
            <a:off x="6435725" y="1817688"/>
            <a:ext cx="1588" cy="174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17" name="Rectangle 2101"/>
          <p:cNvSpPr>
            <a:spLocks noChangeArrowheads="1"/>
          </p:cNvSpPr>
          <p:nvPr/>
        </p:nvSpPr>
        <p:spPr bwMode="auto">
          <a:xfrm>
            <a:off x="6507163" y="1335088"/>
            <a:ext cx="17462" cy="3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12318" name="Group 2328"/>
          <p:cNvGrpSpPr>
            <a:grpSpLocks/>
          </p:cNvGrpSpPr>
          <p:nvPr/>
        </p:nvGrpSpPr>
        <p:grpSpPr bwMode="auto">
          <a:xfrm>
            <a:off x="1371600" y="1557338"/>
            <a:ext cx="6732588" cy="5062537"/>
            <a:chOff x="864" y="480"/>
            <a:chExt cx="4241" cy="3697"/>
          </a:xfrm>
        </p:grpSpPr>
        <p:sp>
          <p:nvSpPr>
            <p:cNvPr id="12319" name="Rectangle 2064"/>
            <p:cNvSpPr>
              <a:spLocks noChangeArrowheads="1"/>
            </p:cNvSpPr>
            <p:nvPr/>
          </p:nvSpPr>
          <p:spPr bwMode="auto">
            <a:xfrm>
              <a:off x="897" y="2777"/>
              <a:ext cx="12"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0" name="Rectangle 2065"/>
            <p:cNvSpPr>
              <a:spLocks noChangeArrowheads="1"/>
            </p:cNvSpPr>
            <p:nvPr/>
          </p:nvSpPr>
          <p:spPr bwMode="auto">
            <a:xfrm>
              <a:off x="897" y="2647"/>
              <a:ext cx="12"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1" name="Rectangle 2066"/>
            <p:cNvSpPr>
              <a:spLocks noChangeArrowheads="1"/>
            </p:cNvSpPr>
            <p:nvPr/>
          </p:nvSpPr>
          <p:spPr bwMode="auto">
            <a:xfrm>
              <a:off x="1009"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2" name="Rectangle 2067"/>
            <p:cNvSpPr>
              <a:spLocks noChangeArrowheads="1"/>
            </p:cNvSpPr>
            <p:nvPr/>
          </p:nvSpPr>
          <p:spPr bwMode="auto">
            <a:xfrm>
              <a:off x="1009"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3" name="Rectangle 2068"/>
            <p:cNvSpPr>
              <a:spLocks noChangeArrowheads="1"/>
            </p:cNvSpPr>
            <p:nvPr/>
          </p:nvSpPr>
          <p:spPr bwMode="auto">
            <a:xfrm>
              <a:off x="1110"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4" name="Rectangle 2069"/>
            <p:cNvSpPr>
              <a:spLocks noChangeArrowheads="1"/>
            </p:cNvSpPr>
            <p:nvPr/>
          </p:nvSpPr>
          <p:spPr bwMode="auto">
            <a:xfrm>
              <a:off x="1110"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5" name="Rectangle 2070"/>
            <p:cNvSpPr>
              <a:spLocks noChangeArrowheads="1"/>
            </p:cNvSpPr>
            <p:nvPr/>
          </p:nvSpPr>
          <p:spPr bwMode="auto">
            <a:xfrm>
              <a:off x="1221"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6" name="Rectangle 2071"/>
            <p:cNvSpPr>
              <a:spLocks noChangeArrowheads="1"/>
            </p:cNvSpPr>
            <p:nvPr/>
          </p:nvSpPr>
          <p:spPr bwMode="auto">
            <a:xfrm>
              <a:off x="1221"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7" name="Rectangle 2072"/>
            <p:cNvSpPr>
              <a:spLocks noChangeArrowheads="1"/>
            </p:cNvSpPr>
            <p:nvPr/>
          </p:nvSpPr>
          <p:spPr bwMode="auto">
            <a:xfrm>
              <a:off x="1322"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8" name="Rectangle 2073"/>
            <p:cNvSpPr>
              <a:spLocks noChangeArrowheads="1"/>
            </p:cNvSpPr>
            <p:nvPr/>
          </p:nvSpPr>
          <p:spPr bwMode="auto">
            <a:xfrm>
              <a:off x="1322"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29" name="Rectangle 2074"/>
            <p:cNvSpPr>
              <a:spLocks noChangeArrowheads="1"/>
            </p:cNvSpPr>
            <p:nvPr/>
          </p:nvSpPr>
          <p:spPr bwMode="auto">
            <a:xfrm>
              <a:off x="1433" y="2777"/>
              <a:ext cx="12"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0" name="Rectangle 2075"/>
            <p:cNvSpPr>
              <a:spLocks noChangeArrowheads="1"/>
            </p:cNvSpPr>
            <p:nvPr/>
          </p:nvSpPr>
          <p:spPr bwMode="auto">
            <a:xfrm>
              <a:off x="1433" y="2647"/>
              <a:ext cx="12"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1" name="Rectangle 2076"/>
            <p:cNvSpPr>
              <a:spLocks noChangeArrowheads="1"/>
            </p:cNvSpPr>
            <p:nvPr/>
          </p:nvSpPr>
          <p:spPr bwMode="auto">
            <a:xfrm>
              <a:off x="1545" y="2777"/>
              <a:ext cx="10"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2" name="Rectangle 2077"/>
            <p:cNvSpPr>
              <a:spLocks noChangeArrowheads="1"/>
            </p:cNvSpPr>
            <p:nvPr/>
          </p:nvSpPr>
          <p:spPr bwMode="auto">
            <a:xfrm>
              <a:off x="1545" y="2647"/>
              <a:ext cx="10"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3" name="Rectangle 2078"/>
            <p:cNvSpPr>
              <a:spLocks noChangeArrowheads="1"/>
            </p:cNvSpPr>
            <p:nvPr/>
          </p:nvSpPr>
          <p:spPr bwMode="auto">
            <a:xfrm>
              <a:off x="1644"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4" name="Rectangle 2079"/>
            <p:cNvSpPr>
              <a:spLocks noChangeArrowheads="1"/>
            </p:cNvSpPr>
            <p:nvPr/>
          </p:nvSpPr>
          <p:spPr bwMode="auto">
            <a:xfrm>
              <a:off x="1644"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5" name="Rectangle 2080"/>
            <p:cNvSpPr>
              <a:spLocks noChangeArrowheads="1"/>
            </p:cNvSpPr>
            <p:nvPr/>
          </p:nvSpPr>
          <p:spPr bwMode="auto">
            <a:xfrm>
              <a:off x="1756"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6" name="Rectangle 2081"/>
            <p:cNvSpPr>
              <a:spLocks noChangeArrowheads="1"/>
            </p:cNvSpPr>
            <p:nvPr/>
          </p:nvSpPr>
          <p:spPr bwMode="auto">
            <a:xfrm>
              <a:off x="1756"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7" name="Rectangle 2082"/>
            <p:cNvSpPr>
              <a:spLocks noChangeArrowheads="1"/>
            </p:cNvSpPr>
            <p:nvPr/>
          </p:nvSpPr>
          <p:spPr bwMode="auto">
            <a:xfrm>
              <a:off x="1856"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8" name="Rectangle 2083"/>
            <p:cNvSpPr>
              <a:spLocks noChangeArrowheads="1"/>
            </p:cNvSpPr>
            <p:nvPr/>
          </p:nvSpPr>
          <p:spPr bwMode="auto">
            <a:xfrm>
              <a:off x="1856"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39" name="Rectangle 2084"/>
            <p:cNvSpPr>
              <a:spLocks noChangeArrowheads="1"/>
            </p:cNvSpPr>
            <p:nvPr/>
          </p:nvSpPr>
          <p:spPr bwMode="auto">
            <a:xfrm>
              <a:off x="1968" y="2777"/>
              <a:ext cx="11"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40" name="Rectangle 2085"/>
            <p:cNvSpPr>
              <a:spLocks noChangeArrowheads="1"/>
            </p:cNvSpPr>
            <p:nvPr/>
          </p:nvSpPr>
          <p:spPr bwMode="auto">
            <a:xfrm>
              <a:off x="1968" y="2647"/>
              <a:ext cx="11" cy="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41" name="Rectangle 2088"/>
            <p:cNvSpPr>
              <a:spLocks noChangeArrowheads="1"/>
            </p:cNvSpPr>
            <p:nvPr/>
          </p:nvSpPr>
          <p:spPr bwMode="auto">
            <a:xfrm>
              <a:off x="3284" y="1145"/>
              <a:ext cx="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42" name="Rectangle 2096"/>
            <p:cNvSpPr>
              <a:spLocks noChangeArrowheads="1"/>
            </p:cNvSpPr>
            <p:nvPr/>
          </p:nvSpPr>
          <p:spPr bwMode="auto">
            <a:xfrm>
              <a:off x="3887" y="921"/>
              <a:ext cx="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12343" name="Group 2102"/>
            <p:cNvGrpSpPr>
              <a:grpSpLocks/>
            </p:cNvGrpSpPr>
            <p:nvPr/>
          </p:nvGrpSpPr>
          <p:grpSpPr bwMode="auto">
            <a:xfrm>
              <a:off x="864" y="832"/>
              <a:ext cx="1179" cy="584"/>
              <a:chOff x="864" y="832"/>
              <a:chExt cx="1179" cy="584"/>
            </a:xfrm>
          </p:grpSpPr>
          <p:sp>
            <p:nvSpPr>
              <p:cNvPr id="12562" name="Rectangle 2103"/>
              <p:cNvSpPr>
                <a:spLocks noChangeArrowheads="1"/>
              </p:cNvSpPr>
              <p:nvPr/>
            </p:nvSpPr>
            <p:spPr bwMode="auto">
              <a:xfrm>
                <a:off x="897" y="832"/>
                <a:ext cx="1071" cy="347"/>
              </a:xfrm>
              <a:prstGeom prst="rect">
                <a:avLst/>
              </a:prstGeom>
              <a:solidFill>
                <a:srgbClr val="EAEAEA"/>
              </a:solidFill>
              <a:ln w="9525">
                <a:noFill/>
                <a:miter lim="800000"/>
                <a:headEnd/>
                <a:tailEnd/>
              </a:ln>
            </p:spPr>
            <p:txBody>
              <a:bodyPr/>
              <a:lstStyle/>
              <a:p>
                <a:endParaRPr lang="en-US"/>
              </a:p>
            </p:txBody>
          </p:sp>
          <p:sp>
            <p:nvSpPr>
              <p:cNvPr id="12563" name="Rectangle 2104"/>
              <p:cNvSpPr>
                <a:spLocks noChangeArrowheads="1"/>
              </p:cNvSpPr>
              <p:nvPr/>
            </p:nvSpPr>
            <p:spPr bwMode="auto">
              <a:xfrm>
                <a:off x="897" y="832"/>
                <a:ext cx="1082"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64" name="Rectangle 2105"/>
              <p:cNvSpPr>
                <a:spLocks noChangeArrowheads="1"/>
              </p:cNvSpPr>
              <p:nvPr/>
            </p:nvSpPr>
            <p:spPr bwMode="auto">
              <a:xfrm>
                <a:off x="1968" y="832"/>
                <a:ext cx="11" cy="35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65" name="Rectangle 2106"/>
              <p:cNvSpPr>
                <a:spLocks noChangeArrowheads="1"/>
              </p:cNvSpPr>
              <p:nvPr/>
            </p:nvSpPr>
            <p:spPr bwMode="auto">
              <a:xfrm>
                <a:off x="897" y="1179"/>
                <a:ext cx="107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66" name="Rectangle 2107"/>
              <p:cNvSpPr>
                <a:spLocks noChangeArrowheads="1"/>
              </p:cNvSpPr>
              <p:nvPr/>
            </p:nvSpPr>
            <p:spPr bwMode="auto">
              <a:xfrm>
                <a:off x="897" y="832"/>
                <a:ext cx="12" cy="34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67" name="Rectangle 2108"/>
              <p:cNvSpPr>
                <a:spLocks noChangeArrowheads="1"/>
              </p:cNvSpPr>
              <p:nvPr/>
            </p:nvSpPr>
            <p:spPr bwMode="auto">
              <a:xfrm>
                <a:off x="1221" y="947"/>
                <a:ext cx="554"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Si-substrate</a:t>
                </a:r>
                <a:endParaRPr lang="en-US" sz="1200" b="1">
                  <a:latin typeface="Arial" charset="0"/>
                </a:endParaRPr>
              </a:p>
            </p:txBody>
          </p:sp>
          <p:sp>
            <p:nvSpPr>
              <p:cNvPr id="12568" name="Rectangle 2109"/>
              <p:cNvSpPr>
                <a:spLocks noChangeArrowheads="1"/>
              </p:cNvSpPr>
              <p:nvPr/>
            </p:nvSpPr>
            <p:spPr bwMode="auto">
              <a:xfrm>
                <a:off x="864" y="1238"/>
                <a:ext cx="1179" cy="178"/>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Silicon base material</a:t>
                </a:r>
                <a:endParaRPr lang="en-US" sz="1600">
                  <a:latin typeface="Arial" charset="0"/>
                </a:endParaRPr>
              </a:p>
            </p:txBody>
          </p:sp>
        </p:grpSp>
        <p:sp>
          <p:nvSpPr>
            <p:cNvPr id="12344" name="Rectangle 2110"/>
            <p:cNvSpPr>
              <a:spLocks noChangeArrowheads="1"/>
            </p:cNvSpPr>
            <p:nvPr/>
          </p:nvSpPr>
          <p:spPr bwMode="auto">
            <a:xfrm>
              <a:off x="2057" y="3314"/>
              <a:ext cx="2"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12345" name="Group 2111"/>
            <p:cNvGrpSpPr>
              <a:grpSpLocks/>
            </p:cNvGrpSpPr>
            <p:nvPr/>
          </p:nvGrpSpPr>
          <p:grpSpPr bwMode="auto">
            <a:xfrm>
              <a:off x="864" y="2750"/>
              <a:ext cx="1920" cy="1306"/>
              <a:chOff x="864" y="2750"/>
              <a:chExt cx="1920" cy="1306"/>
            </a:xfrm>
          </p:grpSpPr>
          <p:sp>
            <p:nvSpPr>
              <p:cNvPr id="12448" name="Rectangle 2112"/>
              <p:cNvSpPr>
                <a:spLocks noChangeArrowheads="1"/>
              </p:cNvSpPr>
              <p:nvPr/>
            </p:nvSpPr>
            <p:spPr bwMode="auto">
              <a:xfrm>
                <a:off x="2327" y="3130"/>
                <a:ext cx="1" cy="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49" name="Rectangle 2113"/>
              <p:cNvSpPr>
                <a:spLocks noChangeArrowheads="1"/>
              </p:cNvSpPr>
              <p:nvPr/>
            </p:nvSpPr>
            <p:spPr bwMode="auto">
              <a:xfrm>
                <a:off x="897" y="3444"/>
                <a:ext cx="1071" cy="347"/>
              </a:xfrm>
              <a:prstGeom prst="rect">
                <a:avLst/>
              </a:prstGeom>
              <a:solidFill>
                <a:srgbClr val="EAEAEA"/>
              </a:solidFill>
              <a:ln w="9525">
                <a:noFill/>
                <a:miter lim="800000"/>
                <a:headEnd/>
                <a:tailEnd/>
              </a:ln>
            </p:spPr>
            <p:txBody>
              <a:bodyPr/>
              <a:lstStyle/>
              <a:p>
                <a:endParaRPr lang="en-US"/>
              </a:p>
            </p:txBody>
          </p:sp>
          <p:sp>
            <p:nvSpPr>
              <p:cNvPr id="12450" name="Rectangle 2114"/>
              <p:cNvSpPr>
                <a:spLocks noChangeArrowheads="1"/>
              </p:cNvSpPr>
              <p:nvPr/>
            </p:nvSpPr>
            <p:spPr bwMode="auto">
              <a:xfrm>
                <a:off x="897" y="3444"/>
                <a:ext cx="1082"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1" name="Rectangle 2115"/>
              <p:cNvSpPr>
                <a:spLocks noChangeArrowheads="1"/>
              </p:cNvSpPr>
              <p:nvPr/>
            </p:nvSpPr>
            <p:spPr bwMode="auto">
              <a:xfrm>
                <a:off x="1968" y="3444"/>
                <a:ext cx="11" cy="35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2" name="Rectangle 2116"/>
              <p:cNvSpPr>
                <a:spLocks noChangeArrowheads="1"/>
              </p:cNvSpPr>
              <p:nvPr/>
            </p:nvSpPr>
            <p:spPr bwMode="auto">
              <a:xfrm>
                <a:off x="897" y="3791"/>
                <a:ext cx="107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3" name="Rectangle 2117"/>
              <p:cNvSpPr>
                <a:spLocks noChangeArrowheads="1"/>
              </p:cNvSpPr>
              <p:nvPr/>
            </p:nvSpPr>
            <p:spPr bwMode="auto">
              <a:xfrm>
                <a:off x="897" y="3444"/>
                <a:ext cx="12" cy="34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4" name="Rectangle 2118"/>
              <p:cNvSpPr>
                <a:spLocks noChangeArrowheads="1"/>
              </p:cNvSpPr>
              <p:nvPr/>
            </p:nvSpPr>
            <p:spPr bwMode="auto">
              <a:xfrm>
                <a:off x="897" y="3349"/>
                <a:ext cx="1071" cy="95"/>
              </a:xfrm>
              <a:prstGeom prst="rect">
                <a:avLst/>
              </a:prstGeom>
              <a:solidFill>
                <a:srgbClr val="CC00FF"/>
              </a:solidFill>
              <a:ln w="9525">
                <a:noFill/>
                <a:miter lim="800000"/>
                <a:headEnd/>
                <a:tailEnd/>
              </a:ln>
            </p:spPr>
            <p:txBody>
              <a:bodyPr/>
              <a:lstStyle/>
              <a:p>
                <a:endParaRPr lang="en-US"/>
              </a:p>
            </p:txBody>
          </p:sp>
          <p:sp>
            <p:nvSpPr>
              <p:cNvPr id="12455" name="Rectangle 2119"/>
              <p:cNvSpPr>
                <a:spLocks noChangeArrowheads="1"/>
              </p:cNvSpPr>
              <p:nvPr/>
            </p:nvSpPr>
            <p:spPr bwMode="auto">
              <a:xfrm>
                <a:off x="897" y="3349"/>
                <a:ext cx="1082"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6" name="Rectangle 2120"/>
              <p:cNvSpPr>
                <a:spLocks noChangeArrowheads="1"/>
              </p:cNvSpPr>
              <p:nvPr/>
            </p:nvSpPr>
            <p:spPr bwMode="auto">
              <a:xfrm>
                <a:off x="1968" y="3349"/>
                <a:ext cx="11" cy="10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7" name="Rectangle 2121"/>
              <p:cNvSpPr>
                <a:spLocks noChangeArrowheads="1"/>
              </p:cNvSpPr>
              <p:nvPr/>
            </p:nvSpPr>
            <p:spPr bwMode="auto">
              <a:xfrm>
                <a:off x="897" y="3444"/>
                <a:ext cx="107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8" name="Rectangle 2122"/>
              <p:cNvSpPr>
                <a:spLocks noChangeArrowheads="1"/>
              </p:cNvSpPr>
              <p:nvPr/>
            </p:nvSpPr>
            <p:spPr bwMode="auto">
              <a:xfrm>
                <a:off x="897" y="3349"/>
                <a:ext cx="12" cy="9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59" name="Rectangle 2123"/>
              <p:cNvSpPr>
                <a:spLocks noChangeArrowheads="1"/>
              </p:cNvSpPr>
              <p:nvPr/>
            </p:nvSpPr>
            <p:spPr bwMode="auto">
              <a:xfrm>
                <a:off x="897" y="3286"/>
                <a:ext cx="235" cy="63"/>
              </a:xfrm>
              <a:prstGeom prst="rect">
                <a:avLst/>
              </a:prstGeom>
              <a:solidFill>
                <a:srgbClr val="00FF00"/>
              </a:solidFill>
              <a:ln w="9525">
                <a:noFill/>
                <a:miter lim="800000"/>
                <a:headEnd/>
                <a:tailEnd/>
              </a:ln>
            </p:spPr>
            <p:txBody>
              <a:bodyPr/>
              <a:lstStyle/>
              <a:p>
                <a:endParaRPr lang="en-US"/>
              </a:p>
            </p:txBody>
          </p:sp>
          <p:sp>
            <p:nvSpPr>
              <p:cNvPr id="12460" name="Rectangle 2124"/>
              <p:cNvSpPr>
                <a:spLocks noChangeArrowheads="1"/>
              </p:cNvSpPr>
              <p:nvPr/>
            </p:nvSpPr>
            <p:spPr bwMode="auto">
              <a:xfrm>
                <a:off x="897" y="3286"/>
                <a:ext cx="246"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1" name="Rectangle 2125"/>
              <p:cNvSpPr>
                <a:spLocks noChangeArrowheads="1"/>
              </p:cNvSpPr>
              <p:nvPr/>
            </p:nvSpPr>
            <p:spPr bwMode="auto">
              <a:xfrm>
                <a:off x="1132" y="3286"/>
                <a:ext cx="11" cy="7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2" name="Rectangle 2126"/>
              <p:cNvSpPr>
                <a:spLocks noChangeArrowheads="1"/>
              </p:cNvSpPr>
              <p:nvPr/>
            </p:nvSpPr>
            <p:spPr bwMode="auto">
              <a:xfrm>
                <a:off x="897" y="3349"/>
                <a:ext cx="235"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3" name="Rectangle 2127"/>
              <p:cNvSpPr>
                <a:spLocks noChangeArrowheads="1"/>
              </p:cNvSpPr>
              <p:nvPr/>
            </p:nvSpPr>
            <p:spPr bwMode="auto">
              <a:xfrm>
                <a:off x="897" y="3286"/>
                <a:ext cx="12"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4" name="Rectangle 2128"/>
              <p:cNvSpPr>
                <a:spLocks noChangeArrowheads="1"/>
              </p:cNvSpPr>
              <p:nvPr/>
            </p:nvSpPr>
            <p:spPr bwMode="auto">
              <a:xfrm>
                <a:off x="897" y="3002"/>
                <a:ext cx="1071" cy="63"/>
              </a:xfrm>
              <a:prstGeom prst="rect">
                <a:avLst/>
              </a:prstGeom>
              <a:gradFill rotWithShape="0">
                <a:gsLst>
                  <a:gs pos="0">
                    <a:srgbClr val="FFFFFF"/>
                  </a:gs>
                  <a:gs pos="50000">
                    <a:srgbClr val="000000"/>
                  </a:gs>
                  <a:gs pos="100000">
                    <a:srgbClr val="FFFFFF"/>
                  </a:gs>
                </a:gsLst>
                <a:lin ang="5400000" scaled="1"/>
              </a:gradFill>
              <a:ln w="9525">
                <a:noFill/>
                <a:miter lim="800000"/>
                <a:headEnd/>
                <a:tailEnd/>
              </a:ln>
            </p:spPr>
            <p:txBody>
              <a:bodyPr/>
              <a:lstStyle/>
              <a:p>
                <a:endParaRPr lang="en-US"/>
              </a:p>
            </p:txBody>
          </p:sp>
          <p:sp>
            <p:nvSpPr>
              <p:cNvPr id="12465" name="Rectangle 2129"/>
              <p:cNvSpPr>
                <a:spLocks noChangeArrowheads="1"/>
              </p:cNvSpPr>
              <p:nvPr/>
            </p:nvSpPr>
            <p:spPr bwMode="auto">
              <a:xfrm>
                <a:off x="897" y="3002"/>
                <a:ext cx="1082"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6" name="Rectangle 2130"/>
              <p:cNvSpPr>
                <a:spLocks noChangeArrowheads="1"/>
              </p:cNvSpPr>
              <p:nvPr/>
            </p:nvSpPr>
            <p:spPr bwMode="auto">
              <a:xfrm>
                <a:off x="1968" y="3002"/>
                <a:ext cx="11" cy="7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7" name="Rectangle 2131"/>
              <p:cNvSpPr>
                <a:spLocks noChangeArrowheads="1"/>
              </p:cNvSpPr>
              <p:nvPr/>
            </p:nvSpPr>
            <p:spPr bwMode="auto">
              <a:xfrm>
                <a:off x="897" y="3065"/>
                <a:ext cx="107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8" name="Rectangle 2132"/>
              <p:cNvSpPr>
                <a:spLocks noChangeArrowheads="1"/>
              </p:cNvSpPr>
              <p:nvPr/>
            </p:nvSpPr>
            <p:spPr bwMode="auto">
              <a:xfrm>
                <a:off x="897" y="3002"/>
                <a:ext cx="12"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69" name="Rectangle 2133"/>
              <p:cNvSpPr>
                <a:spLocks noChangeArrowheads="1"/>
              </p:cNvSpPr>
              <p:nvPr/>
            </p:nvSpPr>
            <p:spPr bwMode="auto">
              <a:xfrm>
                <a:off x="1132" y="3065"/>
                <a:ext cx="601" cy="2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70" name="Rectangle 2134"/>
              <p:cNvSpPr>
                <a:spLocks noChangeArrowheads="1"/>
              </p:cNvSpPr>
              <p:nvPr/>
            </p:nvSpPr>
            <p:spPr bwMode="auto">
              <a:xfrm>
                <a:off x="1132" y="3065"/>
                <a:ext cx="613"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71" name="Rectangle 2135"/>
              <p:cNvSpPr>
                <a:spLocks noChangeArrowheads="1"/>
              </p:cNvSpPr>
              <p:nvPr/>
            </p:nvSpPr>
            <p:spPr bwMode="auto">
              <a:xfrm>
                <a:off x="1733" y="3065"/>
                <a:ext cx="12" cy="3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72" name="Rectangle 2136"/>
              <p:cNvSpPr>
                <a:spLocks noChangeArrowheads="1"/>
              </p:cNvSpPr>
              <p:nvPr/>
            </p:nvSpPr>
            <p:spPr bwMode="auto">
              <a:xfrm>
                <a:off x="1132" y="3086"/>
                <a:ext cx="60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73" name="Rectangle 2137"/>
              <p:cNvSpPr>
                <a:spLocks noChangeArrowheads="1"/>
              </p:cNvSpPr>
              <p:nvPr/>
            </p:nvSpPr>
            <p:spPr bwMode="auto">
              <a:xfrm>
                <a:off x="1132" y="3065"/>
                <a:ext cx="11" cy="2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74" name="Freeform 2138"/>
              <p:cNvSpPr>
                <a:spLocks/>
              </p:cNvSpPr>
              <p:nvPr/>
            </p:nvSpPr>
            <p:spPr bwMode="auto">
              <a:xfrm>
                <a:off x="864" y="2876"/>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75" name="Freeform 2139"/>
              <p:cNvSpPr>
                <a:spLocks/>
              </p:cNvSpPr>
              <p:nvPr/>
            </p:nvSpPr>
            <p:spPr bwMode="auto">
              <a:xfrm>
                <a:off x="875" y="2876"/>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76" name="Freeform 2140"/>
              <p:cNvSpPr>
                <a:spLocks/>
              </p:cNvSpPr>
              <p:nvPr/>
            </p:nvSpPr>
            <p:spPr bwMode="auto">
              <a:xfrm>
                <a:off x="875" y="2876"/>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77" name="Rectangle 2141"/>
              <p:cNvSpPr>
                <a:spLocks noChangeArrowheads="1"/>
              </p:cNvSpPr>
              <p:nvPr/>
            </p:nvSpPr>
            <p:spPr bwMode="auto">
              <a:xfrm>
                <a:off x="897" y="2771"/>
                <a:ext cx="12"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78" name="Freeform 2142"/>
              <p:cNvSpPr>
                <a:spLocks/>
              </p:cNvSpPr>
              <p:nvPr/>
            </p:nvSpPr>
            <p:spPr bwMode="auto">
              <a:xfrm>
                <a:off x="953" y="2876"/>
                <a:ext cx="78" cy="52"/>
              </a:xfrm>
              <a:custGeom>
                <a:avLst/>
                <a:gdLst>
                  <a:gd name="T0" fmla="*/ 56 w 56"/>
                  <a:gd name="T1" fmla="*/ 0 h 40"/>
                  <a:gd name="T2" fmla="*/ 78 w 56"/>
                  <a:gd name="T3" fmla="*/ 0 h 40"/>
                  <a:gd name="T4" fmla="*/ 78 w 56"/>
                  <a:gd name="T5" fmla="*/ 0 h 40"/>
                  <a:gd name="T6" fmla="*/ 78 w 56"/>
                  <a:gd name="T7" fmla="*/ 0 h 40"/>
                  <a:gd name="T8" fmla="*/ 56 w 56"/>
                  <a:gd name="T9" fmla="*/ 42 h 40"/>
                  <a:gd name="T10" fmla="*/ 45 w 56"/>
                  <a:gd name="T11" fmla="*/ 52 h 40"/>
                  <a:gd name="T12" fmla="*/ 45 w 56"/>
                  <a:gd name="T13" fmla="*/ 52 h 40"/>
                  <a:gd name="T14" fmla="*/ 11 w 56"/>
                  <a:gd name="T15" fmla="*/ 10 h 40"/>
                  <a:gd name="T16" fmla="*/ 0 w 56"/>
                  <a:gd name="T17" fmla="*/ 0 h 40"/>
                  <a:gd name="T18" fmla="*/ 22 w 56"/>
                  <a:gd name="T19" fmla="*/ 0 h 40"/>
                  <a:gd name="T20" fmla="*/ 22 w 56"/>
                  <a:gd name="T21" fmla="*/ 0 h 40"/>
                  <a:gd name="T22" fmla="*/ 56 w 56"/>
                  <a:gd name="T23" fmla="*/ 42 h 40"/>
                  <a:gd name="T24" fmla="*/ 45 w 56"/>
                  <a:gd name="T25" fmla="*/ 52 h 40"/>
                  <a:gd name="T26" fmla="*/ 45 w 56"/>
                  <a:gd name="T27" fmla="*/ 42 h 40"/>
                  <a:gd name="T28" fmla="*/ 67 w 56"/>
                  <a:gd name="T29" fmla="*/ 0 h 40"/>
                  <a:gd name="T30" fmla="*/ 78 w 56"/>
                  <a:gd name="T31" fmla="*/ 0 h 40"/>
                  <a:gd name="T32" fmla="*/ 78 w 56"/>
                  <a:gd name="T33" fmla="*/ 10 h 40"/>
                  <a:gd name="T34" fmla="*/ 56 w 56"/>
                  <a:gd name="T35" fmla="*/ 10 h 40"/>
                  <a:gd name="T36" fmla="*/ 56 w 56"/>
                  <a:gd name="T37" fmla="*/ 0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40"/>
                  <a:gd name="T59" fmla="*/ 56 w 56"/>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40">
                    <a:moveTo>
                      <a:pt x="40" y="0"/>
                    </a:moveTo>
                    <a:lnTo>
                      <a:pt x="56" y="0"/>
                    </a:lnTo>
                    <a:lnTo>
                      <a:pt x="40" y="32"/>
                    </a:lnTo>
                    <a:lnTo>
                      <a:pt x="32" y="40"/>
                    </a:lnTo>
                    <a:lnTo>
                      <a:pt x="8" y="8"/>
                    </a:lnTo>
                    <a:lnTo>
                      <a:pt x="0" y="0"/>
                    </a:lnTo>
                    <a:lnTo>
                      <a:pt x="16" y="0"/>
                    </a:lnTo>
                    <a:lnTo>
                      <a:pt x="40" y="32"/>
                    </a:lnTo>
                    <a:lnTo>
                      <a:pt x="32" y="40"/>
                    </a:lnTo>
                    <a:lnTo>
                      <a:pt x="32" y="32"/>
                    </a:lnTo>
                    <a:lnTo>
                      <a:pt x="48" y="0"/>
                    </a:lnTo>
                    <a:lnTo>
                      <a:pt x="56" y="0"/>
                    </a:lnTo>
                    <a:lnTo>
                      <a:pt x="56" y="8"/>
                    </a:lnTo>
                    <a:lnTo>
                      <a:pt x="40" y="8"/>
                    </a:lnTo>
                    <a:lnTo>
                      <a:pt x="4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79" name="Freeform 2143"/>
              <p:cNvSpPr>
                <a:spLocks/>
              </p:cNvSpPr>
              <p:nvPr/>
            </p:nvSpPr>
            <p:spPr bwMode="auto">
              <a:xfrm>
                <a:off x="976" y="2876"/>
                <a:ext cx="33" cy="10"/>
              </a:xfrm>
              <a:custGeom>
                <a:avLst/>
                <a:gdLst>
                  <a:gd name="T0" fmla="*/ 0 w 24"/>
                  <a:gd name="T1" fmla="*/ 0 h 8"/>
                  <a:gd name="T2" fmla="*/ 33 w 24"/>
                  <a:gd name="T3" fmla="*/ 0 h 8"/>
                  <a:gd name="T4" fmla="*/ 33 w 24"/>
                  <a:gd name="T5" fmla="*/ 10 h 8"/>
                  <a:gd name="T6" fmla="*/ 33 w 24"/>
                  <a:gd name="T7" fmla="*/ 10 h 8"/>
                  <a:gd name="T8" fmla="*/ 33 w 24"/>
                  <a:gd name="T9" fmla="*/ 10 h 8"/>
                  <a:gd name="T10" fmla="*/ 0 w 24"/>
                  <a:gd name="T11" fmla="*/ 10 h 8"/>
                  <a:gd name="T12" fmla="*/ 0 w 24"/>
                  <a:gd name="T13" fmla="*/ 0 h 8"/>
                  <a:gd name="T14" fmla="*/ 0 60000 65536"/>
                  <a:gd name="T15" fmla="*/ 0 60000 65536"/>
                  <a:gd name="T16" fmla="*/ 0 60000 65536"/>
                  <a:gd name="T17" fmla="*/ 0 60000 65536"/>
                  <a:gd name="T18" fmla="*/ 0 60000 65536"/>
                  <a:gd name="T19" fmla="*/ 0 60000 65536"/>
                  <a:gd name="T20" fmla="*/ 0 60000 65536"/>
                  <a:gd name="T21" fmla="*/ 0 w 24"/>
                  <a:gd name="T22" fmla="*/ 0 h 8"/>
                  <a:gd name="T23" fmla="*/ 24 w 24"/>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8">
                    <a:moveTo>
                      <a:pt x="0" y="0"/>
                    </a:moveTo>
                    <a:lnTo>
                      <a:pt x="24" y="0"/>
                    </a:lnTo>
                    <a:lnTo>
                      <a:pt x="24"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0" name="Freeform 2144"/>
              <p:cNvSpPr>
                <a:spLocks/>
              </p:cNvSpPr>
              <p:nvPr/>
            </p:nvSpPr>
            <p:spPr bwMode="auto">
              <a:xfrm>
                <a:off x="976" y="2876"/>
                <a:ext cx="55" cy="42"/>
              </a:xfrm>
              <a:custGeom>
                <a:avLst/>
                <a:gdLst>
                  <a:gd name="T0" fmla="*/ 33 w 40"/>
                  <a:gd name="T1" fmla="*/ 0 h 32"/>
                  <a:gd name="T2" fmla="*/ 55 w 40"/>
                  <a:gd name="T3" fmla="*/ 0 h 32"/>
                  <a:gd name="T4" fmla="*/ 33 w 40"/>
                  <a:gd name="T5" fmla="*/ 42 h 32"/>
                  <a:gd name="T6" fmla="*/ 0 w 40"/>
                  <a:gd name="T7" fmla="*/ 0 h 32"/>
                  <a:gd name="T8" fmla="*/ 33 w 40"/>
                  <a:gd name="T9" fmla="*/ 0 h 32"/>
                  <a:gd name="T10" fmla="*/ 0 60000 65536"/>
                  <a:gd name="T11" fmla="*/ 0 60000 65536"/>
                  <a:gd name="T12" fmla="*/ 0 60000 65536"/>
                  <a:gd name="T13" fmla="*/ 0 60000 65536"/>
                  <a:gd name="T14" fmla="*/ 0 60000 65536"/>
                  <a:gd name="T15" fmla="*/ 0 w 40"/>
                  <a:gd name="T16" fmla="*/ 0 h 32"/>
                  <a:gd name="T17" fmla="*/ 40 w 40"/>
                  <a:gd name="T18" fmla="*/ 32 h 32"/>
                </a:gdLst>
                <a:ahLst/>
                <a:cxnLst>
                  <a:cxn ang="T10">
                    <a:pos x="T0" y="T1"/>
                  </a:cxn>
                  <a:cxn ang="T11">
                    <a:pos x="T2" y="T3"/>
                  </a:cxn>
                  <a:cxn ang="T12">
                    <a:pos x="T4" y="T5"/>
                  </a:cxn>
                  <a:cxn ang="T13">
                    <a:pos x="T6" y="T7"/>
                  </a:cxn>
                  <a:cxn ang="T14">
                    <a:pos x="T8" y="T9"/>
                  </a:cxn>
                </a:cxnLst>
                <a:rect l="T15" t="T16" r="T17" b="T18"/>
                <a:pathLst>
                  <a:path w="40" h="32">
                    <a:moveTo>
                      <a:pt x="24" y="0"/>
                    </a:moveTo>
                    <a:lnTo>
                      <a:pt x="40" y="0"/>
                    </a:lnTo>
                    <a:lnTo>
                      <a:pt x="24" y="32"/>
                    </a:lnTo>
                    <a:lnTo>
                      <a:pt x="0" y="0"/>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1" name="Rectangle 2145"/>
              <p:cNvSpPr>
                <a:spLocks noChangeArrowheads="1"/>
              </p:cNvSpPr>
              <p:nvPr/>
            </p:nvSpPr>
            <p:spPr bwMode="auto">
              <a:xfrm>
                <a:off x="1009"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82" name="Freeform 2146"/>
              <p:cNvSpPr>
                <a:spLocks/>
              </p:cNvSpPr>
              <p:nvPr/>
            </p:nvSpPr>
            <p:spPr bwMode="auto">
              <a:xfrm>
                <a:off x="1076" y="2876"/>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3" name="Freeform 2147"/>
              <p:cNvSpPr>
                <a:spLocks/>
              </p:cNvSpPr>
              <p:nvPr/>
            </p:nvSpPr>
            <p:spPr bwMode="auto">
              <a:xfrm>
                <a:off x="1087" y="2876"/>
                <a:ext cx="23" cy="10"/>
              </a:xfrm>
              <a:custGeom>
                <a:avLst/>
                <a:gdLst>
                  <a:gd name="T0" fmla="*/ 0 w 16"/>
                  <a:gd name="T1" fmla="*/ 0 h 8"/>
                  <a:gd name="T2" fmla="*/ 23 w 16"/>
                  <a:gd name="T3" fmla="*/ 0 h 8"/>
                  <a:gd name="T4" fmla="*/ 23 w 16"/>
                  <a:gd name="T5" fmla="*/ 10 h 8"/>
                  <a:gd name="T6" fmla="*/ 23 w 16"/>
                  <a:gd name="T7" fmla="*/ 10 h 8"/>
                  <a:gd name="T8" fmla="*/ 23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4" name="Freeform 2148"/>
              <p:cNvSpPr>
                <a:spLocks/>
              </p:cNvSpPr>
              <p:nvPr/>
            </p:nvSpPr>
            <p:spPr bwMode="auto">
              <a:xfrm>
                <a:off x="1087" y="2876"/>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5" name="Rectangle 2149"/>
              <p:cNvSpPr>
                <a:spLocks noChangeArrowheads="1"/>
              </p:cNvSpPr>
              <p:nvPr/>
            </p:nvSpPr>
            <p:spPr bwMode="auto">
              <a:xfrm>
                <a:off x="1110"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86" name="Freeform 2150"/>
              <p:cNvSpPr>
                <a:spLocks/>
              </p:cNvSpPr>
              <p:nvPr/>
            </p:nvSpPr>
            <p:spPr bwMode="auto">
              <a:xfrm>
                <a:off x="1188" y="2876"/>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7" name="Freeform 2151"/>
              <p:cNvSpPr>
                <a:spLocks/>
              </p:cNvSpPr>
              <p:nvPr/>
            </p:nvSpPr>
            <p:spPr bwMode="auto">
              <a:xfrm>
                <a:off x="1199" y="2876"/>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8" name="Freeform 2152"/>
              <p:cNvSpPr>
                <a:spLocks/>
              </p:cNvSpPr>
              <p:nvPr/>
            </p:nvSpPr>
            <p:spPr bwMode="auto">
              <a:xfrm>
                <a:off x="1199" y="2876"/>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89" name="Rectangle 2153"/>
              <p:cNvSpPr>
                <a:spLocks noChangeArrowheads="1"/>
              </p:cNvSpPr>
              <p:nvPr/>
            </p:nvSpPr>
            <p:spPr bwMode="auto">
              <a:xfrm>
                <a:off x="1221"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90" name="Freeform 2154"/>
              <p:cNvSpPr>
                <a:spLocks/>
              </p:cNvSpPr>
              <p:nvPr/>
            </p:nvSpPr>
            <p:spPr bwMode="auto">
              <a:xfrm>
                <a:off x="1288" y="2876"/>
                <a:ext cx="78" cy="63"/>
              </a:xfrm>
              <a:custGeom>
                <a:avLst/>
                <a:gdLst>
                  <a:gd name="T0" fmla="*/ 33 w 56"/>
                  <a:gd name="T1" fmla="*/ 0 h 48"/>
                  <a:gd name="T2" fmla="*/ 67 w 56"/>
                  <a:gd name="T3" fmla="*/ 0 h 48"/>
                  <a:gd name="T4" fmla="*/ 78 w 56"/>
                  <a:gd name="T5" fmla="*/ 0 h 48"/>
                  <a:gd name="T6" fmla="*/ 67 w 56"/>
                  <a:gd name="T7" fmla="*/ 11 h 48"/>
                  <a:gd name="T8" fmla="*/ 33 w 56"/>
                  <a:gd name="T9" fmla="*/ 53 h 48"/>
                  <a:gd name="T10" fmla="*/ 33 w 56"/>
                  <a:gd name="T11" fmla="*/ 63 h 48"/>
                  <a:gd name="T12" fmla="*/ 22 w 56"/>
                  <a:gd name="T13" fmla="*/ 42 h 48"/>
                  <a:gd name="T14" fmla="*/ 0 w 56"/>
                  <a:gd name="T15" fmla="*/ 0 h 48"/>
                  <a:gd name="T16" fmla="*/ 0 w 56"/>
                  <a:gd name="T17" fmla="*/ 0 h 48"/>
                  <a:gd name="T18" fmla="*/ 11 w 56"/>
                  <a:gd name="T19" fmla="*/ 0 h 48"/>
                  <a:gd name="T20" fmla="*/ 11 w 56"/>
                  <a:gd name="T21" fmla="*/ 0 h 48"/>
                  <a:gd name="T22" fmla="*/ 33 w 56"/>
                  <a:gd name="T23" fmla="*/ 42 h 48"/>
                  <a:gd name="T24" fmla="*/ 22 w 56"/>
                  <a:gd name="T25" fmla="*/ 42 h 48"/>
                  <a:gd name="T26" fmla="*/ 22 w 56"/>
                  <a:gd name="T27" fmla="*/ 42 h 48"/>
                  <a:gd name="T28" fmla="*/ 56 w 56"/>
                  <a:gd name="T29" fmla="*/ 0 h 48"/>
                  <a:gd name="T30" fmla="*/ 67 w 56"/>
                  <a:gd name="T31" fmla="*/ 11 h 48"/>
                  <a:gd name="T32" fmla="*/ 67 w 56"/>
                  <a:gd name="T33" fmla="*/ 11 h 48"/>
                  <a:gd name="T34" fmla="*/ 33 w 56"/>
                  <a:gd name="T35" fmla="*/ 11 h 48"/>
                  <a:gd name="T36" fmla="*/ 33 w 56"/>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48"/>
                  <a:gd name="T59" fmla="*/ 56 w 56"/>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48">
                    <a:moveTo>
                      <a:pt x="24" y="0"/>
                    </a:moveTo>
                    <a:lnTo>
                      <a:pt x="48" y="0"/>
                    </a:lnTo>
                    <a:lnTo>
                      <a:pt x="56" y="0"/>
                    </a:lnTo>
                    <a:lnTo>
                      <a:pt x="48" y="8"/>
                    </a:lnTo>
                    <a:lnTo>
                      <a:pt x="24" y="40"/>
                    </a:lnTo>
                    <a:lnTo>
                      <a:pt x="24" y="48"/>
                    </a:lnTo>
                    <a:lnTo>
                      <a:pt x="16" y="32"/>
                    </a:lnTo>
                    <a:lnTo>
                      <a:pt x="0" y="0"/>
                    </a:lnTo>
                    <a:lnTo>
                      <a:pt x="8" y="0"/>
                    </a:lnTo>
                    <a:lnTo>
                      <a:pt x="24" y="32"/>
                    </a:lnTo>
                    <a:lnTo>
                      <a:pt x="16" y="32"/>
                    </a:lnTo>
                    <a:lnTo>
                      <a:pt x="40" y="0"/>
                    </a:lnTo>
                    <a:lnTo>
                      <a:pt x="48"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91" name="Freeform 2155"/>
              <p:cNvSpPr>
                <a:spLocks/>
              </p:cNvSpPr>
              <p:nvPr/>
            </p:nvSpPr>
            <p:spPr bwMode="auto">
              <a:xfrm>
                <a:off x="1299" y="2876"/>
                <a:ext cx="23" cy="10"/>
              </a:xfrm>
              <a:custGeom>
                <a:avLst/>
                <a:gdLst>
                  <a:gd name="T0" fmla="*/ 0 w 16"/>
                  <a:gd name="T1" fmla="*/ 0 h 8"/>
                  <a:gd name="T2" fmla="*/ 23 w 16"/>
                  <a:gd name="T3" fmla="*/ 0 h 8"/>
                  <a:gd name="T4" fmla="*/ 23 w 16"/>
                  <a:gd name="T5" fmla="*/ 10 h 8"/>
                  <a:gd name="T6" fmla="*/ 23 w 16"/>
                  <a:gd name="T7" fmla="*/ 10 h 8"/>
                  <a:gd name="T8" fmla="*/ 23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92" name="Freeform 2156"/>
              <p:cNvSpPr>
                <a:spLocks/>
              </p:cNvSpPr>
              <p:nvPr/>
            </p:nvSpPr>
            <p:spPr bwMode="auto">
              <a:xfrm>
                <a:off x="1299" y="2876"/>
                <a:ext cx="56" cy="42"/>
              </a:xfrm>
              <a:custGeom>
                <a:avLst/>
                <a:gdLst>
                  <a:gd name="T0" fmla="*/ 22 w 40"/>
                  <a:gd name="T1" fmla="*/ 0 h 32"/>
                  <a:gd name="T2" fmla="*/ 56 w 40"/>
                  <a:gd name="T3" fmla="*/ 0 h 32"/>
                  <a:gd name="T4" fmla="*/ 22 w 40"/>
                  <a:gd name="T5" fmla="*/ 42 h 32"/>
                  <a:gd name="T6" fmla="*/ 0 w 40"/>
                  <a:gd name="T7" fmla="*/ 0 h 32"/>
                  <a:gd name="T8" fmla="*/ 22 w 40"/>
                  <a:gd name="T9" fmla="*/ 0 h 32"/>
                  <a:gd name="T10" fmla="*/ 0 60000 65536"/>
                  <a:gd name="T11" fmla="*/ 0 60000 65536"/>
                  <a:gd name="T12" fmla="*/ 0 60000 65536"/>
                  <a:gd name="T13" fmla="*/ 0 60000 65536"/>
                  <a:gd name="T14" fmla="*/ 0 60000 65536"/>
                  <a:gd name="T15" fmla="*/ 0 w 40"/>
                  <a:gd name="T16" fmla="*/ 0 h 32"/>
                  <a:gd name="T17" fmla="*/ 40 w 40"/>
                  <a:gd name="T18" fmla="*/ 32 h 32"/>
                </a:gdLst>
                <a:ahLst/>
                <a:cxnLst>
                  <a:cxn ang="T10">
                    <a:pos x="T0" y="T1"/>
                  </a:cxn>
                  <a:cxn ang="T11">
                    <a:pos x="T2" y="T3"/>
                  </a:cxn>
                  <a:cxn ang="T12">
                    <a:pos x="T4" y="T5"/>
                  </a:cxn>
                  <a:cxn ang="T13">
                    <a:pos x="T6" y="T7"/>
                  </a:cxn>
                  <a:cxn ang="T14">
                    <a:pos x="T8" y="T9"/>
                  </a:cxn>
                </a:cxnLst>
                <a:rect l="T15" t="T16" r="T17" b="T18"/>
                <a:pathLst>
                  <a:path w="40" h="32">
                    <a:moveTo>
                      <a:pt x="16" y="0"/>
                    </a:moveTo>
                    <a:lnTo>
                      <a:pt x="40"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93" name="Rectangle 2157"/>
              <p:cNvSpPr>
                <a:spLocks noChangeArrowheads="1"/>
              </p:cNvSpPr>
              <p:nvPr/>
            </p:nvSpPr>
            <p:spPr bwMode="auto">
              <a:xfrm>
                <a:off x="1322"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94" name="Freeform 2158"/>
              <p:cNvSpPr>
                <a:spLocks/>
              </p:cNvSpPr>
              <p:nvPr/>
            </p:nvSpPr>
            <p:spPr bwMode="auto">
              <a:xfrm>
                <a:off x="1400" y="2876"/>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95" name="Freeform 2159"/>
              <p:cNvSpPr>
                <a:spLocks/>
              </p:cNvSpPr>
              <p:nvPr/>
            </p:nvSpPr>
            <p:spPr bwMode="auto">
              <a:xfrm>
                <a:off x="1411" y="2876"/>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96" name="Freeform 2160"/>
              <p:cNvSpPr>
                <a:spLocks/>
              </p:cNvSpPr>
              <p:nvPr/>
            </p:nvSpPr>
            <p:spPr bwMode="auto">
              <a:xfrm>
                <a:off x="1411" y="2876"/>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97" name="Rectangle 2161"/>
              <p:cNvSpPr>
                <a:spLocks noChangeArrowheads="1"/>
              </p:cNvSpPr>
              <p:nvPr/>
            </p:nvSpPr>
            <p:spPr bwMode="auto">
              <a:xfrm>
                <a:off x="1433" y="2771"/>
                <a:ext cx="12"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98" name="Freeform 2162"/>
              <p:cNvSpPr>
                <a:spLocks/>
              </p:cNvSpPr>
              <p:nvPr/>
            </p:nvSpPr>
            <p:spPr bwMode="auto">
              <a:xfrm>
                <a:off x="1489" y="2876"/>
                <a:ext cx="77" cy="52"/>
              </a:xfrm>
              <a:custGeom>
                <a:avLst/>
                <a:gdLst>
                  <a:gd name="T0" fmla="*/ 56 w 55"/>
                  <a:gd name="T1" fmla="*/ 0 h 40"/>
                  <a:gd name="T2" fmla="*/ 77 w 55"/>
                  <a:gd name="T3" fmla="*/ 0 h 40"/>
                  <a:gd name="T4" fmla="*/ 77 w 55"/>
                  <a:gd name="T5" fmla="*/ 0 h 40"/>
                  <a:gd name="T6" fmla="*/ 77 w 55"/>
                  <a:gd name="T7" fmla="*/ 0 h 40"/>
                  <a:gd name="T8" fmla="*/ 56 w 55"/>
                  <a:gd name="T9" fmla="*/ 42 h 40"/>
                  <a:gd name="T10" fmla="*/ 45 w 55"/>
                  <a:gd name="T11" fmla="*/ 52 h 40"/>
                  <a:gd name="T12" fmla="*/ 45 w 55"/>
                  <a:gd name="T13" fmla="*/ 52 h 40"/>
                  <a:gd name="T14" fmla="*/ 11 w 55"/>
                  <a:gd name="T15" fmla="*/ 10 h 40"/>
                  <a:gd name="T16" fmla="*/ 0 w 55"/>
                  <a:gd name="T17" fmla="*/ 0 h 40"/>
                  <a:gd name="T18" fmla="*/ 22 w 55"/>
                  <a:gd name="T19" fmla="*/ 0 h 40"/>
                  <a:gd name="T20" fmla="*/ 22 w 55"/>
                  <a:gd name="T21" fmla="*/ 0 h 40"/>
                  <a:gd name="T22" fmla="*/ 56 w 55"/>
                  <a:gd name="T23" fmla="*/ 42 h 40"/>
                  <a:gd name="T24" fmla="*/ 45 w 55"/>
                  <a:gd name="T25" fmla="*/ 52 h 40"/>
                  <a:gd name="T26" fmla="*/ 45 w 55"/>
                  <a:gd name="T27" fmla="*/ 42 h 40"/>
                  <a:gd name="T28" fmla="*/ 66 w 55"/>
                  <a:gd name="T29" fmla="*/ 0 h 40"/>
                  <a:gd name="T30" fmla="*/ 77 w 55"/>
                  <a:gd name="T31" fmla="*/ 0 h 40"/>
                  <a:gd name="T32" fmla="*/ 77 w 55"/>
                  <a:gd name="T33" fmla="*/ 10 h 40"/>
                  <a:gd name="T34" fmla="*/ 56 w 55"/>
                  <a:gd name="T35" fmla="*/ 10 h 40"/>
                  <a:gd name="T36" fmla="*/ 56 w 55"/>
                  <a:gd name="T37" fmla="*/ 0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40"/>
                  <a:gd name="T59" fmla="*/ 55 w 55"/>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40">
                    <a:moveTo>
                      <a:pt x="40" y="0"/>
                    </a:moveTo>
                    <a:lnTo>
                      <a:pt x="55" y="0"/>
                    </a:lnTo>
                    <a:lnTo>
                      <a:pt x="40" y="32"/>
                    </a:lnTo>
                    <a:lnTo>
                      <a:pt x="32" y="40"/>
                    </a:lnTo>
                    <a:lnTo>
                      <a:pt x="8" y="8"/>
                    </a:lnTo>
                    <a:lnTo>
                      <a:pt x="0" y="0"/>
                    </a:lnTo>
                    <a:lnTo>
                      <a:pt x="16" y="0"/>
                    </a:lnTo>
                    <a:lnTo>
                      <a:pt x="40" y="32"/>
                    </a:lnTo>
                    <a:lnTo>
                      <a:pt x="32" y="40"/>
                    </a:lnTo>
                    <a:lnTo>
                      <a:pt x="32" y="32"/>
                    </a:lnTo>
                    <a:lnTo>
                      <a:pt x="47" y="0"/>
                    </a:lnTo>
                    <a:lnTo>
                      <a:pt x="55" y="0"/>
                    </a:lnTo>
                    <a:lnTo>
                      <a:pt x="55" y="8"/>
                    </a:lnTo>
                    <a:lnTo>
                      <a:pt x="40" y="8"/>
                    </a:lnTo>
                    <a:lnTo>
                      <a:pt x="4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99" name="Freeform 2163"/>
              <p:cNvSpPr>
                <a:spLocks/>
              </p:cNvSpPr>
              <p:nvPr/>
            </p:nvSpPr>
            <p:spPr bwMode="auto">
              <a:xfrm>
                <a:off x="1511" y="2876"/>
                <a:ext cx="34" cy="10"/>
              </a:xfrm>
              <a:custGeom>
                <a:avLst/>
                <a:gdLst>
                  <a:gd name="T0" fmla="*/ 0 w 24"/>
                  <a:gd name="T1" fmla="*/ 0 h 8"/>
                  <a:gd name="T2" fmla="*/ 34 w 24"/>
                  <a:gd name="T3" fmla="*/ 0 h 8"/>
                  <a:gd name="T4" fmla="*/ 34 w 24"/>
                  <a:gd name="T5" fmla="*/ 10 h 8"/>
                  <a:gd name="T6" fmla="*/ 34 w 24"/>
                  <a:gd name="T7" fmla="*/ 10 h 8"/>
                  <a:gd name="T8" fmla="*/ 34 w 24"/>
                  <a:gd name="T9" fmla="*/ 10 h 8"/>
                  <a:gd name="T10" fmla="*/ 0 w 24"/>
                  <a:gd name="T11" fmla="*/ 10 h 8"/>
                  <a:gd name="T12" fmla="*/ 0 w 24"/>
                  <a:gd name="T13" fmla="*/ 0 h 8"/>
                  <a:gd name="T14" fmla="*/ 0 60000 65536"/>
                  <a:gd name="T15" fmla="*/ 0 60000 65536"/>
                  <a:gd name="T16" fmla="*/ 0 60000 65536"/>
                  <a:gd name="T17" fmla="*/ 0 60000 65536"/>
                  <a:gd name="T18" fmla="*/ 0 60000 65536"/>
                  <a:gd name="T19" fmla="*/ 0 60000 65536"/>
                  <a:gd name="T20" fmla="*/ 0 60000 65536"/>
                  <a:gd name="T21" fmla="*/ 0 w 24"/>
                  <a:gd name="T22" fmla="*/ 0 h 8"/>
                  <a:gd name="T23" fmla="*/ 24 w 24"/>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8">
                    <a:moveTo>
                      <a:pt x="0" y="0"/>
                    </a:moveTo>
                    <a:lnTo>
                      <a:pt x="24" y="0"/>
                    </a:lnTo>
                    <a:lnTo>
                      <a:pt x="24"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0" name="Freeform 2164"/>
              <p:cNvSpPr>
                <a:spLocks/>
              </p:cNvSpPr>
              <p:nvPr/>
            </p:nvSpPr>
            <p:spPr bwMode="auto">
              <a:xfrm>
                <a:off x="1511" y="2876"/>
                <a:ext cx="55" cy="42"/>
              </a:xfrm>
              <a:custGeom>
                <a:avLst/>
                <a:gdLst>
                  <a:gd name="T0" fmla="*/ 34 w 39"/>
                  <a:gd name="T1" fmla="*/ 0 h 32"/>
                  <a:gd name="T2" fmla="*/ 55 w 39"/>
                  <a:gd name="T3" fmla="*/ 0 h 32"/>
                  <a:gd name="T4" fmla="*/ 34 w 39"/>
                  <a:gd name="T5" fmla="*/ 42 h 32"/>
                  <a:gd name="T6" fmla="*/ 0 w 39"/>
                  <a:gd name="T7" fmla="*/ 0 h 32"/>
                  <a:gd name="T8" fmla="*/ 34 w 39"/>
                  <a:gd name="T9" fmla="*/ 0 h 32"/>
                  <a:gd name="T10" fmla="*/ 0 60000 65536"/>
                  <a:gd name="T11" fmla="*/ 0 60000 65536"/>
                  <a:gd name="T12" fmla="*/ 0 60000 65536"/>
                  <a:gd name="T13" fmla="*/ 0 60000 65536"/>
                  <a:gd name="T14" fmla="*/ 0 60000 65536"/>
                  <a:gd name="T15" fmla="*/ 0 w 39"/>
                  <a:gd name="T16" fmla="*/ 0 h 32"/>
                  <a:gd name="T17" fmla="*/ 39 w 39"/>
                  <a:gd name="T18" fmla="*/ 32 h 32"/>
                </a:gdLst>
                <a:ahLst/>
                <a:cxnLst>
                  <a:cxn ang="T10">
                    <a:pos x="T0" y="T1"/>
                  </a:cxn>
                  <a:cxn ang="T11">
                    <a:pos x="T2" y="T3"/>
                  </a:cxn>
                  <a:cxn ang="T12">
                    <a:pos x="T4" y="T5"/>
                  </a:cxn>
                  <a:cxn ang="T13">
                    <a:pos x="T6" y="T7"/>
                  </a:cxn>
                  <a:cxn ang="T14">
                    <a:pos x="T8" y="T9"/>
                  </a:cxn>
                </a:cxnLst>
                <a:rect l="T15" t="T16" r="T17" b="T18"/>
                <a:pathLst>
                  <a:path w="39" h="32">
                    <a:moveTo>
                      <a:pt x="24" y="0"/>
                    </a:moveTo>
                    <a:lnTo>
                      <a:pt x="39" y="0"/>
                    </a:lnTo>
                    <a:lnTo>
                      <a:pt x="24" y="32"/>
                    </a:lnTo>
                    <a:lnTo>
                      <a:pt x="0" y="0"/>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1" name="Rectangle 2165"/>
              <p:cNvSpPr>
                <a:spLocks noChangeArrowheads="1"/>
              </p:cNvSpPr>
              <p:nvPr/>
            </p:nvSpPr>
            <p:spPr bwMode="auto">
              <a:xfrm>
                <a:off x="1545" y="2771"/>
                <a:ext cx="10"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02" name="Freeform 2166"/>
              <p:cNvSpPr>
                <a:spLocks/>
              </p:cNvSpPr>
              <p:nvPr/>
            </p:nvSpPr>
            <p:spPr bwMode="auto">
              <a:xfrm>
                <a:off x="1611" y="2876"/>
                <a:ext cx="55" cy="63"/>
              </a:xfrm>
              <a:custGeom>
                <a:avLst/>
                <a:gdLst>
                  <a:gd name="T0" fmla="*/ 33 w 40"/>
                  <a:gd name="T1" fmla="*/ 0 h 48"/>
                  <a:gd name="T2" fmla="*/ 55 w 40"/>
                  <a:gd name="T3" fmla="*/ 0 h 48"/>
                  <a:gd name="T4" fmla="*/ 55 w 40"/>
                  <a:gd name="T5" fmla="*/ 0 h 48"/>
                  <a:gd name="T6" fmla="*/ 55 w 40"/>
                  <a:gd name="T7" fmla="*/ 0 h 48"/>
                  <a:gd name="T8" fmla="*/ 33 w 40"/>
                  <a:gd name="T9" fmla="*/ 42 h 48"/>
                  <a:gd name="T10" fmla="*/ 33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3 w 40"/>
                  <a:gd name="T23" fmla="*/ 42 h 48"/>
                  <a:gd name="T24" fmla="*/ 22 w 40"/>
                  <a:gd name="T25" fmla="*/ 42 h 48"/>
                  <a:gd name="T26" fmla="*/ 22 w 40"/>
                  <a:gd name="T27" fmla="*/ 42 h 48"/>
                  <a:gd name="T28" fmla="*/ 44 w 40"/>
                  <a:gd name="T29" fmla="*/ 0 h 48"/>
                  <a:gd name="T30" fmla="*/ 55 w 40"/>
                  <a:gd name="T31" fmla="*/ 0 h 48"/>
                  <a:gd name="T32" fmla="*/ 55 w 40"/>
                  <a:gd name="T33" fmla="*/ 11 h 48"/>
                  <a:gd name="T34" fmla="*/ 33 w 40"/>
                  <a:gd name="T35" fmla="*/ 11 h 48"/>
                  <a:gd name="T36" fmla="*/ 33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3" name="Freeform 2167"/>
              <p:cNvSpPr>
                <a:spLocks/>
              </p:cNvSpPr>
              <p:nvPr/>
            </p:nvSpPr>
            <p:spPr bwMode="auto">
              <a:xfrm>
                <a:off x="1622" y="2876"/>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4" name="Freeform 2168"/>
              <p:cNvSpPr>
                <a:spLocks/>
              </p:cNvSpPr>
              <p:nvPr/>
            </p:nvSpPr>
            <p:spPr bwMode="auto">
              <a:xfrm>
                <a:off x="1622" y="2876"/>
                <a:ext cx="44" cy="42"/>
              </a:xfrm>
              <a:custGeom>
                <a:avLst/>
                <a:gdLst>
                  <a:gd name="T0" fmla="*/ 22 w 32"/>
                  <a:gd name="T1" fmla="*/ 0 h 32"/>
                  <a:gd name="T2" fmla="*/ 44 w 32"/>
                  <a:gd name="T3" fmla="*/ 0 h 32"/>
                  <a:gd name="T4" fmla="*/ 22 w 32"/>
                  <a:gd name="T5" fmla="*/ 42 h 32"/>
                  <a:gd name="T6" fmla="*/ 0 w 32"/>
                  <a:gd name="T7" fmla="*/ 0 h 32"/>
                  <a:gd name="T8" fmla="*/ 22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5" name="Rectangle 2169"/>
              <p:cNvSpPr>
                <a:spLocks noChangeArrowheads="1"/>
              </p:cNvSpPr>
              <p:nvPr/>
            </p:nvSpPr>
            <p:spPr bwMode="auto">
              <a:xfrm>
                <a:off x="1644"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06" name="Freeform 2170"/>
              <p:cNvSpPr>
                <a:spLocks/>
              </p:cNvSpPr>
              <p:nvPr/>
            </p:nvSpPr>
            <p:spPr bwMode="auto">
              <a:xfrm>
                <a:off x="1722" y="2876"/>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7" name="Freeform 2171"/>
              <p:cNvSpPr>
                <a:spLocks/>
              </p:cNvSpPr>
              <p:nvPr/>
            </p:nvSpPr>
            <p:spPr bwMode="auto">
              <a:xfrm>
                <a:off x="1733" y="2876"/>
                <a:ext cx="23" cy="10"/>
              </a:xfrm>
              <a:custGeom>
                <a:avLst/>
                <a:gdLst>
                  <a:gd name="T0" fmla="*/ 0 w 16"/>
                  <a:gd name="T1" fmla="*/ 0 h 8"/>
                  <a:gd name="T2" fmla="*/ 23 w 16"/>
                  <a:gd name="T3" fmla="*/ 0 h 8"/>
                  <a:gd name="T4" fmla="*/ 23 w 16"/>
                  <a:gd name="T5" fmla="*/ 10 h 8"/>
                  <a:gd name="T6" fmla="*/ 23 w 16"/>
                  <a:gd name="T7" fmla="*/ 10 h 8"/>
                  <a:gd name="T8" fmla="*/ 23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8" name="Freeform 2172"/>
              <p:cNvSpPr>
                <a:spLocks/>
              </p:cNvSpPr>
              <p:nvPr/>
            </p:nvSpPr>
            <p:spPr bwMode="auto">
              <a:xfrm>
                <a:off x="1733" y="2876"/>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09" name="Rectangle 2173"/>
              <p:cNvSpPr>
                <a:spLocks noChangeArrowheads="1"/>
              </p:cNvSpPr>
              <p:nvPr/>
            </p:nvSpPr>
            <p:spPr bwMode="auto">
              <a:xfrm>
                <a:off x="1756"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10" name="Freeform 2174"/>
              <p:cNvSpPr>
                <a:spLocks/>
              </p:cNvSpPr>
              <p:nvPr/>
            </p:nvSpPr>
            <p:spPr bwMode="auto">
              <a:xfrm>
                <a:off x="1823" y="2876"/>
                <a:ext cx="78" cy="63"/>
              </a:xfrm>
              <a:custGeom>
                <a:avLst/>
                <a:gdLst>
                  <a:gd name="T0" fmla="*/ 33 w 56"/>
                  <a:gd name="T1" fmla="*/ 0 h 48"/>
                  <a:gd name="T2" fmla="*/ 67 w 56"/>
                  <a:gd name="T3" fmla="*/ 0 h 48"/>
                  <a:gd name="T4" fmla="*/ 78 w 56"/>
                  <a:gd name="T5" fmla="*/ 0 h 48"/>
                  <a:gd name="T6" fmla="*/ 67 w 56"/>
                  <a:gd name="T7" fmla="*/ 11 h 48"/>
                  <a:gd name="T8" fmla="*/ 33 w 56"/>
                  <a:gd name="T9" fmla="*/ 53 h 48"/>
                  <a:gd name="T10" fmla="*/ 33 w 56"/>
                  <a:gd name="T11" fmla="*/ 63 h 48"/>
                  <a:gd name="T12" fmla="*/ 22 w 56"/>
                  <a:gd name="T13" fmla="*/ 42 h 48"/>
                  <a:gd name="T14" fmla="*/ 0 w 56"/>
                  <a:gd name="T15" fmla="*/ 0 h 48"/>
                  <a:gd name="T16" fmla="*/ 0 w 56"/>
                  <a:gd name="T17" fmla="*/ 0 h 48"/>
                  <a:gd name="T18" fmla="*/ 11 w 56"/>
                  <a:gd name="T19" fmla="*/ 0 h 48"/>
                  <a:gd name="T20" fmla="*/ 11 w 56"/>
                  <a:gd name="T21" fmla="*/ 0 h 48"/>
                  <a:gd name="T22" fmla="*/ 33 w 56"/>
                  <a:gd name="T23" fmla="*/ 42 h 48"/>
                  <a:gd name="T24" fmla="*/ 22 w 56"/>
                  <a:gd name="T25" fmla="*/ 42 h 48"/>
                  <a:gd name="T26" fmla="*/ 22 w 56"/>
                  <a:gd name="T27" fmla="*/ 42 h 48"/>
                  <a:gd name="T28" fmla="*/ 56 w 56"/>
                  <a:gd name="T29" fmla="*/ 0 h 48"/>
                  <a:gd name="T30" fmla="*/ 67 w 56"/>
                  <a:gd name="T31" fmla="*/ 11 h 48"/>
                  <a:gd name="T32" fmla="*/ 67 w 56"/>
                  <a:gd name="T33" fmla="*/ 11 h 48"/>
                  <a:gd name="T34" fmla="*/ 33 w 56"/>
                  <a:gd name="T35" fmla="*/ 11 h 48"/>
                  <a:gd name="T36" fmla="*/ 33 w 56"/>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48"/>
                  <a:gd name="T59" fmla="*/ 56 w 56"/>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48">
                    <a:moveTo>
                      <a:pt x="24" y="0"/>
                    </a:moveTo>
                    <a:lnTo>
                      <a:pt x="48" y="0"/>
                    </a:lnTo>
                    <a:lnTo>
                      <a:pt x="56" y="0"/>
                    </a:lnTo>
                    <a:lnTo>
                      <a:pt x="48" y="8"/>
                    </a:lnTo>
                    <a:lnTo>
                      <a:pt x="24" y="40"/>
                    </a:lnTo>
                    <a:lnTo>
                      <a:pt x="24" y="48"/>
                    </a:lnTo>
                    <a:lnTo>
                      <a:pt x="16" y="32"/>
                    </a:lnTo>
                    <a:lnTo>
                      <a:pt x="0" y="0"/>
                    </a:lnTo>
                    <a:lnTo>
                      <a:pt x="8" y="0"/>
                    </a:lnTo>
                    <a:lnTo>
                      <a:pt x="24" y="32"/>
                    </a:lnTo>
                    <a:lnTo>
                      <a:pt x="16" y="32"/>
                    </a:lnTo>
                    <a:lnTo>
                      <a:pt x="40" y="0"/>
                    </a:lnTo>
                    <a:lnTo>
                      <a:pt x="48"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11" name="Freeform 2175"/>
              <p:cNvSpPr>
                <a:spLocks/>
              </p:cNvSpPr>
              <p:nvPr/>
            </p:nvSpPr>
            <p:spPr bwMode="auto">
              <a:xfrm>
                <a:off x="1834" y="2876"/>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12" name="Freeform 2176"/>
              <p:cNvSpPr>
                <a:spLocks/>
              </p:cNvSpPr>
              <p:nvPr/>
            </p:nvSpPr>
            <p:spPr bwMode="auto">
              <a:xfrm>
                <a:off x="1834" y="2876"/>
                <a:ext cx="56" cy="42"/>
              </a:xfrm>
              <a:custGeom>
                <a:avLst/>
                <a:gdLst>
                  <a:gd name="T0" fmla="*/ 22 w 40"/>
                  <a:gd name="T1" fmla="*/ 0 h 32"/>
                  <a:gd name="T2" fmla="*/ 56 w 40"/>
                  <a:gd name="T3" fmla="*/ 0 h 32"/>
                  <a:gd name="T4" fmla="*/ 22 w 40"/>
                  <a:gd name="T5" fmla="*/ 42 h 32"/>
                  <a:gd name="T6" fmla="*/ 0 w 40"/>
                  <a:gd name="T7" fmla="*/ 0 h 32"/>
                  <a:gd name="T8" fmla="*/ 22 w 40"/>
                  <a:gd name="T9" fmla="*/ 0 h 32"/>
                  <a:gd name="T10" fmla="*/ 0 60000 65536"/>
                  <a:gd name="T11" fmla="*/ 0 60000 65536"/>
                  <a:gd name="T12" fmla="*/ 0 60000 65536"/>
                  <a:gd name="T13" fmla="*/ 0 60000 65536"/>
                  <a:gd name="T14" fmla="*/ 0 60000 65536"/>
                  <a:gd name="T15" fmla="*/ 0 w 40"/>
                  <a:gd name="T16" fmla="*/ 0 h 32"/>
                  <a:gd name="T17" fmla="*/ 40 w 40"/>
                  <a:gd name="T18" fmla="*/ 32 h 32"/>
                </a:gdLst>
                <a:ahLst/>
                <a:cxnLst>
                  <a:cxn ang="T10">
                    <a:pos x="T0" y="T1"/>
                  </a:cxn>
                  <a:cxn ang="T11">
                    <a:pos x="T2" y="T3"/>
                  </a:cxn>
                  <a:cxn ang="T12">
                    <a:pos x="T4" y="T5"/>
                  </a:cxn>
                  <a:cxn ang="T13">
                    <a:pos x="T6" y="T7"/>
                  </a:cxn>
                  <a:cxn ang="T14">
                    <a:pos x="T8" y="T9"/>
                  </a:cxn>
                </a:cxnLst>
                <a:rect l="T15" t="T16" r="T17" b="T18"/>
                <a:pathLst>
                  <a:path w="40" h="32">
                    <a:moveTo>
                      <a:pt x="16" y="0"/>
                    </a:moveTo>
                    <a:lnTo>
                      <a:pt x="40"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13" name="Rectangle 2177"/>
              <p:cNvSpPr>
                <a:spLocks noChangeArrowheads="1"/>
              </p:cNvSpPr>
              <p:nvPr/>
            </p:nvSpPr>
            <p:spPr bwMode="auto">
              <a:xfrm>
                <a:off x="1856"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14" name="Freeform 2178"/>
              <p:cNvSpPr>
                <a:spLocks/>
              </p:cNvSpPr>
              <p:nvPr/>
            </p:nvSpPr>
            <p:spPr bwMode="auto">
              <a:xfrm>
                <a:off x="1934" y="2876"/>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15" name="Freeform 2179"/>
              <p:cNvSpPr>
                <a:spLocks/>
              </p:cNvSpPr>
              <p:nvPr/>
            </p:nvSpPr>
            <p:spPr bwMode="auto">
              <a:xfrm>
                <a:off x="1945" y="2876"/>
                <a:ext cx="23" cy="10"/>
              </a:xfrm>
              <a:custGeom>
                <a:avLst/>
                <a:gdLst>
                  <a:gd name="T0" fmla="*/ 0 w 16"/>
                  <a:gd name="T1" fmla="*/ 0 h 8"/>
                  <a:gd name="T2" fmla="*/ 23 w 16"/>
                  <a:gd name="T3" fmla="*/ 0 h 8"/>
                  <a:gd name="T4" fmla="*/ 23 w 16"/>
                  <a:gd name="T5" fmla="*/ 10 h 8"/>
                  <a:gd name="T6" fmla="*/ 23 w 16"/>
                  <a:gd name="T7" fmla="*/ 10 h 8"/>
                  <a:gd name="T8" fmla="*/ 23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16" name="Freeform 2180"/>
              <p:cNvSpPr>
                <a:spLocks/>
              </p:cNvSpPr>
              <p:nvPr/>
            </p:nvSpPr>
            <p:spPr bwMode="auto">
              <a:xfrm>
                <a:off x="1945" y="2876"/>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17" name="Rectangle 2181"/>
              <p:cNvSpPr>
                <a:spLocks noChangeArrowheads="1"/>
              </p:cNvSpPr>
              <p:nvPr/>
            </p:nvSpPr>
            <p:spPr bwMode="auto">
              <a:xfrm>
                <a:off x="1968" y="2771"/>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18" name="Rectangle 2182"/>
              <p:cNvSpPr>
                <a:spLocks noChangeArrowheads="1"/>
              </p:cNvSpPr>
              <p:nvPr/>
            </p:nvSpPr>
            <p:spPr bwMode="auto">
              <a:xfrm>
                <a:off x="1188" y="3560"/>
                <a:ext cx="554"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Si-substrate</a:t>
                </a:r>
                <a:endParaRPr lang="en-US" sz="1200" b="1">
                  <a:latin typeface="Arial" charset="0"/>
                </a:endParaRPr>
              </a:p>
            </p:txBody>
          </p:sp>
          <p:sp>
            <p:nvSpPr>
              <p:cNvPr id="12519" name="Rectangle 2183"/>
              <p:cNvSpPr>
                <a:spLocks noChangeArrowheads="1"/>
              </p:cNvSpPr>
              <p:nvPr/>
            </p:nvSpPr>
            <p:spPr bwMode="auto">
              <a:xfrm>
                <a:off x="897" y="3878"/>
                <a:ext cx="1153" cy="178"/>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3. Stepper exposure</a:t>
                </a:r>
                <a:endParaRPr lang="en-US" sz="1600">
                  <a:latin typeface="Arial" charset="0"/>
                </a:endParaRPr>
              </a:p>
            </p:txBody>
          </p:sp>
          <p:sp>
            <p:nvSpPr>
              <p:cNvPr id="12520" name="Freeform 2184"/>
              <p:cNvSpPr>
                <a:spLocks/>
              </p:cNvSpPr>
              <p:nvPr/>
            </p:nvSpPr>
            <p:spPr bwMode="auto">
              <a:xfrm>
                <a:off x="864" y="3213"/>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21" name="Freeform 2185"/>
              <p:cNvSpPr>
                <a:spLocks/>
              </p:cNvSpPr>
              <p:nvPr/>
            </p:nvSpPr>
            <p:spPr bwMode="auto">
              <a:xfrm>
                <a:off x="875" y="3213"/>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22" name="Freeform 2186"/>
              <p:cNvSpPr>
                <a:spLocks/>
              </p:cNvSpPr>
              <p:nvPr/>
            </p:nvSpPr>
            <p:spPr bwMode="auto">
              <a:xfrm>
                <a:off x="875" y="3213"/>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23" name="Rectangle 2187"/>
              <p:cNvSpPr>
                <a:spLocks noChangeArrowheads="1"/>
              </p:cNvSpPr>
              <p:nvPr/>
            </p:nvSpPr>
            <p:spPr bwMode="auto">
              <a:xfrm>
                <a:off x="897" y="3108"/>
                <a:ext cx="12"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24" name="Freeform 2188"/>
              <p:cNvSpPr>
                <a:spLocks/>
              </p:cNvSpPr>
              <p:nvPr/>
            </p:nvSpPr>
            <p:spPr bwMode="auto">
              <a:xfrm>
                <a:off x="964" y="3213"/>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25" name="Freeform 2189"/>
              <p:cNvSpPr>
                <a:spLocks/>
              </p:cNvSpPr>
              <p:nvPr/>
            </p:nvSpPr>
            <p:spPr bwMode="auto">
              <a:xfrm>
                <a:off x="976" y="3213"/>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26" name="Freeform 2190"/>
              <p:cNvSpPr>
                <a:spLocks/>
              </p:cNvSpPr>
              <p:nvPr/>
            </p:nvSpPr>
            <p:spPr bwMode="auto">
              <a:xfrm>
                <a:off x="976" y="3213"/>
                <a:ext cx="44" cy="42"/>
              </a:xfrm>
              <a:custGeom>
                <a:avLst/>
                <a:gdLst>
                  <a:gd name="T0" fmla="*/ 22 w 32"/>
                  <a:gd name="T1" fmla="*/ 0 h 32"/>
                  <a:gd name="T2" fmla="*/ 44 w 32"/>
                  <a:gd name="T3" fmla="*/ 0 h 32"/>
                  <a:gd name="T4" fmla="*/ 22 w 32"/>
                  <a:gd name="T5" fmla="*/ 42 h 32"/>
                  <a:gd name="T6" fmla="*/ 0 w 32"/>
                  <a:gd name="T7" fmla="*/ 0 h 32"/>
                  <a:gd name="T8" fmla="*/ 22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27" name="Rectangle 2191"/>
              <p:cNvSpPr>
                <a:spLocks noChangeArrowheads="1"/>
              </p:cNvSpPr>
              <p:nvPr/>
            </p:nvSpPr>
            <p:spPr bwMode="auto">
              <a:xfrm>
                <a:off x="998" y="3108"/>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28" name="Freeform 2192"/>
              <p:cNvSpPr>
                <a:spLocks/>
              </p:cNvSpPr>
              <p:nvPr/>
            </p:nvSpPr>
            <p:spPr bwMode="auto">
              <a:xfrm>
                <a:off x="1076" y="3213"/>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29" name="Freeform 2193"/>
              <p:cNvSpPr>
                <a:spLocks/>
              </p:cNvSpPr>
              <p:nvPr/>
            </p:nvSpPr>
            <p:spPr bwMode="auto">
              <a:xfrm>
                <a:off x="1087" y="3213"/>
                <a:ext cx="23" cy="10"/>
              </a:xfrm>
              <a:custGeom>
                <a:avLst/>
                <a:gdLst>
                  <a:gd name="T0" fmla="*/ 0 w 16"/>
                  <a:gd name="T1" fmla="*/ 0 h 8"/>
                  <a:gd name="T2" fmla="*/ 23 w 16"/>
                  <a:gd name="T3" fmla="*/ 0 h 8"/>
                  <a:gd name="T4" fmla="*/ 23 w 16"/>
                  <a:gd name="T5" fmla="*/ 10 h 8"/>
                  <a:gd name="T6" fmla="*/ 23 w 16"/>
                  <a:gd name="T7" fmla="*/ 10 h 8"/>
                  <a:gd name="T8" fmla="*/ 23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0" name="Freeform 2194"/>
              <p:cNvSpPr>
                <a:spLocks/>
              </p:cNvSpPr>
              <p:nvPr/>
            </p:nvSpPr>
            <p:spPr bwMode="auto">
              <a:xfrm>
                <a:off x="1087" y="3213"/>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1" name="Rectangle 2195"/>
              <p:cNvSpPr>
                <a:spLocks noChangeArrowheads="1"/>
              </p:cNvSpPr>
              <p:nvPr/>
            </p:nvSpPr>
            <p:spPr bwMode="auto">
              <a:xfrm>
                <a:off x="1110" y="3108"/>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32" name="Freeform 2196"/>
              <p:cNvSpPr>
                <a:spLocks/>
              </p:cNvSpPr>
              <p:nvPr/>
            </p:nvSpPr>
            <p:spPr bwMode="auto">
              <a:xfrm>
                <a:off x="1722" y="3213"/>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3" name="Freeform 2197"/>
              <p:cNvSpPr>
                <a:spLocks/>
              </p:cNvSpPr>
              <p:nvPr/>
            </p:nvSpPr>
            <p:spPr bwMode="auto">
              <a:xfrm>
                <a:off x="1733" y="3213"/>
                <a:ext cx="23" cy="10"/>
              </a:xfrm>
              <a:custGeom>
                <a:avLst/>
                <a:gdLst>
                  <a:gd name="T0" fmla="*/ 0 w 16"/>
                  <a:gd name="T1" fmla="*/ 0 h 8"/>
                  <a:gd name="T2" fmla="*/ 23 w 16"/>
                  <a:gd name="T3" fmla="*/ 0 h 8"/>
                  <a:gd name="T4" fmla="*/ 23 w 16"/>
                  <a:gd name="T5" fmla="*/ 10 h 8"/>
                  <a:gd name="T6" fmla="*/ 23 w 16"/>
                  <a:gd name="T7" fmla="*/ 10 h 8"/>
                  <a:gd name="T8" fmla="*/ 23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4" name="Freeform 2198"/>
              <p:cNvSpPr>
                <a:spLocks/>
              </p:cNvSpPr>
              <p:nvPr/>
            </p:nvSpPr>
            <p:spPr bwMode="auto">
              <a:xfrm>
                <a:off x="1733" y="3213"/>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5" name="Rectangle 2199"/>
              <p:cNvSpPr>
                <a:spLocks noChangeArrowheads="1"/>
              </p:cNvSpPr>
              <p:nvPr/>
            </p:nvSpPr>
            <p:spPr bwMode="auto">
              <a:xfrm>
                <a:off x="1756" y="3108"/>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36" name="Freeform 2200"/>
              <p:cNvSpPr>
                <a:spLocks/>
              </p:cNvSpPr>
              <p:nvPr/>
            </p:nvSpPr>
            <p:spPr bwMode="auto">
              <a:xfrm>
                <a:off x="1823" y="3213"/>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7" name="Freeform 2201"/>
              <p:cNvSpPr>
                <a:spLocks/>
              </p:cNvSpPr>
              <p:nvPr/>
            </p:nvSpPr>
            <p:spPr bwMode="auto">
              <a:xfrm>
                <a:off x="1834" y="3213"/>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8" name="Freeform 2202"/>
              <p:cNvSpPr>
                <a:spLocks/>
              </p:cNvSpPr>
              <p:nvPr/>
            </p:nvSpPr>
            <p:spPr bwMode="auto">
              <a:xfrm>
                <a:off x="1834" y="3213"/>
                <a:ext cx="45" cy="42"/>
              </a:xfrm>
              <a:custGeom>
                <a:avLst/>
                <a:gdLst>
                  <a:gd name="T0" fmla="*/ 23 w 32"/>
                  <a:gd name="T1" fmla="*/ 0 h 32"/>
                  <a:gd name="T2" fmla="*/ 45 w 32"/>
                  <a:gd name="T3" fmla="*/ 0 h 32"/>
                  <a:gd name="T4" fmla="*/ 23 w 32"/>
                  <a:gd name="T5" fmla="*/ 42 h 32"/>
                  <a:gd name="T6" fmla="*/ 0 w 32"/>
                  <a:gd name="T7" fmla="*/ 0 h 32"/>
                  <a:gd name="T8" fmla="*/ 23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39" name="Rectangle 2203"/>
              <p:cNvSpPr>
                <a:spLocks noChangeArrowheads="1"/>
              </p:cNvSpPr>
              <p:nvPr/>
            </p:nvSpPr>
            <p:spPr bwMode="auto">
              <a:xfrm>
                <a:off x="1856" y="3108"/>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40" name="Freeform 2204"/>
              <p:cNvSpPr>
                <a:spLocks/>
              </p:cNvSpPr>
              <p:nvPr/>
            </p:nvSpPr>
            <p:spPr bwMode="auto">
              <a:xfrm>
                <a:off x="1934" y="3213"/>
                <a:ext cx="56" cy="63"/>
              </a:xfrm>
              <a:custGeom>
                <a:avLst/>
                <a:gdLst>
                  <a:gd name="T0" fmla="*/ 34 w 40"/>
                  <a:gd name="T1" fmla="*/ 0 h 48"/>
                  <a:gd name="T2" fmla="*/ 56 w 40"/>
                  <a:gd name="T3" fmla="*/ 0 h 48"/>
                  <a:gd name="T4" fmla="*/ 56 w 40"/>
                  <a:gd name="T5" fmla="*/ 0 h 48"/>
                  <a:gd name="T6" fmla="*/ 56 w 40"/>
                  <a:gd name="T7" fmla="*/ 0 h 48"/>
                  <a:gd name="T8" fmla="*/ 34 w 40"/>
                  <a:gd name="T9" fmla="*/ 42 h 48"/>
                  <a:gd name="T10" fmla="*/ 34 w 40"/>
                  <a:gd name="T11" fmla="*/ 63 h 48"/>
                  <a:gd name="T12" fmla="*/ 22 w 40"/>
                  <a:gd name="T13" fmla="*/ 42 h 48"/>
                  <a:gd name="T14" fmla="*/ 0 w 40"/>
                  <a:gd name="T15" fmla="*/ 0 h 48"/>
                  <a:gd name="T16" fmla="*/ 0 w 40"/>
                  <a:gd name="T17" fmla="*/ 0 h 48"/>
                  <a:gd name="T18" fmla="*/ 11 w 40"/>
                  <a:gd name="T19" fmla="*/ 0 h 48"/>
                  <a:gd name="T20" fmla="*/ 11 w 40"/>
                  <a:gd name="T21" fmla="*/ 0 h 48"/>
                  <a:gd name="T22" fmla="*/ 34 w 40"/>
                  <a:gd name="T23" fmla="*/ 42 h 48"/>
                  <a:gd name="T24" fmla="*/ 22 w 40"/>
                  <a:gd name="T25" fmla="*/ 42 h 48"/>
                  <a:gd name="T26" fmla="*/ 22 w 40"/>
                  <a:gd name="T27" fmla="*/ 42 h 48"/>
                  <a:gd name="T28" fmla="*/ 45 w 40"/>
                  <a:gd name="T29" fmla="*/ 0 h 48"/>
                  <a:gd name="T30" fmla="*/ 56 w 40"/>
                  <a:gd name="T31" fmla="*/ 0 h 48"/>
                  <a:gd name="T32" fmla="*/ 56 w 40"/>
                  <a:gd name="T33" fmla="*/ 11 h 48"/>
                  <a:gd name="T34" fmla="*/ 34 w 40"/>
                  <a:gd name="T35" fmla="*/ 11 h 48"/>
                  <a:gd name="T36" fmla="*/ 34 w 40"/>
                  <a:gd name="T37" fmla="*/ 0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8"/>
                  <a:gd name="T59" fmla="*/ 40 w 40"/>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8">
                    <a:moveTo>
                      <a:pt x="24" y="0"/>
                    </a:moveTo>
                    <a:lnTo>
                      <a:pt x="40" y="0"/>
                    </a:lnTo>
                    <a:lnTo>
                      <a:pt x="24" y="32"/>
                    </a:lnTo>
                    <a:lnTo>
                      <a:pt x="24" y="48"/>
                    </a:lnTo>
                    <a:lnTo>
                      <a:pt x="16" y="32"/>
                    </a:lnTo>
                    <a:lnTo>
                      <a:pt x="0" y="0"/>
                    </a:lnTo>
                    <a:lnTo>
                      <a:pt x="8" y="0"/>
                    </a:lnTo>
                    <a:lnTo>
                      <a:pt x="24" y="32"/>
                    </a:lnTo>
                    <a:lnTo>
                      <a:pt x="16" y="32"/>
                    </a:lnTo>
                    <a:lnTo>
                      <a:pt x="32" y="0"/>
                    </a:lnTo>
                    <a:lnTo>
                      <a:pt x="40" y="0"/>
                    </a:lnTo>
                    <a:lnTo>
                      <a:pt x="40" y="8"/>
                    </a:lnTo>
                    <a:lnTo>
                      <a:pt x="24" y="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41" name="Freeform 2205"/>
              <p:cNvSpPr>
                <a:spLocks/>
              </p:cNvSpPr>
              <p:nvPr/>
            </p:nvSpPr>
            <p:spPr bwMode="auto">
              <a:xfrm>
                <a:off x="1946" y="3213"/>
                <a:ext cx="22" cy="10"/>
              </a:xfrm>
              <a:custGeom>
                <a:avLst/>
                <a:gdLst>
                  <a:gd name="T0" fmla="*/ 0 w 16"/>
                  <a:gd name="T1" fmla="*/ 0 h 8"/>
                  <a:gd name="T2" fmla="*/ 22 w 16"/>
                  <a:gd name="T3" fmla="*/ 0 h 8"/>
                  <a:gd name="T4" fmla="*/ 22 w 16"/>
                  <a:gd name="T5" fmla="*/ 10 h 8"/>
                  <a:gd name="T6" fmla="*/ 22 w 16"/>
                  <a:gd name="T7" fmla="*/ 10 h 8"/>
                  <a:gd name="T8" fmla="*/ 22 w 16"/>
                  <a:gd name="T9" fmla="*/ 10 h 8"/>
                  <a:gd name="T10" fmla="*/ 0 w 16"/>
                  <a:gd name="T11" fmla="*/ 1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16" y="0"/>
                    </a:lnTo>
                    <a:lnTo>
                      <a:pt x="16" y="8"/>
                    </a:lnTo>
                    <a:lnTo>
                      <a:pt x="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42" name="Freeform 2206"/>
              <p:cNvSpPr>
                <a:spLocks/>
              </p:cNvSpPr>
              <p:nvPr/>
            </p:nvSpPr>
            <p:spPr bwMode="auto">
              <a:xfrm>
                <a:off x="1946" y="3213"/>
                <a:ext cx="44" cy="42"/>
              </a:xfrm>
              <a:custGeom>
                <a:avLst/>
                <a:gdLst>
                  <a:gd name="T0" fmla="*/ 22 w 32"/>
                  <a:gd name="T1" fmla="*/ 0 h 32"/>
                  <a:gd name="T2" fmla="*/ 44 w 32"/>
                  <a:gd name="T3" fmla="*/ 0 h 32"/>
                  <a:gd name="T4" fmla="*/ 22 w 32"/>
                  <a:gd name="T5" fmla="*/ 42 h 32"/>
                  <a:gd name="T6" fmla="*/ 0 w 32"/>
                  <a:gd name="T7" fmla="*/ 0 h 32"/>
                  <a:gd name="T8" fmla="*/ 22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6" y="0"/>
                    </a:moveTo>
                    <a:lnTo>
                      <a:pt x="32" y="0"/>
                    </a:lnTo>
                    <a:lnTo>
                      <a:pt x="16" y="32"/>
                    </a:lnTo>
                    <a:lnTo>
                      <a:pt x="0" y="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43" name="Rectangle 2207"/>
              <p:cNvSpPr>
                <a:spLocks noChangeArrowheads="1"/>
              </p:cNvSpPr>
              <p:nvPr/>
            </p:nvSpPr>
            <p:spPr bwMode="auto">
              <a:xfrm>
                <a:off x="1968" y="3108"/>
                <a:ext cx="11" cy="9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44" name="Rectangle 2208"/>
              <p:cNvSpPr>
                <a:spLocks noChangeArrowheads="1"/>
              </p:cNvSpPr>
              <p:nvPr/>
            </p:nvSpPr>
            <p:spPr bwMode="auto">
              <a:xfrm>
                <a:off x="1733" y="3287"/>
                <a:ext cx="235" cy="63"/>
              </a:xfrm>
              <a:prstGeom prst="rect">
                <a:avLst/>
              </a:prstGeom>
              <a:solidFill>
                <a:srgbClr val="00FF00"/>
              </a:solidFill>
              <a:ln w="9525">
                <a:noFill/>
                <a:miter lim="800000"/>
                <a:headEnd/>
                <a:tailEnd/>
              </a:ln>
            </p:spPr>
            <p:txBody>
              <a:bodyPr/>
              <a:lstStyle/>
              <a:p>
                <a:endParaRPr lang="en-US"/>
              </a:p>
            </p:txBody>
          </p:sp>
          <p:sp>
            <p:nvSpPr>
              <p:cNvPr id="12545" name="Rectangle 2209"/>
              <p:cNvSpPr>
                <a:spLocks noChangeArrowheads="1"/>
              </p:cNvSpPr>
              <p:nvPr/>
            </p:nvSpPr>
            <p:spPr bwMode="auto">
              <a:xfrm>
                <a:off x="1733" y="3287"/>
                <a:ext cx="246"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46" name="Rectangle 2210"/>
              <p:cNvSpPr>
                <a:spLocks noChangeArrowheads="1"/>
              </p:cNvSpPr>
              <p:nvPr/>
            </p:nvSpPr>
            <p:spPr bwMode="auto">
              <a:xfrm>
                <a:off x="1968" y="3287"/>
                <a:ext cx="11" cy="7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47" name="Rectangle 2211"/>
              <p:cNvSpPr>
                <a:spLocks noChangeArrowheads="1"/>
              </p:cNvSpPr>
              <p:nvPr/>
            </p:nvSpPr>
            <p:spPr bwMode="auto">
              <a:xfrm>
                <a:off x="1733" y="3350"/>
                <a:ext cx="235"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48" name="Rectangle 2212"/>
              <p:cNvSpPr>
                <a:spLocks noChangeArrowheads="1"/>
              </p:cNvSpPr>
              <p:nvPr/>
            </p:nvSpPr>
            <p:spPr bwMode="auto">
              <a:xfrm>
                <a:off x="1733" y="3287"/>
                <a:ext cx="12"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49" name="Rectangle 2213"/>
              <p:cNvSpPr>
                <a:spLocks noChangeArrowheads="1"/>
              </p:cNvSpPr>
              <p:nvPr/>
            </p:nvSpPr>
            <p:spPr bwMode="auto">
              <a:xfrm>
                <a:off x="1132" y="3287"/>
                <a:ext cx="601" cy="63"/>
              </a:xfrm>
              <a:prstGeom prst="rect">
                <a:avLst/>
              </a:prstGeom>
              <a:solidFill>
                <a:srgbClr val="E3F90D"/>
              </a:solidFill>
              <a:ln w="9525">
                <a:noFill/>
                <a:miter lim="800000"/>
                <a:headEnd/>
                <a:tailEnd/>
              </a:ln>
            </p:spPr>
            <p:txBody>
              <a:bodyPr/>
              <a:lstStyle/>
              <a:p>
                <a:endParaRPr lang="en-US"/>
              </a:p>
            </p:txBody>
          </p:sp>
          <p:sp>
            <p:nvSpPr>
              <p:cNvPr id="12550" name="Rectangle 2214"/>
              <p:cNvSpPr>
                <a:spLocks noChangeArrowheads="1"/>
              </p:cNvSpPr>
              <p:nvPr/>
            </p:nvSpPr>
            <p:spPr bwMode="auto">
              <a:xfrm>
                <a:off x="1132" y="3287"/>
                <a:ext cx="613"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51" name="Rectangle 2215"/>
              <p:cNvSpPr>
                <a:spLocks noChangeArrowheads="1"/>
              </p:cNvSpPr>
              <p:nvPr/>
            </p:nvSpPr>
            <p:spPr bwMode="auto">
              <a:xfrm>
                <a:off x="1733" y="3287"/>
                <a:ext cx="12" cy="7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52" name="Rectangle 2216"/>
              <p:cNvSpPr>
                <a:spLocks noChangeArrowheads="1"/>
              </p:cNvSpPr>
              <p:nvPr/>
            </p:nvSpPr>
            <p:spPr bwMode="auto">
              <a:xfrm>
                <a:off x="1132" y="3350"/>
                <a:ext cx="601"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53" name="Rectangle 2217"/>
              <p:cNvSpPr>
                <a:spLocks noChangeArrowheads="1"/>
              </p:cNvSpPr>
              <p:nvPr/>
            </p:nvSpPr>
            <p:spPr bwMode="auto">
              <a:xfrm>
                <a:off x="1132" y="3287"/>
                <a:ext cx="11"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554" name="Rectangle 2218"/>
              <p:cNvSpPr>
                <a:spLocks noChangeArrowheads="1"/>
              </p:cNvSpPr>
              <p:nvPr/>
            </p:nvSpPr>
            <p:spPr bwMode="auto">
              <a:xfrm>
                <a:off x="2068" y="2750"/>
                <a:ext cx="369"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UV-light</a:t>
                </a:r>
                <a:endParaRPr lang="en-US" sz="1200" b="1">
                  <a:latin typeface="Arial" charset="0"/>
                </a:endParaRPr>
              </a:p>
            </p:txBody>
          </p:sp>
          <p:sp>
            <p:nvSpPr>
              <p:cNvPr id="12555" name="Rectangle 2219"/>
              <p:cNvSpPr>
                <a:spLocks noChangeArrowheads="1"/>
              </p:cNvSpPr>
              <p:nvPr/>
            </p:nvSpPr>
            <p:spPr bwMode="auto">
              <a:xfrm>
                <a:off x="2080" y="2908"/>
                <a:ext cx="442"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Patterned</a:t>
                </a:r>
                <a:endParaRPr lang="en-US" sz="1200" b="1">
                  <a:latin typeface="Arial" charset="0"/>
                </a:endParaRPr>
              </a:p>
            </p:txBody>
          </p:sp>
          <p:sp>
            <p:nvSpPr>
              <p:cNvPr id="12556" name="Rectangle 2220"/>
              <p:cNvSpPr>
                <a:spLocks noChangeArrowheads="1"/>
              </p:cNvSpPr>
              <p:nvPr/>
            </p:nvSpPr>
            <p:spPr bwMode="auto">
              <a:xfrm>
                <a:off x="2080" y="3002"/>
                <a:ext cx="581"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optical mask</a:t>
                </a:r>
                <a:endParaRPr lang="en-US" sz="1200" b="1">
                  <a:latin typeface="Arial" charset="0"/>
                </a:endParaRPr>
              </a:p>
            </p:txBody>
          </p:sp>
          <p:sp>
            <p:nvSpPr>
              <p:cNvPr id="12557" name="Rectangle 2221"/>
              <p:cNvSpPr>
                <a:spLocks noChangeArrowheads="1"/>
              </p:cNvSpPr>
              <p:nvPr/>
            </p:nvSpPr>
            <p:spPr bwMode="auto">
              <a:xfrm>
                <a:off x="2102" y="3245"/>
                <a:ext cx="682"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Exposed resist</a:t>
                </a:r>
                <a:endParaRPr lang="en-US" sz="1200" b="1">
                  <a:latin typeface="Arial" charset="0"/>
                </a:endParaRPr>
              </a:p>
            </p:txBody>
          </p:sp>
          <p:sp>
            <p:nvSpPr>
              <p:cNvPr id="12558" name="Freeform 2222"/>
              <p:cNvSpPr>
                <a:spLocks/>
              </p:cNvSpPr>
              <p:nvPr/>
            </p:nvSpPr>
            <p:spPr bwMode="auto">
              <a:xfrm>
                <a:off x="2001" y="3276"/>
                <a:ext cx="56" cy="53"/>
              </a:xfrm>
              <a:custGeom>
                <a:avLst/>
                <a:gdLst>
                  <a:gd name="T0" fmla="*/ 56 w 40"/>
                  <a:gd name="T1" fmla="*/ 32 h 40"/>
                  <a:gd name="T2" fmla="*/ 56 w 40"/>
                  <a:gd name="T3" fmla="*/ 53 h 40"/>
                  <a:gd name="T4" fmla="*/ 56 w 40"/>
                  <a:gd name="T5" fmla="*/ 53 h 40"/>
                  <a:gd name="T6" fmla="*/ 56 w 40"/>
                  <a:gd name="T7" fmla="*/ 53 h 40"/>
                  <a:gd name="T8" fmla="*/ 11 w 40"/>
                  <a:gd name="T9" fmla="*/ 42 h 40"/>
                  <a:gd name="T10" fmla="*/ 0 w 40"/>
                  <a:gd name="T11" fmla="*/ 32 h 40"/>
                  <a:gd name="T12" fmla="*/ 0 w 40"/>
                  <a:gd name="T13" fmla="*/ 32 h 40"/>
                  <a:gd name="T14" fmla="*/ 34 w 40"/>
                  <a:gd name="T15" fmla="*/ 0 h 40"/>
                  <a:gd name="T16" fmla="*/ 45 w 40"/>
                  <a:gd name="T17" fmla="*/ 0 h 40"/>
                  <a:gd name="T18" fmla="*/ 45 w 40"/>
                  <a:gd name="T19" fmla="*/ 11 h 40"/>
                  <a:gd name="T20" fmla="*/ 45 w 40"/>
                  <a:gd name="T21" fmla="*/ 11 h 40"/>
                  <a:gd name="T22" fmla="*/ 11 w 40"/>
                  <a:gd name="T23" fmla="*/ 42 h 40"/>
                  <a:gd name="T24" fmla="*/ 0 w 40"/>
                  <a:gd name="T25" fmla="*/ 32 h 40"/>
                  <a:gd name="T26" fmla="*/ 11 w 40"/>
                  <a:gd name="T27" fmla="*/ 32 h 40"/>
                  <a:gd name="T28" fmla="*/ 56 w 40"/>
                  <a:gd name="T29" fmla="*/ 42 h 40"/>
                  <a:gd name="T30" fmla="*/ 56 w 40"/>
                  <a:gd name="T31" fmla="*/ 53 h 40"/>
                  <a:gd name="T32" fmla="*/ 45 w 40"/>
                  <a:gd name="T33" fmla="*/ 53 h 40"/>
                  <a:gd name="T34" fmla="*/ 45 w 40"/>
                  <a:gd name="T35" fmla="*/ 32 h 40"/>
                  <a:gd name="T36" fmla="*/ 56 w 40"/>
                  <a:gd name="T37" fmla="*/ 32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40"/>
                  <a:gd name="T59" fmla="*/ 40 w 40"/>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40">
                    <a:moveTo>
                      <a:pt x="40" y="24"/>
                    </a:moveTo>
                    <a:lnTo>
                      <a:pt x="40" y="40"/>
                    </a:lnTo>
                    <a:lnTo>
                      <a:pt x="8" y="32"/>
                    </a:lnTo>
                    <a:lnTo>
                      <a:pt x="0" y="24"/>
                    </a:lnTo>
                    <a:lnTo>
                      <a:pt x="24" y="0"/>
                    </a:lnTo>
                    <a:lnTo>
                      <a:pt x="32" y="0"/>
                    </a:lnTo>
                    <a:lnTo>
                      <a:pt x="32" y="8"/>
                    </a:lnTo>
                    <a:lnTo>
                      <a:pt x="8" y="32"/>
                    </a:lnTo>
                    <a:lnTo>
                      <a:pt x="0" y="24"/>
                    </a:lnTo>
                    <a:lnTo>
                      <a:pt x="8" y="24"/>
                    </a:lnTo>
                    <a:lnTo>
                      <a:pt x="40" y="32"/>
                    </a:lnTo>
                    <a:lnTo>
                      <a:pt x="40" y="40"/>
                    </a:lnTo>
                    <a:lnTo>
                      <a:pt x="32" y="40"/>
                    </a:lnTo>
                    <a:lnTo>
                      <a:pt x="32" y="24"/>
                    </a:lnTo>
                    <a:lnTo>
                      <a:pt x="40" y="24"/>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59" name="Freeform 2223"/>
              <p:cNvSpPr>
                <a:spLocks/>
              </p:cNvSpPr>
              <p:nvPr/>
            </p:nvSpPr>
            <p:spPr bwMode="auto">
              <a:xfrm>
                <a:off x="2035" y="3287"/>
                <a:ext cx="22" cy="21"/>
              </a:xfrm>
              <a:custGeom>
                <a:avLst/>
                <a:gdLst>
                  <a:gd name="T0" fmla="*/ 11 w 16"/>
                  <a:gd name="T1" fmla="*/ 0 h 16"/>
                  <a:gd name="T2" fmla="*/ 22 w 16"/>
                  <a:gd name="T3" fmla="*/ 21 h 16"/>
                  <a:gd name="T4" fmla="*/ 22 w 16"/>
                  <a:gd name="T5" fmla="*/ 21 h 16"/>
                  <a:gd name="T6" fmla="*/ 22 w 16"/>
                  <a:gd name="T7" fmla="*/ 21 h 16"/>
                  <a:gd name="T8" fmla="*/ 11 w 16"/>
                  <a:gd name="T9" fmla="*/ 21 h 16"/>
                  <a:gd name="T10" fmla="*/ 0 w 16"/>
                  <a:gd name="T11" fmla="*/ 0 h 16"/>
                  <a:gd name="T12" fmla="*/ 11 w 16"/>
                  <a:gd name="T13" fmla="*/ 0 h 16"/>
                  <a:gd name="T14" fmla="*/ 0 60000 65536"/>
                  <a:gd name="T15" fmla="*/ 0 60000 65536"/>
                  <a:gd name="T16" fmla="*/ 0 60000 65536"/>
                  <a:gd name="T17" fmla="*/ 0 60000 65536"/>
                  <a:gd name="T18" fmla="*/ 0 60000 65536"/>
                  <a:gd name="T19" fmla="*/ 0 60000 65536"/>
                  <a:gd name="T20" fmla="*/ 0 60000 65536"/>
                  <a:gd name="T21" fmla="*/ 0 w 16"/>
                  <a:gd name="T22" fmla="*/ 0 h 16"/>
                  <a:gd name="T23" fmla="*/ 16 w 16"/>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6">
                    <a:moveTo>
                      <a:pt x="8" y="0"/>
                    </a:moveTo>
                    <a:lnTo>
                      <a:pt x="16" y="16"/>
                    </a:lnTo>
                    <a:lnTo>
                      <a:pt x="8" y="16"/>
                    </a:lnTo>
                    <a:lnTo>
                      <a:pt x="0" y="0"/>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60" name="Freeform 2224"/>
              <p:cNvSpPr>
                <a:spLocks/>
              </p:cNvSpPr>
              <p:nvPr/>
            </p:nvSpPr>
            <p:spPr bwMode="auto">
              <a:xfrm>
                <a:off x="2013" y="3287"/>
                <a:ext cx="44" cy="42"/>
              </a:xfrm>
              <a:custGeom>
                <a:avLst/>
                <a:gdLst>
                  <a:gd name="T0" fmla="*/ 44 w 32"/>
                  <a:gd name="T1" fmla="*/ 21 h 32"/>
                  <a:gd name="T2" fmla="*/ 44 w 32"/>
                  <a:gd name="T3" fmla="*/ 42 h 32"/>
                  <a:gd name="T4" fmla="*/ 0 w 32"/>
                  <a:gd name="T5" fmla="*/ 32 h 32"/>
                  <a:gd name="T6" fmla="*/ 33 w 32"/>
                  <a:gd name="T7" fmla="*/ 0 h 32"/>
                  <a:gd name="T8" fmla="*/ 44 w 32"/>
                  <a:gd name="T9" fmla="*/ 21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32" y="16"/>
                    </a:moveTo>
                    <a:lnTo>
                      <a:pt x="32" y="32"/>
                    </a:lnTo>
                    <a:lnTo>
                      <a:pt x="0" y="24"/>
                    </a:lnTo>
                    <a:lnTo>
                      <a:pt x="24" y="0"/>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561" name="Freeform 2225"/>
              <p:cNvSpPr>
                <a:spLocks/>
              </p:cNvSpPr>
              <p:nvPr/>
            </p:nvSpPr>
            <p:spPr bwMode="auto">
              <a:xfrm>
                <a:off x="2057" y="3297"/>
                <a:ext cx="45" cy="21"/>
              </a:xfrm>
              <a:custGeom>
                <a:avLst/>
                <a:gdLst>
                  <a:gd name="T0" fmla="*/ 45 w 32"/>
                  <a:gd name="T1" fmla="*/ 11 h 16"/>
                  <a:gd name="T2" fmla="*/ 45 w 32"/>
                  <a:gd name="T3" fmla="*/ 0 h 16"/>
                  <a:gd name="T4" fmla="*/ 0 w 32"/>
                  <a:gd name="T5" fmla="*/ 11 h 16"/>
                  <a:gd name="T6" fmla="*/ 0 w 32"/>
                  <a:gd name="T7" fmla="*/ 21 h 16"/>
                  <a:gd name="T8" fmla="*/ 45 w 32"/>
                  <a:gd name="T9" fmla="*/ 11 h 16"/>
                  <a:gd name="T10" fmla="*/ 0 60000 65536"/>
                  <a:gd name="T11" fmla="*/ 0 60000 65536"/>
                  <a:gd name="T12" fmla="*/ 0 60000 65536"/>
                  <a:gd name="T13" fmla="*/ 0 60000 65536"/>
                  <a:gd name="T14" fmla="*/ 0 60000 65536"/>
                  <a:gd name="T15" fmla="*/ 0 w 32"/>
                  <a:gd name="T16" fmla="*/ 0 h 16"/>
                  <a:gd name="T17" fmla="*/ 32 w 32"/>
                  <a:gd name="T18" fmla="*/ 16 h 16"/>
                </a:gdLst>
                <a:ahLst/>
                <a:cxnLst>
                  <a:cxn ang="T10">
                    <a:pos x="T0" y="T1"/>
                  </a:cxn>
                  <a:cxn ang="T11">
                    <a:pos x="T2" y="T3"/>
                  </a:cxn>
                  <a:cxn ang="T12">
                    <a:pos x="T4" y="T5"/>
                  </a:cxn>
                  <a:cxn ang="T13">
                    <a:pos x="T6" y="T7"/>
                  </a:cxn>
                  <a:cxn ang="T14">
                    <a:pos x="T8" y="T9"/>
                  </a:cxn>
                </a:cxnLst>
                <a:rect l="T15" t="T16" r="T17" b="T18"/>
                <a:pathLst>
                  <a:path w="32" h="16">
                    <a:moveTo>
                      <a:pt x="32" y="8"/>
                    </a:moveTo>
                    <a:lnTo>
                      <a:pt x="32" y="0"/>
                    </a:lnTo>
                    <a:lnTo>
                      <a:pt x="0" y="8"/>
                    </a:lnTo>
                    <a:lnTo>
                      <a:pt x="0" y="16"/>
                    </a:lnTo>
                    <a:lnTo>
                      <a:pt x="32" y="8"/>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grpSp>
        <p:grpSp>
          <p:nvGrpSpPr>
            <p:cNvPr id="12346" name="Group 2226"/>
            <p:cNvGrpSpPr>
              <a:grpSpLocks/>
            </p:cNvGrpSpPr>
            <p:nvPr/>
          </p:nvGrpSpPr>
          <p:grpSpPr bwMode="auto">
            <a:xfrm>
              <a:off x="897" y="1578"/>
              <a:ext cx="1644" cy="1136"/>
              <a:chOff x="897" y="1578"/>
              <a:chExt cx="1644" cy="1136"/>
            </a:xfrm>
          </p:grpSpPr>
          <p:sp>
            <p:nvSpPr>
              <p:cNvPr id="12429" name="Rectangle 2227"/>
              <p:cNvSpPr>
                <a:spLocks noChangeArrowheads="1"/>
              </p:cNvSpPr>
              <p:nvPr/>
            </p:nvSpPr>
            <p:spPr bwMode="auto">
              <a:xfrm>
                <a:off x="897" y="1810"/>
                <a:ext cx="1071" cy="347"/>
              </a:xfrm>
              <a:prstGeom prst="rect">
                <a:avLst/>
              </a:prstGeom>
              <a:solidFill>
                <a:srgbClr val="EAEAEA"/>
              </a:solidFill>
              <a:ln w="9525">
                <a:noFill/>
                <a:miter lim="800000"/>
                <a:headEnd/>
                <a:tailEnd/>
              </a:ln>
            </p:spPr>
            <p:txBody>
              <a:bodyPr/>
              <a:lstStyle/>
              <a:p>
                <a:endParaRPr lang="en-US"/>
              </a:p>
            </p:txBody>
          </p:sp>
          <p:sp>
            <p:nvSpPr>
              <p:cNvPr id="12430" name="Rectangle 2228"/>
              <p:cNvSpPr>
                <a:spLocks noChangeArrowheads="1"/>
              </p:cNvSpPr>
              <p:nvPr/>
            </p:nvSpPr>
            <p:spPr bwMode="auto">
              <a:xfrm>
                <a:off x="897" y="1810"/>
                <a:ext cx="1082"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1" name="Rectangle 2229"/>
              <p:cNvSpPr>
                <a:spLocks noChangeArrowheads="1"/>
              </p:cNvSpPr>
              <p:nvPr/>
            </p:nvSpPr>
            <p:spPr bwMode="auto">
              <a:xfrm>
                <a:off x="1968" y="1810"/>
                <a:ext cx="11" cy="35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2" name="Rectangle 2230"/>
              <p:cNvSpPr>
                <a:spLocks noChangeArrowheads="1"/>
              </p:cNvSpPr>
              <p:nvPr/>
            </p:nvSpPr>
            <p:spPr bwMode="auto">
              <a:xfrm>
                <a:off x="897" y="2157"/>
                <a:ext cx="107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3" name="Rectangle 2231"/>
              <p:cNvSpPr>
                <a:spLocks noChangeArrowheads="1"/>
              </p:cNvSpPr>
              <p:nvPr/>
            </p:nvSpPr>
            <p:spPr bwMode="auto">
              <a:xfrm>
                <a:off x="897" y="1810"/>
                <a:ext cx="12" cy="34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4" name="Rectangle 2232"/>
              <p:cNvSpPr>
                <a:spLocks noChangeArrowheads="1"/>
              </p:cNvSpPr>
              <p:nvPr/>
            </p:nvSpPr>
            <p:spPr bwMode="auto">
              <a:xfrm>
                <a:off x="897" y="1715"/>
                <a:ext cx="1071" cy="95"/>
              </a:xfrm>
              <a:prstGeom prst="rect">
                <a:avLst/>
              </a:prstGeom>
              <a:solidFill>
                <a:srgbClr val="CC00FF"/>
              </a:solidFill>
              <a:ln w="9525">
                <a:noFill/>
                <a:miter lim="800000"/>
                <a:headEnd/>
                <a:tailEnd/>
              </a:ln>
            </p:spPr>
            <p:txBody>
              <a:bodyPr/>
              <a:lstStyle/>
              <a:p>
                <a:endParaRPr lang="en-US"/>
              </a:p>
            </p:txBody>
          </p:sp>
          <p:sp>
            <p:nvSpPr>
              <p:cNvPr id="12435" name="Rectangle 2233"/>
              <p:cNvSpPr>
                <a:spLocks noChangeArrowheads="1"/>
              </p:cNvSpPr>
              <p:nvPr/>
            </p:nvSpPr>
            <p:spPr bwMode="auto">
              <a:xfrm>
                <a:off x="897" y="1715"/>
                <a:ext cx="1082"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6" name="Rectangle 2234"/>
              <p:cNvSpPr>
                <a:spLocks noChangeArrowheads="1"/>
              </p:cNvSpPr>
              <p:nvPr/>
            </p:nvSpPr>
            <p:spPr bwMode="auto">
              <a:xfrm>
                <a:off x="1968" y="1715"/>
                <a:ext cx="11" cy="10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7" name="Rectangle 2235"/>
              <p:cNvSpPr>
                <a:spLocks noChangeArrowheads="1"/>
              </p:cNvSpPr>
              <p:nvPr/>
            </p:nvSpPr>
            <p:spPr bwMode="auto">
              <a:xfrm>
                <a:off x="897" y="1810"/>
                <a:ext cx="1071"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8" name="Rectangle 2236"/>
              <p:cNvSpPr>
                <a:spLocks noChangeArrowheads="1"/>
              </p:cNvSpPr>
              <p:nvPr/>
            </p:nvSpPr>
            <p:spPr bwMode="auto">
              <a:xfrm>
                <a:off x="897" y="1715"/>
                <a:ext cx="12" cy="9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39" name="Rectangle 2237"/>
              <p:cNvSpPr>
                <a:spLocks noChangeArrowheads="1"/>
              </p:cNvSpPr>
              <p:nvPr/>
            </p:nvSpPr>
            <p:spPr bwMode="auto">
              <a:xfrm>
                <a:off x="897" y="1652"/>
                <a:ext cx="1071" cy="63"/>
              </a:xfrm>
              <a:prstGeom prst="rect">
                <a:avLst/>
              </a:prstGeom>
              <a:solidFill>
                <a:srgbClr val="E3F90D"/>
              </a:solidFill>
              <a:ln w="9525">
                <a:noFill/>
                <a:miter lim="800000"/>
                <a:headEnd/>
                <a:tailEnd/>
              </a:ln>
            </p:spPr>
            <p:txBody>
              <a:bodyPr/>
              <a:lstStyle/>
              <a:p>
                <a:endParaRPr lang="en-US"/>
              </a:p>
            </p:txBody>
          </p:sp>
          <p:sp>
            <p:nvSpPr>
              <p:cNvPr id="12440" name="Rectangle 2238"/>
              <p:cNvSpPr>
                <a:spLocks noChangeArrowheads="1"/>
              </p:cNvSpPr>
              <p:nvPr/>
            </p:nvSpPr>
            <p:spPr bwMode="auto">
              <a:xfrm>
                <a:off x="897" y="1652"/>
                <a:ext cx="1082"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41" name="Rectangle 2239"/>
              <p:cNvSpPr>
                <a:spLocks noChangeArrowheads="1"/>
              </p:cNvSpPr>
              <p:nvPr/>
            </p:nvSpPr>
            <p:spPr bwMode="auto">
              <a:xfrm>
                <a:off x="1968" y="1652"/>
                <a:ext cx="11" cy="7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42" name="Rectangle 2240"/>
              <p:cNvSpPr>
                <a:spLocks noChangeArrowheads="1"/>
              </p:cNvSpPr>
              <p:nvPr/>
            </p:nvSpPr>
            <p:spPr bwMode="auto">
              <a:xfrm>
                <a:off x="897" y="1715"/>
                <a:ext cx="107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43" name="Rectangle 2241"/>
              <p:cNvSpPr>
                <a:spLocks noChangeArrowheads="1"/>
              </p:cNvSpPr>
              <p:nvPr/>
            </p:nvSpPr>
            <p:spPr bwMode="auto">
              <a:xfrm>
                <a:off x="897" y="1652"/>
                <a:ext cx="12"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44" name="Rectangle 2242"/>
              <p:cNvSpPr>
                <a:spLocks noChangeArrowheads="1"/>
              </p:cNvSpPr>
              <p:nvPr/>
            </p:nvSpPr>
            <p:spPr bwMode="auto">
              <a:xfrm>
                <a:off x="931" y="2179"/>
                <a:ext cx="1373" cy="535"/>
              </a:xfrm>
              <a:prstGeom prst="rect">
                <a:avLst/>
              </a:prstGeom>
              <a:noFill/>
              <a:ln w="9525">
                <a:noFill/>
                <a:miter lim="800000"/>
                <a:headEnd/>
                <a:tailEnd/>
              </a:ln>
            </p:spPr>
            <p:txBody>
              <a:bodyPr lIns="0" tIns="0" rIns="0" bIns="0">
                <a:spAutoFit/>
              </a:bodyPr>
              <a:lstStyle/>
              <a:p>
                <a:r>
                  <a:rPr lang="en-US" sz="1600">
                    <a:solidFill>
                      <a:srgbClr val="000000"/>
                    </a:solidFill>
                    <a:latin typeface="Arial" charset="0"/>
                  </a:rPr>
                  <a:t>1&amp;2. After oxidation and deposition of negative photoresist</a:t>
                </a:r>
                <a:endParaRPr lang="en-US" sz="1600">
                  <a:latin typeface="Arial" charset="0"/>
                </a:endParaRPr>
              </a:p>
            </p:txBody>
          </p:sp>
          <p:sp>
            <p:nvSpPr>
              <p:cNvPr id="12445" name="Rectangle 2243"/>
              <p:cNvSpPr>
                <a:spLocks noChangeArrowheads="1"/>
              </p:cNvSpPr>
              <p:nvPr/>
            </p:nvSpPr>
            <p:spPr bwMode="auto">
              <a:xfrm>
                <a:off x="2013" y="1578"/>
                <a:ext cx="528"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Photoresist</a:t>
                </a:r>
                <a:endParaRPr lang="en-US" sz="1200" b="1">
                  <a:latin typeface="Arial" charset="0"/>
                </a:endParaRPr>
              </a:p>
            </p:txBody>
          </p:sp>
          <p:sp>
            <p:nvSpPr>
              <p:cNvPr id="12446" name="Rectangle 2244"/>
              <p:cNvSpPr>
                <a:spLocks noChangeArrowheads="1"/>
              </p:cNvSpPr>
              <p:nvPr/>
            </p:nvSpPr>
            <p:spPr bwMode="auto">
              <a:xfrm>
                <a:off x="2024" y="1704"/>
                <a:ext cx="202" cy="134"/>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SiO</a:t>
                </a:r>
                <a:r>
                  <a:rPr lang="en-US" sz="1200" b="1" baseline="-25000">
                    <a:solidFill>
                      <a:srgbClr val="000000"/>
                    </a:solidFill>
                    <a:latin typeface="Arial" charset="0"/>
                  </a:rPr>
                  <a:t>2</a:t>
                </a:r>
                <a:endParaRPr lang="en-US" sz="1200" b="1" baseline="-25000">
                  <a:latin typeface="Arial" charset="0"/>
                </a:endParaRPr>
              </a:p>
            </p:txBody>
          </p:sp>
          <p:sp>
            <p:nvSpPr>
              <p:cNvPr id="12447" name="Rectangle 2245"/>
              <p:cNvSpPr>
                <a:spLocks noChangeArrowheads="1"/>
              </p:cNvSpPr>
              <p:nvPr/>
            </p:nvSpPr>
            <p:spPr bwMode="auto">
              <a:xfrm>
                <a:off x="1221" y="1925"/>
                <a:ext cx="554"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Si-substrate</a:t>
                </a:r>
                <a:endParaRPr lang="en-US" sz="1200" b="1">
                  <a:latin typeface="Arial" charset="0"/>
                </a:endParaRPr>
              </a:p>
            </p:txBody>
          </p:sp>
        </p:grpSp>
        <p:grpSp>
          <p:nvGrpSpPr>
            <p:cNvPr id="12347" name="Group 2246"/>
            <p:cNvGrpSpPr>
              <a:grpSpLocks/>
            </p:cNvGrpSpPr>
            <p:nvPr/>
          </p:nvGrpSpPr>
          <p:grpSpPr bwMode="auto">
            <a:xfrm>
              <a:off x="3038" y="3305"/>
              <a:ext cx="1307" cy="872"/>
              <a:chOff x="3038" y="3305"/>
              <a:chExt cx="1307" cy="872"/>
            </a:xfrm>
          </p:grpSpPr>
          <p:sp>
            <p:nvSpPr>
              <p:cNvPr id="12414" name="Rectangle 2247"/>
              <p:cNvSpPr>
                <a:spLocks noChangeArrowheads="1"/>
              </p:cNvSpPr>
              <p:nvPr/>
            </p:nvSpPr>
            <p:spPr bwMode="auto">
              <a:xfrm>
                <a:off x="3038" y="3420"/>
                <a:ext cx="1072" cy="347"/>
              </a:xfrm>
              <a:prstGeom prst="rect">
                <a:avLst/>
              </a:prstGeom>
              <a:solidFill>
                <a:srgbClr val="EAEAEA"/>
              </a:solidFill>
              <a:ln w="19050">
                <a:solidFill>
                  <a:schemeClr val="tx1"/>
                </a:solidFill>
                <a:miter lim="800000"/>
                <a:headEnd/>
                <a:tailEnd/>
              </a:ln>
            </p:spPr>
            <p:txBody>
              <a:bodyPr/>
              <a:lstStyle/>
              <a:p>
                <a:endParaRPr lang="en-US"/>
              </a:p>
            </p:txBody>
          </p:sp>
          <p:sp>
            <p:nvSpPr>
              <p:cNvPr id="12415" name="Rectangle 2248"/>
              <p:cNvSpPr>
                <a:spLocks noChangeArrowheads="1"/>
              </p:cNvSpPr>
              <p:nvPr/>
            </p:nvSpPr>
            <p:spPr bwMode="auto">
              <a:xfrm>
                <a:off x="3038" y="3420"/>
                <a:ext cx="1083"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16" name="Rectangle 2249"/>
              <p:cNvSpPr>
                <a:spLocks noChangeArrowheads="1"/>
              </p:cNvSpPr>
              <p:nvPr/>
            </p:nvSpPr>
            <p:spPr bwMode="auto">
              <a:xfrm>
                <a:off x="4110" y="3420"/>
                <a:ext cx="11" cy="35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17" name="Rectangle 2250"/>
              <p:cNvSpPr>
                <a:spLocks noChangeArrowheads="1"/>
              </p:cNvSpPr>
              <p:nvPr/>
            </p:nvSpPr>
            <p:spPr bwMode="auto">
              <a:xfrm>
                <a:off x="3038" y="3420"/>
                <a:ext cx="11" cy="34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18" name="Freeform 2251"/>
              <p:cNvSpPr>
                <a:spLocks/>
              </p:cNvSpPr>
              <p:nvPr/>
            </p:nvSpPr>
            <p:spPr bwMode="auto">
              <a:xfrm>
                <a:off x="3038" y="3325"/>
                <a:ext cx="268" cy="95"/>
              </a:xfrm>
              <a:custGeom>
                <a:avLst/>
                <a:gdLst>
                  <a:gd name="T0" fmla="*/ 0 w 192"/>
                  <a:gd name="T1" fmla="*/ 0 h 72"/>
                  <a:gd name="T2" fmla="*/ 0 w 192"/>
                  <a:gd name="T3" fmla="*/ 95 h 72"/>
                  <a:gd name="T4" fmla="*/ 268 w 192"/>
                  <a:gd name="T5" fmla="*/ 95 h 72"/>
                  <a:gd name="T6" fmla="*/ 235 w 192"/>
                  <a:gd name="T7" fmla="*/ 0 h 72"/>
                  <a:gd name="T8" fmla="*/ 0 w 192"/>
                  <a:gd name="T9" fmla="*/ 0 h 72"/>
                  <a:gd name="T10" fmla="*/ 0 60000 65536"/>
                  <a:gd name="T11" fmla="*/ 0 60000 65536"/>
                  <a:gd name="T12" fmla="*/ 0 60000 65536"/>
                  <a:gd name="T13" fmla="*/ 0 60000 65536"/>
                  <a:gd name="T14" fmla="*/ 0 60000 65536"/>
                  <a:gd name="T15" fmla="*/ 0 w 192"/>
                  <a:gd name="T16" fmla="*/ 0 h 72"/>
                  <a:gd name="T17" fmla="*/ 192 w 192"/>
                  <a:gd name="T18" fmla="*/ 72 h 72"/>
                </a:gdLst>
                <a:ahLst/>
                <a:cxnLst>
                  <a:cxn ang="T10">
                    <a:pos x="T0" y="T1"/>
                  </a:cxn>
                  <a:cxn ang="T11">
                    <a:pos x="T2" y="T3"/>
                  </a:cxn>
                  <a:cxn ang="T12">
                    <a:pos x="T4" y="T5"/>
                  </a:cxn>
                  <a:cxn ang="T13">
                    <a:pos x="T6" y="T7"/>
                  </a:cxn>
                  <a:cxn ang="T14">
                    <a:pos x="T8" y="T9"/>
                  </a:cxn>
                </a:cxnLst>
                <a:rect l="T15" t="T16" r="T17" b="T18"/>
                <a:pathLst>
                  <a:path w="192" h="72">
                    <a:moveTo>
                      <a:pt x="0" y="0"/>
                    </a:moveTo>
                    <a:lnTo>
                      <a:pt x="0" y="72"/>
                    </a:lnTo>
                    <a:lnTo>
                      <a:pt x="192" y="72"/>
                    </a:lnTo>
                    <a:lnTo>
                      <a:pt x="168" y="0"/>
                    </a:lnTo>
                    <a:lnTo>
                      <a:pt x="0" y="0"/>
                    </a:lnTo>
                    <a:close/>
                  </a:path>
                </a:pathLst>
              </a:custGeom>
              <a:solidFill>
                <a:srgbClr val="CC00FF"/>
              </a:solidFill>
              <a:ln w="9525">
                <a:noFill/>
                <a:round/>
                <a:headEnd/>
                <a:tailEnd/>
              </a:ln>
            </p:spPr>
            <p:txBody>
              <a:bodyPr/>
              <a:lstStyle/>
              <a:p>
                <a:endParaRPr lang="en-IN"/>
              </a:p>
            </p:txBody>
          </p:sp>
          <p:sp>
            <p:nvSpPr>
              <p:cNvPr id="12419" name="Rectangle 2252"/>
              <p:cNvSpPr>
                <a:spLocks noChangeArrowheads="1"/>
              </p:cNvSpPr>
              <p:nvPr/>
            </p:nvSpPr>
            <p:spPr bwMode="auto">
              <a:xfrm>
                <a:off x="3038" y="3325"/>
                <a:ext cx="11" cy="10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20" name="Freeform 2253"/>
              <p:cNvSpPr>
                <a:spLocks/>
              </p:cNvSpPr>
              <p:nvPr/>
            </p:nvSpPr>
            <p:spPr bwMode="auto">
              <a:xfrm>
                <a:off x="3038" y="3325"/>
                <a:ext cx="279" cy="105"/>
              </a:xfrm>
              <a:custGeom>
                <a:avLst/>
                <a:gdLst>
                  <a:gd name="T0" fmla="*/ 0 w 200"/>
                  <a:gd name="T1" fmla="*/ 95 h 80"/>
                  <a:gd name="T2" fmla="*/ 268 w 200"/>
                  <a:gd name="T3" fmla="*/ 95 h 80"/>
                  <a:gd name="T4" fmla="*/ 279 w 200"/>
                  <a:gd name="T5" fmla="*/ 95 h 80"/>
                  <a:gd name="T6" fmla="*/ 268 w 200"/>
                  <a:gd name="T7" fmla="*/ 95 h 80"/>
                  <a:gd name="T8" fmla="*/ 234 w 200"/>
                  <a:gd name="T9" fmla="*/ 0 h 80"/>
                  <a:gd name="T10" fmla="*/ 234 w 200"/>
                  <a:gd name="T11" fmla="*/ 0 h 80"/>
                  <a:gd name="T12" fmla="*/ 246 w 200"/>
                  <a:gd name="T13" fmla="*/ 0 h 80"/>
                  <a:gd name="T14" fmla="*/ 246 w 200"/>
                  <a:gd name="T15" fmla="*/ 0 h 80"/>
                  <a:gd name="T16" fmla="*/ 279 w 200"/>
                  <a:gd name="T17" fmla="*/ 95 h 80"/>
                  <a:gd name="T18" fmla="*/ 279 w 200"/>
                  <a:gd name="T19" fmla="*/ 105 h 80"/>
                  <a:gd name="T20" fmla="*/ 268 w 200"/>
                  <a:gd name="T21" fmla="*/ 105 h 80"/>
                  <a:gd name="T22" fmla="*/ 0 w 200"/>
                  <a:gd name="T23" fmla="*/ 105 h 80"/>
                  <a:gd name="T24" fmla="*/ 0 w 200"/>
                  <a:gd name="T25" fmla="*/ 95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
                  <a:gd name="T40" fmla="*/ 0 h 80"/>
                  <a:gd name="T41" fmla="*/ 200 w 200"/>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 h="80">
                    <a:moveTo>
                      <a:pt x="0" y="72"/>
                    </a:moveTo>
                    <a:lnTo>
                      <a:pt x="192" y="72"/>
                    </a:lnTo>
                    <a:lnTo>
                      <a:pt x="200" y="72"/>
                    </a:lnTo>
                    <a:lnTo>
                      <a:pt x="192" y="72"/>
                    </a:lnTo>
                    <a:lnTo>
                      <a:pt x="168" y="0"/>
                    </a:lnTo>
                    <a:lnTo>
                      <a:pt x="176" y="0"/>
                    </a:lnTo>
                    <a:lnTo>
                      <a:pt x="200" y="72"/>
                    </a:lnTo>
                    <a:lnTo>
                      <a:pt x="200" y="80"/>
                    </a:lnTo>
                    <a:lnTo>
                      <a:pt x="192" y="80"/>
                    </a:lnTo>
                    <a:lnTo>
                      <a:pt x="0" y="80"/>
                    </a:lnTo>
                    <a:lnTo>
                      <a:pt x="0" y="72"/>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21" name="Rectangle 2254"/>
              <p:cNvSpPr>
                <a:spLocks noChangeArrowheads="1"/>
              </p:cNvSpPr>
              <p:nvPr/>
            </p:nvSpPr>
            <p:spPr bwMode="auto">
              <a:xfrm>
                <a:off x="3038" y="3325"/>
                <a:ext cx="235"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22" name="Freeform 2255"/>
              <p:cNvSpPr>
                <a:spLocks/>
              </p:cNvSpPr>
              <p:nvPr/>
            </p:nvSpPr>
            <p:spPr bwMode="auto">
              <a:xfrm>
                <a:off x="3842" y="3325"/>
                <a:ext cx="268" cy="95"/>
              </a:xfrm>
              <a:custGeom>
                <a:avLst/>
                <a:gdLst>
                  <a:gd name="T0" fmla="*/ 268 w 192"/>
                  <a:gd name="T1" fmla="*/ 0 h 72"/>
                  <a:gd name="T2" fmla="*/ 268 w 192"/>
                  <a:gd name="T3" fmla="*/ 95 h 72"/>
                  <a:gd name="T4" fmla="*/ 0 w 192"/>
                  <a:gd name="T5" fmla="*/ 95 h 72"/>
                  <a:gd name="T6" fmla="*/ 34 w 192"/>
                  <a:gd name="T7" fmla="*/ 0 h 72"/>
                  <a:gd name="T8" fmla="*/ 268 w 192"/>
                  <a:gd name="T9" fmla="*/ 0 h 72"/>
                  <a:gd name="T10" fmla="*/ 0 60000 65536"/>
                  <a:gd name="T11" fmla="*/ 0 60000 65536"/>
                  <a:gd name="T12" fmla="*/ 0 60000 65536"/>
                  <a:gd name="T13" fmla="*/ 0 60000 65536"/>
                  <a:gd name="T14" fmla="*/ 0 60000 65536"/>
                  <a:gd name="T15" fmla="*/ 0 w 192"/>
                  <a:gd name="T16" fmla="*/ 0 h 72"/>
                  <a:gd name="T17" fmla="*/ 192 w 192"/>
                  <a:gd name="T18" fmla="*/ 72 h 72"/>
                </a:gdLst>
                <a:ahLst/>
                <a:cxnLst>
                  <a:cxn ang="T10">
                    <a:pos x="T0" y="T1"/>
                  </a:cxn>
                  <a:cxn ang="T11">
                    <a:pos x="T2" y="T3"/>
                  </a:cxn>
                  <a:cxn ang="T12">
                    <a:pos x="T4" y="T5"/>
                  </a:cxn>
                  <a:cxn ang="T13">
                    <a:pos x="T6" y="T7"/>
                  </a:cxn>
                  <a:cxn ang="T14">
                    <a:pos x="T8" y="T9"/>
                  </a:cxn>
                </a:cxnLst>
                <a:rect l="T15" t="T16" r="T17" b="T18"/>
                <a:pathLst>
                  <a:path w="192" h="72">
                    <a:moveTo>
                      <a:pt x="192" y="0"/>
                    </a:moveTo>
                    <a:lnTo>
                      <a:pt x="192" y="72"/>
                    </a:lnTo>
                    <a:lnTo>
                      <a:pt x="0" y="72"/>
                    </a:lnTo>
                    <a:lnTo>
                      <a:pt x="24" y="0"/>
                    </a:lnTo>
                    <a:lnTo>
                      <a:pt x="192" y="0"/>
                    </a:lnTo>
                    <a:close/>
                  </a:path>
                </a:pathLst>
              </a:custGeom>
              <a:solidFill>
                <a:srgbClr val="CC00FF"/>
              </a:solidFill>
              <a:ln w="9525">
                <a:noFill/>
                <a:round/>
                <a:headEnd/>
                <a:tailEnd/>
              </a:ln>
            </p:spPr>
            <p:txBody>
              <a:bodyPr/>
              <a:lstStyle/>
              <a:p>
                <a:endParaRPr lang="en-IN"/>
              </a:p>
            </p:txBody>
          </p:sp>
          <p:sp>
            <p:nvSpPr>
              <p:cNvPr id="12423" name="Rectangle 2256"/>
              <p:cNvSpPr>
                <a:spLocks noChangeArrowheads="1"/>
              </p:cNvSpPr>
              <p:nvPr/>
            </p:nvSpPr>
            <p:spPr bwMode="auto">
              <a:xfrm>
                <a:off x="4110" y="3325"/>
                <a:ext cx="11" cy="10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24" name="Freeform 2257"/>
              <p:cNvSpPr>
                <a:spLocks/>
              </p:cNvSpPr>
              <p:nvPr/>
            </p:nvSpPr>
            <p:spPr bwMode="auto">
              <a:xfrm>
                <a:off x="3842" y="3325"/>
                <a:ext cx="268" cy="105"/>
              </a:xfrm>
              <a:custGeom>
                <a:avLst/>
                <a:gdLst>
                  <a:gd name="T0" fmla="*/ 268 w 192"/>
                  <a:gd name="T1" fmla="*/ 105 h 80"/>
                  <a:gd name="T2" fmla="*/ 0 w 192"/>
                  <a:gd name="T3" fmla="*/ 105 h 80"/>
                  <a:gd name="T4" fmla="*/ 0 w 192"/>
                  <a:gd name="T5" fmla="*/ 105 h 80"/>
                  <a:gd name="T6" fmla="*/ 0 w 192"/>
                  <a:gd name="T7" fmla="*/ 95 h 80"/>
                  <a:gd name="T8" fmla="*/ 34 w 192"/>
                  <a:gd name="T9" fmla="*/ 0 h 80"/>
                  <a:gd name="T10" fmla="*/ 34 w 192"/>
                  <a:gd name="T11" fmla="*/ 0 h 80"/>
                  <a:gd name="T12" fmla="*/ 34 w 192"/>
                  <a:gd name="T13" fmla="*/ 0 h 80"/>
                  <a:gd name="T14" fmla="*/ 45 w 192"/>
                  <a:gd name="T15" fmla="*/ 0 h 80"/>
                  <a:gd name="T16" fmla="*/ 11 w 192"/>
                  <a:gd name="T17" fmla="*/ 95 h 80"/>
                  <a:gd name="T18" fmla="*/ 0 w 192"/>
                  <a:gd name="T19" fmla="*/ 95 h 80"/>
                  <a:gd name="T20" fmla="*/ 0 w 192"/>
                  <a:gd name="T21" fmla="*/ 95 h 80"/>
                  <a:gd name="T22" fmla="*/ 268 w 192"/>
                  <a:gd name="T23" fmla="*/ 95 h 80"/>
                  <a:gd name="T24" fmla="*/ 268 w 192"/>
                  <a:gd name="T25" fmla="*/ 105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80"/>
                  <a:gd name="T41" fmla="*/ 192 w 19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80">
                    <a:moveTo>
                      <a:pt x="192" y="80"/>
                    </a:moveTo>
                    <a:lnTo>
                      <a:pt x="0" y="80"/>
                    </a:lnTo>
                    <a:lnTo>
                      <a:pt x="0" y="72"/>
                    </a:lnTo>
                    <a:lnTo>
                      <a:pt x="24" y="0"/>
                    </a:lnTo>
                    <a:lnTo>
                      <a:pt x="32" y="0"/>
                    </a:lnTo>
                    <a:lnTo>
                      <a:pt x="8" y="72"/>
                    </a:lnTo>
                    <a:lnTo>
                      <a:pt x="0" y="72"/>
                    </a:lnTo>
                    <a:lnTo>
                      <a:pt x="192" y="72"/>
                    </a:lnTo>
                    <a:lnTo>
                      <a:pt x="192" y="8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25" name="Rectangle 2258"/>
              <p:cNvSpPr>
                <a:spLocks noChangeArrowheads="1"/>
              </p:cNvSpPr>
              <p:nvPr/>
            </p:nvSpPr>
            <p:spPr bwMode="auto">
              <a:xfrm>
                <a:off x="3876" y="3325"/>
                <a:ext cx="245"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26" name="Rectangle 2259"/>
              <p:cNvSpPr>
                <a:spLocks noChangeArrowheads="1"/>
              </p:cNvSpPr>
              <p:nvPr/>
            </p:nvSpPr>
            <p:spPr bwMode="auto">
              <a:xfrm>
                <a:off x="3340" y="3536"/>
                <a:ext cx="554"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Si-substrate</a:t>
                </a:r>
                <a:endParaRPr lang="en-US" sz="1200" b="1">
                  <a:latin typeface="Arial" charset="0"/>
                </a:endParaRPr>
              </a:p>
            </p:txBody>
          </p:sp>
          <p:sp>
            <p:nvSpPr>
              <p:cNvPr id="12427" name="Rectangle 2260"/>
              <p:cNvSpPr>
                <a:spLocks noChangeArrowheads="1"/>
              </p:cNvSpPr>
              <p:nvPr/>
            </p:nvSpPr>
            <p:spPr bwMode="auto">
              <a:xfrm>
                <a:off x="4143" y="3305"/>
                <a:ext cx="202"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SiO</a:t>
                </a:r>
                <a:r>
                  <a:rPr lang="en-US" sz="1200" b="1" baseline="-25000">
                    <a:solidFill>
                      <a:srgbClr val="000000"/>
                    </a:solidFill>
                    <a:latin typeface="Arial" charset="0"/>
                  </a:rPr>
                  <a:t>2</a:t>
                </a:r>
                <a:endParaRPr lang="en-US" sz="1200" b="1" baseline="-25000">
                  <a:latin typeface="Arial" charset="0"/>
                </a:endParaRPr>
              </a:p>
            </p:txBody>
          </p:sp>
          <p:sp>
            <p:nvSpPr>
              <p:cNvPr id="12428" name="Rectangle 2261"/>
              <p:cNvSpPr>
                <a:spLocks noChangeArrowheads="1"/>
              </p:cNvSpPr>
              <p:nvPr/>
            </p:nvSpPr>
            <p:spPr bwMode="auto">
              <a:xfrm>
                <a:off x="3038" y="3820"/>
                <a:ext cx="1282" cy="357"/>
              </a:xfrm>
              <a:prstGeom prst="rect">
                <a:avLst/>
              </a:prstGeom>
              <a:noFill/>
              <a:ln w="9525">
                <a:noFill/>
                <a:miter lim="800000"/>
                <a:headEnd/>
                <a:tailEnd/>
              </a:ln>
            </p:spPr>
            <p:txBody>
              <a:bodyPr lIns="0" tIns="0" rIns="0" bIns="0">
                <a:spAutoFit/>
              </a:bodyPr>
              <a:lstStyle/>
              <a:p>
                <a:r>
                  <a:rPr lang="en-US" sz="1600">
                    <a:solidFill>
                      <a:srgbClr val="000000"/>
                    </a:solidFill>
                    <a:latin typeface="Arial" charset="0"/>
                  </a:rPr>
                  <a:t>8. Final result after removal of resist</a:t>
                </a:r>
                <a:endParaRPr lang="en-US" sz="1600">
                  <a:latin typeface="Arial" charset="0"/>
                </a:endParaRPr>
              </a:p>
            </p:txBody>
          </p:sp>
        </p:grpSp>
        <p:grpSp>
          <p:nvGrpSpPr>
            <p:cNvPr id="12348" name="Group 2262"/>
            <p:cNvGrpSpPr>
              <a:grpSpLocks/>
            </p:cNvGrpSpPr>
            <p:nvPr/>
          </p:nvGrpSpPr>
          <p:grpSpPr bwMode="auto">
            <a:xfrm>
              <a:off x="3038" y="2111"/>
              <a:ext cx="1864" cy="874"/>
              <a:chOff x="3038" y="2111"/>
              <a:chExt cx="1864" cy="874"/>
            </a:xfrm>
          </p:grpSpPr>
          <p:sp>
            <p:nvSpPr>
              <p:cNvPr id="12389" name="Rectangle 2263"/>
              <p:cNvSpPr>
                <a:spLocks noChangeArrowheads="1"/>
              </p:cNvSpPr>
              <p:nvPr/>
            </p:nvSpPr>
            <p:spPr bwMode="auto">
              <a:xfrm>
                <a:off x="3038" y="2311"/>
                <a:ext cx="1072" cy="347"/>
              </a:xfrm>
              <a:prstGeom prst="rect">
                <a:avLst/>
              </a:prstGeom>
              <a:solidFill>
                <a:srgbClr val="EAEAEA"/>
              </a:solidFill>
              <a:ln w="19050">
                <a:solidFill>
                  <a:schemeClr val="tx1"/>
                </a:solidFill>
                <a:miter lim="800000"/>
                <a:headEnd/>
                <a:tailEnd/>
              </a:ln>
            </p:spPr>
            <p:txBody>
              <a:bodyPr/>
              <a:lstStyle/>
              <a:p>
                <a:endParaRPr lang="en-US"/>
              </a:p>
            </p:txBody>
          </p:sp>
          <p:sp>
            <p:nvSpPr>
              <p:cNvPr id="12390" name="Rectangle 2264"/>
              <p:cNvSpPr>
                <a:spLocks noChangeArrowheads="1"/>
              </p:cNvSpPr>
              <p:nvPr/>
            </p:nvSpPr>
            <p:spPr bwMode="auto">
              <a:xfrm>
                <a:off x="3038" y="2311"/>
                <a:ext cx="1083"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91" name="Rectangle 2265"/>
              <p:cNvSpPr>
                <a:spLocks noChangeArrowheads="1"/>
              </p:cNvSpPr>
              <p:nvPr/>
            </p:nvSpPr>
            <p:spPr bwMode="auto">
              <a:xfrm>
                <a:off x="3038" y="2311"/>
                <a:ext cx="11" cy="34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92" name="Rectangle 2266"/>
              <p:cNvSpPr>
                <a:spLocks noChangeArrowheads="1"/>
              </p:cNvSpPr>
              <p:nvPr/>
            </p:nvSpPr>
            <p:spPr bwMode="auto">
              <a:xfrm>
                <a:off x="3038" y="2153"/>
                <a:ext cx="235" cy="63"/>
              </a:xfrm>
              <a:prstGeom prst="rect">
                <a:avLst/>
              </a:prstGeom>
              <a:solidFill>
                <a:srgbClr val="00FF00"/>
              </a:solidFill>
              <a:ln w="9525">
                <a:noFill/>
                <a:miter lim="800000"/>
                <a:headEnd/>
                <a:tailEnd/>
              </a:ln>
            </p:spPr>
            <p:txBody>
              <a:bodyPr/>
              <a:lstStyle/>
              <a:p>
                <a:endParaRPr lang="en-US"/>
              </a:p>
            </p:txBody>
          </p:sp>
          <p:sp>
            <p:nvSpPr>
              <p:cNvPr id="12393" name="Rectangle 2267"/>
              <p:cNvSpPr>
                <a:spLocks noChangeArrowheads="1"/>
              </p:cNvSpPr>
              <p:nvPr/>
            </p:nvSpPr>
            <p:spPr bwMode="auto">
              <a:xfrm>
                <a:off x="3038" y="2153"/>
                <a:ext cx="246"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94" name="Rectangle 2268"/>
              <p:cNvSpPr>
                <a:spLocks noChangeArrowheads="1"/>
              </p:cNvSpPr>
              <p:nvPr/>
            </p:nvSpPr>
            <p:spPr bwMode="auto">
              <a:xfrm>
                <a:off x="3273" y="2153"/>
                <a:ext cx="11" cy="7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95" name="Rectangle 2269"/>
              <p:cNvSpPr>
                <a:spLocks noChangeArrowheads="1"/>
              </p:cNvSpPr>
              <p:nvPr/>
            </p:nvSpPr>
            <p:spPr bwMode="auto">
              <a:xfrm>
                <a:off x="3038" y="2216"/>
                <a:ext cx="235"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96" name="Rectangle 2270"/>
              <p:cNvSpPr>
                <a:spLocks noChangeArrowheads="1"/>
              </p:cNvSpPr>
              <p:nvPr/>
            </p:nvSpPr>
            <p:spPr bwMode="auto">
              <a:xfrm>
                <a:off x="3038" y="2153"/>
                <a:ext cx="11"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97" name="Rectangle 2271"/>
              <p:cNvSpPr>
                <a:spLocks noChangeArrowheads="1"/>
              </p:cNvSpPr>
              <p:nvPr/>
            </p:nvSpPr>
            <p:spPr bwMode="auto">
              <a:xfrm>
                <a:off x="3876" y="2153"/>
                <a:ext cx="234" cy="63"/>
              </a:xfrm>
              <a:prstGeom prst="rect">
                <a:avLst/>
              </a:prstGeom>
              <a:solidFill>
                <a:srgbClr val="00FF00"/>
              </a:solidFill>
              <a:ln w="9525">
                <a:noFill/>
                <a:miter lim="800000"/>
                <a:headEnd/>
                <a:tailEnd/>
              </a:ln>
            </p:spPr>
            <p:txBody>
              <a:bodyPr/>
              <a:lstStyle/>
              <a:p>
                <a:endParaRPr lang="en-US"/>
              </a:p>
            </p:txBody>
          </p:sp>
          <p:sp>
            <p:nvSpPr>
              <p:cNvPr id="12398" name="Rectangle 2272"/>
              <p:cNvSpPr>
                <a:spLocks noChangeArrowheads="1"/>
              </p:cNvSpPr>
              <p:nvPr/>
            </p:nvSpPr>
            <p:spPr bwMode="auto">
              <a:xfrm>
                <a:off x="3876" y="2153"/>
                <a:ext cx="245"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99" name="Rectangle 2273"/>
              <p:cNvSpPr>
                <a:spLocks noChangeArrowheads="1"/>
              </p:cNvSpPr>
              <p:nvPr/>
            </p:nvSpPr>
            <p:spPr bwMode="auto">
              <a:xfrm>
                <a:off x="4110" y="2153"/>
                <a:ext cx="11" cy="7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00" name="Rectangle 2274"/>
              <p:cNvSpPr>
                <a:spLocks noChangeArrowheads="1"/>
              </p:cNvSpPr>
              <p:nvPr/>
            </p:nvSpPr>
            <p:spPr bwMode="auto">
              <a:xfrm>
                <a:off x="3876" y="2216"/>
                <a:ext cx="234"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01" name="Rectangle 2275"/>
              <p:cNvSpPr>
                <a:spLocks noChangeArrowheads="1"/>
              </p:cNvSpPr>
              <p:nvPr/>
            </p:nvSpPr>
            <p:spPr bwMode="auto">
              <a:xfrm>
                <a:off x="3876" y="2153"/>
                <a:ext cx="11"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02" name="Freeform 2276"/>
              <p:cNvSpPr>
                <a:spLocks/>
              </p:cNvSpPr>
              <p:nvPr/>
            </p:nvSpPr>
            <p:spPr bwMode="auto">
              <a:xfrm>
                <a:off x="3038" y="2216"/>
                <a:ext cx="268" cy="95"/>
              </a:xfrm>
              <a:custGeom>
                <a:avLst/>
                <a:gdLst>
                  <a:gd name="T0" fmla="*/ 0 w 192"/>
                  <a:gd name="T1" fmla="*/ 0 h 72"/>
                  <a:gd name="T2" fmla="*/ 0 w 192"/>
                  <a:gd name="T3" fmla="*/ 95 h 72"/>
                  <a:gd name="T4" fmla="*/ 268 w 192"/>
                  <a:gd name="T5" fmla="*/ 95 h 72"/>
                  <a:gd name="T6" fmla="*/ 235 w 192"/>
                  <a:gd name="T7" fmla="*/ 0 h 72"/>
                  <a:gd name="T8" fmla="*/ 0 w 192"/>
                  <a:gd name="T9" fmla="*/ 0 h 72"/>
                  <a:gd name="T10" fmla="*/ 0 60000 65536"/>
                  <a:gd name="T11" fmla="*/ 0 60000 65536"/>
                  <a:gd name="T12" fmla="*/ 0 60000 65536"/>
                  <a:gd name="T13" fmla="*/ 0 60000 65536"/>
                  <a:gd name="T14" fmla="*/ 0 60000 65536"/>
                  <a:gd name="T15" fmla="*/ 0 w 192"/>
                  <a:gd name="T16" fmla="*/ 0 h 72"/>
                  <a:gd name="T17" fmla="*/ 192 w 192"/>
                  <a:gd name="T18" fmla="*/ 72 h 72"/>
                </a:gdLst>
                <a:ahLst/>
                <a:cxnLst>
                  <a:cxn ang="T10">
                    <a:pos x="T0" y="T1"/>
                  </a:cxn>
                  <a:cxn ang="T11">
                    <a:pos x="T2" y="T3"/>
                  </a:cxn>
                  <a:cxn ang="T12">
                    <a:pos x="T4" y="T5"/>
                  </a:cxn>
                  <a:cxn ang="T13">
                    <a:pos x="T6" y="T7"/>
                  </a:cxn>
                  <a:cxn ang="T14">
                    <a:pos x="T8" y="T9"/>
                  </a:cxn>
                </a:cxnLst>
                <a:rect l="T15" t="T16" r="T17" b="T18"/>
                <a:pathLst>
                  <a:path w="192" h="72">
                    <a:moveTo>
                      <a:pt x="0" y="0"/>
                    </a:moveTo>
                    <a:lnTo>
                      <a:pt x="0" y="72"/>
                    </a:lnTo>
                    <a:lnTo>
                      <a:pt x="192" y="72"/>
                    </a:lnTo>
                    <a:lnTo>
                      <a:pt x="168" y="0"/>
                    </a:lnTo>
                    <a:lnTo>
                      <a:pt x="0" y="0"/>
                    </a:lnTo>
                    <a:close/>
                  </a:path>
                </a:pathLst>
              </a:custGeom>
              <a:solidFill>
                <a:srgbClr val="CC00FF"/>
              </a:solidFill>
              <a:ln w="9525">
                <a:noFill/>
                <a:round/>
                <a:headEnd/>
                <a:tailEnd/>
              </a:ln>
            </p:spPr>
            <p:txBody>
              <a:bodyPr/>
              <a:lstStyle/>
              <a:p>
                <a:endParaRPr lang="en-IN"/>
              </a:p>
            </p:txBody>
          </p:sp>
          <p:sp>
            <p:nvSpPr>
              <p:cNvPr id="12403" name="Rectangle 2277"/>
              <p:cNvSpPr>
                <a:spLocks noChangeArrowheads="1"/>
              </p:cNvSpPr>
              <p:nvPr/>
            </p:nvSpPr>
            <p:spPr bwMode="auto">
              <a:xfrm>
                <a:off x="3038" y="2216"/>
                <a:ext cx="11" cy="10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04" name="Freeform 2278"/>
              <p:cNvSpPr>
                <a:spLocks/>
              </p:cNvSpPr>
              <p:nvPr/>
            </p:nvSpPr>
            <p:spPr bwMode="auto">
              <a:xfrm>
                <a:off x="3038" y="2216"/>
                <a:ext cx="279" cy="105"/>
              </a:xfrm>
              <a:custGeom>
                <a:avLst/>
                <a:gdLst>
                  <a:gd name="T0" fmla="*/ 0 w 200"/>
                  <a:gd name="T1" fmla="*/ 95 h 80"/>
                  <a:gd name="T2" fmla="*/ 268 w 200"/>
                  <a:gd name="T3" fmla="*/ 95 h 80"/>
                  <a:gd name="T4" fmla="*/ 279 w 200"/>
                  <a:gd name="T5" fmla="*/ 95 h 80"/>
                  <a:gd name="T6" fmla="*/ 268 w 200"/>
                  <a:gd name="T7" fmla="*/ 95 h 80"/>
                  <a:gd name="T8" fmla="*/ 234 w 200"/>
                  <a:gd name="T9" fmla="*/ 0 h 80"/>
                  <a:gd name="T10" fmla="*/ 234 w 200"/>
                  <a:gd name="T11" fmla="*/ 0 h 80"/>
                  <a:gd name="T12" fmla="*/ 246 w 200"/>
                  <a:gd name="T13" fmla="*/ 0 h 80"/>
                  <a:gd name="T14" fmla="*/ 246 w 200"/>
                  <a:gd name="T15" fmla="*/ 0 h 80"/>
                  <a:gd name="T16" fmla="*/ 279 w 200"/>
                  <a:gd name="T17" fmla="*/ 95 h 80"/>
                  <a:gd name="T18" fmla="*/ 279 w 200"/>
                  <a:gd name="T19" fmla="*/ 105 h 80"/>
                  <a:gd name="T20" fmla="*/ 268 w 200"/>
                  <a:gd name="T21" fmla="*/ 105 h 80"/>
                  <a:gd name="T22" fmla="*/ 0 w 200"/>
                  <a:gd name="T23" fmla="*/ 105 h 80"/>
                  <a:gd name="T24" fmla="*/ 0 w 200"/>
                  <a:gd name="T25" fmla="*/ 95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
                  <a:gd name="T40" fmla="*/ 0 h 80"/>
                  <a:gd name="T41" fmla="*/ 200 w 200"/>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 h="80">
                    <a:moveTo>
                      <a:pt x="0" y="72"/>
                    </a:moveTo>
                    <a:lnTo>
                      <a:pt x="192" y="72"/>
                    </a:lnTo>
                    <a:lnTo>
                      <a:pt x="200" y="72"/>
                    </a:lnTo>
                    <a:lnTo>
                      <a:pt x="192" y="72"/>
                    </a:lnTo>
                    <a:lnTo>
                      <a:pt x="168" y="0"/>
                    </a:lnTo>
                    <a:lnTo>
                      <a:pt x="176" y="0"/>
                    </a:lnTo>
                    <a:lnTo>
                      <a:pt x="200" y="72"/>
                    </a:lnTo>
                    <a:lnTo>
                      <a:pt x="200" y="80"/>
                    </a:lnTo>
                    <a:lnTo>
                      <a:pt x="192" y="80"/>
                    </a:lnTo>
                    <a:lnTo>
                      <a:pt x="0" y="80"/>
                    </a:lnTo>
                    <a:lnTo>
                      <a:pt x="0" y="72"/>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05" name="Rectangle 2279"/>
              <p:cNvSpPr>
                <a:spLocks noChangeArrowheads="1"/>
              </p:cNvSpPr>
              <p:nvPr/>
            </p:nvSpPr>
            <p:spPr bwMode="auto">
              <a:xfrm>
                <a:off x="3038" y="2216"/>
                <a:ext cx="235"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06" name="Freeform 2280"/>
              <p:cNvSpPr>
                <a:spLocks/>
              </p:cNvSpPr>
              <p:nvPr/>
            </p:nvSpPr>
            <p:spPr bwMode="auto">
              <a:xfrm>
                <a:off x="3842" y="2216"/>
                <a:ext cx="268" cy="95"/>
              </a:xfrm>
              <a:custGeom>
                <a:avLst/>
                <a:gdLst>
                  <a:gd name="T0" fmla="*/ 268 w 192"/>
                  <a:gd name="T1" fmla="*/ 0 h 72"/>
                  <a:gd name="T2" fmla="*/ 268 w 192"/>
                  <a:gd name="T3" fmla="*/ 95 h 72"/>
                  <a:gd name="T4" fmla="*/ 0 w 192"/>
                  <a:gd name="T5" fmla="*/ 95 h 72"/>
                  <a:gd name="T6" fmla="*/ 34 w 192"/>
                  <a:gd name="T7" fmla="*/ 0 h 72"/>
                  <a:gd name="T8" fmla="*/ 268 w 192"/>
                  <a:gd name="T9" fmla="*/ 0 h 72"/>
                  <a:gd name="T10" fmla="*/ 0 60000 65536"/>
                  <a:gd name="T11" fmla="*/ 0 60000 65536"/>
                  <a:gd name="T12" fmla="*/ 0 60000 65536"/>
                  <a:gd name="T13" fmla="*/ 0 60000 65536"/>
                  <a:gd name="T14" fmla="*/ 0 60000 65536"/>
                  <a:gd name="T15" fmla="*/ 0 w 192"/>
                  <a:gd name="T16" fmla="*/ 0 h 72"/>
                  <a:gd name="T17" fmla="*/ 192 w 192"/>
                  <a:gd name="T18" fmla="*/ 72 h 72"/>
                </a:gdLst>
                <a:ahLst/>
                <a:cxnLst>
                  <a:cxn ang="T10">
                    <a:pos x="T0" y="T1"/>
                  </a:cxn>
                  <a:cxn ang="T11">
                    <a:pos x="T2" y="T3"/>
                  </a:cxn>
                  <a:cxn ang="T12">
                    <a:pos x="T4" y="T5"/>
                  </a:cxn>
                  <a:cxn ang="T13">
                    <a:pos x="T6" y="T7"/>
                  </a:cxn>
                  <a:cxn ang="T14">
                    <a:pos x="T8" y="T9"/>
                  </a:cxn>
                </a:cxnLst>
                <a:rect l="T15" t="T16" r="T17" b="T18"/>
                <a:pathLst>
                  <a:path w="192" h="72">
                    <a:moveTo>
                      <a:pt x="192" y="0"/>
                    </a:moveTo>
                    <a:lnTo>
                      <a:pt x="192" y="72"/>
                    </a:lnTo>
                    <a:lnTo>
                      <a:pt x="0" y="72"/>
                    </a:lnTo>
                    <a:lnTo>
                      <a:pt x="24" y="0"/>
                    </a:lnTo>
                    <a:lnTo>
                      <a:pt x="192" y="0"/>
                    </a:lnTo>
                    <a:close/>
                  </a:path>
                </a:pathLst>
              </a:custGeom>
              <a:solidFill>
                <a:srgbClr val="CC00FF"/>
              </a:solidFill>
              <a:ln w="9525">
                <a:noFill/>
                <a:round/>
                <a:headEnd/>
                <a:tailEnd/>
              </a:ln>
            </p:spPr>
            <p:txBody>
              <a:bodyPr/>
              <a:lstStyle/>
              <a:p>
                <a:endParaRPr lang="en-IN"/>
              </a:p>
            </p:txBody>
          </p:sp>
          <p:sp>
            <p:nvSpPr>
              <p:cNvPr id="12407" name="Rectangle 2281"/>
              <p:cNvSpPr>
                <a:spLocks noChangeArrowheads="1"/>
              </p:cNvSpPr>
              <p:nvPr/>
            </p:nvSpPr>
            <p:spPr bwMode="auto">
              <a:xfrm>
                <a:off x="4110" y="2216"/>
                <a:ext cx="11" cy="10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08" name="Freeform 2282"/>
              <p:cNvSpPr>
                <a:spLocks/>
              </p:cNvSpPr>
              <p:nvPr/>
            </p:nvSpPr>
            <p:spPr bwMode="auto">
              <a:xfrm>
                <a:off x="3842" y="2216"/>
                <a:ext cx="268" cy="105"/>
              </a:xfrm>
              <a:custGeom>
                <a:avLst/>
                <a:gdLst>
                  <a:gd name="T0" fmla="*/ 268 w 192"/>
                  <a:gd name="T1" fmla="*/ 105 h 80"/>
                  <a:gd name="T2" fmla="*/ 0 w 192"/>
                  <a:gd name="T3" fmla="*/ 105 h 80"/>
                  <a:gd name="T4" fmla="*/ 0 w 192"/>
                  <a:gd name="T5" fmla="*/ 105 h 80"/>
                  <a:gd name="T6" fmla="*/ 0 w 192"/>
                  <a:gd name="T7" fmla="*/ 95 h 80"/>
                  <a:gd name="T8" fmla="*/ 34 w 192"/>
                  <a:gd name="T9" fmla="*/ 0 h 80"/>
                  <a:gd name="T10" fmla="*/ 34 w 192"/>
                  <a:gd name="T11" fmla="*/ 0 h 80"/>
                  <a:gd name="T12" fmla="*/ 34 w 192"/>
                  <a:gd name="T13" fmla="*/ 0 h 80"/>
                  <a:gd name="T14" fmla="*/ 45 w 192"/>
                  <a:gd name="T15" fmla="*/ 0 h 80"/>
                  <a:gd name="T16" fmla="*/ 11 w 192"/>
                  <a:gd name="T17" fmla="*/ 95 h 80"/>
                  <a:gd name="T18" fmla="*/ 0 w 192"/>
                  <a:gd name="T19" fmla="*/ 95 h 80"/>
                  <a:gd name="T20" fmla="*/ 0 w 192"/>
                  <a:gd name="T21" fmla="*/ 95 h 80"/>
                  <a:gd name="T22" fmla="*/ 268 w 192"/>
                  <a:gd name="T23" fmla="*/ 95 h 80"/>
                  <a:gd name="T24" fmla="*/ 268 w 192"/>
                  <a:gd name="T25" fmla="*/ 105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80"/>
                  <a:gd name="T41" fmla="*/ 192 w 19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80">
                    <a:moveTo>
                      <a:pt x="192" y="80"/>
                    </a:moveTo>
                    <a:lnTo>
                      <a:pt x="0" y="80"/>
                    </a:lnTo>
                    <a:lnTo>
                      <a:pt x="0" y="72"/>
                    </a:lnTo>
                    <a:lnTo>
                      <a:pt x="24" y="0"/>
                    </a:lnTo>
                    <a:lnTo>
                      <a:pt x="32" y="0"/>
                    </a:lnTo>
                    <a:lnTo>
                      <a:pt x="8" y="72"/>
                    </a:lnTo>
                    <a:lnTo>
                      <a:pt x="0" y="72"/>
                    </a:lnTo>
                    <a:lnTo>
                      <a:pt x="192" y="72"/>
                    </a:lnTo>
                    <a:lnTo>
                      <a:pt x="192" y="80"/>
                    </a:lnTo>
                    <a:close/>
                  </a:path>
                </a:pathLst>
              </a:custGeom>
              <a:blipFill dpi="0" rotWithShape="0">
                <a:blip r:embed="rId3" cstate="print"/>
                <a:srcRect/>
                <a:tile tx="0" ty="0" sx="100000" sy="100000" flip="none" algn="tl"/>
              </a:blipFill>
              <a:ln w="9525">
                <a:noFill/>
                <a:round/>
                <a:headEnd/>
                <a:tailEnd/>
              </a:ln>
            </p:spPr>
            <p:txBody>
              <a:bodyPr/>
              <a:lstStyle/>
              <a:p>
                <a:endParaRPr lang="en-IN"/>
              </a:p>
            </p:txBody>
          </p:sp>
          <p:sp>
            <p:nvSpPr>
              <p:cNvPr id="12409" name="Rectangle 2283"/>
              <p:cNvSpPr>
                <a:spLocks noChangeArrowheads="1"/>
              </p:cNvSpPr>
              <p:nvPr/>
            </p:nvSpPr>
            <p:spPr bwMode="auto">
              <a:xfrm>
                <a:off x="3876" y="2216"/>
                <a:ext cx="245"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410" name="Rectangle 2284"/>
              <p:cNvSpPr>
                <a:spLocks noChangeArrowheads="1"/>
              </p:cNvSpPr>
              <p:nvPr/>
            </p:nvSpPr>
            <p:spPr bwMode="auto">
              <a:xfrm>
                <a:off x="3340" y="2426"/>
                <a:ext cx="554" cy="134"/>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Si-substrate</a:t>
                </a:r>
                <a:endParaRPr lang="en-US" sz="1200" b="1">
                  <a:latin typeface="Arial" charset="0"/>
                </a:endParaRPr>
              </a:p>
            </p:txBody>
          </p:sp>
          <p:sp>
            <p:nvSpPr>
              <p:cNvPr id="12411" name="Rectangle 2285"/>
              <p:cNvSpPr>
                <a:spLocks noChangeArrowheads="1"/>
              </p:cNvSpPr>
              <p:nvPr/>
            </p:nvSpPr>
            <p:spPr bwMode="auto">
              <a:xfrm>
                <a:off x="4178" y="2207"/>
                <a:ext cx="202" cy="134"/>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SiO</a:t>
                </a:r>
                <a:r>
                  <a:rPr lang="en-US" sz="1200" b="1" baseline="-25000">
                    <a:solidFill>
                      <a:srgbClr val="000000"/>
                    </a:solidFill>
                    <a:latin typeface="Arial" charset="0"/>
                  </a:rPr>
                  <a:t>2</a:t>
                </a:r>
                <a:endParaRPr lang="en-US" sz="1200" b="1" baseline="-25000">
                  <a:latin typeface="Arial" charset="0"/>
                </a:endParaRPr>
              </a:p>
            </p:txBody>
          </p:sp>
          <p:sp>
            <p:nvSpPr>
              <p:cNvPr id="12412" name="Rectangle 2286"/>
              <p:cNvSpPr>
                <a:spLocks noChangeArrowheads="1"/>
              </p:cNvSpPr>
              <p:nvPr/>
            </p:nvSpPr>
            <p:spPr bwMode="auto">
              <a:xfrm>
                <a:off x="3038" y="2807"/>
                <a:ext cx="862" cy="178"/>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5. After etching</a:t>
                </a:r>
                <a:endParaRPr lang="en-US" sz="1600">
                  <a:latin typeface="Arial" charset="0"/>
                </a:endParaRPr>
              </a:p>
            </p:txBody>
          </p:sp>
          <p:sp>
            <p:nvSpPr>
              <p:cNvPr id="12413" name="Rectangle 2287"/>
              <p:cNvSpPr>
                <a:spLocks noChangeArrowheads="1"/>
              </p:cNvSpPr>
              <p:nvPr/>
            </p:nvSpPr>
            <p:spPr bwMode="auto">
              <a:xfrm>
                <a:off x="4178" y="2111"/>
                <a:ext cx="724"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Hardened resist</a:t>
                </a:r>
                <a:endParaRPr lang="en-US" sz="1200" b="1">
                  <a:latin typeface="Arial" charset="0"/>
                </a:endParaRPr>
              </a:p>
            </p:txBody>
          </p:sp>
        </p:grpSp>
        <p:grpSp>
          <p:nvGrpSpPr>
            <p:cNvPr id="12349" name="Group 2288"/>
            <p:cNvGrpSpPr>
              <a:grpSpLocks/>
            </p:cNvGrpSpPr>
            <p:nvPr/>
          </p:nvGrpSpPr>
          <p:grpSpPr bwMode="auto">
            <a:xfrm>
              <a:off x="3024" y="480"/>
              <a:ext cx="2081" cy="1448"/>
              <a:chOff x="3024" y="480"/>
              <a:chExt cx="2081" cy="1448"/>
            </a:xfrm>
          </p:grpSpPr>
          <p:sp>
            <p:nvSpPr>
              <p:cNvPr id="12350" name="Rectangle 2289"/>
              <p:cNvSpPr>
                <a:spLocks noChangeArrowheads="1"/>
              </p:cNvSpPr>
              <p:nvPr/>
            </p:nvSpPr>
            <p:spPr bwMode="auto">
              <a:xfrm>
                <a:off x="3038" y="965"/>
                <a:ext cx="1072" cy="347"/>
              </a:xfrm>
              <a:prstGeom prst="rect">
                <a:avLst/>
              </a:prstGeom>
              <a:solidFill>
                <a:srgbClr val="EAEAEA"/>
              </a:solidFill>
              <a:ln w="9525">
                <a:noFill/>
                <a:miter lim="800000"/>
                <a:headEnd/>
                <a:tailEnd/>
              </a:ln>
            </p:spPr>
            <p:txBody>
              <a:bodyPr/>
              <a:lstStyle/>
              <a:p>
                <a:endParaRPr lang="en-US"/>
              </a:p>
            </p:txBody>
          </p:sp>
          <p:sp>
            <p:nvSpPr>
              <p:cNvPr id="12351" name="Rectangle 2290"/>
              <p:cNvSpPr>
                <a:spLocks noChangeArrowheads="1"/>
              </p:cNvSpPr>
              <p:nvPr/>
            </p:nvSpPr>
            <p:spPr bwMode="auto">
              <a:xfrm>
                <a:off x="3038" y="965"/>
                <a:ext cx="1083"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52" name="Rectangle 2291"/>
              <p:cNvSpPr>
                <a:spLocks noChangeArrowheads="1"/>
              </p:cNvSpPr>
              <p:nvPr/>
            </p:nvSpPr>
            <p:spPr bwMode="auto">
              <a:xfrm>
                <a:off x="4110" y="965"/>
                <a:ext cx="11" cy="35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53" name="Rectangle 2292"/>
              <p:cNvSpPr>
                <a:spLocks noChangeArrowheads="1"/>
              </p:cNvSpPr>
              <p:nvPr/>
            </p:nvSpPr>
            <p:spPr bwMode="auto">
              <a:xfrm>
                <a:off x="3038" y="1312"/>
                <a:ext cx="1072"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54" name="Rectangle 2293"/>
              <p:cNvSpPr>
                <a:spLocks noChangeArrowheads="1"/>
              </p:cNvSpPr>
              <p:nvPr/>
            </p:nvSpPr>
            <p:spPr bwMode="auto">
              <a:xfrm>
                <a:off x="3038" y="965"/>
                <a:ext cx="11" cy="34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55" name="Rectangle 2294"/>
              <p:cNvSpPr>
                <a:spLocks noChangeArrowheads="1"/>
              </p:cNvSpPr>
              <p:nvPr/>
            </p:nvSpPr>
            <p:spPr bwMode="auto">
              <a:xfrm>
                <a:off x="3038" y="870"/>
                <a:ext cx="1072" cy="95"/>
              </a:xfrm>
              <a:prstGeom prst="rect">
                <a:avLst/>
              </a:prstGeom>
              <a:solidFill>
                <a:srgbClr val="CC00FF"/>
              </a:solidFill>
              <a:ln w="9525">
                <a:noFill/>
                <a:miter lim="800000"/>
                <a:headEnd/>
                <a:tailEnd/>
              </a:ln>
            </p:spPr>
            <p:txBody>
              <a:bodyPr/>
              <a:lstStyle/>
              <a:p>
                <a:endParaRPr lang="en-US"/>
              </a:p>
            </p:txBody>
          </p:sp>
          <p:sp>
            <p:nvSpPr>
              <p:cNvPr id="12356" name="Rectangle 2295"/>
              <p:cNvSpPr>
                <a:spLocks noChangeArrowheads="1"/>
              </p:cNvSpPr>
              <p:nvPr/>
            </p:nvSpPr>
            <p:spPr bwMode="auto">
              <a:xfrm>
                <a:off x="3038" y="870"/>
                <a:ext cx="1083"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57" name="Rectangle 2296"/>
              <p:cNvSpPr>
                <a:spLocks noChangeArrowheads="1"/>
              </p:cNvSpPr>
              <p:nvPr/>
            </p:nvSpPr>
            <p:spPr bwMode="auto">
              <a:xfrm>
                <a:off x="4110" y="870"/>
                <a:ext cx="11" cy="10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58" name="Rectangle 2297"/>
              <p:cNvSpPr>
                <a:spLocks noChangeArrowheads="1"/>
              </p:cNvSpPr>
              <p:nvPr/>
            </p:nvSpPr>
            <p:spPr bwMode="auto">
              <a:xfrm>
                <a:off x="3038" y="965"/>
                <a:ext cx="1072"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59" name="Rectangle 2298"/>
              <p:cNvSpPr>
                <a:spLocks noChangeArrowheads="1"/>
              </p:cNvSpPr>
              <p:nvPr/>
            </p:nvSpPr>
            <p:spPr bwMode="auto">
              <a:xfrm>
                <a:off x="3038" y="870"/>
                <a:ext cx="11" cy="9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0" name="Rectangle 2299"/>
              <p:cNvSpPr>
                <a:spLocks noChangeArrowheads="1"/>
              </p:cNvSpPr>
              <p:nvPr/>
            </p:nvSpPr>
            <p:spPr bwMode="auto">
              <a:xfrm>
                <a:off x="3038" y="807"/>
                <a:ext cx="235" cy="63"/>
              </a:xfrm>
              <a:prstGeom prst="rect">
                <a:avLst/>
              </a:prstGeom>
              <a:solidFill>
                <a:srgbClr val="00FF00"/>
              </a:solidFill>
              <a:ln w="9525">
                <a:noFill/>
                <a:miter lim="800000"/>
                <a:headEnd/>
                <a:tailEnd/>
              </a:ln>
            </p:spPr>
            <p:txBody>
              <a:bodyPr/>
              <a:lstStyle/>
              <a:p>
                <a:endParaRPr lang="en-US"/>
              </a:p>
            </p:txBody>
          </p:sp>
          <p:sp>
            <p:nvSpPr>
              <p:cNvPr id="12361" name="Rectangle 2300"/>
              <p:cNvSpPr>
                <a:spLocks noChangeArrowheads="1"/>
              </p:cNvSpPr>
              <p:nvPr/>
            </p:nvSpPr>
            <p:spPr bwMode="auto">
              <a:xfrm>
                <a:off x="3038" y="807"/>
                <a:ext cx="246"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2" name="Rectangle 2301"/>
              <p:cNvSpPr>
                <a:spLocks noChangeArrowheads="1"/>
              </p:cNvSpPr>
              <p:nvPr/>
            </p:nvSpPr>
            <p:spPr bwMode="auto">
              <a:xfrm>
                <a:off x="3273" y="807"/>
                <a:ext cx="11" cy="7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3" name="Rectangle 2302"/>
              <p:cNvSpPr>
                <a:spLocks noChangeArrowheads="1"/>
              </p:cNvSpPr>
              <p:nvPr/>
            </p:nvSpPr>
            <p:spPr bwMode="auto">
              <a:xfrm>
                <a:off x="3038" y="870"/>
                <a:ext cx="235"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4" name="Rectangle 2303"/>
              <p:cNvSpPr>
                <a:spLocks noChangeArrowheads="1"/>
              </p:cNvSpPr>
              <p:nvPr/>
            </p:nvSpPr>
            <p:spPr bwMode="auto">
              <a:xfrm>
                <a:off x="3038" y="807"/>
                <a:ext cx="11"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5" name="Rectangle 2304"/>
              <p:cNvSpPr>
                <a:spLocks noChangeArrowheads="1"/>
              </p:cNvSpPr>
              <p:nvPr/>
            </p:nvSpPr>
            <p:spPr bwMode="auto">
              <a:xfrm>
                <a:off x="3875" y="807"/>
                <a:ext cx="235" cy="63"/>
              </a:xfrm>
              <a:prstGeom prst="rect">
                <a:avLst/>
              </a:prstGeom>
              <a:solidFill>
                <a:srgbClr val="00FF00"/>
              </a:solidFill>
              <a:ln w="9525">
                <a:noFill/>
                <a:miter lim="800000"/>
                <a:headEnd/>
                <a:tailEnd/>
              </a:ln>
            </p:spPr>
            <p:txBody>
              <a:bodyPr/>
              <a:lstStyle/>
              <a:p>
                <a:endParaRPr lang="en-US"/>
              </a:p>
            </p:txBody>
          </p:sp>
          <p:sp>
            <p:nvSpPr>
              <p:cNvPr id="12366" name="Rectangle 2305"/>
              <p:cNvSpPr>
                <a:spLocks noChangeArrowheads="1"/>
              </p:cNvSpPr>
              <p:nvPr/>
            </p:nvSpPr>
            <p:spPr bwMode="auto">
              <a:xfrm>
                <a:off x="3875" y="807"/>
                <a:ext cx="246"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7" name="Rectangle 2306"/>
              <p:cNvSpPr>
                <a:spLocks noChangeArrowheads="1"/>
              </p:cNvSpPr>
              <p:nvPr/>
            </p:nvSpPr>
            <p:spPr bwMode="auto">
              <a:xfrm>
                <a:off x="4110" y="807"/>
                <a:ext cx="11" cy="7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8" name="Rectangle 2307"/>
              <p:cNvSpPr>
                <a:spLocks noChangeArrowheads="1"/>
              </p:cNvSpPr>
              <p:nvPr/>
            </p:nvSpPr>
            <p:spPr bwMode="auto">
              <a:xfrm>
                <a:off x="3875" y="870"/>
                <a:ext cx="235" cy="1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69" name="Rectangle 2308"/>
              <p:cNvSpPr>
                <a:spLocks noChangeArrowheads="1"/>
              </p:cNvSpPr>
              <p:nvPr/>
            </p:nvSpPr>
            <p:spPr bwMode="auto">
              <a:xfrm>
                <a:off x="3875" y="807"/>
                <a:ext cx="12" cy="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70" name="Rectangle 2309"/>
              <p:cNvSpPr>
                <a:spLocks noChangeArrowheads="1"/>
              </p:cNvSpPr>
              <p:nvPr/>
            </p:nvSpPr>
            <p:spPr bwMode="auto">
              <a:xfrm>
                <a:off x="3083" y="617"/>
                <a:ext cx="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71" name="Rectangle 2310"/>
              <p:cNvSpPr>
                <a:spLocks noChangeArrowheads="1"/>
              </p:cNvSpPr>
              <p:nvPr/>
            </p:nvSpPr>
            <p:spPr bwMode="auto">
              <a:xfrm>
                <a:off x="3239" y="617"/>
                <a:ext cx="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72" name="Rectangle 2311"/>
              <p:cNvSpPr>
                <a:spLocks noChangeArrowheads="1"/>
              </p:cNvSpPr>
              <p:nvPr/>
            </p:nvSpPr>
            <p:spPr bwMode="auto">
              <a:xfrm>
                <a:off x="3451" y="617"/>
                <a:ext cx="2"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73" name="Rectangle 2312"/>
              <p:cNvSpPr>
                <a:spLocks noChangeArrowheads="1"/>
              </p:cNvSpPr>
              <p:nvPr/>
            </p:nvSpPr>
            <p:spPr bwMode="auto">
              <a:xfrm>
                <a:off x="3686" y="841"/>
                <a:ext cx="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74" name="Rectangle 2313"/>
              <p:cNvSpPr>
                <a:spLocks noChangeArrowheads="1"/>
              </p:cNvSpPr>
              <p:nvPr/>
            </p:nvSpPr>
            <p:spPr bwMode="auto">
              <a:xfrm>
                <a:off x="3652" y="841"/>
                <a:ext cx="2"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75" name="Rectangle 2314"/>
              <p:cNvSpPr>
                <a:spLocks noChangeArrowheads="1"/>
              </p:cNvSpPr>
              <p:nvPr/>
            </p:nvSpPr>
            <p:spPr bwMode="auto">
              <a:xfrm>
                <a:off x="4099" y="617"/>
                <a:ext cx="1" cy="1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2376" name="Rectangle 2315"/>
              <p:cNvSpPr>
                <a:spLocks noChangeArrowheads="1"/>
              </p:cNvSpPr>
              <p:nvPr/>
            </p:nvSpPr>
            <p:spPr bwMode="auto">
              <a:xfrm>
                <a:off x="4199" y="870"/>
                <a:ext cx="166"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SiO</a:t>
                </a:r>
                <a:endParaRPr lang="en-US" sz="1200" b="1">
                  <a:latin typeface="Arial" charset="0"/>
                </a:endParaRPr>
              </a:p>
            </p:txBody>
          </p:sp>
          <p:sp>
            <p:nvSpPr>
              <p:cNvPr id="12377" name="Rectangle 2316"/>
              <p:cNvSpPr>
                <a:spLocks noChangeArrowheads="1"/>
              </p:cNvSpPr>
              <p:nvPr/>
            </p:nvSpPr>
            <p:spPr bwMode="auto">
              <a:xfrm>
                <a:off x="4343" y="922"/>
                <a:ext cx="53"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2</a:t>
                </a:r>
                <a:endParaRPr lang="en-US" sz="1200" b="1">
                  <a:latin typeface="Arial" charset="0"/>
                </a:endParaRPr>
              </a:p>
            </p:txBody>
          </p:sp>
          <p:sp>
            <p:nvSpPr>
              <p:cNvPr id="12378" name="Rectangle 2317"/>
              <p:cNvSpPr>
                <a:spLocks noChangeArrowheads="1"/>
              </p:cNvSpPr>
              <p:nvPr/>
            </p:nvSpPr>
            <p:spPr bwMode="auto">
              <a:xfrm>
                <a:off x="3373" y="1081"/>
                <a:ext cx="554"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Si-substrate</a:t>
                </a:r>
                <a:endParaRPr lang="en-US" sz="1200" b="1">
                  <a:latin typeface="Arial" charset="0"/>
                </a:endParaRPr>
              </a:p>
            </p:txBody>
          </p:sp>
          <p:sp>
            <p:nvSpPr>
              <p:cNvPr id="12379" name="Rectangle 2318"/>
              <p:cNvSpPr>
                <a:spLocks noChangeArrowheads="1"/>
              </p:cNvSpPr>
              <p:nvPr/>
            </p:nvSpPr>
            <p:spPr bwMode="auto">
              <a:xfrm>
                <a:off x="3024" y="1393"/>
                <a:ext cx="1799" cy="535"/>
              </a:xfrm>
              <a:prstGeom prst="rect">
                <a:avLst/>
              </a:prstGeom>
              <a:noFill/>
              <a:ln w="9525">
                <a:noFill/>
                <a:miter lim="800000"/>
                <a:headEnd/>
                <a:tailEnd/>
              </a:ln>
            </p:spPr>
            <p:txBody>
              <a:bodyPr lIns="0" tIns="0" rIns="0" bIns="0">
                <a:spAutoFit/>
              </a:bodyPr>
              <a:lstStyle/>
              <a:p>
                <a:r>
                  <a:rPr lang="en-US" sz="1600">
                    <a:solidFill>
                      <a:srgbClr val="000000"/>
                    </a:solidFill>
                    <a:latin typeface="Arial" charset="0"/>
                  </a:rPr>
                  <a:t>4. After development and etching of resist, chemical or plasma etch of SiO</a:t>
                </a:r>
                <a:r>
                  <a:rPr lang="en-US" sz="1600" baseline="-25000">
                    <a:solidFill>
                      <a:srgbClr val="000000"/>
                    </a:solidFill>
                    <a:latin typeface="Arial" charset="0"/>
                  </a:rPr>
                  <a:t>2</a:t>
                </a:r>
                <a:endParaRPr lang="en-US" sz="1600" baseline="-25000">
                  <a:latin typeface="Arial" charset="0"/>
                </a:endParaRPr>
              </a:p>
            </p:txBody>
          </p:sp>
          <p:sp>
            <p:nvSpPr>
              <p:cNvPr id="12380" name="Rectangle 2319"/>
              <p:cNvSpPr>
                <a:spLocks noChangeArrowheads="1"/>
              </p:cNvSpPr>
              <p:nvPr/>
            </p:nvSpPr>
            <p:spPr bwMode="auto">
              <a:xfrm>
                <a:off x="4199" y="764"/>
                <a:ext cx="724"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Hardened resist</a:t>
                </a:r>
                <a:endParaRPr lang="en-US" sz="1200" b="1">
                  <a:latin typeface="Arial" charset="0"/>
                </a:endParaRPr>
              </a:p>
            </p:txBody>
          </p:sp>
          <p:sp>
            <p:nvSpPr>
              <p:cNvPr id="12381" name="Rectangle 2320"/>
              <p:cNvSpPr>
                <a:spLocks noChangeArrowheads="1"/>
              </p:cNvSpPr>
              <p:nvPr/>
            </p:nvSpPr>
            <p:spPr bwMode="auto">
              <a:xfrm>
                <a:off x="4199" y="480"/>
                <a:ext cx="906"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Chemical or plasma</a:t>
                </a:r>
                <a:endParaRPr lang="en-US" sz="1200" b="1">
                  <a:latin typeface="Arial" charset="0"/>
                </a:endParaRPr>
              </a:p>
            </p:txBody>
          </p:sp>
          <p:sp>
            <p:nvSpPr>
              <p:cNvPr id="12382" name="Rectangle 2321"/>
              <p:cNvSpPr>
                <a:spLocks noChangeArrowheads="1"/>
              </p:cNvSpPr>
              <p:nvPr/>
            </p:nvSpPr>
            <p:spPr bwMode="auto">
              <a:xfrm>
                <a:off x="4199" y="575"/>
                <a:ext cx="197" cy="13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etch</a:t>
                </a:r>
                <a:endParaRPr lang="en-US" sz="1200" b="1">
                  <a:latin typeface="Arial" charset="0"/>
                </a:endParaRPr>
              </a:p>
            </p:txBody>
          </p:sp>
          <p:sp>
            <p:nvSpPr>
              <p:cNvPr id="12383" name="AutoShape 2322"/>
              <p:cNvSpPr>
                <a:spLocks noChangeArrowheads="1"/>
              </p:cNvSpPr>
              <p:nvPr/>
            </p:nvSpPr>
            <p:spPr bwMode="auto">
              <a:xfrm>
                <a:off x="3024" y="528"/>
                <a:ext cx="96" cy="192"/>
              </a:xfrm>
              <a:prstGeom prst="downArrow">
                <a:avLst>
                  <a:gd name="adj1" fmla="val 50000"/>
                  <a:gd name="adj2" fmla="val 50000"/>
                </a:avLst>
              </a:prstGeom>
              <a:solidFill>
                <a:schemeClr val="accent1"/>
              </a:solidFill>
              <a:ln w="12700">
                <a:solidFill>
                  <a:schemeClr val="tx1"/>
                </a:solidFill>
                <a:miter lim="800000"/>
                <a:headEnd/>
                <a:tailEnd/>
              </a:ln>
            </p:spPr>
            <p:txBody>
              <a:bodyPr wrap="none" anchor="ctr"/>
              <a:lstStyle/>
              <a:p>
                <a:endParaRPr lang="en-US"/>
              </a:p>
            </p:txBody>
          </p:sp>
          <p:sp>
            <p:nvSpPr>
              <p:cNvPr id="12384" name="AutoShape 2323"/>
              <p:cNvSpPr>
                <a:spLocks noChangeArrowheads="1"/>
              </p:cNvSpPr>
              <p:nvPr/>
            </p:nvSpPr>
            <p:spPr bwMode="auto">
              <a:xfrm>
                <a:off x="3216" y="528"/>
                <a:ext cx="96" cy="192"/>
              </a:xfrm>
              <a:prstGeom prst="downArrow">
                <a:avLst>
                  <a:gd name="adj1" fmla="val 50000"/>
                  <a:gd name="adj2" fmla="val 50000"/>
                </a:avLst>
              </a:prstGeom>
              <a:solidFill>
                <a:schemeClr val="accent1"/>
              </a:solidFill>
              <a:ln w="12700">
                <a:solidFill>
                  <a:schemeClr val="tx1"/>
                </a:solidFill>
                <a:miter lim="800000"/>
                <a:headEnd/>
                <a:tailEnd/>
              </a:ln>
            </p:spPr>
            <p:txBody>
              <a:bodyPr wrap="none" anchor="ctr"/>
              <a:lstStyle/>
              <a:p>
                <a:endParaRPr lang="en-US"/>
              </a:p>
            </p:txBody>
          </p:sp>
          <p:sp>
            <p:nvSpPr>
              <p:cNvPr id="12385" name="AutoShape 2324"/>
              <p:cNvSpPr>
                <a:spLocks noChangeArrowheads="1"/>
              </p:cNvSpPr>
              <p:nvPr/>
            </p:nvSpPr>
            <p:spPr bwMode="auto">
              <a:xfrm>
                <a:off x="3408" y="528"/>
                <a:ext cx="96" cy="192"/>
              </a:xfrm>
              <a:prstGeom prst="downArrow">
                <a:avLst>
                  <a:gd name="adj1" fmla="val 50000"/>
                  <a:gd name="adj2" fmla="val 50000"/>
                </a:avLst>
              </a:prstGeom>
              <a:solidFill>
                <a:schemeClr val="accent1"/>
              </a:solidFill>
              <a:ln w="12700">
                <a:solidFill>
                  <a:schemeClr val="tx1"/>
                </a:solidFill>
                <a:miter lim="800000"/>
                <a:headEnd/>
                <a:tailEnd/>
              </a:ln>
            </p:spPr>
            <p:txBody>
              <a:bodyPr wrap="none" anchor="ctr"/>
              <a:lstStyle/>
              <a:p>
                <a:endParaRPr lang="en-US"/>
              </a:p>
            </p:txBody>
          </p:sp>
          <p:sp>
            <p:nvSpPr>
              <p:cNvPr id="12386" name="AutoShape 2325"/>
              <p:cNvSpPr>
                <a:spLocks noChangeArrowheads="1"/>
              </p:cNvSpPr>
              <p:nvPr/>
            </p:nvSpPr>
            <p:spPr bwMode="auto">
              <a:xfrm>
                <a:off x="3600" y="528"/>
                <a:ext cx="96" cy="192"/>
              </a:xfrm>
              <a:prstGeom prst="downArrow">
                <a:avLst>
                  <a:gd name="adj1" fmla="val 50000"/>
                  <a:gd name="adj2" fmla="val 50000"/>
                </a:avLst>
              </a:prstGeom>
              <a:solidFill>
                <a:schemeClr val="accent1"/>
              </a:solidFill>
              <a:ln w="12700">
                <a:solidFill>
                  <a:schemeClr val="tx1"/>
                </a:solidFill>
                <a:miter lim="800000"/>
                <a:headEnd/>
                <a:tailEnd/>
              </a:ln>
            </p:spPr>
            <p:txBody>
              <a:bodyPr wrap="none" anchor="ctr"/>
              <a:lstStyle/>
              <a:p>
                <a:endParaRPr lang="en-US"/>
              </a:p>
            </p:txBody>
          </p:sp>
          <p:sp>
            <p:nvSpPr>
              <p:cNvPr id="12387" name="AutoShape 2326"/>
              <p:cNvSpPr>
                <a:spLocks noChangeArrowheads="1"/>
              </p:cNvSpPr>
              <p:nvPr/>
            </p:nvSpPr>
            <p:spPr bwMode="auto">
              <a:xfrm>
                <a:off x="3792" y="528"/>
                <a:ext cx="96" cy="192"/>
              </a:xfrm>
              <a:prstGeom prst="downArrow">
                <a:avLst>
                  <a:gd name="adj1" fmla="val 50000"/>
                  <a:gd name="adj2" fmla="val 50000"/>
                </a:avLst>
              </a:prstGeom>
              <a:solidFill>
                <a:schemeClr val="accent1"/>
              </a:solidFill>
              <a:ln w="12700">
                <a:solidFill>
                  <a:schemeClr val="tx1"/>
                </a:solidFill>
                <a:miter lim="800000"/>
                <a:headEnd/>
                <a:tailEnd/>
              </a:ln>
            </p:spPr>
            <p:txBody>
              <a:bodyPr wrap="none" anchor="ctr"/>
              <a:lstStyle/>
              <a:p>
                <a:endParaRPr lang="en-US"/>
              </a:p>
            </p:txBody>
          </p:sp>
          <p:sp>
            <p:nvSpPr>
              <p:cNvPr id="12388" name="AutoShape 2327"/>
              <p:cNvSpPr>
                <a:spLocks noChangeArrowheads="1"/>
              </p:cNvSpPr>
              <p:nvPr/>
            </p:nvSpPr>
            <p:spPr bwMode="auto">
              <a:xfrm>
                <a:off x="3984" y="528"/>
                <a:ext cx="96" cy="192"/>
              </a:xfrm>
              <a:prstGeom prst="downArrow">
                <a:avLst>
                  <a:gd name="adj1" fmla="val 50000"/>
                  <a:gd name="adj2" fmla="val 50000"/>
                </a:avLst>
              </a:prstGeom>
              <a:solidFill>
                <a:schemeClr val="accent1"/>
              </a:solidFill>
              <a:ln w="12700">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0666"/>
          </a:xfrm>
        </p:spPr>
        <p:txBody>
          <a:bodyPr>
            <a:normAutofit/>
          </a:bodyPr>
          <a:lstStyle/>
          <a:p>
            <a:pPr algn="l"/>
            <a:r>
              <a:rPr lang="en-IN" sz="2400" b="1" dirty="0" smtClean="0"/>
              <a:t>5. Diffusion and ion </a:t>
            </a:r>
            <a:r>
              <a:rPr lang="en-IN" sz="2400" b="1" dirty="0" smtClean="0"/>
              <a:t>implantation</a:t>
            </a:r>
            <a:r>
              <a:rPr lang="en-IN" sz="2400" dirty="0" smtClean="0"/>
              <a:t/>
            </a:r>
            <a:br>
              <a:rPr lang="en-IN" sz="2400" dirty="0" smtClean="0"/>
            </a:br>
            <a:r>
              <a:rPr lang="en-IN" sz="2400" dirty="0" smtClean="0"/>
              <a:t>  </a:t>
            </a:r>
            <a:r>
              <a:rPr lang="en-IN" sz="2400" dirty="0" smtClean="0"/>
              <a:t/>
            </a:r>
            <a:br>
              <a:rPr lang="en-IN" sz="2400" dirty="0" smtClean="0"/>
            </a:br>
            <a:r>
              <a:rPr lang="en-IN" sz="2400" dirty="0" smtClean="0"/>
              <a:t>Doping </a:t>
            </a:r>
            <a:r>
              <a:rPr lang="en-IN" sz="2400" dirty="0" smtClean="0"/>
              <a:t>materials are added to change the </a:t>
            </a:r>
            <a:r>
              <a:rPr lang="en-IN" sz="2400" dirty="0" smtClean="0"/>
              <a:t>electrical characteristics </a:t>
            </a:r>
            <a:r>
              <a:rPr lang="en-IN" sz="2400" dirty="0" smtClean="0"/>
              <a:t>of silicon locally through:  </a:t>
            </a:r>
            <a:br>
              <a:rPr lang="en-IN" sz="2400" dirty="0" smtClean="0"/>
            </a:br>
            <a:r>
              <a:rPr lang="en-IN" sz="2400" dirty="0" smtClean="0"/>
              <a:t/>
            </a:r>
            <a:br>
              <a:rPr lang="en-IN" sz="2400" dirty="0" smtClean="0"/>
            </a:br>
            <a:r>
              <a:rPr lang="en-IN" sz="2400" b="1" dirty="0" smtClean="0"/>
              <a:t>Diffusion: </a:t>
            </a:r>
            <a:r>
              <a:rPr lang="en-IN" sz="2400" b="1" dirty="0" smtClean="0"/>
              <a:t> </a:t>
            </a:r>
            <a:r>
              <a:rPr lang="en-IN" sz="2400" dirty="0" err="1" smtClean="0"/>
              <a:t>Dopants</a:t>
            </a:r>
            <a:r>
              <a:rPr lang="en-IN" sz="2400" dirty="0" smtClean="0"/>
              <a:t> </a:t>
            </a:r>
            <a:r>
              <a:rPr lang="en-IN" sz="2400" dirty="0" smtClean="0"/>
              <a:t>deposited on silicon move through the lattice by thermal diffusion (high temperature process) wells </a:t>
            </a:r>
            <a:r>
              <a:rPr lang="en-IN" sz="2400" dirty="0" smtClean="0"/>
              <a:t/>
            </a:r>
            <a:br>
              <a:rPr lang="en-IN" sz="2400" dirty="0" smtClean="0"/>
            </a:br>
            <a:r>
              <a:rPr lang="en-IN" sz="2400" dirty="0" smtClean="0"/>
              <a:t/>
            </a:r>
            <a:br>
              <a:rPr lang="en-IN" sz="2400" dirty="0" smtClean="0"/>
            </a:br>
            <a:r>
              <a:rPr lang="en-IN" sz="2400" b="1" dirty="0" smtClean="0"/>
              <a:t>Ion implantation: </a:t>
            </a:r>
            <a:r>
              <a:rPr lang="en-IN" sz="2400" dirty="0" smtClean="0"/>
              <a:t>highly energized donor or acceptor atoms are implanted on the surface and travel below it. The patterned SiO2 serves as an implantation mask between </a:t>
            </a:r>
            <a:r>
              <a:rPr lang="en-IN" sz="2400" dirty="0" smtClean="0"/>
              <a:t>Source </a:t>
            </a:r>
            <a:r>
              <a:rPr lang="en-IN" sz="2400" dirty="0" smtClean="0"/>
              <a:t>and Drain regions </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5867400" y="3962400"/>
            <a:ext cx="1143000" cy="304800"/>
          </a:xfrm>
          <a:prstGeom prst="parallelogram">
            <a:avLst>
              <a:gd name="adj" fmla="val 93750"/>
            </a:avLst>
          </a:prstGeom>
          <a:solidFill>
            <a:srgbClr val="009900"/>
          </a:solidFill>
          <a:ln w="12700">
            <a:solidFill>
              <a:schemeClr val="tx1"/>
            </a:solidFill>
            <a:miter lim="800000"/>
            <a:headEnd/>
            <a:tailEnd/>
          </a:ln>
        </p:spPr>
        <p:txBody>
          <a:bodyPr wrap="none" anchor="ctr"/>
          <a:lstStyle/>
          <a:p>
            <a:endParaRPr lang="en-US"/>
          </a:p>
        </p:txBody>
      </p:sp>
      <p:sp>
        <p:nvSpPr>
          <p:cNvPr id="13315" name="Rectangle 3"/>
          <p:cNvSpPr>
            <a:spLocks noGrp="1" noChangeArrowheads="1"/>
          </p:cNvSpPr>
          <p:nvPr>
            <p:ph type="title"/>
          </p:nvPr>
        </p:nvSpPr>
        <p:spPr/>
        <p:txBody>
          <a:bodyPr/>
          <a:lstStyle/>
          <a:p>
            <a:r>
              <a:rPr lang="en-US" smtClean="0"/>
              <a:t>Diffusion and Ion Implantation</a:t>
            </a:r>
          </a:p>
        </p:txBody>
      </p:sp>
      <p:sp>
        <p:nvSpPr>
          <p:cNvPr id="13316" name="Rectangle 4"/>
          <p:cNvSpPr>
            <a:spLocks noGrp="1" noChangeArrowheads="1"/>
          </p:cNvSpPr>
          <p:nvPr>
            <p:ph idx="1"/>
          </p:nvPr>
        </p:nvSpPr>
        <p:spPr>
          <a:xfrm>
            <a:off x="533400" y="1752600"/>
            <a:ext cx="3757613" cy="3303588"/>
          </a:xfrm>
        </p:spPr>
        <p:txBody>
          <a:bodyPr/>
          <a:lstStyle/>
          <a:p>
            <a:pPr marL="533400" indent="-533400">
              <a:buClr>
                <a:schemeClr val="tx1"/>
              </a:buClr>
              <a:buSzTx/>
              <a:buFont typeface="Monotype Sorts" pitchFamily="2" charset="2"/>
              <a:buAutoNum type="arabicPeriod"/>
            </a:pPr>
            <a:r>
              <a:rPr lang="en-US" sz="2400" smtClean="0"/>
              <a:t>Area to be doped is exposed (photolithography)</a:t>
            </a:r>
          </a:p>
          <a:p>
            <a:pPr marL="533400" indent="-533400">
              <a:buClr>
                <a:schemeClr val="tx1"/>
              </a:buClr>
              <a:buSzTx/>
              <a:buFont typeface="Monotype Sorts" pitchFamily="2" charset="2"/>
              <a:buAutoNum type="arabicPeriod"/>
            </a:pPr>
            <a:endParaRPr lang="en-US" sz="2400" smtClean="0"/>
          </a:p>
          <a:p>
            <a:pPr marL="533400" indent="-533400">
              <a:buClr>
                <a:schemeClr val="tx1"/>
              </a:buClr>
              <a:buSzTx/>
              <a:buFont typeface="Monotype Sorts" pitchFamily="2" charset="2"/>
              <a:buAutoNum type="arabicPeriod"/>
            </a:pPr>
            <a:r>
              <a:rPr lang="en-US" sz="2400" smtClean="0"/>
              <a:t>Diffusion</a:t>
            </a:r>
          </a:p>
          <a:p>
            <a:pPr marL="533400" indent="-533400">
              <a:buClr>
                <a:schemeClr val="tx1"/>
              </a:buClr>
              <a:buSzTx/>
              <a:buFont typeface="Monotype Sorts" pitchFamily="2" charset="2"/>
              <a:buNone/>
            </a:pPr>
            <a:r>
              <a:rPr lang="en-US" sz="2400" smtClean="0"/>
              <a:t>	or</a:t>
            </a:r>
          </a:p>
          <a:p>
            <a:pPr marL="533400" indent="-533400">
              <a:buClr>
                <a:schemeClr val="tx1"/>
              </a:buClr>
              <a:buSzTx/>
              <a:buFont typeface="Monotype Sorts" pitchFamily="2" charset="2"/>
              <a:buNone/>
            </a:pPr>
            <a:r>
              <a:rPr lang="en-US" sz="2400" smtClean="0"/>
              <a:t>	Ion implantation</a:t>
            </a:r>
          </a:p>
        </p:txBody>
      </p:sp>
      <p:grpSp>
        <p:nvGrpSpPr>
          <p:cNvPr id="13317" name="Group 5"/>
          <p:cNvGrpSpPr>
            <a:grpSpLocks/>
          </p:cNvGrpSpPr>
          <p:nvPr/>
        </p:nvGrpSpPr>
        <p:grpSpPr bwMode="auto">
          <a:xfrm>
            <a:off x="4800600" y="1752600"/>
            <a:ext cx="3733800" cy="881063"/>
            <a:chOff x="3159" y="3477"/>
            <a:chExt cx="2511" cy="651"/>
          </a:xfrm>
        </p:grpSpPr>
        <p:sp>
          <p:nvSpPr>
            <p:cNvPr id="13337" name="Line 6"/>
            <p:cNvSpPr>
              <a:spLocks noChangeShapeType="1"/>
            </p:cNvSpPr>
            <p:nvPr/>
          </p:nvSpPr>
          <p:spPr bwMode="auto">
            <a:xfrm flipV="1">
              <a:off x="3881" y="3621"/>
              <a:ext cx="189" cy="307"/>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3338" name="Line 7"/>
            <p:cNvSpPr>
              <a:spLocks noChangeShapeType="1"/>
            </p:cNvSpPr>
            <p:nvPr/>
          </p:nvSpPr>
          <p:spPr bwMode="auto">
            <a:xfrm flipV="1">
              <a:off x="5341" y="3477"/>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3339" name="AutoShape 8" descr="25%"/>
            <p:cNvSpPr>
              <a:spLocks noChangeArrowheads="1"/>
            </p:cNvSpPr>
            <p:nvPr/>
          </p:nvSpPr>
          <p:spPr bwMode="auto">
            <a:xfrm>
              <a:off x="4638" y="3612"/>
              <a:ext cx="36" cy="72"/>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3340" name="AutoShape 9" descr="25%"/>
            <p:cNvSpPr>
              <a:spLocks noChangeArrowheads="1"/>
            </p:cNvSpPr>
            <p:nvPr/>
          </p:nvSpPr>
          <p:spPr bwMode="auto">
            <a:xfrm>
              <a:off x="4079" y="3630"/>
              <a:ext cx="559" cy="81"/>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3341" name="Rectangle 10"/>
            <p:cNvSpPr>
              <a:spLocks noChangeArrowheads="1"/>
            </p:cNvSpPr>
            <p:nvPr/>
          </p:nvSpPr>
          <p:spPr bwMode="auto">
            <a:xfrm>
              <a:off x="3159" y="3937"/>
              <a:ext cx="2146" cy="191"/>
            </a:xfrm>
            <a:prstGeom prst="rect">
              <a:avLst/>
            </a:prstGeom>
            <a:noFill/>
            <a:ln w="25400">
              <a:solidFill>
                <a:schemeClr val="tx1"/>
              </a:solidFill>
              <a:miter lim="800000"/>
              <a:headEnd/>
              <a:tailEnd/>
            </a:ln>
          </p:spPr>
          <p:txBody>
            <a:bodyPr wrap="none" anchor="ctr"/>
            <a:lstStyle/>
            <a:p>
              <a:endParaRPr lang="en-US"/>
            </a:p>
          </p:txBody>
        </p:sp>
        <p:sp>
          <p:nvSpPr>
            <p:cNvPr id="13342" name="Line 11"/>
            <p:cNvSpPr>
              <a:spLocks noChangeShapeType="1"/>
            </p:cNvSpPr>
            <p:nvPr/>
          </p:nvSpPr>
          <p:spPr bwMode="auto">
            <a:xfrm flipV="1">
              <a:off x="5328" y="3744"/>
              <a:ext cx="342" cy="378"/>
            </a:xfrm>
            <a:prstGeom prst="line">
              <a:avLst/>
            </a:prstGeom>
            <a:noFill/>
            <a:ln w="25400">
              <a:solidFill>
                <a:schemeClr val="tx1"/>
              </a:solidFill>
              <a:round/>
              <a:headEnd/>
              <a:tailEnd/>
            </a:ln>
          </p:spPr>
          <p:txBody>
            <a:bodyPr wrap="none" anchor="ctr"/>
            <a:lstStyle/>
            <a:p>
              <a:endParaRPr lang="en-IN"/>
            </a:p>
          </p:txBody>
        </p:sp>
        <p:sp>
          <p:nvSpPr>
            <p:cNvPr id="13343" name="Line 12"/>
            <p:cNvSpPr>
              <a:spLocks noChangeShapeType="1"/>
            </p:cNvSpPr>
            <p:nvPr/>
          </p:nvSpPr>
          <p:spPr bwMode="auto">
            <a:xfrm flipV="1">
              <a:off x="3159" y="3504"/>
              <a:ext cx="297" cy="333"/>
            </a:xfrm>
            <a:prstGeom prst="line">
              <a:avLst/>
            </a:prstGeom>
            <a:noFill/>
            <a:ln w="25400">
              <a:solidFill>
                <a:schemeClr val="tx1"/>
              </a:solidFill>
              <a:round/>
              <a:headEnd/>
              <a:tailEnd/>
            </a:ln>
          </p:spPr>
          <p:txBody>
            <a:bodyPr wrap="none" anchor="ctr"/>
            <a:lstStyle/>
            <a:p>
              <a:endParaRPr lang="en-IN"/>
            </a:p>
          </p:txBody>
        </p:sp>
        <p:sp>
          <p:nvSpPr>
            <p:cNvPr id="13344" name="Line 13"/>
            <p:cNvSpPr>
              <a:spLocks noChangeShapeType="1"/>
            </p:cNvSpPr>
            <p:nvPr/>
          </p:nvSpPr>
          <p:spPr bwMode="auto">
            <a:xfrm flipV="1">
              <a:off x="5323" y="3504"/>
              <a:ext cx="293" cy="333"/>
            </a:xfrm>
            <a:prstGeom prst="line">
              <a:avLst/>
            </a:prstGeom>
            <a:noFill/>
            <a:ln w="25400">
              <a:solidFill>
                <a:schemeClr val="tx1"/>
              </a:solidFill>
              <a:round/>
              <a:headEnd/>
              <a:tailEnd/>
            </a:ln>
          </p:spPr>
          <p:txBody>
            <a:bodyPr wrap="none" anchor="ctr"/>
            <a:lstStyle/>
            <a:p>
              <a:endParaRPr lang="en-IN"/>
            </a:p>
          </p:txBody>
        </p:sp>
        <p:sp>
          <p:nvSpPr>
            <p:cNvPr id="13345" name="Line 14"/>
            <p:cNvSpPr>
              <a:spLocks noChangeShapeType="1"/>
            </p:cNvSpPr>
            <p:nvPr/>
          </p:nvSpPr>
          <p:spPr bwMode="auto">
            <a:xfrm flipV="1">
              <a:off x="5323" y="3558"/>
              <a:ext cx="342" cy="379"/>
            </a:xfrm>
            <a:prstGeom prst="line">
              <a:avLst/>
            </a:prstGeom>
            <a:noFill/>
            <a:ln w="25400">
              <a:solidFill>
                <a:schemeClr val="tx1"/>
              </a:solidFill>
              <a:round/>
              <a:headEnd/>
              <a:tailEnd/>
            </a:ln>
          </p:spPr>
          <p:txBody>
            <a:bodyPr wrap="none" anchor="ctr"/>
            <a:lstStyle/>
            <a:p>
              <a:endParaRPr lang="en-IN"/>
            </a:p>
          </p:txBody>
        </p:sp>
        <p:sp>
          <p:nvSpPr>
            <p:cNvPr id="13346" name="Rectangle 15" descr="25%"/>
            <p:cNvSpPr>
              <a:spLocks noChangeArrowheads="1"/>
            </p:cNvSpPr>
            <p:nvPr/>
          </p:nvSpPr>
          <p:spPr bwMode="auto">
            <a:xfrm>
              <a:off x="4512" y="3837"/>
              <a:ext cx="793"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3347" name="Rectangle 16" descr="25%"/>
            <p:cNvSpPr>
              <a:spLocks noChangeArrowheads="1"/>
            </p:cNvSpPr>
            <p:nvPr/>
          </p:nvSpPr>
          <p:spPr bwMode="auto">
            <a:xfrm>
              <a:off x="3159" y="3837"/>
              <a:ext cx="686"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3348" name="Line 17"/>
            <p:cNvSpPr>
              <a:spLocks noChangeShapeType="1"/>
            </p:cNvSpPr>
            <p:nvPr/>
          </p:nvSpPr>
          <p:spPr bwMode="auto">
            <a:xfrm flipV="1">
              <a:off x="3854" y="3603"/>
              <a:ext cx="207" cy="244"/>
            </a:xfrm>
            <a:prstGeom prst="line">
              <a:avLst/>
            </a:prstGeom>
            <a:noFill/>
            <a:ln w="25400">
              <a:solidFill>
                <a:schemeClr val="tx1"/>
              </a:solidFill>
              <a:round/>
              <a:headEnd/>
              <a:tailEnd/>
            </a:ln>
          </p:spPr>
          <p:txBody>
            <a:bodyPr wrap="none" anchor="ctr"/>
            <a:lstStyle/>
            <a:p>
              <a:endParaRPr lang="en-IN"/>
            </a:p>
          </p:txBody>
        </p:sp>
        <p:sp>
          <p:nvSpPr>
            <p:cNvPr id="13349" name="Line 18"/>
            <p:cNvSpPr>
              <a:spLocks noChangeShapeType="1"/>
            </p:cNvSpPr>
            <p:nvPr/>
          </p:nvSpPr>
          <p:spPr bwMode="auto">
            <a:xfrm flipV="1">
              <a:off x="4512" y="3603"/>
              <a:ext cx="207" cy="244"/>
            </a:xfrm>
            <a:prstGeom prst="line">
              <a:avLst/>
            </a:prstGeom>
            <a:noFill/>
            <a:ln w="25400">
              <a:solidFill>
                <a:schemeClr val="tx1"/>
              </a:solidFill>
              <a:round/>
              <a:headEnd/>
              <a:tailEnd/>
            </a:ln>
          </p:spPr>
          <p:txBody>
            <a:bodyPr wrap="none" anchor="ctr"/>
            <a:lstStyle/>
            <a:p>
              <a:endParaRPr lang="en-IN"/>
            </a:p>
          </p:txBody>
        </p:sp>
        <p:sp>
          <p:nvSpPr>
            <p:cNvPr id="13350" name="Line 19"/>
            <p:cNvSpPr>
              <a:spLocks noChangeShapeType="1"/>
            </p:cNvSpPr>
            <p:nvPr/>
          </p:nvSpPr>
          <p:spPr bwMode="auto">
            <a:xfrm flipV="1">
              <a:off x="3863" y="3693"/>
              <a:ext cx="207" cy="244"/>
            </a:xfrm>
            <a:prstGeom prst="line">
              <a:avLst/>
            </a:prstGeom>
            <a:noFill/>
            <a:ln w="25400">
              <a:solidFill>
                <a:schemeClr val="tx1"/>
              </a:solidFill>
              <a:round/>
              <a:headEnd/>
              <a:tailEnd/>
            </a:ln>
          </p:spPr>
          <p:txBody>
            <a:bodyPr wrap="none" anchor="ctr"/>
            <a:lstStyle/>
            <a:p>
              <a:endParaRPr lang="en-IN"/>
            </a:p>
          </p:txBody>
        </p:sp>
        <p:sp>
          <p:nvSpPr>
            <p:cNvPr id="13351" name="Line 20"/>
            <p:cNvSpPr>
              <a:spLocks noChangeShapeType="1"/>
            </p:cNvSpPr>
            <p:nvPr/>
          </p:nvSpPr>
          <p:spPr bwMode="auto">
            <a:xfrm>
              <a:off x="4088" y="3720"/>
              <a:ext cx="523" cy="0"/>
            </a:xfrm>
            <a:prstGeom prst="line">
              <a:avLst/>
            </a:prstGeom>
            <a:noFill/>
            <a:ln w="25400">
              <a:solidFill>
                <a:schemeClr val="tx1"/>
              </a:solidFill>
              <a:round/>
              <a:headEnd/>
              <a:tailEnd/>
            </a:ln>
          </p:spPr>
          <p:txBody>
            <a:bodyPr wrap="none" anchor="ctr"/>
            <a:lstStyle/>
            <a:p>
              <a:endParaRPr lang="en-IN"/>
            </a:p>
          </p:txBody>
        </p:sp>
        <p:sp>
          <p:nvSpPr>
            <p:cNvPr id="13352" name="Line 21"/>
            <p:cNvSpPr>
              <a:spLocks noChangeShapeType="1"/>
            </p:cNvSpPr>
            <p:nvPr/>
          </p:nvSpPr>
          <p:spPr bwMode="auto">
            <a:xfrm>
              <a:off x="4079" y="3630"/>
              <a:ext cx="0" cy="72"/>
            </a:xfrm>
            <a:prstGeom prst="line">
              <a:avLst/>
            </a:prstGeom>
            <a:noFill/>
            <a:ln w="25400">
              <a:solidFill>
                <a:schemeClr val="tx1"/>
              </a:solidFill>
              <a:round/>
              <a:headEnd/>
              <a:tailEnd/>
            </a:ln>
          </p:spPr>
          <p:txBody>
            <a:bodyPr wrap="none" anchor="ctr"/>
            <a:lstStyle/>
            <a:p>
              <a:endParaRPr lang="en-IN"/>
            </a:p>
          </p:txBody>
        </p:sp>
        <p:sp>
          <p:nvSpPr>
            <p:cNvPr id="13353" name="Line 22"/>
            <p:cNvSpPr>
              <a:spLocks noChangeShapeType="1"/>
            </p:cNvSpPr>
            <p:nvPr/>
          </p:nvSpPr>
          <p:spPr bwMode="auto">
            <a:xfrm>
              <a:off x="4079" y="3621"/>
              <a:ext cx="640" cy="0"/>
            </a:xfrm>
            <a:prstGeom prst="line">
              <a:avLst/>
            </a:prstGeom>
            <a:noFill/>
            <a:ln w="25400">
              <a:solidFill>
                <a:schemeClr val="tx1"/>
              </a:solidFill>
              <a:round/>
              <a:headEnd/>
              <a:tailEnd/>
            </a:ln>
          </p:spPr>
          <p:txBody>
            <a:bodyPr wrap="none" anchor="ctr"/>
            <a:lstStyle/>
            <a:p>
              <a:endParaRPr lang="en-IN"/>
            </a:p>
          </p:txBody>
        </p:sp>
      </p:grpSp>
      <p:grpSp>
        <p:nvGrpSpPr>
          <p:cNvPr id="13318" name="Group 23"/>
          <p:cNvGrpSpPr>
            <a:grpSpLocks/>
          </p:cNvGrpSpPr>
          <p:nvPr/>
        </p:nvGrpSpPr>
        <p:grpSpPr bwMode="auto">
          <a:xfrm>
            <a:off x="4800600" y="3657600"/>
            <a:ext cx="3733800" cy="881063"/>
            <a:chOff x="3159" y="3477"/>
            <a:chExt cx="2511" cy="651"/>
          </a:xfrm>
        </p:grpSpPr>
        <p:sp>
          <p:nvSpPr>
            <p:cNvPr id="13320" name="Line 24"/>
            <p:cNvSpPr>
              <a:spLocks noChangeShapeType="1"/>
            </p:cNvSpPr>
            <p:nvPr/>
          </p:nvSpPr>
          <p:spPr bwMode="auto">
            <a:xfrm flipV="1">
              <a:off x="3881" y="3621"/>
              <a:ext cx="189" cy="307"/>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3321" name="Line 25"/>
            <p:cNvSpPr>
              <a:spLocks noChangeShapeType="1"/>
            </p:cNvSpPr>
            <p:nvPr/>
          </p:nvSpPr>
          <p:spPr bwMode="auto">
            <a:xfrm flipV="1">
              <a:off x="5341" y="3477"/>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3322" name="AutoShape 26" descr="25%"/>
            <p:cNvSpPr>
              <a:spLocks noChangeArrowheads="1"/>
            </p:cNvSpPr>
            <p:nvPr/>
          </p:nvSpPr>
          <p:spPr bwMode="auto">
            <a:xfrm>
              <a:off x="4638" y="3612"/>
              <a:ext cx="36" cy="72"/>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3323" name="AutoShape 27" descr="25%"/>
            <p:cNvSpPr>
              <a:spLocks noChangeArrowheads="1"/>
            </p:cNvSpPr>
            <p:nvPr/>
          </p:nvSpPr>
          <p:spPr bwMode="auto">
            <a:xfrm>
              <a:off x="4079" y="3630"/>
              <a:ext cx="559" cy="81"/>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3324" name="Rectangle 28"/>
            <p:cNvSpPr>
              <a:spLocks noChangeArrowheads="1"/>
            </p:cNvSpPr>
            <p:nvPr/>
          </p:nvSpPr>
          <p:spPr bwMode="auto">
            <a:xfrm>
              <a:off x="3159" y="3937"/>
              <a:ext cx="2146" cy="191"/>
            </a:xfrm>
            <a:prstGeom prst="rect">
              <a:avLst/>
            </a:prstGeom>
            <a:noFill/>
            <a:ln w="25400">
              <a:solidFill>
                <a:schemeClr val="tx1"/>
              </a:solidFill>
              <a:miter lim="800000"/>
              <a:headEnd/>
              <a:tailEnd/>
            </a:ln>
          </p:spPr>
          <p:txBody>
            <a:bodyPr wrap="none" anchor="ctr"/>
            <a:lstStyle/>
            <a:p>
              <a:endParaRPr lang="en-US"/>
            </a:p>
          </p:txBody>
        </p:sp>
        <p:sp>
          <p:nvSpPr>
            <p:cNvPr id="13325" name="Line 29"/>
            <p:cNvSpPr>
              <a:spLocks noChangeShapeType="1"/>
            </p:cNvSpPr>
            <p:nvPr/>
          </p:nvSpPr>
          <p:spPr bwMode="auto">
            <a:xfrm flipV="1">
              <a:off x="5328" y="3744"/>
              <a:ext cx="342" cy="378"/>
            </a:xfrm>
            <a:prstGeom prst="line">
              <a:avLst/>
            </a:prstGeom>
            <a:noFill/>
            <a:ln w="25400">
              <a:solidFill>
                <a:schemeClr val="tx1"/>
              </a:solidFill>
              <a:round/>
              <a:headEnd/>
              <a:tailEnd/>
            </a:ln>
          </p:spPr>
          <p:txBody>
            <a:bodyPr wrap="none" anchor="ctr"/>
            <a:lstStyle/>
            <a:p>
              <a:endParaRPr lang="en-IN"/>
            </a:p>
          </p:txBody>
        </p:sp>
        <p:sp>
          <p:nvSpPr>
            <p:cNvPr id="13326" name="Line 30"/>
            <p:cNvSpPr>
              <a:spLocks noChangeShapeType="1"/>
            </p:cNvSpPr>
            <p:nvPr/>
          </p:nvSpPr>
          <p:spPr bwMode="auto">
            <a:xfrm flipV="1">
              <a:off x="3159" y="3504"/>
              <a:ext cx="297" cy="333"/>
            </a:xfrm>
            <a:prstGeom prst="line">
              <a:avLst/>
            </a:prstGeom>
            <a:noFill/>
            <a:ln w="25400">
              <a:solidFill>
                <a:schemeClr val="tx1"/>
              </a:solidFill>
              <a:round/>
              <a:headEnd/>
              <a:tailEnd/>
            </a:ln>
          </p:spPr>
          <p:txBody>
            <a:bodyPr wrap="none" anchor="ctr"/>
            <a:lstStyle/>
            <a:p>
              <a:endParaRPr lang="en-IN"/>
            </a:p>
          </p:txBody>
        </p:sp>
        <p:sp>
          <p:nvSpPr>
            <p:cNvPr id="13327" name="Line 31"/>
            <p:cNvSpPr>
              <a:spLocks noChangeShapeType="1"/>
            </p:cNvSpPr>
            <p:nvPr/>
          </p:nvSpPr>
          <p:spPr bwMode="auto">
            <a:xfrm flipV="1">
              <a:off x="5323" y="3504"/>
              <a:ext cx="293" cy="333"/>
            </a:xfrm>
            <a:prstGeom prst="line">
              <a:avLst/>
            </a:prstGeom>
            <a:noFill/>
            <a:ln w="25400">
              <a:solidFill>
                <a:schemeClr val="tx1"/>
              </a:solidFill>
              <a:round/>
              <a:headEnd/>
              <a:tailEnd/>
            </a:ln>
          </p:spPr>
          <p:txBody>
            <a:bodyPr wrap="none" anchor="ctr"/>
            <a:lstStyle/>
            <a:p>
              <a:endParaRPr lang="en-IN"/>
            </a:p>
          </p:txBody>
        </p:sp>
        <p:sp>
          <p:nvSpPr>
            <p:cNvPr id="13328" name="Line 32"/>
            <p:cNvSpPr>
              <a:spLocks noChangeShapeType="1"/>
            </p:cNvSpPr>
            <p:nvPr/>
          </p:nvSpPr>
          <p:spPr bwMode="auto">
            <a:xfrm flipV="1">
              <a:off x="5323" y="3558"/>
              <a:ext cx="342" cy="379"/>
            </a:xfrm>
            <a:prstGeom prst="line">
              <a:avLst/>
            </a:prstGeom>
            <a:noFill/>
            <a:ln w="25400">
              <a:solidFill>
                <a:schemeClr val="tx1"/>
              </a:solidFill>
              <a:round/>
              <a:headEnd/>
              <a:tailEnd/>
            </a:ln>
          </p:spPr>
          <p:txBody>
            <a:bodyPr wrap="none" anchor="ctr"/>
            <a:lstStyle/>
            <a:p>
              <a:endParaRPr lang="en-IN"/>
            </a:p>
          </p:txBody>
        </p:sp>
        <p:sp>
          <p:nvSpPr>
            <p:cNvPr id="13329" name="Rectangle 33" descr="25%"/>
            <p:cNvSpPr>
              <a:spLocks noChangeArrowheads="1"/>
            </p:cNvSpPr>
            <p:nvPr/>
          </p:nvSpPr>
          <p:spPr bwMode="auto">
            <a:xfrm>
              <a:off x="4512" y="3837"/>
              <a:ext cx="793"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3330" name="Rectangle 34" descr="25%"/>
            <p:cNvSpPr>
              <a:spLocks noChangeArrowheads="1"/>
            </p:cNvSpPr>
            <p:nvPr/>
          </p:nvSpPr>
          <p:spPr bwMode="auto">
            <a:xfrm>
              <a:off x="3159" y="3837"/>
              <a:ext cx="686"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3331" name="Line 35"/>
            <p:cNvSpPr>
              <a:spLocks noChangeShapeType="1"/>
            </p:cNvSpPr>
            <p:nvPr/>
          </p:nvSpPr>
          <p:spPr bwMode="auto">
            <a:xfrm flipV="1">
              <a:off x="3854" y="3603"/>
              <a:ext cx="207" cy="244"/>
            </a:xfrm>
            <a:prstGeom prst="line">
              <a:avLst/>
            </a:prstGeom>
            <a:noFill/>
            <a:ln w="25400">
              <a:solidFill>
                <a:schemeClr val="tx1"/>
              </a:solidFill>
              <a:round/>
              <a:headEnd/>
              <a:tailEnd/>
            </a:ln>
          </p:spPr>
          <p:txBody>
            <a:bodyPr wrap="none" anchor="ctr"/>
            <a:lstStyle/>
            <a:p>
              <a:endParaRPr lang="en-IN"/>
            </a:p>
          </p:txBody>
        </p:sp>
        <p:sp>
          <p:nvSpPr>
            <p:cNvPr id="13332" name="Line 36"/>
            <p:cNvSpPr>
              <a:spLocks noChangeShapeType="1"/>
            </p:cNvSpPr>
            <p:nvPr/>
          </p:nvSpPr>
          <p:spPr bwMode="auto">
            <a:xfrm flipV="1">
              <a:off x="4512" y="3603"/>
              <a:ext cx="207" cy="244"/>
            </a:xfrm>
            <a:prstGeom prst="line">
              <a:avLst/>
            </a:prstGeom>
            <a:noFill/>
            <a:ln w="25400">
              <a:solidFill>
                <a:schemeClr val="tx1"/>
              </a:solidFill>
              <a:round/>
              <a:headEnd/>
              <a:tailEnd/>
            </a:ln>
          </p:spPr>
          <p:txBody>
            <a:bodyPr wrap="none" anchor="ctr"/>
            <a:lstStyle/>
            <a:p>
              <a:endParaRPr lang="en-IN"/>
            </a:p>
          </p:txBody>
        </p:sp>
        <p:sp>
          <p:nvSpPr>
            <p:cNvPr id="13333" name="Line 37"/>
            <p:cNvSpPr>
              <a:spLocks noChangeShapeType="1"/>
            </p:cNvSpPr>
            <p:nvPr/>
          </p:nvSpPr>
          <p:spPr bwMode="auto">
            <a:xfrm flipV="1">
              <a:off x="3863" y="3693"/>
              <a:ext cx="207" cy="244"/>
            </a:xfrm>
            <a:prstGeom prst="line">
              <a:avLst/>
            </a:prstGeom>
            <a:noFill/>
            <a:ln w="25400">
              <a:solidFill>
                <a:schemeClr val="tx1"/>
              </a:solidFill>
              <a:round/>
              <a:headEnd/>
              <a:tailEnd/>
            </a:ln>
          </p:spPr>
          <p:txBody>
            <a:bodyPr wrap="none" anchor="ctr"/>
            <a:lstStyle/>
            <a:p>
              <a:endParaRPr lang="en-IN"/>
            </a:p>
          </p:txBody>
        </p:sp>
        <p:sp>
          <p:nvSpPr>
            <p:cNvPr id="13334" name="Line 38"/>
            <p:cNvSpPr>
              <a:spLocks noChangeShapeType="1"/>
            </p:cNvSpPr>
            <p:nvPr/>
          </p:nvSpPr>
          <p:spPr bwMode="auto">
            <a:xfrm>
              <a:off x="4088" y="3720"/>
              <a:ext cx="523" cy="0"/>
            </a:xfrm>
            <a:prstGeom prst="line">
              <a:avLst/>
            </a:prstGeom>
            <a:noFill/>
            <a:ln w="25400">
              <a:solidFill>
                <a:schemeClr val="tx1"/>
              </a:solidFill>
              <a:round/>
              <a:headEnd/>
              <a:tailEnd/>
            </a:ln>
          </p:spPr>
          <p:txBody>
            <a:bodyPr wrap="none" anchor="ctr"/>
            <a:lstStyle/>
            <a:p>
              <a:endParaRPr lang="en-IN"/>
            </a:p>
          </p:txBody>
        </p:sp>
        <p:sp>
          <p:nvSpPr>
            <p:cNvPr id="13335" name="Line 39"/>
            <p:cNvSpPr>
              <a:spLocks noChangeShapeType="1"/>
            </p:cNvSpPr>
            <p:nvPr/>
          </p:nvSpPr>
          <p:spPr bwMode="auto">
            <a:xfrm>
              <a:off x="4079" y="3630"/>
              <a:ext cx="0" cy="72"/>
            </a:xfrm>
            <a:prstGeom prst="line">
              <a:avLst/>
            </a:prstGeom>
            <a:noFill/>
            <a:ln w="25400">
              <a:solidFill>
                <a:schemeClr val="tx1"/>
              </a:solidFill>
              <a:round/>
              <a:headEnd/>
              <a:tailEnd/>
            </a:ln>
          </p:spPr>
          <p:txBody>
            <a:bodyPr wrap="none" anchor="ctr"/>
            <a:lstStyle/>
            <a:p>
              <a:endParaRPr lang="en-IN"/>
            </a:p>
          </p:txBody>
        </p:sp>
        <p:sp>
          <p:nvSpPr>
            <p:cNvPr id="13336" name="Line 40"/>
            <p:cNvSpPr>
              <a:spLocks noChangeShapeType="1"/>
            </p:cNvSpPr>
            <p:nvPr/>
          </p:nvSpPr>
          <p:spPr bwMode="auto">
            <a:xfrm>
              <a:off x="4079" y="3621"/>
              <a:ext cx="640" cy="0"/>
            </a:xfrm>
            <a:prstGeom prst="line">
              <a:avLst/>
            </a:prstGeom>
            <a:noFill/>
            <a:ln w="25400">
              <a:solidFill>
                <a:schemeClr val="tx1"/>
              </a:solidFill>
              <a:round/>
              <a:headEnd/>
              <a:tailEnd/>
            </a:ln>
          </p:spPr>
          <p:txBody>
            <a:bodyPr wrap="none" anchor="ctr"/>
            <a:lstStyle/>
            <a:p>
              <a:endParaRPr lang="en-IN"/>
            </a:p>
          </p:txBody>
        </p:sp>
      </p:grpSp>
      <p:sp>
        <p:nvSpPr>
          <p:cNvPr id="13319" name="AutoShape 41"/>
          <p:cNvSpPr>
            <a:spLocks noChangeArrowheads="1"/>
          </p:cNvSpPr>
          <p:nvPr/>
        </p:nvSpPr>
        <p:spPr bwMode="auto">
          <a:xfrm>
            <a:off x="5715000" y="4267200"/>
            <a:ext cx="1143000" cy="152400"/>
          </a:xfrm>
          <a:prstGeom prst="roundRect">
            <a:avLst>
              <a:gd name="adj" fmla="val 16667"/>
            </a:avLst>
          </a:prstGeom>
          <a:solidFill>
            <a:srgbClr val="009900"/>
          </a:solid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r>
              <a:rPr lang="en-US" smtClean="0"/>
              <a:t>Ion Implantation</a:t>
            </a:r>
          </a:p>
        </p:txBody>
      </p:sp>
      <p:sp>
        <p:nvSpPr>
          <p:cNvPr id="14339" name="Rectangle 4"/>
          <p:cNvSpPr>
            <a:spLocks noGrp="1" noChangeArrowheads="1"/>
          </p:cNvSpPr>
          <p:nvPr>
            <p:ph idx="1"/>
          </p:nvPr>
        </p:nvSpPr>
        <p:spPr>
          <a:xfrm>
            <a:off x="0" y="1773238"/>
            <a:ext cx="3995738" cy="4413250"/>
          </a:xfrm>
        </p:spPr>
        <p:txBody>
          <a:bodyPr/>
          <a:lstStyle/>
          <a:p>
            <a:pPr marL="609600" indent="-609600">
              <a:buClr>
                <a:schemeClr val="tx1"/>
              </a:buClr>
              <a:buSzTx/>
              <a:buFont typeface="Monotype Sorts" pitchFamily="2" charset="2"/>
              <a:buAutoNum type="arabicPeriod"/>
            </a:pPr>
            <a:r>
              <a:rPr lang="en-US" sz="2000" smtClean="0"/>
              <a:t>Dopant atoms are ionized and then accelerated by an electric field until they impinge on the silicon surface, where they embed themselves. </a:t>
            </a:r>
          </a:p>
          <a:p>
            <a:pPr marL="609600" indent="-609600">
              <a:buClr>
                <a:schemeClr val="tx1"/>
              </a:buClr>
              <a:buSzTx/>
              <a:buFont typeface="Monotype Sorts" pitchFamily="2" charset="2"/>
              <a:buAutoNum type="arabicPeriod"/>
            </a:pPr>
            <a:endParaRPr lang="en-US" sz="2000" smtClean="0"/>
          </a:p>
          <a:p>
            <a:pPr marL="609600" indent="-609600">
              <a:buClr>
                <a:schemeClr val="tx1"/>
              </a:buClr>
              <a:buSzTx/>
              <a:buFont typeface="Monotype Sorts" pitchFamily="2" charset="2"/>
              <a:buAutoNum type="arabicPeriod"/>
            </a:pPr>
            <a:r>
              <a:rPr lang="en-US" sz="2000" smtClean="0"/>
              <a:t>A polysilicon line crosses the active area in the upper left and forms the gate of a transistor.</a:t>
            </a:r>
            <a:r>
              <a:rPr lang="en-US" sz="2400" smtClean="0"/>
              <a:t/>
            </a:r>
            <a:br>
              <a:rPr lang="en-US" sz="2400" smtClean="0"/>
            </a:br>
            <a:endParaRPr lang="en-US" sz="2400" smtClean="0"/>
          </a:p>
        </p:txBody>
      </p:sp>
      <p:pic>
        <p:nvPicPr>
          <p:cNvPr id="14340" name="Picture 43" descr="silicon3_ion_implantation"/>
          <p:cNvPicPr>
            <a:picLocks noChangeAspect="1" noChangeArrowheads="1"/>
          </p:cNvPicPr>
          <p:nvPr/>
        </p:nvPicPr>
        <p:blipFill>
          <a:blip r:embed="rId3" cstate="print"/>
          <a:srcRect/>
          <a:stretch>
            <a:fillRect/>
          </a:stretch>
        </p:blipFill>
        <p:spPr bwMode="auto">
          <a:xfrm>
            <a:off x="4067175" y="1844675"/>
            <a:ext cx="4876800" cy="3822700"/>
          </a:xfrm>
          <a:prstGeom prst="rect">
            <a:avLst/>
          </a:prstGeom>
          <a:noFill/>
          <a:ln w="9525">
            <a:noFill/>
            <a:miter lim="800000"/>
            <a:headEnd/>
            <a:tailEnd/>
          </a:ln>
        </p:spPr>
      </p:pic>
      <p:sp>
        <p:nvSpPr>
          <p:cNvPr id="14341" name="Text Box 44"/>
          <p:cNvSpPr txBox="1">
            <a:spLocks noChangeArrowheads="1"/>
          </p:cNvSpPr>
          <p:nvPr/>
        </p:nvSpPr>
        <p:spPr bwMode="auto">
          <a:xfrm>
            <a:off x="4500563" y="5791200"/>
            <a:ext cx="3527425" cy="396875"/>
          </a:xfrm>
          <a:prstGeom prst="rect">
            <a:avLst/>
          </a:prstGeom>
          <a:noFill/>
          <a:ln w="12700">
            <a:noFill/>
            <a:miter lim="800000"/>
            <a:headEnd/>
            <a:tailEnd/>
          </a:ln>
        </p:spPr>
        <p:txBody>
          <a:bodyPr>
            <a:spAutoFit/>
          </a:bodyPr>
          <a:lstStyle/>
          <a:p>
            <a:r>
              <a:rPr lang="en-US" sz="2000">
                <a:solidFill>
                  <a:srgbClr val="666666"/>
                </a:solidFill>
                <a:latin typeface="Arial" charset="0"/>
                <a:cs typeface="Arial" charset="0"/>
              </a:rPr>
              <a:t>Source: Bell Laboratories</a:t>
            </a:r>
            <a:endParaRPr lang="en-US">
              <a:solidFill>
                <a:srgbClr val="666666"/>
              </a:solidFill>
              <a:latin typeface="Arial"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fontScale="85000" lnSpcReduction="20000"/>
          </a:bodyPr>
          <a:lstStyle/>
          <a:p>
            <a:pPr>
              <a:buNone/>
            </a:pPr>
            <a:r>
              <a:rPr lang="en-IN" b="1" dirty="0" smtClean="0"/>
              <a:t>6. Annealing  </a:t>
            </a:r>
          </a:p>
          <a:p>
            <a:endParaRPr lang="en-IN" dirty="0" smtClean="0"/>
          </a:p>
          <a:p>
            <a:pPr>
              <a:buNone/>
            </a:pPr>
            <a:r>
              <a:rPr lang="en-IN" dirty="0" smtClean="0"/>
              <a:t>	Thermal </a:t>
            </a:r>
            <a:r>
              <a:rPr lang="en-IN" dirty="0" smtClean="0"/>
              <a:t>annealing is a high temperature  process which allows doping impurities to diffuse further into the bulk. This repairs lattice damage caused by the </a:t>
            </a:r>
            <a:r>
              <a:rPr lang="en-IN" dirty="0" smtClean="0"/>
              <a:t>collisions with </a:t>
            </a:r>
            <a:r>
              <a:rPr lang="en-IN" dirty="0" smtClean="0"/>
              <a:t>doping ions   </a:t>
            </a:r>
          </a:p>
          <a:p>
            <a:endParaRPr lang="en-IN" dirty="0" smtClean="0"/>
          </a:p>
          <a:p>
            <a:pPr>
              <a:buNone/>
            </a:pPr>
            <a:r>
              <a:rPr lang="en-IN" b="1" dirty="0" smtClean="0"/>
              <a:t>7</a:t>
            </a:r>
            <a:r>
              <a:rPr lang="en-IN" b="1" dirty="0" smtClean="0"/>
              <a:t>. Silicon </a:t>
            </a:r>
            <a:r>
              <a:rPr lang="en-IN" b="1" dirty="0" smtClean="0"/>
              <a:t>deposition  </a:t>
            </a:r>
          </a:p>
          <a:p>
            <a:pPr>
              <a:buNone/>
            </a:pPr>
            <a:endParaRPr lang="en-IN" dirty="0" smtClean="0"/>
          </a:p>
          <a:p>
            <a:pPr>
              <a:buNone/>
            </a:pPr>
            <a:r>
              <a:rPr lang="en-IN" dirty="0" smtClean="0"/>
              <a:t>	</a:t>
            </a:r>
            <a:r>
              <a:rPr lang="en-IN" dirty="0" smtClean="0"/>
              <a:t>Films </a:t>
            </a:r>
            <a:r>
              <a:rPr lang="en-IN" dirty="0" smtClean="0"/>
              <a:t>of silicon can be added on the surface of a wafer </a:t>
            </a:r>
          </a:p>
          <a:p>
            <a:endParaRPr lang="en-IN" dirty="0" smtClean="0"/>
          </a:p>
          <a:p>
            <a:r>
              <a:rPr lang="en-IN" b="1" dirty="0" err="1" smtClean="0"/>
              <a:t>Epitaxy</a:t>
            </a:r>
            <a:r>
              <a:rPr lang="en-IN" b="1" dirty="0" smtClean="0"/>
              <a:t>: </a:t>
            </a:r>
            <a:r>
              <a:rPr lang="en-IN" dirty="0" smtClean="0"/>
              <a:t>Growth of </a:t>
            </a:r>
            <a:r>
              <a:rPr lang="en-IN" dirty="0" smtClean="0"/>
              <a:t>a single-crystal semiconductor film on a crystalline </a:t>
            </a:r>
            <a:r>
              <a:rPr lang="en-IN" dirty="0" smtClean="0"/>
              <a:t>substrate </a:t>
            </a:r>
            <a:endParaRPr lang="en-IN" dirty="0" smtClean="0"/>
          </a:p>
          <a:p>
            <a:r>
              <a:rPr lang="en-IN" b="1" dirty="0" err="1" smtClean="0"/>
              <a:t>Polysilicon</a:t>
            </a:r>
            <a:r>
              <a:rPr lang="en-IN" b="1" dirty="0" smtClean="0"/>
              <a:t>: </a:t>
            </a:r>
            <a:r>
              <a:rPr lang="en-IN" dirty="0" smtClean="0"/>
              <a:t>Polycrystalline </a:t>
            </a:r>
            <a:r>
              <a:rPr lang="en-IN" dirty="0" smtClean="0"/>
              <a:t>film with a granular structure obtained through deposition of silicon on an amorphous material  MOSFET gates.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Deposition and Etching</a:t>
            </a:r>
          </a:p>
        </p:txBody>
      </p:sp>
      <p:sp>
        <p:nvSpPr>
          <p:cNvPr id="15363" name="Rectangle 3"/>
          <p:cNvSpPr>
            <a:spLocks noGrp="1" noChangeArrowheads="1"/>
          </p:cNvSpPr>
          <p:nvPr>
            <p:ph idx="1"/>
          </p:nvPr>
        </p:nvSpPr>
        <p:spPr>
          <a:xfrm>
            <a:off x="539750" y="1773238"/>
            <a:ext cx="3757613" cy="4821237"/>
          </a:xfrm>
        </p:spPr>
        <p:txBody>
          <a:bodyPr/>
          <a:lstStyle/>
          <a:p>
            <a:pPr marL="533400" indent="-533400">
              <a:buClr>
                <a:schemeClr val="tx1"/>
              </a:buClr>
              <a:buSzTx/>
              <a:buFont typeface="Monotype Sorts" pitchFamily="2" charset="2"/>
              <a:buAutoNum type="arabicPeriod"/>
            </a:pPr>
            <a:r>
              <a:rPr lang="en-US" sz="2400" smtClean="0"/>
              <a:t>Pattern masking (photolithography)</a:t>
            </a:r>
          </a:p>
          <a:p>
            <a:pPr marL="533400" indent="-533400">
              <a:buClr>
                <a:schemeClr val="tx1"/>
              </a:buClr>
              <a:buSzTx/>
              <a:buFont typeface="Monotype Sorts" pitchFamily="2" charset="2"/>
              <a:buAutoNum type="arabicPeriod"/>
            </a:pPr>
            <a:endParaRPr lang="en-US" sz="2400" smtClean="0"/>
          </a:p>
          <a:p>
            <a:pPr marL="533400" indent="-533400">
              <a:buClr>
                <a:schemeClr val="tx1"/>
              </a:buClr>
              <a:buSzTx/>
              <a:buFont typeface="Monotype Sorts" pitchFamily="2" charset="2"/>
              <a:buAutoNum type="arabicPeriod"/>
            </a:pPr>
            <a:r>
              <a:rPr lang="en-US" sz="2400" smtClean="0"/>
              <a:t>Deposit material over entire wafer	</a:t>
            </a:r>
            <a:r>
              <a:rPr lang="en-US" sz="2000" smtClean="0"/>
              <a:t>	CVD (Si</a:t>
            </a:r>
            <a:r>
              <a:rPr lang="en-US" sz="2000" baseline="-25000" smtClean="0"/>
              <a:t>3</a:t>
            </a:r>
            <a:r>
              <a:rPr lang="en-US" sz="2000" smtClean="0"/>
              <a:t>N</a:t>
            </a:r>
            <a:r>
              <a:rPr lang="en-US" sz="2000" baseline="-25000" smtClean="0"/>
              <a:t>4</a:t>
            </a:r>
            <a:r>
              <a:rPr lang="en-US" sz="2000" smtClean="0"/>
              <a:t>)		chemical deposition 		(polysilicon)	sputtering (Al)</a:t>
            </a:r>
          </a:p>
          <a:p>
            <a:pPr marL="533400" indent="-533400">
              <a:buClr>
                <a:schemeClr val="tx1"/>
              </a:buClr>
              <a:buSzTx/>
              <a:buFont typeface="Monotype Sorts" pitchFamily="2" charset="2"/>
              <a:buAutoNum type="arabicPeriod"/>
            </a:pPr>
            <a:r>
              <a:rPr lang="en-US" sz="2400" smtClean="0"/>
              <a:t>Etch away unwanted material		</a:t>
            </a:r>
            <a:r>
              <a:rPr lang="en-US" sz="2000" smtClean="0"/>
              <a:t>	wet etching		dry (plasma) etching</a:t>
            </a:r>
          </a:p>
        </p:txBody>
      </p:sp>
      <p:grpSp>
        <p:nvGrpSpPr>
          <p:cNvPr id="15364" name="Group 69"/>
          <p:cNvGrpSpPr>
            <a:grpSpLocks/>
          </p:cNvGrpSpPr>
          <p:nvPr/>
        </p:nvGrpSpPr>
        <p:grpSpPr bwMode="auto">
          <a:xfrm>
            <a:off x="4787900" y="1700213"/>
            <a:ext cx="3810000" cy="4538662"/>
            <a:chOff x="3072" y="720"/>
            <a:chExt cx="2400" cy="2859"/>
          </a:xfrm>
        </p:grpSpPr>
        <p:grpSp>
          <p:nvGrpSpPr>
            <p:cNvPr id="15365" name="Group 4"/>
            <p:cNvGrpSpPr>
              <a:grpSpLocks/>
            </p:cNvGrpSpPr>
            <p:nvPr/>
          </p:nvGrpSpPr>
          <p:grpSpPr bwMode="auto">
            <a:xfrm>
              <a:off x="3120" y="720"/>
              <a:ext cx="2352" cy="555"/>
              <a:chOff x="3159" y="3477"/>
              <a:chExt cx="2511" cy="651"/>
            </a:xfrm>
          </p:grpSpPr>
          <p:sp>
            <p:nvSpPr>
              <p:cNvPr id="15413" name="Line 5"/>
              <p:cNvSpPr>
                <a:spLocks noChangeShapeType="1"/>
              </p:cNvSpPr>
              <p:nvPr/>
            </p:nvSpPr>
            <p:spPr bwMode="auto">
              <a:xfrm flipV="1">
                <a:off x="3881" y="3621"/>
                <a:ext cx="189" cy="307"/>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5414" name="Line 6"/>
              <p:cNvSpPr>
                <a:spLocks noChangeShapeType="1"/>
              </p:cNvSpPr>
              <p:nvPr/>
            </p:nvSpPr>
            <p:spPr bwMode="auto">
              <a:xfrm flipV="1">
                <a:off x="5341" y="3477"/>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5415" name="AutoShape 7" descr="25%"/>
              <p:cNvSpPr>
                <a:spLocks noChangeArrowheads="1"/>
              </p:cNvSpPr>
              <p:nvPr/>
            </p:nvSpPr>
            <p:spPr bwMode="auto">
              <a:xfrm>
                <a:off x="4638" y="3612"/>
                <a:ext cx="36" cy="72"/>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5416" name="AutoShape 8" descr="25%"/>
              <p:cNvSpPr>
                <a:spLocks noChangeArrowheads="1"/>
              </p:cNvSpPr>
              <p:nvPr/>
            </p:nvSpPr>
            <p:spPr bwMode="auto">
              <a:xfrm>
                <a:off x="4079" y="3630"/>
                <a:ext cx="559" cy="81"/>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5417" name="Rectangle 9"/>
              <p:cNvSpPr>
                <a:spLocks noChangeArrowheads="1"/>
              </p:cNvSpPr>
              <p:nvPr/>
            </p:nvSpPr>
            <p:spPr bwMode="auto">
              <a:xfrm>
                <a:off x="3159" y="3937"/>
                <a:ext cx="2146" cy="191"/>
              </a:xfrm>
              <a:prstGeom prst="rect">
                <a:avLst/>
              </a:prstGeom>
              <a:noFill/>
              <a:ln w="25400">
                <a:solidFill>
                  <a:schemeClr val="tx1"/>
                </a:solidFill>
                <a:miter lim="800000"/>
                <a:headEnd/>
                <a:tailEnd/>
              </a:ln>
            </p:spPr>
            <p:txBody>
              <a:bodyPr wrap="none" anchor="ctr"/>
              <a:lstStyle/>
              <a:p>
                <a:endParaRPr lang="en-US"/>
              </a:p>
            </p:txBody>
          </p:sp>
          <p:sp>
            <p:nvSpPr>
              <p:cNvPr id="15418" name="Line 10"/>
              <p:cNvSpPr>
                <a:spLocks noChangeShapeType="1"/>
              </p:cNvSpPr>
              <p:nvPr/>
            </p:nvSpPr>
            <p:spPr bwMode="auto">
              <a:xfrm flipV="1">
                <a:off x="5328" y="3744"/>
                <a:ext cx="342" cy="378"/>
              </a:xfrm>
              <a:prstGeom prst="line">
                <a:avLst/>
              </a:prstGeom>
              <a:noFill/>
              <a:ln w="25400">
                <a:solidFill>
                  <a:schemeClr val="tx1"/>
                </a:solidFill>
                <a:round/>
                <a:headEnd/>
                <a:tailEnd/>
              </a:ln>
            </p:spPr>
            <p:txBody>
              <a:bodyPr wrap="none" anchor="ctr"/>
              <a:lstStyle/>
              <a:p>
                <a:endParaRPr lang="en-IN"/>
              </a:p>
            </p:txBody>
          </p:sp>
          <p:sp>
            <p:nvSpPr>
              <p:cNvPr id="15419" name="Line 11"/>
              <p:cNvSpPr>
                <a:spLocks noChangeShapeType="1"/>
              </p:cNvSpPr>
              <p:nvPr/>
            </p:nvSpPr>
            <p:spPr bwMode="auto">
              <a:xfrm flipV="1">
                <a:off x="3159" y="3504"/>
                <a:ext cx="297" cy="333"/>
              </a:xfrm>
              <a:prstGeom prst="line">
                <a:avLst/>
              </a:prstGeom>
              <a:noFill/>
              <a:ln w="25400">
                <a:solidFill>
                  <a:schemeClr val="tx1"/>
                </a:solidFill>
                <a:round/>
                <a:headEnd/>
                <a:tailEnd/>
              </a:ln>
            </p:spPr>
            <p:txBody>
              <a:bodyPr wrap="none" anchor="ctr"/>
              <a:lstStyle/>
              <a:p>
                <a:endParaRPr lang="en-IN"/>
              </a:p>
            </p:txBody>
          </p:sp>
          <p:sp>
            <p:nvSpPr>
              <p:cNvPr id="15420" name="Line 12"/>
              <p:cNvSpPr>
                <a:spLocks noChangeShapeType="1"/>
              </p:cNvSpPr>
              <p:nvPr/>
            </p:nvSpPr>
            <p:spPr bwMode="auto">
              <a:xfrm flipV="1">
                <a:off x="5323" y="3504"/>
                <a:ext cx="293" cy="333"/>
              </a:xfrm>
              <a:prstGeom prst="line">
                <a:avLst/>
              </a:prstGeom>
              <a:noFill/>
              <a:ln w="25400">
                <a:solidFill>
                  <a:schemeClr val="tx1"/>
                </a:solidFill>
                <a:round/>
                <a:headEnd/>
                <a:tailEnd/>
              </a:ln>
            </p:spPr>
            <p:txBody>
              <a:bodyPr wrap="none" anchor="ctr"/>
              <a:lstStyle/>
              <a:p>
                <a:endParaRPr lang="en-IN"/>
              </a:p>
            </p:txBody>
          </p:sp>
          <p:sp>
            <p:nvSpPr>
              <p:cNvPr id="15421" name="Line 13"/>
              <p:cNvSpPr>
                <a:spLocks noChangeShapeType="1"/>
              </p:cNvSpPr>
              <p:nvPr/>
            </p:nvSpPr>
            <p:spPr bwMode="auto">
              <a:xfrm flipV="1">
                <a:off x="5323" y="3558"/>
                <a:ext cx="342" cy="379"/>
              </a:xfrm>
              <a:prstGeom prst="line">
                <a:avLst/>
              </a:prstGeom>
              <a:noFill/>
              <a:ln w="25400">
                <a:solidFill>
                  <a:schemeClr val="tx1"/>
                </a:solidFill>
                <a:round/>
                <a:headEnd/>
                <a:tailEnd/>
              </a:ln>
            </p:spPr>
            <p:txBody>
              <a:bodyPr wrap="none" anchor="ctr"/>
              <a:lstStyle/>
              <a:p>
                <a:endParaRPr lang="en-IN"/>
              </a:p>
            </p:txBody>
          </p:sp>
          <p:sp>
            <p:nvSpPr>
              <p:cNvPr id="15422" name="Rectangle 14" descr="25%"/>
              <p:cNvSpPr>
                <a:spLocks noChangeArrowheads="1"/>
              </p:cNvSpPr>
              <p:nvPr/>
            </p:nvSpPr>
            <p:spPr bwMode="auto">
              <a:xfrm>
                <a:off x="4512" y="3837"/>
                <a:ext cx="793"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5423" name="Rectangle 15" descr="25%"/>
              <p:cNvSpPr>
                <a:spLocks noChangeArrowheads="1"/>
              </p:cNvSpPr>
              <p:nvPr/>
            </p:nvSpPr>
            <p:spPr bwMode="auto">
              <a:xfrm>
                <a:off x="3159" y="3837"/>
                <a:ext cx="686"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5424" name="Line 16"/>
              <p:cNvSpPr>
                <a:spLocks noChangeShapeType="1"/>
              </p:cNvSpPr>
              <p:nvPr/>
            </p:nvSpPr>
            <p:spPr bwMode="auto">
              <a:xfrm flipV="1">
                <a:off x="3854" y="3603"/>
                <a:ext cx="207" cy="244"/>
              </a:xfrm>
              <a:prstGeom prst="line">
                <a:avLst/>
              </a:prstGeom>
              <a:noFill/>
              <a:ln w="25400">
                <a:solidFill>
                  <a:schemeClr val="tx1"/>
                </a:solidFill>
                <a:round/>
                <a:headEnd/>
                <a:tailEnd/>
              </a:ln>
            </p:spPr>
            <p:txBody>
              <a:bodyPr wrap="none" anchor="ctr"/>
              <a:lstStyle/>
              <a:p>
                <a:endParaRPr lang="en-IN"/>
              </a:p>
            </p:txBody>
          </p:sp>
          <p:sp>
            <p:nvSpPr>
              <p:cNvPr id="15425" name="Line 17"/>
              <p:cNvSpPr>
                <a:spLocks noChangeShapeType="1"/>
              </p:cNvSpPr>
              <p:nvPr/>
            </p:nvSpPr>
            <p:spPr bwMode="auto">
              <a:xfrm flipV="1">
                <a:off x="4512" y="3603"/>
                <a:ext cx="207" cy="244"/>
              </a:xfrm>
              <a:prstGeom prst="line">
                <a:avLst/>
              </a:prstGeom>
              <a:noFill/>
              <a:ln w="25400">
                <a:solidFill>
                  <a:schemeClr val="tx1"/>
                </a:solidFill>
                <a:round/>
                <a:headEnd/>
                <a:tailEnd/>
              </a:ln>
            </p:spPr>
            <p:txBody>
              <a:bodyPr wrap="none" anchor="ctr"/>
              <a:lstStyle/>
              <a:p>
                <a:endParaRPr lang="en-IN"/>
              </a:p>
            </p:txBody>
          </p:sp>
          <p:sp>
            <p:nvSpPr>
              <p:cNvPr id="15426" name="Line 18"/>
              <p:cNvSpPr>
                <a:spLocks noChangeShapeType="1"/>
              </p:cNvSpPr>
              <p:nvPr/>
            </p:nvSpPr>
            <p:spPr bwMode="auto">
              <a:xfrm flipV="1">
                <a:off x="3863" y="3693"/>
                <a:ext cx="207" cy="244"/>
              </a:xfrm>
              <a:prstGeom prst="line">
                <a:avLst/>
              </a:prstGeom>
              <a:noFill/>
              <a:ln w="25400">
                <a:solidFill>
                  <a:schemeClr val="tx1"/>
                </a:solidFill>
                <a:round/>
                <a:headEnd/>
                <a:tailEnd/>
              </a:ln>
            </p:spPr>
            <p:txBody>
              <a:bodyPr wrap="none" anchor="ctr"/>
              <a:lstStyle/>
              <a:p>
                <a:endParaRPr lang="en-IN"/>
              </a:p>
            </p:txBody>
          </p:sp>
          <p:sp>
            <p:nvSpPr>
              <p:cNvPr id="15427" name="Line 19"/>
              <p:cNvSpPr>
                <a:spLocks noChangeShapeType="1"/>
              </p:cNvSpPr>
              <p:nvPr/>
            </p:nvSpPr>
            <p:spPr bwMode="auto">
              <a:xfrm>
                <a:off x="4088" y="3720"/>
                <a:ext cx="523" cy="0"/>
              </a:xfrm>
              <a:prstGeom prst="line">
                <a:avLst/>
              </a:prstGeom>
              <a:noFill/>
              <a:ln w="25400">
                <a:solidFill>
                  <a:schemeClr val="tx1"/>
                </a:solidFill>
                <a:round/>
                <a:headEnd/>
                <a:tailEnd/>
              </a:ln>
            </p:spPr>
            <p:txBody>
              <a:bodyPr wrap="none" anchor="ctr"/>
              <a:lstStyle/>
              <a:p>
                <a:endParaRPr lang="en-IN"/>
              </a:p>
            </p:txBody>
          </p:sp>
          <p:sp>
            <p:nvSpPr>
              <p:cNvPr id="15428" name="Line 20"/>
              <p:cNvSpPr>
                <a:spLocks noChangeShapeType="1"/>
              </p:cNvSpPr>
              <p:nvPr/>
            </p:nvSpPr>
            <p:spPr bwMode="auto">
              <a:xfrm>
                <a:off x="4079" y="3630"/>
                <a:ext cx="0" cy="72"/>
              </a:xfrm>
              <a:prstGeom prst="line">
                <a:avLst/>
              </a:prstGeom>
              <a:noFill/>
              <a:ln w="25400">
                <a:solidFill>
                  <a:schemeClr val="tx1"/>
                </a:solidFill>
                <a:round/>
                <a:headEnd/>
                <a:tailEnd/>
              </a:ln>
            </p:spPr>
            <p:txBody>
              <a:bodyPr wrap="none" anchor="ctr"/>
              <a:lstStyle/>
              <a:p>
                <a:endParaRPr lang="en-IN"/>
              </a:p>
            </p:txBody>
          </p:sp>
          <p:sp>
            <p:nvSpPr>
              <p:cNvPr id="15429" name="Line 21"/>
              <p:cNvSpPr>
                <a:spLocks noChangeShapeType="1"/>
              </p:cNvSpPr>
              <p:nvPr/>
            </p:nvSpPr>
            <p:spPr bwMode="auto">
              <a:xfrm>
                <a:off x="4079" y="3621"/>
                <a:ext cx="640" cy="0"/>
              </a:xfrm>
              <a:prstGeom prst="line">
                <a:avLst/>
              </a:prstGeom>
              <a:noFill/>
              <a:ln w="25400">
                <a:solidFill>
                  <a:schemeClr val="tx1"/>
                </a:solidFill>
                <a:round/>
                <a:headEnd/>
                <a:tailEnd/>
              </a:ln>
            </p:spPr>
            <p:txBody>
              <a:bodyPr wrap="none" anchor="ctr"/>
              <a:lstStyle/>
              <a:p>
                <a:endParaRPr lang="en-IN"/>
              </a:p>
            </p:txBody>
          </p:sp>
        </p:grpSp>
        <p:grpSp>
          <p:nvGrpSpPr>
            <p:cNvPr id="15366" name="Group 22"/>
            <p:cNvGrpSpPr>
              <a:grpSpLocks/>
            </p:cNvGrpSpPr>
            <p:nvPr/>
          </p:nvGrpSpPr>
          <p:grpSpPr bwMode="auto">
            <a:xfrm>
              <a:off x="3072" y="1680"/>
              <a:ext cx="2400" cy="699"/>
              <a:chOff x="3072" y="1968"/>
              <a:chExt cx="2400" cy="699"/>
            </a:xfrm>
          </p:grpSpPr>
          <p:grpSp>
            <p:nvGrpSpPr>
              <p:cNvPr id="15392" name="Group 23"/>
              <p:cNvGrpSpPr>
                <a:grpSpLocks/>
              </p:cNvGrpSpPr>
              <p:nvPr/>
            </p:nvGrpSpPr>
            <p:grpSpPr bwMode="auto">
              <a:xfrm>
                <a:off x="3072" y="2112"/>
                <a:ext cx="2352" cy="555"/>
                <a:chOff x="3159" y="3477"/>
                <a:chExt cx="2511" cy="651"/>
              </a:xfrm>
            </p:grpSpPr>
            <p:sp>
              <p:nvSpPr>
                <p:cNvPr id="15396" name="Line 24"/>
                <p:cNvSpPr>
                  <a:spLocks noChangeShapeType="1"/>
                </p:cNvSpPr>
                <p:nvPr/>
              </p:nvSpPr>
              <p:spPr bwMode="auto">
                <a:xfrm flipV="1">
                  <a:off x="3881" y="3621"/>
                  <a:ext cx="189" cy="307"/>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5397" name="Line 25"/>
                <p:cNvSpPr>
                  <a:spLocks noChangeShapeType="1"/>
                </p:cNvSpPr>
                <p:nvPr/>
              </p:nvSpPr>
              <p:spPr bwMode="auto">
                <a:xfrm flipV="1">
                  <a:off x="5341" y="3477"/>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5398" name="AutoShape 26" descr="25%"/>
                <p:cNvSpPr>
                  <a:spLocks noChangeArrowheads="1"/>
                </p:cNvSpPr>
                <p:nvPr/>
              </p:nvSpPr>
              <p:spPr bwMode="auto">
                <a:xfrm>
                  <a:off x="4638" y="3612"/>
                  <a:ext cx="36" cy="72"/>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5399" name="AutoShape 27" descr="25%"/>
                <p:cNvSpPr>
                  <a:spLocks noChangeArrowheads="1"/>
                </p:cNvSpPr>
                <p:nvPr/>
              </p:nvSpPr>
              <p:spPr bwMode="auto">
                <a:xfrm>
                  <a:off x="4079" y="3630"/>
                  <a:ext cx="559" cy="81"/>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5400" name="Rectangle 28"/>
                <p:cNvSpPr>
                  <a:spLocks noChangeArrowheads="1"/>
                </p:cNvSpPr>
                <p:nvPr/>
              </p:nvSpPr>
              <p:spPr bwMode="auto">
                <a:xfrm>
                  <a:off x="3159" y="3937"/>
                  <a:ext cx="2146" cy="191"/>
                </a:xfrm>
                <a:prstGeom prst="rect">
                  <a:avLst/>
                </a:prstGeom>
                <a:noFill/>
                <a:ln w="25400">
                  <a:solidFill>
                    <a:schemeClr val="tx1"/>
                  </a:solidFill>
                  <a:miter lim="800000"/>
                  <a:headEnd/>
                  <a:tailEnd/>
                </a:ln>
              </p:spPr>
              <p:txBody>
                <a:bodyPr wrap="none" anchor="ctr"/>
                <a:lstStyle/>
                <a:p>
                  <a:endParaRPr lang="en-US"/>
                </a:p>
              </p:txBody>
            </p:sp>
            <p:sp>
              <p:nvSpPr>
                <p:cNvPr id="15401" name="Line 29"/>
                <p:cNvSpPr>
                  <a:spLocks noChangeShapeType="1"/>
                </p:cNvSpPr>
                <p:nvPr/>
              </p:nvSpPr>
              <p:spPr bwMode="auto">
                <a:xfrm flipV="1">
                  <a:off x="5328" y="3744"/>
                  <a:ext cx="342" cy="378"/>
                </a:xfrm>
                <a:prstGeom prst="line">
                  <a:avLst/>
                </a:prstGeom>
                <a:noFill/>
                <a:ln w="25400">
                  <a:solidFill>
                    <a:schemeClr val="tx1"/>
                  </a:solidFill>
                  <a:round/>
                  <a:headEnd/>
                  <a:tailEnd/>
                </a:ln>
              </p:spPr>
              <p:txBody>
                <a:bodyPr wrap="none" anchor="ctr"/>
                <a:lstStyle/>
                <a:p>
                  <a:endParaRPr lang="en-IN"/>
                </a:p>
              </p:txBody>
            </p:sp>
            <p:sp>
              <p:nvSpPr>
                <p:cNvPr id="15402" name="Line 30"/>
                <p:cNvSpPr>
                  <a:spLocks noChangeShapeType="1"/>
                </p:cNvSpPr>
                <p:nvPr/>
              </p:nvSpPr>
              <p:spPr bwMode="auto">
                <a:xfrm flipV="1">
                  <a:off x="3159" y="3504"/>
                  <a:ext cx="297" cy="333"/>
                </a:xfrm>
                <a:prstGeom prst="line">
                  <a:avLst/>
                </a:prstGeom>
                <a:noFill/>
                <a:ln w="25400">
                  <a:solidFill>
                    <a:schemeClr val="tx1"/>
                  </a:solidFill>
                  <a:round/>
                  <a:headEnd/>
                  <a:tailEnd/>
                </a:ln>
              </p:spPr>
              <p:txBody>
                <a:bodyPr wrap="none" anchor="ctr"/>
                <a:lstStyle/>
                <a:p>
                  <a:endParaRPr lang="en-IN"/>
                </a:p>
              </p:txBody>
            </p:sp>
            <p:sp>
              <p:nvSpPr>
                <p:cNvPr id="15403" name="Line 31"/>
                <p:cNvSpPr>
                  <a:spLocks noChangeShapeType="1"/>
                </p:cNvSpPr>
                <p:nvPr/>
              </p:nvSpPr>
              <p:spPr bwMode="auto">
                <a:xfrm flipV="1">
                  <a:off x="5323" y="3504"/>
                  <a:ext cx="293" cy="333"/>
                </a:xfrm>
                <a:prstGeom prst="line">
                  <a:avLst/>
                </a:prstGeom>
                <a:noFill/>
                <a:ln w="25400">
                  <a:solidFill>
                    <a:schemeClr val="tx1"/>
                  </a:solidFill>
                  <a:round/>
                  <a:headEnd/>
                  <a:tailEnd/>
                </a:ln>
              </p:spPr>
              <p:txBody>
                <a:bodyPr wrap="none" anchor="ctr"/>
                <a:lstStyle/>
                <a:p>
                  <a:endParaRPr lang="en-IN"/>
                </a:p>
              </p:txBody>
            </p:sp>
            <p:sp>
              <p:nvSpPr>
                <p:cNvPr id="15404" name="Line 32"/>
                <p:cNvSpPr>
                  <a:spLocks noChangeShapeType="1"/>
                </p:cNvSpPr>
                <p:nvPr/>
              </p:nvSpPr>
              <p:spPr bwMode="auto">
                <a:xfrm flipV="1">
                  <a:off x="5323" y="3558"/>
                  <a:ext cx="342" cy="379"/>
                </a:xfrm>
                <a:prstGeom prst="line">
                  <a:avLst/>
                </a:prstGeom>
                <a:noFill/>
                <a:ln w="25400">
                  <a:solidFill>
                    <a:schemeClr val="tx1"/>
                  </a:solidFill>
                  <a:round/>
                  <a:headEnd/>
                  <a:tailEnd/>
                </a:ln>
              </p:spPr>
              <p:txBody>
                <a:bodyPr wrap="none" anchor="ctr"/>
                <a:lstStyle/>
                <a:p>
                  <a:endParaRPr lang="en-IN"/>
                </a:p>
              </p:txBody>
            </p:sp>
            <p:sp>
              <p:nvSpPr>
                <p:cNvPr id="15405" name="Rectangle 33" descr="25%"/>
                <p:cNvSpPr>
                  <a:spLocks noChangeArrowheads="1"/>
                </p:cNvSpPr>
                <p:nvPr/>
              </p:nvSpPr>
              <p:spPr bwMode="auto">
                <a:xfrm>
                  <a:off x="4512" y="3837"/>
                  <a:ext cx="793"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5406" name="Rectangle 34" descr="25%"/>
                <p:cNvSpPr>
                  <a:spLocks noChangeArrowheads="1"/>
                </p:cNvSpPr>
                <p:nvPr/>
              </p:nvSpPr>
              <p:spPr bwMode="auto">
                <a:xfrm>
                  <a:off x="3159" y="3837"/>
                  <a:ext cx="686"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5407" name="Line 35"/>
                <p:cNvSpPr>
                  <a:spLocks noChangeShapeType="1"/>
                </p:cNvSpPr>
                <p:nvPr/>
              </p:nvSpPr>
              <p:spPr bwMode="auto">
                <a:xfrm flipV="1">
                  <a:off x="3854" y="3603"/>
                  <a:ext cx="207" cy="244"/>
                </a:xfrm>
                <a:prstGeom prst="line">
                  <a:avLst/>
                </a:prstGeom>
                <a:noFill/>
                <a:ln w="25400">
                  <a:solidFill>
                    <a:schemeClr val="tx1"/>
                  </a:solidFill>
                  <a:round/>
                  <a:headEnd/>
                  <a:tailEnd/>
                </a:ln>
              </p:spPr>
              <p:txBody>
                <a:bodyPr wrap="none" anchor="ctr"/>
                <a:lstStyle/>
                <a:p>
                  <a:endParaRPr lang="en-IN"/>
                </a:p>
              </p:txBody>
            </p:sp>
            <p:sp>
              <p:nvSpPr>
                <p:cNvPr id="15408" name="Line 36"/>
                <p:cNvSpPr>
                  <a:spLocks noChangeShapeType="1"/>
                </p:cNvSpPr>
                <p:nvPr/>
              </p:nvSpPr>
              <p:spPr bwMode="auto">
                <a:xfrm flipV="1">
                  <a:off x="4512" y="3603"/>
                  <a:ext cx="207" cy="244"/>
                </a:xfrm>
                <a:prstGeom prst="line">
                  <a:avLst/>
                </a:prstGeom>
                <a:noFill/>
                <a:ln w="25400">
                  <a:solidFill>
                    <a:schemeClr val="tx1"/>
                  </a:solidFill>
                  <a:round/>
                  <a:headEnd/>
                  <a:tailEnd/>
                </a:ln>
              </p:spPr>
              <p:txBody>
                <a:bodyPr wrap="none" anchor="ctr"/>
                <a:lstStyle/>
                <a:p>
                  <a:endParaRPr lang="en-IN"/>
                </a:p>
              </p:txBody>
            </p:sp>
            <p:sp>
              <p:nvSpPr>
                <p:cNvPr id="15409" name="Line 37"/>
                <p:cNvSpPr>
                  <a:spLocks noChangeShapeType="1"/>
                </p:cNvSpPr>
                <p:nvPr/>
              </p:nvSpPr>
              <p:spPr bwMode="auto">
                <a:xfrm flipV="1">
                  <a:off x="3863" y="3693"/>
                  <a:ext cx="207" cy="244"/>
                </a:xfrm>
                <a:prstGeom prst="line">
                  <a:avLst/>
                </a:prstGeom>
                <a:noFill/>
                <a:ln w="25400">
                  <a:solidFill>
                    <a:schemeClr val="tx1"/>
                  </a:solidFill>
                  <a:round/>
                  <a:headEnd/>
                  <a:tailEnd/>
                </a:ln>
              </p:spPr>
              <p:txBody>
                <a:bodyPr wrap="none" anchor="ctr"/>
                <a:lstStyle/>
                <a:p>
                  <a:endParaRPr lang="en-IN"/>
                </a:p>
              </p:txBody>
            </p:sp>
            <p:sp>
              <p:nvSpPr>
                <p:cNvPr id="15410" name="Line 38"/>
                <p:cNvSpPr>
                  <a:spLocks noChangeShapeType="1"/>
                </p:cNvSpPr>
                <p:nvPr/>
              </p:nvSpPr>
              <p:spPr bwMode="auto">
                <a:xfrm>
                  <a:off x="4088" y="3720"/>
                  <a:ext cx="523" cy="0"/>
                </a:xfrm>
                <a:prstGeom prst="line">
                  <a:avLst/>
                </a:prstGeom>
                <a:noFill/>
                <a:ln w="25400">
                  <a:solidFill>
                    <a:schemeClr val="tx1"/>
                  </a:solidFill>
                  <a:round/>
                  <a:headEnd/>
                  <a:tailEnd/>
                </a:ln>
              </p:spPr>
              <p:txBody>
                <a:bodyPr wrap="none" anchor="ctr"/>
                <a:lstStyle/>
                <a:p>
                  <a:endParaRPr lang="en-IN"/>
                </a:p>
              </p:txBody>
            </p:sp>
            <p:sp>
              <p:nvSpPr>
                <p:cNvPr id="15411" name="Line 39"/>
                <p:cNvSpPr>
                  <a:spLocks noChangeShapeType="1"/>
                </p:cNvSpPr>
                <p:nvPr/>
              </p:nvSpPr>
              <p:spPr bwMode="auto">
                <a:xfrm>
                  <a:off x="4079" y="3630"/>
                  <a:ext cx="0" cy="72"/>
                </a:xfrm>
                <a:prstGeom prst="line">
                  <a:avLst/>
                </a:prstGeom>
                <a:noFill/>
                <a:ln w="25400">
                  <a:solidFill>
                    <a:schemeClr val="tx1"/>
                  </a:solidFill>
                  <a:round/>
                  <a:headEnd/>
                  <a:tailEnd/>
                </a:ln>
              </p:spPr>
              <p:txBody>
                <a:bodyPr wrap="none" anchor="ctr"/>
                <a:lstStyle/>
                <a:p>
                  <a:endParaRPr lang="en-IN"/>
                </a:p>
              </p:txBody>
            </p:sp>
            <p:sp>
              <p:nvSpPr>
                <p:cNvPr id="15412" name="Line 40"/>
                <p:cNvSpPr>
                  <a:spLocks noChangeShapeType="1"/>
                </p:cNvSpPr>
                <p:nvPr/>
              </p:nvSpPr>
              <p:spPr bwMode="auto">
                <a:xfrm>
                  <a:off x="4079" y="3621"/>
                  <a:ext cx="640" cy="0"/>
                </a:xfrm>
                <a:prstGeom prst="line">
                  <a:avLst/>
                </a:prstGeom>
                <a:noFill/>
                <a:ln w="25400">
                  <a:solidFill>
                    <a:schemeClr val="tx1"/>
                  </a:solidFill>
                  <a:round/>
                  <a:headEnd/>
                  <a:tailEnd/>
                </a:ln>
              </p:spPr>
              <p:txBody>
                <a:bodyPr wrap="none" anchor="ctr"/>
                <a:lstStyle/>
                <a:p>
                  <a:endParaRPr lang="en-IN"/>
                </a:p>
              </p:txBody>
            </p:sp>
          </p:grpSp>
          <p:sp>
            <p:nvSpPr>
              <p:cNvPr id="15393" name="AutoShape 41"/>
              <p:cNvSpPr>
                <a:spLocks noChangeArrowheads="1"/>
              </p:cNvSpPr>
              <p:nvPr/>
            </p:nvSpPr>
            <p:spPr bwMode="auto">
              <a:xfrm>
                <a:off x="3120" y="1968"/>
                <a:ext cx="2352" cy="384"/>
              </a:xfrm>
              <a:prstGeom prst="parallelogram">
                <a:avLst>
                  <a:gd name="adj" fmla="val 90145"/>
                </a:avLst>
              </a:prstGeom>
              <a:solidFill>
                <a:srgbClr val="0000BA">
                  <a:alpha val="50195"/>
                </a:srgbClr>
              </a:solidFill>
              <a:ln w="12700">
                <a:solidFill>
                  <a:schemeClr val="tx1"/>
                </a:solidFill>
                <a:miter lim="800000"/>
                <a:headEnd/>
                <a:tailEnd/>
              </a:ln>
            </p:spPr>
            <p:txBody>
              <a:bodyPr wrap="none" anchor="ctr"/>
              <a:lstStyle/>
              <a:p>
                <a:endParaRPr lang="en-US"/>
              </a:p>
            </p:txBody>
          </p:sp>
          <p:sp>
            <p:nvSpPr>
              <p:cNvPr id="15394" name="Rectangle 42"/>
              <p:cNvSpPr>
                <a:spLocks noChangeArrowheads="1"/>
              </p:cNvSpPr>
              <p:nvPr/>
            </p:nvSpPr>
            <p:spPr bwMode="auto">
              <a:xfrm>
                <a:off x="3696" y="2400"/>
                <a:ext cx="624" cy="96"/>
              </a:xfrm>
              <a:prstGeom prst="rect">
                <a:avLst/>
              </a:prstGeom>
              <a:solidFill>
                <a:srgbClr val="0000BA">
                  <a:alpha val="50195"/>
                </a:srgbClr>
              </a:solidFill>
              <a:ln w="12700">
                <a:solidFill>
                  <a:schemeClr val="tx1"/>
                </a:solidFill>
                <a:miter lim="800000"/>
                <a:headEnd/>
                <a:tailEnd/>
              </a:ln>
            </p:spPr>
            <p:txBody>
              <a:bodyPr wrap="none" anchor="ctr"/>
              <a:lstStyle/>
              <a:p>
                <a:endParaRPr lang="en-US"/>
              </a:p>
            </p:txBody>
          </p:sp>
          <p:sp>
            <p:nvSpPr>
              <p:cNvPr id="15395" name="AutoShape 43"/>
              <p:cNvSpPr>
                <a:spLocks noChangeArrowheads="1"/>
              </p:cNvSpPr>
              <p:nvPr/>
            </p:nvSpPr>
            <p:spPr bwMode="auto">
              <a:xfrm>
                <a:off x="3120" y="2352"/>
                <a:ext cx="2016" cy="48"/>
              </a:xfrm>
              <a:prstGeom prst="parallelogram">
                <a:avLst>
                  <a:gd name="adj" fmla="val 24500"/>
                </a:avLst>
              </a:prstGeom>
              <a:solidFill>
                <a:srgbClr val="0000BA">
                  <a:alpha val="50195"/>
                </a:srgbClr>
              </a:solidFill>
              <a:ln w="12700">
                <a:solidFill>
                  <a:schemeClr val="tx1"/>
                </a:solidFill>
                <a:miter lim="800000"/>
                <a:headEnd/>
                <a:tailEnd/>
              </a:ln>
            </p:spPr>
            <p:txBody>
              <a:bodyPr wrap="none" anchor="ctr"/>
              <a:lstStyle/>
              <a:p>
                <a:endParaRPr lang="en-US"/>
              </a:p>
            </p:txBody>
          </p:sp>
        </p:grpSp>
        <p:grpSp>
          <p:nvGrpSpPr>
            <p:cNvPr id="15367" name="Group 44"/>
            <p:cNvGrpSpPr>
              <a:grpSpLocks/>
            </p:cNvGrpSpPr>
            <p:nvPr/>
          </p:nvGrpSpPr>
          <p:grpSpPr bwMode="auto">
            <a:xfrm>
              <a:off x="3072" y="2880"/>
              <a:ext cx="2400" cy="699"/>
              <a:chOff x="3072" y="2880"/>
              <a:chExt cx="2400" cy="699"/>
            </a:xfrm>
          </p:grpSpPr>
          <p:grpSp>
            <p:nvGrpSpPr>
              <p:cNvPr id="15368" name="Group 45"/>
              <p:cNvGrpSpPr>
                <a:grpSpLocks/>
              </p:cNvGrpSpPr>
              <p:nvPr/>
            </p:nvGrpSpPr>
            <p:grpSpPr bwMode="auto">
              <a:xfrm>
                <a:off x="3072" y="3024"/>
                <a:ext cx="2352" cy="555"/>
                <a:chOff x="3159" y="3477"/>
                <a:chExt cx="2511" cy="651"/>
              </a:xfrm>
            </p:grpSpPr>
            <p:sp>
              <p:nvSpPr>
                <p:cNvPr id="15375" name="Line 46"/>
                <p:cNvSpPr>
                  <a:spLocks noChangeShapeType="1"/>
                </p:cNvSpPr>
                <p:nvPr/>
              </p:nvSpPr>
              <p:spPr bwMode="auto">
                <a:xfrm flipV="1">
                  <a:off x="3881" y="3621"/>
                  <a:ext cx="189" cy="307"/>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5376" name="Line 47"/>
                <p:cNvSpPr>
                  <a:spLocks noChangeShapeType="1"/>
                </p:cNvSpPr>
                <p:nvPr/>
              </p:nvSpPr>
              <p:spPr bwMode="auto">
                <a:xfrm flipV="1">
                  <a:off x="5341" y="3477"/>
                  <a:ext cx="315" cy="433"/>
                </a:xfrm>
                <a:prstGeom prst="line">
                  <a:avLst/>
                </a:prstGeom>
                <a:noFill/>
                <a:ln w="76200">
                  <a:pattFill prst="pct25">
                    <a:fgClr>
                      <a:schemeClr val="tx1"/>
                    </a:fgClr>
                    <a:bgClr>
                      <a:schemeClr val="bg1"/>
                    </a:bgClr>
                  </a:pattFill>
                  <a:round/>
                  <a:headEnd/>
                  <a:tailEnd/>
                </a:ln>
              </p:spPr>
              <p:txBody>
                <a:bodyPr wrap="none" anchor="ctr"/>
                <a:lstStyle/>
                <a:p>
                  <a:endParaRPr lang="en-IN"/>
                </a:p>
              </p:txBody>
            </p:sp>
            <p:sp>
              <p:nvSpPr>
                <p:cNvPr id="15377" name="AutoShape 48" descr="25%"/>
                <p:cNvSpPr>
                  <a:spLocks noChangeArrowheads="1"/>
                </p:cNvSpPr>
                <p:nvPr/>
              </p:nvSpPr>
              <p:spPr bwMode="auto">
                <a:xfrm>
                  <a:off x="4638" y="3612"/>
                  <a:ext cx="36" cy="72"/>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5378" name="AutoShape 49" descr="25%"/>
                <p:cNvSpPr>
                  <a:spLocks noChangeArrowheads="1"/>
                </p:cNvSpPr>
                <p:nvPr/>
              </p:nvSpPr>
              <p:spPr bwMode="auto">
                <a:xfrm>
                  <a:off x="4079" y="3630"/>
                  <a:ext cx="559" cy="81"/>
                </a:xfrm>
                <a:prstGeom prst="roundRect">
                  <a:avLst>
                    <a:gd name="adj" fmla="val 12495"/>
                  </a:avLst>
                </a:prstGeom>
                <a:pattFill prst="pct25">
                  <a:fgClr>
                    <a:schemeClr val="tx1"/>
                  </a:fgClr>
                  <a:bgClr>
                    <a:schemeClr val="bg1"/>
                  </a:bgClr>
                </a:pattFill>
                <a:ln w="25400">
                  <a:noFill/>
                  <a:round/>
                  <a:headEnd/>
                  <a:tailEnd/>
                </a:ln>
              </p:spPr>
              <p:txBody>
                <a:bodyPr wrap="none" anchor="ctr"/>
                <a:lstStyle/>
                <a:p>
                  <a:endParaRPr lang="en-US"/>
                </a:p>
              </p:txBody>
            </p:sp>
            <p:sp>
              <p:nvSpPr>
                <p:cNvPr id="15379" name="Rectangle 50"/>
                <p:cNvSpPr>
                  <a:spLocks noChangeArrowheads="1"/>
                </p:cNvSpPr>
                <p:nvPr/>
              </p:nvSpPr>
              <p:spPr bwMode="auto">
                <a:xfrm>
                  <a:off x="3159" y="3937"/>
                  <a:ext cx="2146" cy="191"/>
                </a:xfrm>
                <a:prstGeom prst="rect">
                  <a:avLst/>
                </a:prstGeom>
                <a:noFill/>
                <a:ln w="25400">
                  <a:solidFill>
                    <a:schemeClr val="tx1"/>
                  </a:solidFill>
                  <a:miter lim="800000"/>
                  <a:headEnd/>
                  <a:tailEnd/>
                </a:ln>
              </p:spPr>
              <p:txBody>
                <a:bodyPr wrap="none" anchor="ctr"/>
                <a:lstStyle/>
                <a:p>
                  <a:endParaRPr lang="en-US"/>
                </a:p>
              </p:txBody>
            </p:sp>
            <p:sp>
              <p:nvSpPr>
                <p:cNvPr id="15380" name="Line 51"/>
                <p:cNvSpPr>
                  <a:spLocks noChangeShapeType="1"/>
                </p:cNvSpPr>
                <p:nvPr/>
              </p:nvSpPr>
              <p:spPr bwMode="auto">
                <a:xfrm flipV="1">
                  <a:off x="5328" y="3744"/>
                  <a:ext cx="342" cy="378"/>
                </a:xfrm>
                <a:prstGeom prst="line">
                  <a:avLst/>
                </a:prstGeom>
                <a:noFill/>
                <a:ln w="25400">
                  <a:solidFill>
                    <a:schemeClr val="tx1"/>
                  </a:solidFill>
                  <a:round/>
                  <a:headEnd/>
                  <a:tailEnd/>
                </a:ln>
              </p:spPr>
              <p:txBody>
                <a:bodyPr wrap="none" anchor="ctr"/>
                <a:lstStyle/>
                <a:p>
                  <a:endParaRPr lang="en-IN"/>
                </a:p>
              </p:txBody>
            </p:sp>
            <p:sp>
              <p:nvSpPr>
                <p:cNvPr id="15381" name="Line 52"/>
                <p:cNvSpPr>
                  <a:spLocks noChangeShapeType="1"/>
                </p:cNvSpPr>
                <p:nvPr/>
              </p:nvSpPr>
              <p:spPr bwMode="auto">
                <a:xfrm flipV="1">
                  <a:off x="3159" y="3504"/>
                  <a:ext cx="297" cy="333"/>
                </a:xfrm>
                <a:prstGeom prst="line">
                  <a:avLst/>
                </a:prstGeom>
                <a:noFill/>
                <a:ln w="25400">
                  <a:solidFill>
                    <a:schemeClr val="tx1"/>
                  </a:solidFill>
                  <a:round/>
                  <a:headEnd/>
                  <a:tailEnd/>
                </a:ln>
              </p:spPr>
              <p:txBody>
                <a:bodyPr wrap="none" anchor="ctr"/>
                <a:lstStyle/>
                <a:p>
                  <a:endParaRPr lang="en-IN"/>
                </a:p>
              </p:txBody>
            </p:sp>
            <p:sp>
              <p:nvSpPr>
                <p:cNvPr id="15382" name="Line 53"/>
                <p:cNvSpPr>
                  <a:spLocks noChangeShapeType="1"/>
                </p:cNvSpPr>
                <p:nvPr/>
              </p:nvSpPr>
              <p:spPr bwMode="auto">
                <a:xfrm flipV="1">
                  <a:off x="5323" y="3504"/>
                  <a:ext cx="293" cy="333"/>
                </a:xfrm>
                <a:prstGeom prst="line">
                  <a:avLst/>
                </a:prstGeom>
                <a:noFill/>
                <a:ln w="25400">
                  <a:solidFill>
                    <a:schemeClr val="tx1"/>
                  </a:solidFill>
                  <a:round/>
                  <a:headEnd/>
                  <a:tailEnd/>
                </a:ln>
              </p:spPr>
              <p:txBody>
                <a:bodyPr wrap="none" anchor="ctr"/>
                <a:lstStyle/>
                <a:p>
                  <a:endParaRPr lang="en-IN"/>
                </a:p>
              </p:txBody>
            </p:sp>
            <p:sp>
              <p:nvSpPr>
                <p:cNvPr id="15383" name="Line 54"/>
                <p:cNvSpPr>
                  <a:spLocks noChangeShapeType="1"/>
                </p:cNvSpPr>
                <p:nvPr/>
              </p:nvSpPr>
              <p:spPr bwMode="auto">
                <a:xfrm flipV="1">
                  <a:off x="5323" y="3558"/>
                  <a:ext cx="342" cy="379"/>
                </a:xfrm>
                <a:prstGeom prst="line">
                  <a:avLst/>
                </a:prstGeom>
                <a:noFill/>
                <a:ln w="25400">
                  <a:solidFill>
                    <a:schemeClr val="tx1"/>
                  </a:solidFill>
                  <a:round/>
                  <a:headEnd/>
                  <a:tailEnd/>
                </a:ln>
              </p:spPr>
              <p:txBody>
                <a:bodyPr wrap="none" anchor="ctr"/>
                <a:lstStyle/>
                <a:p>
                  <a:endParaRPr lang="en-IN"/>
                </a:p>
              </p:txBody>
            </p:sp>
            <p:sp>
              <p:nvSpPr>
                <p:cNvPr id="15384" name="Rectangle 55" descr="25%"/>
                <p:cNvSpPr>
                  <a:spLocks noChangeArrowheads="1"/>
                </p:cNvSpPr>
                <p:nvPr/>
              </p:nvSpPr>
              <p:spPr bwMode="auto">
                <a:xfrm>
                  <a:off x="4512" y="3837"/>
                  <a:ext cx="793"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5385" name="Rectangle 56" descr="25%"/>
                <p:cNvSpPr>
                  <a:spLocks noChangeArrowheads="1"/>
                </p:cNvSpPr>
                <p:nvPr/>
              </p:nvSpPr>
              <p:spPr bwMode="auto">
                <a:xfrm>
                  <a:off x="3159" y="3837"/>
                  <a:ext cx="686" cy="91"/>
                </a:xfrm>
                <a:prstGeom prst="rect">
                  <a:avLst/>
                </a:prstGeom>
                <a:pattFill prst="pct25">
                  <a:fgClr>
                    <a:schemeClr val="tx1"/>
                  </a:fgClr>
                  <a:bgClr>
                    <a:schemeClr val="bg1"/>
                  </a:bgClr>
                </a:pattFill>
                <a:ln w="25400">
                  <a:solidFill>
                    <a:schemeClr val="tx1"/>
                  </a:solidFill>
                  <a:miter lim="800000"/>
                  <a:headEnd/>
                  <a:tailEnd/>
                </a:ln>
              </p:spPr>
              <p:txBody>
                <a:bodyPr wrap="none" anchor="ctr"/>
                <a:lstStyle/>
                <a:p>
                  <a:endParaRPr lang="en-US"/>
                </a:p>
              </p:txBody>
            </p:sp>
            <p:sp>
              <p:nvSpPr>
                <p:cNvPr id="15386" name="Line 57"/>
                <p:cNvSpPr>
                  <a:spLocks noChangeShapeType="1"/>
                </p:cNvSpPr>
                <p:nvPr/>
              </p:nvSpPr>
              <p:spPr bwMode="auto">
                <a:xfrm flipV="1">
                  <a:off x="3854" y="3603"/>
                  <a:ext cx="207" cy="244"/>
                </a:xfrm>
                <a:prstGeom prst="line">
                  <a:avLst/>
                </a:prstGeom>
                <a:noFill/>
                <a:ln w="25400">
                  <a:solidFill>
                    <a:schemeClr val="tx1"/>
                  </a:solidFill>
                  <a:round/>
                  <a:headEnd/>
                  <a:tailEnd/>
                </a:ln>
              </p:spPr>
              <p:txBody>
                <a:bodyPr wrap="none" anchor="ctr"/>
                <a:lstStyle/>
                <a:p>
                  <a:endParaRPr lang="en-IN"/>
                </a:p>
              </p:txBody>
            </p:sp>
            <p:sp>
              <p:nvSpPr>
                <p:cNvPr id="15387" name="Line 58"/>
                <p:cNvSpPr>
                  <a:spLocks noChangeShapeType="1"/>
                </p:cNvSpPr>
                <p:nvPr/>
              </p:nvSpPr>
              <p:spPr bwMode="auto">
                <a:xfrm flipV="1">
                  <a:off x="4512" y="3603"/>
                  <a:ext cx="207" cy="244"/>
                </a:xfrm>
                <a:prstGeom prst="line">
                  <a:avLst/>
                </a:prstGeom>
                <a:noFill/>
                <a:ln w="25400">
                  <a:solidFill>
                    <a:schemeClr val="tx1"/>
                  </a:solidFill>
                  <a:round/>
                  <a:headEnd/>
                  <a:tailEnd/>
                </a:ln>
              </p:spPr>
              <p:txBody>
                <a:bodyPr wrap="none" anchor="ctr"/>
                <a:lstStyle/>
                <a:p>
                  <a:endParaRPr lang="en-IN"/>
                </a:p>
              </p:txBody>
            </p:sp>
            <p:sp>
              <p:nvSpPr>
                <p:cNvPr id="15388" name="Line 59"/>
                <p:cNvSpPr>
                  <a:spLocks noChangeShapeType="1"/>
                </p:cNvSpPr>
                <p:nvPr/>
              </p:nvSpPr>
              <p:spPr bwMode="auto">
                <a:xfrm flipV="1">
                  <a:off x="3863" y="3693"/>
                  <a:ext cx="207" cy="244"/>
                </a:xfrm>
                <a:prstGeom prst="line">
                  <a:avLst/>
                </a:prstGeom>
                <a:noFill/>
                <a:ln w="25400">
                  <a:solidFill>
                    <a:schemeClr val="tx1"/>
                  </a:solidFill>
                  <a:round/>
                  <a:headEnd/>
                  <a:tailEnd/>
                </a:ln>
              </p:spPr>
              <p:txBody>
                <a:bodyPr wrap="none" anchor="ctr"/>
                <a:lstStyle/>
                <a:p>
                  <a:endParaRPr lang="en-IN"/>
                </a:p>
              </p:txBody>
            </p:sp>
            <p:sp>
              <p:nvSpPr>
                <p:cNvPr id="15389" name="Line 60"/>
                <p:cNvSpPr>
                  <a:spLocks noChangeShapeType="1"/>
                </p:cNvSpPr>
                <p:nvPr/>
              </p:nvSpPr>
              <p:spPr bwMode="auto">
                <a:xfrm>
                  <a:off x="4088" y="3720"/>
                  <a:ext cx="523" cy="0"/>
                </a:xfrm>
                <a:prstGeom prst="line">
                  <a:avLst/>
                </a:prstGeom>
                <a:noFill/>
                <a:ln w="25400">
                  <a:solidFill>
                    <a:schemeClr val="tx1"/>
                  </a:solidFill>
                  <a:round/>
                  <a:headEnd/>
                  <a:tailEnd/>
                </a:ln>
              </p:spPr>
              <p:txBody>
                <a:bodyPr wrap="none" anchor="ctr"/>
                <a:lstStyle/>
                <a:p>
                  <a:endParaRPr lang="en-IN"/>
                </a:p>
              </p:txBody>
            </p:sp>
            <p:sp>
              <p:nvSpPr>
                <p:cNvPr id="15390" name="Line 61"/>
                <p:cNvSpPr>
                  <a:spLocks noChangeShapeType="1"/>
                </p:cNvSpPr>
                <p:nvPr/>
              </p:nvSpPr>
              <p:spPr bwMode="auto">
                <a:xfrm>
                  <a:off x="4079" y="3630"/>
                  <a:ext cx="0" cy="72"/>
                </a:xfrm>
                <a:prstGeom prst="line">
                  <a:avLst/>
                </a:prstGeom>
                <a:noFill/>
                <a:ln w="25400">
                  <a:solidFill>
                    <a:schemeClr val="tx1"/>
                  </a:solidFill>
                  <a:round/>
                  <a:headEnd/>
                  <a:tailEnd/>
                </a:ln>
              </p:spPr>
              <p:txBody>
                <a:bodyPr wrap="none" anchor="ctr"/>
                <a:lstStyle/>
                <a:p>
                  <a:endParaRPr lang="en-IN"/>
                </a:p>
              </p:txBody>
            </p:sp>
            <p:sp>
              <p:nvSpPr>
                <p:cNvPr id="15391" name="Line 62"/>
                <p:cNvSpPr>
                  <a:spLocks noChangeShapeType="1"/>
                </p:cNvSpPr>
                <p:nvPr/>
              </p:nvSpPr>
              <p:spPr bwMode="auto">
                <a:xfrm>
                  <a:off x="4079" y="3621"/>
                  <a:ext cx="640" cy="0"/>
                </a:xfrm>
                <a:prstGeom prst="line">
                  <a:avLst/>
                </a:prstGeom>
                <a:noFill/>
                <a:ln w="25400">
                  <a:solidFill>
                    <a:schemeClr val="tx1"/>
                  </a:solidFill>
                  <a:round/>
                  <a:headEnd/>
                  <a:tailEnd/>
                </a:ln>
              </p:spPr>
              <p:txBody>
                <a:bodyPr wrap="none" anchor="ctr"/>
                <a:lstStyle/>
                <a:p>
                  <a:endParaRPr lang="en-IN"/>
                </a:p>
              </p:txBody>
            </p:sp>
          </p:grpSp>
          <p:sp>
            <p:nvSpPr>
              <p:cNvPr id="15369" name="AutoShape 63"/>
              <p:cNvSpPr>
                <a:spLocks noChangeArrowheads="1"/>
              </p:cNvSpPr>
              <p:nvPr/>
            </p:nvSpPr>
            <p:spPr bwMode="auto">
              <a:xfrm>
                <a:off x="3648" y="3024"/>
                <a:ext cx="1056" cy="240"/>
              </a:xfrm>
              <a:prstGeom prst="parallelogram">
                <a:avLst>
                  <a:gd name="adj" fmla="val 68546"/>
                </a:avLst>
              </a:prstGeom>
              <a:solidFill>
                <a:srgbClr val="0000BA">
                  <a:alpha val="50195"/>
                </a:srgbClr>
              </a:solidFill>
              <a:ln w="12700">
                <a:solidFill>
                  <a:schemeClr val="tx1"/>
                </a:solidFill>
                <a:miter lim="800000"/>
                <a:headEnd/>
                <a:tailEnd/>
              </a:ln>
            </p:spPr>
            <p:txBody>
              <a:bodyPr wrap="none" anchor="ctr"/>
              <a:lstStyle/>
              <a:p>
                <a:endParaRPr lang="en-US"/>
              </a:p>
            </p:txBody>
          </p:sp>
          <p:sp>
            <p:nvSpPr>
              <p:cNvPr id="15370" name="Rectangle 64"/>
              <p:cNvSpPr>
                <a:spLocks noChangeArrowheads="1"/>
              </p:cNvSpPr>
              <p:nvPr/>
            </p:nvSpPr>
            <p:spPr bwMode="auto">
              <a:xfrm>
                <a:off x="3696" y="3264"/>
                <a:ext cx="624" cy="144"/>
              </a:xfrm>
              <a:prstGeom prst="rect">
                <a:avLst/>
              </a:prstGeom>
              <a:solidFill>
                <a:srgbClr val="0000BA">
                  <a:alpha val="50195"/>
                </a:srgbClr>
              </a:solidFill>
              <a:ln w="12700">
                <a:solidFill>
                  <a:schemeClr val="tx1"/>
                </a:solidFill>
                <a:miter lim="800000"/>
                <a:headEnd/>
                <a:tailEnd/>
              </a:ln>
            </p:spPr>
            <p:txBody>
              <a:bodyPr wrap="none" anchor="ctr"/>
              <a:lstStyle/>
              <a:p>
                <a:endParaRPr lang="en-US"/>
              </a:p>
            </p:txBody>
          </p:sp>
          <p:sp>
            <p:nvSpPr>
              <p:cNvPr id="15371" name="AutoShape 65"/>
              <p:cNvSpPr>
                <a:spLocks noChangeArrowheads="1"/>
              </p:cNvSpPr>
              <p:nvPr/>
            </p:nvSpPr>
            <p:spPr bwMode="auto">
              <a:xfrm>
                <a:off x="3312" y="2880"/>
                <a:ext cx="2160" cy="144"/>
              </a:xfrm>
              <a:prstGeom prst="parallelogram">
                <a:avLst>
                  <a:gd name="adj" fmla="val 125000"/>
                </a:avLst>
              </a:prstGeom>
              <a:solidFill>
                <a:srgbClr val="0000BA">
                  <a:alpha val="50195"/>
                </a:srgbClr>
              </a:solidFill>
              <a:ln w="12700">
                <a:solidFill>
                  <a:schemeClr val="tx1"/>
                </a:solidFill>
                <a:miter lim="800000"/>
                <a:headEnd/>
                <a:tailEnd/>
              </a:ln>
            </p:spPr>
            <p:txBody>
              <a:bodyPr wrap="none" anchor="ctr"/>
              <a:lstStyle/>
              <a:p>
                <a:endParaRPr lang="en-US"/>
              </a:p>
            </p:txBody>
          </p:sp>
          <p:sp>
            <p:nvSpPr>
              <p:cNvPr id="15372" name="AutoShape 66"/>
              <p:cNvSpPr>
                <a:spLocks noChangeArrowheads="1"/>
              </p:cNvSpPr>
              <p:nvPr/>
            </p:nvSpPr>
            <p:spPr bwMode="auto">
              <a:xfrm>
                <a:off x="3312" y="3024"/>
                <a:ext cx="1968" cy="48"/>
              </a:xfrm>
              <a:prstGeom prst="parallelogram">
                <a:avLst>
                  <a:gd name="adj" fmla="val 23917"/>
                </a:avLst>
              </a:prstGeom>
              <a:solidFill>
                <a:srgbClr val="0000BA">
                  <a:alpha val="50195"/>
                </a:srgbClr>
              </a:solidFill>
              <a:ln w="12700">
                <a:solidFill>
                  <a:schemeClr val="tx1"/>
                </a:solidFill>
                <a:miter lim="800000"/>
                <a:headEnd/>
                <a:tailEnd/>
              </a:ln>
            </p:spPr>
            <p:txBody>
              <a:bodyPr wrap="none" anchor="ctr"/>
              <a:lstStyle/>
              <a:p>
                <a:endParaRPr lang="en-US"/>
              </a:p>
            </p:txBody>
          </p:sp>
          <p:sp>
            <p:nvSpPr>
              <p:cNvPr id="15373" name="AutoShape 67"/>
              <p:cNvSpPr>
                <a:spLocks noChangeArrowheads="1"/>
              </p:cNvSpPr>
              <p:nvPr/>
            </p:nvSpPr>
            <p:spPr bwMode="auto">
              <a:xfrm>
                <a:off x="3648" y="3264"/>
                <a:ext cx="864" cy="48"/>
              </a:xfrm>
              <a:prstGeom prst="parallelogram">
                <a:avLst>
                  <a:gd name="adj" fmla="val 10500"/>
                </a:avLst>
              </a:prstGeom>
              <a:solidFill>
                <a:srgbClr val="0000BA">
                  <a:alpha val="50195"/>
                </a:srgbClr>
              </a:solidFill>
              <a:ln w="12700">
                <a:solidFill>
                  <a:schemeClr val="tx1"/>
                </a:solidFill>
                <a:miter lim="800000"/>
                <a:headEnd/>
                <a:tailEnd/>
              </a:ln>
            </p:spPr>
            <p:txBody>
              <a:bodyPr wrap="none" anchor="ctr"/>
              <a:lstStyle/>
              <a:p>
                <a:endParaRPr lang="en-US"/>
              </a:p>
            </p:txBody>
          </p:sp>
          <p:sp>
            <p:nvSpPr>
              <p:cNvPr id="15374" name="AutoShape 68"/>
              <p:cNvSpPr>
                <a:spLocks noChangeArrowheads="1"/>
              </p:cNvSpPr>
              <p:nvPr/>
            </p:nvSpPr>
            <p:spPr bwMode="auto">
              <a:xfrm>
                <a:off x="4512" y="3024"/>
                <a:ext cx="240" cy="288"/>
              </a:xfrm>
              <a:prstGeom prst="parallelogram">
                <a:avLst>
                  <a:gd name="adj" fmla="val 79167"/>
                </a:avLst>
              </a:prstGeom>
              <a:solidFill>
                <a:srgbClr val="0000BA">
                  <a:alpha val="50195"/>
                </a:srgbClr>
              </a:solidFill>
              <a:ln w="12700">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Module3: </a:t>
            </a:r>
            <a:r>
              <a:rPr lang="en-IN" dirty="0" smtClean="0"/>
              <a:t>Microelectronics Process for VLSI Fabrication</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VLSI Fabrication</a:t>
            </a:r>
          </a:p>
          <a:p>
            <a:r>
              <a:rPr lang="en-IN" b="1" dirty="0" smtClean="0"/>
              <a:t>Silicon Semiconductor Technology</a:t>
            </a:r>
          </a:p>
          <a:p>
            <a:pPr lvl="1"/>
            <a:r>
              <a:rPr lang="en-IN" dirty="0" smtClean="0"/>
              <a:t>Wafer processing, Oxidation, Epitaxial deposition, Ion implantation &amp; Diffusion, Cleaning, Etching, Photolithography (Positive &amp; Negative </a:t>
            </a:r>
            <a:r>
              <a:rPr lang="en-IN" dirty="0" err="1" smtClean="0"/>
              <a:t>Photoresist</a:t>
            </a:r>
            <a:r>
              <a:rPr lang="en-IN" dirty="0" smtClean="0"/>
              <a:t>)</a:t>
            </a:r>
          </a:p>
          <a:p>
            <a:r>
              <a:rPr lang="en-IN" b="1" dirty="0" smtClean="0"/>
              <a:t>Basic CMOS Technology</a:t>
            </a:r>
          </a:p>
          <a:p>
            <a:pPr lvl="1"/>
            <a:r>
              <a:rPr lang="en-IN" dirty="0" smtClean="0"/>
              <a:t>Steps in fabricating CMOS, n-well and p-well process, twin tub process, silicon on insulator</a:t>
            </a:r>
          </a:p>
          <a:p>
            <a:r>
              <a:rPr lang="en-IN" b="1" dirty="0" smtClean="0"/>
              <a:t>Layout Design Rules</a:t>
            </a:r>
          </a:p>
          <a:p>
            <a:pPr lvl="1"/>
            <a:r>
              <a:rPr lang="en-IN" dirty="0" smtClean="0"/>
              <a:t>Stick diagram with example, Layout rules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b="1" dirty="0" smtClean="0"/>
              <a:t>8</a:t>
            </a:r>
            <a:r>
              <a:rPr lang="en-IN" b="1" dirty="0" smtClean="0"/>
              <a:t>. Metallization  </a:t>
            </a:r>
            <a:endParaRPr lang="en-IN" b="1" dirty="0" smtClean="0"/>
          </a:p>
          <a:p>
            <a:endParaRPr lang="en-IN" dirty="0" smtClean="0"/>
          </a:p>
          <a:p>
            <a:r>
              <a:rPr lang="en-IN" dirty="0" smtClean="0"/>
              <a:t>Deposition of metal layers by evaporation interconnections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Metallization</a:t>
            </a:r>
          </a:p>
        </p:txBody>
      </p:sp>
      <p:sp>
        <p:nvSpPr>
          <p:cNvPr id="16387" name="Rectangle 3"/>
          <p:cNvSpPr>
            <a:spLocks noGrp="1" noChangeArrowheads="1"/>
          </p:cNvSpPr>
          <p:nvPr>
            <p:ph idx="1"/>
          </p:nvPr>
        </p:nvSpPr>
        <p:spPr>
          <a:xfrm>
            <a:off x="323850" y="1844675"/>
            <a:ext cx="4103688" cy="4821238"/>
          </a:xfrm>
        </p:spPr>
        <p:txBody>
          <a:bodyPr/>
          <a:lstStyle/>
          <a:p>
            <a:pPr marL="609600" indent="-609600">
              <a:lnSpc>
                <a:spcPct val="80000"/>
              </a:lnSpc>
              <a:buClr>
                <a:schemeClr val="tx1"/>
              </a:buClr>
              <a:buSzTx/>
              <a:buFont typeface="Monotype Sorts" pitchFamily="2" charset="2"/>
              <a:buAutoNum type="arabicPeriod"/>
            </a:pPr>
            <a:r>
              <a:rPr lang="en-US" sz="2000" smtClean="0"/>
              <a:t>First an insulating glass layer is deposited to cover the silicon, then contact holes are cut into the glass layer down to the silicon. </a:t>
            </a:r>
          </a:p>
          <a:p>
            <a:pPr marL="609600" indent="-609600">
              <a:lnSpc>
                <a:spcPct val="80000"/>
              </a:lnSpc>
              <a:buClr>
                <a:schemeClr val="tx1"/>
              </a:buClr>
              <a:buSzTx/>
              <a:buFont typeface="Monotype Sorts" pitchFamily="2" charset="2"/>
              <a:buAutoNum type="arabicPeriod"/>
            </a:pPr>
            <a:endParaRPr lang="en-US" sz="2000" smtClean="0"/>
          </a:p>
          <a:p>
            <a:pPr marL="609600" indent="-609600">
              <a:lnSpc>
                <a:spcPct val="80000"/>
              </a:lnSpc>
              <a:buClr>
                <a:schemeClr val="tx1"/>
              </a:buClr>
              <a:buSzTx/>
              <a:buFont typeface="Monotype Sorts" pitchFamily="2" charset="2"/>
              <a:buAutoNum type="arabicPeriod"/>
            </a:pPr>
            <a:r>
              <a:rPr lang="en-US" sz="2000" smtClean="0"/>
              <a:t>Metal is deposited on top of the glass, connecting to the devices through the contact holes.</a:t>
            </a:r>
          </a:p>
          <a:p>
            <a:pPr marL="609600" indent="-609600">
              <a:lnSpc>
                <a:spcPct val="80000"/>
              </a:lnSpc>
              <a:buClr>
                <a:schemeClr val="tx1"/>
              </a:buClr>
              <a:buSzTx/>
              <a:buFont typeface="Monotype Sorts" pitchFamily="2" charset="2"/>
              <a:buAutoNum type="arabicPeriod"/>
            </a:pPr>
            <a:endParaRPr lang="en-US" sz="2000" smtClean="0"/>
          </a:p>
          <a:p>
            <a:pPr marL="609600" indent="-609600">
              <a:lnSpc>
                <a:spcPct val="80000"/>
              </a:lnSpc>
              <a:buClr>
                <a:schemeClr val="tx1"/>
              </a:buClr>
              <a:buSzTx/>
              <a:buFont typeface="Monotype Sorts" pitchFamily="2" charset="2"/>
              <a:buAutoNum type="arabicPeriod"/>
            </a:pPr>
            <a:r>
              <a:rPr lang="en-US" sz="2000" smtClean="0"/>
              <a:t>The graphic shows a snapshot during the filling of a contact hole with aluminum.</a:t>
            </a:r>
            <a:r>
              <a:rPr lang="en-US" smtClean="0"/>
              <a:t> </a:t>
            </a:r>
          </a:p>
        </p:txBody>
      </p:sp>
      <p:pic>
        <p:nvPicPr>
          <p:cNvPr id="16388" name="Picture 70" descr="silicon4_metalization"/>
          <p:cNvPicPr>
            <a:picLocks noChangeAspect="1" noChangeArrowheads="1"/>
          </p:cNvPicPr>
          <p:nvPr/>
        </p:nvPicPr>
        <p:blipFill>
          <a:blip r:embed="rId3" cstate="print"/>
          <a:srcRect/>
          <a:stretch>
            <a:fillRect/>
          </a:stretch>
        </p:blipFill>
        <p:spPr bwMode="auto">
          <a:xfrm>
            <a:off x="4267200" y="2205038"/>
            <a:ext cx="4876800" cy="2908300"/>
          </a:xfrm>
          <a:prstGeom prst="rect">
            <a:avLst/>
          </a:prstGeom>
          <a:noFill/>
          <a:ln w="9525">
            <a:noFill/>
            <a:miter lim="800000"/>
            <a:headEnd/>
            <a:tailEnd/>
          </a:ln>
        </p:spPr>
      </p:pic>
      <p:sp>
        <p:nvSpPr>
          <p:cNvPr id="16389" name="Text Box 71"/>
          <p:cNvSpPr txBox="1">
            <a:spLocks noChangeArrowheads="1"/>
          </p:cNvSpPr>
          <p:nvPr/>
        </p:nvSpPr>
        <p:spPr bwMode="auto">
          <a:xfrm>
            <a:off x="4500563" y="5791200"/>
            <a:ext cx="3527425" cy="396875"/>
          </a:xfrm>
          <a:prstGeom prst="rect">
            <a:avLst/>
          </a:prstGeom>
          <a:noFill/>
          <a:ln w="12700">
            <a:noFill/>
            <a:miter lim="800000"/>
            <a:headEnd/>
            <a:tailEnd/>
          </a:ln>
        </p:spPr>
        <p:txBody>
          <a:bodyPr>
            <a:spAutoFit/>
          </a:bodyPr>
          <a:lstStyle/>
          <a:p>
            <a:r>
              <a:rPr lang="en-US" sz="2000">
                <a:solidFill>
                  <a:srgbClr val="666666"/>
                </a:solidFill>
                <a:latin typeface="Arial" charset="0"/>
                <a:cs typeface="Arial" charset="0"/>
              </a:rPr>
              <a:t>Source: Bell Laboratories</a:t>
            </a:r>
            <a:endParaRPr lang="en-US">
              <a:solidFill>
                <a:srgbClr val="666666"/>
              </a:solidFill>
              <a:latin typeface="Arial"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Planarization:  Polishing the Wafers</a:t>
            </a:r>
          </a:p>
        </p:txBody>
      </p:sp>
      <p:pic>
        <p:nvPicPr>
          <p:cNvPr id="18435" name="Picture 3" descr="P1150005"/>
          <p:cNvPicPr>
            <a:picLocks noChangeAspect="1" noChangeArrowheads="1"/>
          </p:cNvPicPr>
          <p:nvPr/>
        </p:nvPicPr>
        <p:blipFill>
          <a:blip r:embed="rId3" cstate="print"/>
          <a:srcRect/>
          <a:stretch>
            <a:fillRect/>
          </a:stretch>
        </p:blipFill>
        <p:spPr bwMode="auto">
          <a:xfrm>
            <a:off x="539750" y="1700213"/>
            <a:ext cx="6019800" cy="4648200"/>
          </a:xfrm>
          <a:prstGeom prst="rect">
            <a:avLst/>
          </a:prstGeom>
          <a:noFill/>
          <a:ln w="9525">
            <a:noFill/>
            <a:miter lim="800000"/>
            <a:headEnd/>
            <a:tailEnd/>
          </a:ln>
        </p:spPr>
      </p:pic>
      <p:sp>
        <p:nvSpPr>
          <p:cNvPr id="18436" name="Rectangle 4"/>
          <p:cNvSpPr>
            <a:spLocks noChangeArrowheads="1"/>
          </p:cNvSpPr>
          <p:nvPr/>
        </p:nvSpPr>
        <p:spPr bwMode="auto">
          <a:xfrm>
            <a:off x="6948488" y="5084763"/>
            <a:ext cx="1798637" cy="222250"/>
          </a:xfrm>
          <a:prstGeom prst="rect">
            <a:avLst/>
          </a:prstGeom>
          <a:noFill/>
          <a:ln w="25400">
            <a:noFill/>
            <a:miter lim="800000"/>
            <a:headEnd/>
            <a:tailEnd/>
          </a:ln>
        </p:spPr>
        <p:txBody>
          <a:bodyPr wrap="none" lIns="71565" tIns="28626" rIns="71565" bIns="28626">
            <a:spAutoFit/>
          </a:bodyPr>
          <a:lstStyle/>
          <a:p>
            <a:pPr defTabSz="1030288">
              <a:lnSpc>
                <a:spcPct val="90000"/>
              </a:lnSpc>
            </a:pPr>
            <a:r>
              <a:rPr lang="en-US" sz="1200">
                <a:solidFill>
                  <a:schemeClr val="tx2"/>
                </a:solidFill>
                <a:latin typeface="Arial" charset="0"/>
              </a:rPr>
              <a:t>From </a:t>
            </a:r>
            <a:r>
              <a:rPr lang="en-US" sz="1200" i="1">
                <a:solidFill>
                  <a:schemeClr val="tx2"/>
                </a:solidFill>
                <a:latin typeface="Arial" charset="0"/>
              </a:rPr>
              <a:t>Smithsonian</a:t>
            </a:r>
            <a:r>
              <a:rPr lang="en-US" sz="1200">
                <a:solidFill>
                  <a:schemeClr val="tx2"/>
                </a:solidFill>
                <a:latin typeface="Arial" charset="0"/>
              </a:rPr>
              <a:t>, 2000</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533400"/>
            <a:ext cx="8229600" cy="914400"/>
          </a:xfrm>
        </p:spPr>
        <p:txBody>
          <a:bodyPr/>
          <a:lstStyle/>
          <a:p>
            <a:r>
              <a:rPr lang="en-US" smtClean="0"/>
              <a:t>VLSI Fabrication: </a:t>
            </a:r>
            <a:r>
              <a:rPr lang="en-US" i="1" smtClean="0"/>
              <a:t>The Cycle</a:t>
            </a:r>
            <a:endParaRPr lang="en-US" smtClean="0"/>
          </a:p>
        </p:txBody>
      </p:sp>
      <p:pic>
        <p:nvPicPr>
          <p:cNvPr id="28675" name="Picture 3"/>
          <p:cNvPicPr>
            <a:picLocks noGrp="1" noChangeAspect="1" noChangeArrowheads="1"/>
          </p:cNvPicPr>
          <p:nvPr>
            <p:ph idx="1"/>
          </p:nvPr>
        </p:nvPicPr>
        <p:blipFill>
          <a:blip r:embed="rId3" cstate="print"/>
          <a:srcRect/>
          <a:stretch>
            <a:fillRect/>
          </a:stretch>
        </p:blipFill>
        <p:spPr>
          <a:xfrm>
            <a:off x="1035050" y="1558925"/>
            <a:ext cx="5899150" cy="524986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a:buNone/>
            </a:pPr>
            <a:r>
              <a:rPr lang="en-IN" b="1" dirty="0" smtClean="0"/>
              <a:t>9</a:t>
            </a:r>
            <a:r>
              <a:rPr lang="en-IN" b="1" dirty="0" smtClean="0"/>
              <a:t>. Testing  </a:t>
            </a:r>
            <a:endParaRPr lang="en-IN" b="1" dirty="0" smtClean="0"/>
          </a:p>
          <a:p>
            <a:endParaRPr lang="en-IN" dirty="0" smtClean="0"/>
          </a:p>
          <a:p>
            <a:r>
              <a:rPr lang="en-IN" dirty="0" smtClean="0"/>
              <a:t>Test that chip for Design errors and Manufacturing errors </a:t>
            </a:r>
          </a:p>
          <a:p>
            <a:endParaRPr lang="en-IN" dirty="0" smtClean="0"/>
          </a:p>
          <a:p>
            <a:r>
              <a:rPr lang="en-IN" dirty="0" smtClean="0"/>
              <a:t>A single dust particle or wafer defect reduce yields from 90% to &lt; 10%. This depends on die size, maturity of process. Test each part before shipping to customer.</a:t>
            </a:r>
          </a:p>
          <a:p>
            <a:endParaRPr lang="en-IN" dirty="0" smtClean="0"/>
          </a:p>
          <a:p>
            <a:pPr>
              <a:buNone/>
            </a:pPr>
            <a:r>
              <a:rPr lang="en-IN" b="1" dirty="0" smtClean="0"/>
              <a:t>10</a:t>
            </a:r>
            <a:r>
              <a:rPr lang="en-IN" b="1" dirty="0" smtClean="0"/>
              <a:t>. Assembly </a:t>
            </a:r>
            <a:r>
              <a:rPr lang="en-IN" b="1" dirty="0" smtClean="0"/>
              <a:t>and packaging </a:t>
            </a:r>
          </a:p>
          <a:p>
            <a:endParaRPr lang="en-IN" dirty="0" smtClean="0"/>
          </a:p>
          <a:p>
            <a:r>
              <a:rPr lang="en-IN" dirty="0" smtClean="0"/>
              <a:t>Tape out </a:t>
            </a:r>
            <a:r>
              <a:rPr lang="en-IN" dirty="0" smtClean="0"/>
              <a:t>final layout. Fabricated 6", 8", 12” wafers are optimized for throughput. </a:t>
            </a:r>
          </a:p>
          <a:p>
            <a:endParaRPr lang="en-IN" dirty="0" smtClean="0"/>
          </a:p>
          <a:p>
            <a:r>
              <a:rPr lang="en-IN" dirty="0" smtClean="0"/>
              <a:t>In this process they are cut into individual dice. In packaging, wires are bounded from die I/O pads to package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p:txBody>
          <a:bodyPr/>
          <a:lstStyle/>
          <a:p>
            <a:r>
              <a:rPr lang="en-US" smtClean="0"/>
              <a:t>Fabrication</a:t>
            </a:r>
          </a:p>
        </p:txBody>
      </p:sp>
      <p:sp>
        <p:nvSpPr>
          <p:cNvPr id="3076" name="Oval 1028"/>
          <p:cNvSpPr>
            <a:spLocks noChangeArrowheads="1"/>
          </p:cNvSpPr>
          <p:nvPr/>
        </p:nvSpPr>
        <p:spPr bwMode="auto">
          <a:xfrm>
            <a:off x="1431925" y="3459163"/>
            <a:ext cx="1371600" cy="1371600"/>
          </a:xfrm>
          <a:prstGeom prst="ellipse">
            <a:avLst/>
          </a:prstGeom>
          <a:solidFill>
            <a:srgbClr val="BEBABD"/>
          </a:solidFill>
          <a:ln w="28575">
            <a:solidFill>
              <a:schemeClr val="tx1"/>
            </a:solidFill>
            <a:round/>
            <a:headEnd/>
            <a:tailEnd/>
          </a:ln>
        </p:spPr>
        <p:txBody>
          <a:bodyPr wrap="none" anchor="ctr">
            <a:spAutoFit/>
          </a:bodyPr>
          <a:lstStyle/>
          <a:p>
            <a:endParaRPr lang="en-US"/>
          </a:p>
        </p:txBody>
      </p:sp>
      <p:sp>
        <p:nvSpPr>
          <p:cNvPr id="3077" name="Text Box 1029"/>
          <p:cNvSpPr txBox="1">
            <a:spLocks noChangeArrowheads="1"/>
          </p:cNvSpPr>
          <p:nvPr/>
        </p:nvSpPr>
        <p:spPr bwMode="auto">
          <a:xfrm>
            <a:off x="1511300" y="4770438"/>
            <a:ext cx="1127125" cy="457200"/>
          </a:xfrm>
          <a:prstGeom prst="rect">
            <a:avLst/>
          </a:prstGeom>
          <a:noFill/>
          <a:ln w="28575">
            <a:noFill/>
            <a:miter lim="800000"/>
            <a:headEnd/>
            <a:tailEnd/>
          </a:ln>
        </p:spPr>
        <p:txBody>
          <a:bodyPr wrap="none" anchor="ctr">
            <a:spAutoFit/>
          </a:bodyPr>
          <a:lstStyle/>
          <a:p>
            <a:pPr algn="ctr">
              <a:spcBef>
                <a:spcPct val="50000"/>
              </a:spcBef>
            </a:pPr>
            <a:r>
              <a:rPr lang="en-US" sz="2400">
                <a:solidFill>
                  <a:schemeClr val="tx1"/>
                </a:solidFill>
                <a:latin typeface="Trebuchet MS" pitchFamily="34" charset="0"/>
              </a:rPr>
              <a:t>Wafers</a:t>
            </a:r>
          </a:p>
        </p:txBody>
      </p:sp>
      <p:sp>
        <p:nvSpPr>
          <p:cNvPr id="3078" name="Line 1030"/>
          <p:cNvSpPr>
            <a:spLocks noChangeShapeType="1"/>
          </p:cNvSpPr>
          <p:nvPr/>
        </p:nvSpPr>
        <p:spPr bwMode="auto">
          <a:xfrm flipV="1">
            <a:off x="2879725" y="3916363"/>
            <a:ext cx="838200" cy="228600"/>
          </a:xfrm>
          <a:prstGeom prst="line">
            <a:avLst/>
          </a:prstGeom>
          <a:noFill/>
          <a:ln w="28575">
            <a:solidFill>
              <a:schemeClr val="tx1"/>
            </a:solidFill>
            <a:round/>
            <a:headEnd/>
            <a:tailEnd type="triangle" w="med" len="med"/>
          </a:ln>
        </p:spPr>
        <p:txBody>
          <a:bodyPr anchor="ctr">
            <a:spAutoFit/>
          </a:bodyPr>
          <a:lstStyle/>
          <a:p>
            <a:endParaRPr lang="en-IN"/>
          </a:p>
        </p:txBody>
      </p:sp>
      <p:sp>
        <p:nvSpPr>
          <p:cNvPr id="3079" name="Text Box 1031"/>
          <p:cNvSpPr txBox="1">
            <a:spLocks noChangeArrowheads="1"/>
          </p:cNvSpPr>
          <p:nvPr/>
        </p:nvSpPr>
        <p:spPr bwMode="auto">
          <a:xfrm>
            <a:off x="3736975" y="4465638"/>
            <a:ext cx="1608138" cy="457200"/>
          </a:xfrm>
          <a:prstGeom prst="rect">
            <a:avLst/>
          </a:prstGeom>
          <a:noFill/>
          <a:ln w="28575">
            <a:noFill/>
            <a:miter lim="800000"/>
            <a:headEnd/>
            <a:tailEnd/>
          </a:ln>
        </p:spPr>
        <p:txBody>
          <a:bodyPr wrap="none" anchor="ctr">
            <a:spAutoFit/>
          </a:bodyPr>
          <a:lstStyle/>
          <a:p>
            <a:pPr algn="ctr">
              <a:spcBef>
                <a:spcPct val="50000"/>
              </a:spcBef>
            </a:pPr>
            <a:r>
              <a:rPr lang="en-US" sz="2400">
                <a:solidFill>
                  <a:schemeClr val="tx1"/>
                </a:solidFill>
                <a:latin typeface="Trebuchet MS" pitchFamily="34" charset="0"/>
              </a:rPr>
              <a:t>Processing</a:t>
            </a:r>
          </a:p>
        </p:txBody>
      </p:sp>
      <p:graphicFrame>
        <p:nvGraphicFramePr>
          <p:cNvPr id="3080" name="Object 1032"/>
          <p:cNvGraphicFramePr>
            <a:graphicFrameLocks noChangeAspect="1"/>
          </p:cNvGraphicFramePr>
          <p:nvPr/>
        </p:nvGraphicFramePr>
        <p:xfrm>
          <a:off x="2574925" y="5135563"/>
          <a:ext cx="858838" cy="960437"/>
        </p:xfrm>
        <a:graphic>
          <a:graphicData uri="http://schemas.openxmlformats.org/presentationml/2006/ole">
            <p:oleObj spid="_x0000_s3080" name="Clip" r:id="rId4" imgW="4083050" imgH="4564063" progId="">
              <p:embed/>
            </p:oleObj>
          </a:graphicData>
        </a:graphic>
      </p:graphicFrame>
      <p:sp>
        <p:nvSpPr>
          <p:cNvPr id="3081" name="Line 1033"/>
          <p:cNvSpPr>
            <a:spLocks noChangeShapeType="1"/>
          </p:cNvSpPr>
          <p:nvPr/>
        </p:nvSpPr>
        <p:spPr bwMode="auto">
          <a:xfrm flipV="1">
            <a:off x="3170312" y="4293096"/>
            <a:ext cx="609600" cy="685800"/>
          </a:xfrm>
          <a:prstGeom prst="line">
            <a:avLst/>
          </a:prstGeom>
          <a:noFill/>
          <a:ln w="28575">
            <a:solidFill>
              <a:schemeClr val="tx1"/>
            </a:solidFill>
            <a:round/>
            <a:headEnd/>
            <a:tailEnd type="triangle" w="med" len="med"/>
          </a:ln>
        </p:spPr>
        <p:txBody>
          <a:bodyPr anchor="ctr">
            <a:spAutoFit/>
          </a:bodyPr>
          <a:lstStyle/>
          <a:p>
            <a:endParaRPr lang="en-IN"/>
          </a:p>
        </p:txBody>
      </p:sp>
      <p:sp>
        <p:nvSpPr>
          <p:cNvPr id="3082" name="Oval 1034"/>
          <p:cNvSpPr>
            <a:spLocks noChangeArrowheads="1"/>
          </p:cNvSpPr>
          <p:nvPr/>
        </p:nvSpPr>
        <p:spPr bwMode="auto">
          <a:xfrm>
            <a:off x="6003925" y="2849563"/>
            <a:ext cx="1371600" cy="1371600"/>
          </a:xfrm>
          <a:prstGeom prst="ellipse">
            <a:avLst/>
          </a:prstGeom>
          <a:solidFill>
            <a:srgbClr val="BEBABD"/>
          </a:solidFill>
          <a:ln w="28575">
            <a:solidFill>
              <a:schemeClr val="tx1"/>
            </a:solidFill>
            <a:round/>
            <a:headEnd/>
            <a:tailEnd/>
          </a:ln>
        </p:spPr>
        <p:txBody>
          <a:bodyPr wrap="none" anchor="ctr">
            <a:spAutoFit/>
          </a:bodyPr>
          <a:lstStyle/>
          <a:p>
            <a:endParaRPr lang="en-US"/>
          </a:p>
        </p:txBody>
      </p:sp>
      <p:sp>
        <p:nvSpPr>
          <p:cNvPr id="3083" name="Line 1035"/>
          <p:cNvSpPr>
            <a:spLocks noChangeShapeType="1"/>
          </p:cNvSpPr>
          <p:nvPr/>
        </p:nvSpPr>
        <p:spPr bwMode="auto">
          <a:xfrm flipV="1">
            <a:off x="5394325" y="3535363"/>
            <a:ext cx="457200" cy="0"/>
          </a:xfrm>
          <a:prstGeom prst="line">
            <a:avLst/>
          </a:prstGeom>
          <a:noFill/>
          <a:ln w="28575">
            <a:solidFill>
              <a:schemeClr val="tx1"/>
            </a:solidFill>
            <a:round/>
            <a:headEnd/>
            <a:tailEnd type="triangle" w="med" len="med"/>
          </a:ln>
        </p:spPr>
        <p:txBody>
          <a:bodyPr anchor="ctr">
            <a:spAutoFit/>
          </a:bodyPr>
          <a:lstStyle/>
          <a:p>
            <a:endParaRPr lang="en-IN"/>
          </a:p>
        </p:txBody>
      </p:sp>
      <p:sp>
        <p:nvSpPr>
          <p:cNvPr id="3084" name="Rectangle 1036"/>
          <p:cNvSpPr>
            <a:spLocks noChangeArrowheads="1"/>
          </p:cNvSpPr>
          <p:nvPr/>
        </p:nvSpPr>
        <p:spPr bwMode="auto">
          <a:xfrm>
            <a:off x="6537325" y="30019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85" name="Rectangle 1037"/>
          <p:cNvSpPr>
            <a:spLocks noChangeArrowheads="1"/>
          </p:cNvSpPr>
          <p:nvPr/>
        </p:nvSpPr>
        <p:spPr bwMode="auto">
          <a:xfrm>
            <a:off x="6765925" y="30019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86" name="Rectangle 1038"/>
          <p:cNvSpPr>
            <a:spLocks noChangeArrowheads="1"/>
          </p:cNvSpPr>
          <p:nvPr/>
        </p:nvSpPr>
        <p:spPr bwMode="auto">
          <a:xfrm>
            <a:off x="6308725" y="30019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87" name="Rectangle 1039"/>
          <p:cNvSpPr>
            <a:spLocks noChangeArrowheads="1"/>
          </p:cNvSpPr>
          <p:nvPr/>
        </p:nvSpPr>
        <p:spPr bwMode="auto">
          <a:xfrm>
            <a:off x="6537325" y="32305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88" name="Rectangle 1040"/>
          <p:cNvSpPr>
            <a:spLocks noChangeArrowheads="1"/>
          </p:cNvSpPr>
          <p:nvPr/>
        </p:nvSpPr>
        <p:spPr bwMode="auto">
          <a:xfrm>
            <a:off x="6765925" y="32305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89" name="Rectangle 1041"/>
          <p:cNvSpPr>
            <a:spLocks noChangeArrowheads="1"/>
          </p:cNvSpPr>
          <p:nvPr/>
        </p:nvSpPr>
        <p:spPr bwMode="auto">
          <a:xfrm>
            <a:off x="6308725" y="32305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0" name="Rectangle 1042"/>
          <p:cNvSpPr>
            <a:spLocks noChangeArrowheads="1"/>
          </p:cNvSpPr>
          <p:nvPr/>
        </p:nvSpPr>
        <p:spPr bwMode="auto">
          <a:xfrm>
            <a:off x="6537325" y="34591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1" name="Rectangle 1043"/>
          <p:cNvSpPr>
            <a:spLocks noChangeArrowheads="1"/>
          </p:cNvSpPr>
          <p:nvPr/>
        </p:nvSpPr>
        <p:spPr bwMode="auto">
          <a:xfrm>
            <a:off x="6765925" y="34591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2" name="Rectangle 1044"/>
          <p:cNvSpPr>
            <a:spLocks noChangeArrowheads="1"/>
          </p:cNvSpPr>
          <p:nvPr/>
        </p:nvSpPr>
        <p:spPr bwMode="auto">
          <a:xfrm>
            <a:off x="6308725" y="34591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3" name="Rectangle 1045"/>
          <p:cNvSpPr>
            <a:spLocks noChangeArrowheads="1"/>
          </p:cNvSpPr>
          <p:nvPr/>
        </p:nvSpPr>
        <p:spPr bwMode="auto">
          <a:xfrm>
            <a:off x="6080125" y="32305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4" name="Rectangle 1046"/>
          <p:cNvSpPr>
            <a:spLocks noChangeArrowheads="1"/>
          </p:cNvSpPr>
          <p:nvPr/>
        </p:nvSpPr>
        <p:spPr bwMode="auto">
          <a:xfrm>
            <a:off x="6080125" y="34591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5" name="Rectangle 1047"/>
          <p:cNvSpPr>
            <a:spLocks noChangeArrowheads="1"/>
          </p:cNvSpPr>
          <p:nvPr/>
        </p:nvSpPr>
        <p:spPr bwMode="auto">
          <a:xfrm>
            <a:off x="6994525" y="32305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6" name="Rectangle 1048"/>
          <p:cNvSpPr>
            <a:spLocks noChangeArrowheads="1"/>
          </p:cNvSpPr>
          <p:nvPr/>
        </p:nvSpPr>
        <p:spPr bwMode="auto">
          <a:xfrm>
            <a:off x="6994525" y="34591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7" name="Rectangle 1049"/>
          <p:cNvSpPr>
            <a:spLocks noChangeArrowheads="1"/>
          </p:cNvSpPr>
          <p:nvPr/>
        </p:nvSpPr>
        <p:spPr bwMode="auto">
          <a:xfrm>
            <a:off x="7223125" y="34591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8" name="Rectangle 1050"/>
          <p:cNvSpPr>
            <a:spLocks noChangeArrowheads="1"/>
          </p:cNvSpPr>
          <p:nvPr/>
        </p:nvSpPr>
        <p:spPr bwMode="auto">
          <a:xfrm>
            <a:off x="6994525" y="36877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099" name="Rectangle 1051"/>
          <p:cNvSpPr>
            <a:spLocks noChangeArrowheads="1"/>
          </p:cNvSpPr>
          <p:nvPr/>
        </p:nvSpPr>
        <p:spPr bwMode="auto">
          <a:xfrm>
            <a:off x="6537325" y="36877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0" name="Rectangle 1052"/>
          <p:cNvSpPr>
            <a:spLocks noChangeArrowheads="1"/>
          </p:cNvSpPr>
          <p:nvPr/>
        </p:nvSpPr>
        <p:spPr bwMode="auto">
          <a:xfrm>
            <a:off x="6765925" y="36877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1" name="Rectangle 1053"/>
          <p:cNvSpPr>
            <a:spLocks noChangeArrowheads="1"/>
          </p:cNvSpPr>
          <p:nvPr/>
        </p:nvSpPr>
        <p:spPr bwMode="auto">
          <a:xfrm>
            <a:off x="6308725" y="36877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2" name="Rectangle 1054"/>
          <p:cNvSpPr>
            <a:spLocks noChangeArrowheads="1"/>
          </p:cNvSpPr>
          <p:nvPr/>
        </p:nvSpPr>
        <p:spPr bwMode="auto">
          <a:xfrm>
            <a:off x="6080125" y="36877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3" name="Rectangle 1055"/>
          <p:cNvSpPr>
            <a:spLocks noChangeArrowheads="1"/>
          </p:cNvSpPr>
          <p:nvPr/>
        </p:nvSpPr>
        <p:spPr bwMode="auto">
          <a:xfrm>
            <a:off x="6537325" y="39163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4" name="Rectangle 1056"/>
          <p:cNvSpPr>
            <a:spLocks noChangeArrowheads="1"/>
          </p:cNvSpPr>
          <p:nvPr/>
        </p:nvSpPr>
        <p:spPr bwMode="auto">
          <a:xfrm>
            <a:off x="6765925" y="39163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5" name="Rectangle 1057"/>
          <p:cNvSpPr>
            <a:spLocks noChangeArrowheads="1"/>
          </p:cNvSpPr>
          <p:nvPr/>
        </p:nvSpPr>
        <p:spPr bwMode="auto">
          <a:xfrm>
            <a:off x="6308725" y="39163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6" name="Rectangle 1058"/>
          <p:cNvSpPr>
            <a:spLocks noChangeArrowheads="1"/>
          </p:cNvSpPr>
          <p:nvPr/>
        </p:nvSpPr>
        <p:spPr bwMode="auto">
          <a:xfrm>
            <a:off x="6994525" y="39163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7" name="Text Box 1059"/>
          <p:cNvSpPr txBox="1">
            <a:spLocks noChangeArrowheads="1"/>
          </p:cNvSpPr>
          <p:nvPr/>
        </p:nvSpPr>
        <p:spPr bwMode="auto">
          <a:xfrm>
            <a:off x="5959475" y="4237038"/>
            <a:ext cx="1538288" cy="822325"/>
          </a:xfrm>
          <a:prstGeom prst="rect">
            <a:avLst/>
          </a:prstGeom>
          <a:noFill/>
          <a:ln w="28575">
            <a:noFill/>
            <a:miter lim="800000"/>
            <a:headEnd/>
            <a:tailEnd/>
          </a:ln>
        </p:spPr>
        <p:txBody>
          <a:bodyPr wrap="none" anchor="ctr">
            <a:spAutoFit/>
          </a:bodyPr>
          <a:lstStyle/>
          <a:p>
            <a:pPr algn="ctr">
              <a:spcBef>
                <a:spcPct val="50000"/>
              </a:spcBef>
            </a:pPr>
            <a:r>
              <a:rPr lang="en-US" sz="2400">
                <a:solidFill>
                  <a:schemeClr val="tx1"/>
                </a:solidFill>
                <a:latin typeface="Trebuchet MS" pitchFamily="34" charset="0"/>
              </a:rPr>
              <a:t>Processed</a:t>
            </a:r>
            <a:br>
              <a:rPr lang="en-US" sz="2400">
                <a:solidFill>
                  <a:schemeClr val="tx1"/>
                </a:solidFill>
                <a:latin typeface="Trebuchet MS" pitchFamily="34" charset="0"/>
              </a:rPr>
            </a:br>
            <a:r>
              <a:rPr lang="en-US" sz="2400">
                <a:solidFill>
                  <a:schemeClr val="tx1"/>
                </a:solidFill>
                <a:latin typeface="Trebuchet MS" pitchFamily="34" charset="0"/>
              </a:rPr>
              <a:t>Wafer</a:t>
            </a:r>
          </a:p>
        </p:txBody>
      </p:sp>
      <p:sp>
        <p:nvSpPr>
          <p:cNvPr id="3108" name="Rectangle 1060"/>
          <p:cNvSpPr>
            <a:spLocks noChangeArrowheads="1"/>
          </p:cNvSpPr>
          <p:nvPr/>
        </p:nvSpPr>
        <p:spPr bwMode="auto">
          <a:xfrm>
            <a:off x="7756525" y="30019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09" name="Rectangle 1061"/>
          <p:cNvSpPr>
            <a:spLocks noChangeArrowheads="1"/>
          </p:cNvSpPr>
          <p:nvPr/>
        </p:nvSpPr>
        <p:spPr bwMode="auto">
          <a:xfrm>
            <a:off x="7832725" y="33067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10" name="Rectangle 1062"/>
          <p:cNvSpPr>
            <a:spLocks noChangeArrowheads="1"/>
          </p:cNvSpPr>
          <p:nvPr/>
        </p:nvSpPr>
        <p:spPr bwMode="auto">
          <a:xfrm>
            <a:off x="8061325" y="31543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11" name="Rectangle 1063"/>
          <p:cNvSpPr>
            <a:spLocks noChangeArrowheads="1"/>
          </p:cNvSpPr>
          <p:nvPr/>
        </p:nvSpPr>
        <p:spPr bwMode="auto">
          <a:xfrm>
            <a:off x="8061325" y="34591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12" name="Rectangle 1064"/>
          <p:cNvSpPr>
            <a:spLocks noChangeArrowheads="1"/>
          </p:cNvSpPr>
          <p:nvPr/>
        </p:nvSpPr>
        <p:spPr bwMode="auto">
          <a:xfrm>
            <a:off x="8289925" y="3230563"/>
            <a:ext cx="152400" cy="152400"/>
          </a:xfrm>
          <a:prstGeom prst="rect">
            <a:avLst/>
          </a:prstGeom>
          <a:solidFill>
            <a:srgbClr val="7C747A"/>
          </a:solidFill>
          <a:ln w="28575">
            <a:noFill/>
            <a:miter lim="800000"/>
            <a:headEnd/>
            <a:tailEnd/>
          </a:ln>
        </p:spPr>
        <p:txBody>
          <a:bodyPr anchor="ctr">
            <a:spAutoFit/>
          </a:bodyPr>
          <a:lstStyle/>
          <a:p>
            <a:endParaRPr lang="en-US"/>
          </a:p>
        </p:txBody>
      </p:sp>
      <p:sp>
        <p:nvSpPr>
          <p:cNvPr id="3113" name="Text Box 1065"/>
          <p:cNvSpPr txBox="1">
            <a:spLocks noChangeArrowheads="1"/>
          </p:cNvSpPr>
          <p:nvPr/>
        </p:nvSpPr>
        <p:spPr bwMode="auto">
          <a:xfrm>
            <a:off x="7726363" y="3627438"/>
            <a:ext cx="914400" cy="457200"/>
          </a:xfrm>
          <a:prstGeom prst="rect">
            <a:avLst/>
          </a:prstGeom>
          <a:noFill/>
          <a:ln w="28575">
            <a:noFill/>
            <a:miter lim="800000"/>
            <a:headEnd/>
            <a:tailEnd/>
          </a:ln>
        </p:spPr>
        <p:txBody>
          <a:bodyPr wrap="none" anchor="ctr">
            <a:spAutoFit/>
          </a:bodyPr>
          <a:lstStyle/>
          <a:p>
            <a:pPr algn="ctr">
              <a:spcBef>
                <a:spcPct val="50000"/>
              </a:spcBef>
            </a:pPr>
            <a:r>
              <a:rPr lang="en-US" sz="2400">
                <a:solidFill>
                  <a:schemeClr val="tx1"/>
                </a:solidFill>
                <a:latin typeface="Trebuchet MS" pitchFamily="34" charset="0"/>
              </a:rPr>
              <a:t>Chips</a:t>
            </a:r>
          </a:p>
        </p:txBody>
      </p:sp>
      <p:sp>
        <p:nvSpPr>
          <p:cNvPr id="3114" name="Line 1066"/>
          <p:cNvSpPr>
            <a:spLocks noChangeShapeType="1"/>
          </p:cNvSpPr>
          <p:nvPr/>
        </p:nvSpPr>
        <p:spPr bwMode="auto">
          <a:xfrm flipV="1">
            <a:off x="7299325" y="3078163"/>
            <a:ext cx="304800" cy="0"/>
          </a:xfrm>
          <a:prstGeom prst="line">
            <a:avLst/>
          </a:prstGeom>
          <a:noFill/>
          <a:ln w="28575">
            <a:solidFill>
              <a:schemeClr val="tx1"/>
            </a:solidFill>
            <a:round/>
            <a:headEnd/>
            <a:tailEnd type="triangle" w="med" len="med"/>
          </a:ln>
        </p:spPr>
        <p:txBody>
          <a:bodyPr anchor="ctr">
            <a:spAutoFit/>
          </a:bodyPr>
          <a:lstStyle/>
          <a:p>
            <a:endParaRPr lang="en-IN"/>
          </a:p>
        </p:txBody>
      </p:sp>
      <p:sp>
        <p:nvSpPr>
          <p:cNvPr id="3115" name="Rectangle 1067"/>
          <p:cNvSpPr>
            <a:spLocks noChangeArrowheads="1"/>
          </p:cNvSpPr>
          <p:nvPr/>
        </p:nvSpPr>
        <p:spPr bwMode="auto">
          <a:xfrm>
            <a:off x="1584325" y="2239963"/>
            <a:ext cx="838200" cy="914400"/>
          </a:xfrm>
          <a:prstGeom prst="rect">
            <a:avLst/>
          </a:prstGeom>
          <a:solidFill>
            <a:srgbClr val="BEBABD"/>
          </a:solidFill>
          <a:ln w="28575">
            <a:solidFill>
              <a:schemeClr val="tx1"/>
            </a:solidFill>
            <a:miter lim="800000"/>
            <a:headEnd/>
            <a:tailEnd/>
          </a:ln>
        </p:spPr>
        <p:txBody>
          <a:bodyPr wrap="none" anchor="ctr">
            <a:spAutoFit/>
          </a:bodyPr>
          <a:lstStyle/>
          <a:p>
            <a:endParaRPr lang="en-US"/>
          </a:p>
        </p:txBody>
      </p:sp>
      <p:sp>
        <p:nvSpPr>
          <p:cNvPr id="3116" name="Rectangle 1068"/>
          <p:cNvSpPr>
            <a:spLocks noChangeArrowheads="1"/>
          </p:cNvSpPr>
          <p:nvPr/>
        </p:nvSpPr>
        <p:spPr bwMode="auto">
          <a:xfrm>
            <a:off x="1660525" y="2011363"/>
            <a:ext cx="838200" cy="914400"/>
          </a:xfrm>
          <a:prstGeom prst="rect">
            <a:avLst/>
          </a:prstGeom>
          <a:solidFill>
            <a:srgbClr val="BEBABD"/>
          </a:solidFill>
          <a:ln w="28575">
            <a:solidFill>
              <a:schemeClr val="tx1"/>
            </a:solidFill>
            <a:miter lim="800000"/>
            <a:headEnd/>
            <a:tailEnd/>
          </a:ln>
        </p:spPr>
        <p:txBody>
          <a:bodyPr wrap="none" anchor="ctr">
            <a:spAutoFit/>
          </a:bodyPr>
          <a:lstStyle/>
          <a:p>
            <a:endParaRPr lang="en-US"/>
          </a:p>
        </p:txBody>
      </p:sp>
      <p:sp>
        <p:nvSpPr>
          <p:cNvPr id="3117" name="Rectangle 1069"/>
          <p:cNvSpPr>
            <a:spLocks noChangeArrowheads="1"/>
          </p:cNvSpPr>
          <p:nvPr/>
        </p:nvSpPr>
        <p:spPr bwMode="auto">
          <a:xfrm>
            <a:off x="1736725" y="1782763"/>
            <a:ext cx="838200" cy="914400"/>
          </a:xfrm>
          <a:prstGeom prst="rect">
            <a:avLst/>
          </a:prstGeom>
          <a:solidFill>
            <a:srgbClr val="BEBABD"/>
          </a:solidFill>
          <a:ln w="28575">
            <a:solidFill>
              <a:schemeClr val="tx1"/>
            </a:solidFill>
            <a:miter lim="800000"/>
            <a:headEnd/>
            <a:tailEnd/>
          </a:ln>
        </p:spPr>
        <p:txBody>
          <a:bodyPr wrap="none" anchor="ctr">
            <a:spAutoFit/>
          </a:bodyPr>
          <a:lstStyle/>
          <a:p>
            <a:endParaRPr lang="en-US"/>
          </a:p>
        </p:txBody>
      </p:sp>
      <p:sp>
        <p:nvSpPr>
          <p:cNvPr id="3118" name="Line 1070"/>
          <p:cNvSpPr>
            <a:spLocks noChangeShapeType="1"/>
          </p:cNvSpPr>
          <p:nvPr/>
        </p:nvSpPr>
        <p:spPr bwMode="auto">
          <a:xfrm>
            <a:off x="2651125" y="2544763"/>
            <a:ext cx="1066800" cy="533400"/>
          </a:xfrm>
          <a:prstGeom prst="line">
            <a:avLst/>
          </a:prstGeom>
          <a:noFill/>
          <a:ln w="28575">
            <a:solidFill>
              <a:schemeClr val="tx1"/>
            </a:solidFill>
            <a:round/>
            <a:headEnd/>
            <a:tailEnd type="triangle" w="med" len="med"/>
          </a:ln>
        </p:spPr>
        <p:txBody>
          <a:bodyPr anchor="ctr">
            <a:spAutoFit/>
          </a:bodyPr>
          <a:lstStyle/>
          <a:p>
            <a:endParaRPr lang="en-IN"/>
          </a:p>
        </p:txBody>
      </p:sp>
      <p:sp>
        <p:nvSpPr>
          <p:cNvPr id="3119" name="Text Box 1071"/>
          <p:cNvSpPr txBox="1">
            <a:spLocks noChangeArrowheads="1"/>
          </p:cNvSpPr>
          <p:nvPr/>
        </p:nvSpPr>
        <p:spPr bwMode="auto">
          <a:xfrm>
            <a:off x="2555875" y="1722438"/>
            <a:ext cx="962025" cy="457200"/>
          </a:xfrm>
          <a:prstGeom prst="rect">
            <a:avLst/>
          </a:prstGeom>
          <a:noFill/>
          <a:ln w="28575">
            <a:noFill/>
            <a:miter lim="800000"/>
            <a:headEnd/>
            <a:tailEnd/>
          </a:ln>
        </p:spPr>
        <p:txBody>
          <a:bodyPr wrap="none" anchor="ctr">
            <a:spAutoFit/>
          </a:bodyPr>
          <a:lstStyle/>
          <a:p>
            <a:pPr algn="ctr">
              <a:spcBef>
                <a:spcPct val="50000"/>
              </a:spcBef>
            </a:pPr>
            <a:r>
              <a:rPr lang="en-US" sz="2400">
                <a:solidFill>
                  <a:schemeClr val="tx1"/>
                </a:solidFill>
                <a:latin typeface="Trebuchet MS" pitchFamily="34" charset="0"/>
              </a:rPr>
              <a:t>Masks</a:t>
            </a:r>
          </a:p>
        </p:txBody>
      </p:sp>
      <p:sp>
        <p:nvSpPr>
          <p:cNvPr id="48" name="Rounded Rectangle 47"/>
          <p:cNvSpPr/>
          <p:nvPr/>
        </p:nvSpPr>
        <p:spPr>
          <a:xfrm>
            <a:off x="3707904" y="2924944"/>
            <a:ext cx="1728192"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Fabrication process sequence </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1.Silicon manufacture </a:t>
            </a:r>
          </a:p>
          <a:p>
            <a:r>
              <a:rPr lang="en-IN" dirty="0" smtClean="0"/>
              <a:t>2.Wafer processing </a:t>
            </a:r>
          </a:p>
          <a:p>
            <a:r>
              <a:rPr lang="en-IN" dirty="0" smtClean="0"/>
              <a:t>3.Lithography </a:t>
            </a:r>
          </a:p>
          <a:p>
            <a:r>
              <a:rPr lang="en-IN" dirty="0" smtClean="0"/>
              <a:t>4.Oxide growth and removal </a:t>
            </a:r>
          </a:p>
          <a:p>
            <a:r>
              <a:rPr lang="en-IN" dirty="0" smtClean="0"/>
              <a:t>5.Diffusion and ion implantation </a:t>
            </a:r>
          </a:p>
          <a:p>
            <a:r>
              <a:rPr lang="en-IN" dirty="0" smtClean="0"/>
              <a:t>6.Annealing </a:t>
            </a:r>
          </a:p>
          <a:p>
            <a:r>
              <a:rPr lang="en-IN" dirty="0" smtClean="0"/>
              <a:t>7.Silicon deposition </a:t>
            </a:r>
          </a:p>
          <a:p>
            <a:r>
              <a:rPr lang="en-IN" dirty="0" smtClean="0"/>
              <a:t>8.Metallization </a:t>
            </a:r>
          </a:p>
          <a:p>
            <a:r>
              <a:rPr lang="en-IN" dirty="0" smtClean="0"/>
              <a:t>9.Testing </a:t>
            </a:r>
          </a:p>
          <a:p>
            <a:r>
              <a:rPr lang="en-IN" dirty="0" smtClean="0"/>
              <a:t>10.Assembly and packaging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20000"/>
          </a:bodyPr>
          <a:lstStyle/>
          <a:p>
            <a:pPr>
              <a:buNone/>
            </a:pPr>
            <a:r>
              <a:rPr lang="en-IN" b="1" dirty="0" smtClean="0"/>
              <a:t>1. Silicon manufacture  </a:t>
            </a:r>
          </a:p>
          <a:p>
            <a:endParaRPr lang="en-IN" dirty="0" smtClean="0"/>
          </a:p>
          <a:p>
            <a:r>
              <a:rPr lang="en-IN" dirty="0" smtClean="0"/>
              <a:t>Pure silicon is melted in a pot (1400º C) and a small seed containing the desired crystal orientation is inserted into molten silicon and slowly(1mm/minute) pull out. </a:t>
            </a:r>
          </a:p>
          <a:p>
            <a:endParaRPr lang="en-IN" dirty="0" smtClean="0"/>
          </a:p>
          <a:p>
            <a:pPr>
              <a:buNone/>
            </a:pPr>
            <a:r>
              <a:rPr lang="en-IN" b="1" dirty="0" smtClean="0"/>
              <a:t>2.   Wafer processing </a:t>
            </a:r>
          </a:p>
          <a:p>
            <a:endParaRPr lang="en-IN" dirty="0" smtClean="0"/>
          </a:p>
          <a:p>
            <a:r>
              <a:rPr lang="en-IN" dirty="0" smtClean="0"/>
              <a:t>The silicon crystal (in some cases also containing doping) is manufactured as a cylinder (ingot) with a diameter of  6 -12 inches. (1"=2.54cm)</a:t>
            </a:r>
          </a:p>
          <a:p>
            <a:r>
              <a:rPr lang="en-IN" dirty="0" smtClean="0"/>
              <a:t>This cylinder is carefully sawed into thin(0.50-0.75 mm thick) disks called wafers, which are later polished and marked for crystal orientation.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74"/>
          <p:cNvSpPr>
            <a:spLocks noGrp="1" noChangeArrowheads="1"/>
          </p:cNvSpPr>
          <p:nvPr>
            <p:ph type="title"/>
          </p:nvPr>
        </p:nvSpPr>
        <p:spPr/>
        <p:txBody>
          <a:bodyPr/>
          <a:lstStyle/>
          <a:p>
            <a:r>
              <a:rPr lang="en-US" smtClean="0"/>
              <a:t>Growing the Silicon Ingot</a:t>
            </a:r>
          </a:p>
        </p:txBody>
      </p:sp>
      <p:sp>
        <p:nvSpPr>
          <p:cNvPr id="7171" name="Rectangle 3075"/>
          <p:cNvSpPr>
            <a:spLocks noChangeArrowheads="1"/>
          </p:cNvSpPr>
          <p:nvPr/>
        </p:nvSpPr>
        <p:spPr bwMode="auto">
          <a:xfrm>
            <a:off x="6948488" y="5445125"/>
            <a:ext cx="1798637" cy="222250"/>
          </a:xfrm>
          <a:prstGeom prst="rect">
            <a:avLst/>
          </a:prstGeom>
          <a:noFill/>
          <a:ln w="25400">
            <a:noFill/>
            <a:miter lim="800000"/>
            <a:headEnd/>
            <a:tailEnd/>
          </a:ln>
        </p:spPr>
        <p:txBody>
          <a:bodyPr wrap="none" lIns="71565" tIns="28626" rIns="71565" bIns="28626">
            <a:spAutoFit/>
          </a:bodyPr>
          <a:lstStyle/>
          <a:p>
            <a:pPr defTabSz="1030288">
              <a:lnSpc>
                <a:spcPct val="90000"/>
              </a:lnSpc>
            </a:pPr>
            <a:r>
              <a:rPr lang="en-US" sz="1200">
                <a:solidFill>
                  <a:schemeClr val="tx2"/>
                </a:solidFill>
                <a:latin typeface="Arial" charset="0"/>
              </a:rPr>
              <a:t>From </a:t>
            </a:r>
            <a:r>
              <a:rPr lang="en-US" sz="1200" i="1">
                <a:solidFill>
                  <a:schemeClr val="tx2"/>
                </a:solidFill>
                <a:latin typeface="Arial" charset="0"/>
              </a:rPr>
              <a:t>Smithsonian</a:t>
            </a:r>
            <a:r>
              <a:rPr lang="en-US" sz="1200">
                <a:solidFill>
                  <a:schemeClr val="tx2"/>
                </a:solidFill>
                <a:latin typeface="Arial" charset="0"/>
              </a:rPr>
              <a:t>, 2000</a:t>
            </a:r>
          </a:p>
        </p:txBody>
      </p:sp>
      <p:pic>
        <p:nvPicPr>
          <p:cNvPr id="7172" name="Picture 3076" descr="silicon"/>
          <p:cNvPicPr>
            <a:picLocks noChangeAspect="1" noChangeArrowheads="1"/>
          </p:cNvPicPr>
          <p:nvPr/>
        </p:nvPicPr>
        <p:blipFill>
          <a:blip r:embed="rId3" cstate="print"/>
          <a:srcRect/>
          <a:stretch>
            <a:fillRect/>
          </a:stretch>
        </p:blipFill>
        <p:spPr bwMode="auto">
          <a:xfrm>
            <a:off x="2635250" y="1628775"/>
            <a:ext cx="3792538" cy="5229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92688"/>
          </a:xfrm>
        </p:spPr>
        <p:txBody>
          <a:bodyPr>
            <a:normAutofit fontScale="62500" lnSpcReduction="20000"/>
          </a:bodyPr>
          <a:lstStyle/>
          <a:p>
            <a:pPr>
              <a:buNone/>
            </a:pPr>
            <a:r>
              <a:rPr lang="en-IN" b="1" dirty="0" smtClean="0"/>
              <a:t>3</a:t>
            </a:r>
            <a:r>
              <a:rPr lang="en-IN" b="1" dirty="0" smtClean="0"/>
              <a:t>. Lithography  </a:t>
            </a:r>
            <a:endParaRPr lang="en-IN" b="1" dirty="0" smtClean="0"/>
          </a:p>
          <a:p>
            <a:endParaRPr lang="en-IN" dirty="0" smtClean="0"/>
          </a:p>
          <a:p>
            <a:pPr>
              <a:buNone/>
            </a:pPr>
            <a:r>
              <a:rPr lang="en-IN" dirty="0" smtClean="0"/>
              <a:t>Lithography: process used to transfer patterns to each layer of the IC. </a:t>
            </a:r>
          </a:p>
          <a:p>
            <a:endParaRPr lang="en-IN" dirty="0" smtClean="0"/>
          </a:p>
          <a:p>
            <a:pPr>
              <a:buNone/>
            </a:pPr>
            <a:r>
              <a:rPr lang="en-IN" dirty="0" smtClean="0"/>
              <a:t>Lithography sequence steps: </a:t>
            </a:r>
          </a:p>
          <a:p>
            <a:pPr>
              <a:buNone/>
            </a:pPr>
            <a:r>
              <a:rPr lang="en-IN" dirty="0" smtClean="0"/>
              <a:t> </a:t>
            </a:r>
          </a:p>
          <a:p>
            <a:pPr>
              <a:buNone/>
            </a:pPr>
            <a:r>
              <a:rPr lang="en-IN" dirty="0" smtClean="0"/>
              <a:t>(</a:t>
            </a:r>
            <a:r>
              <a:rPr lang="en-IN" dirty="0" err="1" smtClean="0"/>
              <a:t>i</a:t>
            </a:r>
            <a:r>
              <a:rPr lang="en-IN" dirty="0" smtClean="0"/>
              <a:t>) </a:t>
            </a:r>
            <a:r>
              <a:rPr lang="en-IN" b="1" i="1" dirty="0" smtClean="0"/>
              <a:t>Designing</a:t>
            </a:r>
            <a:r>
              <a:rPr lang="en-IN" dirty="0" smtClean="0"/>
              <a:t>: Drawing </a:t>
            </a:r>
            <a:r>
              <a:rPr lang="en-IN" dirty="0" smtClean="0"/>
              <a:t>the “layer” patterns on a layout editor</a:t>
            </a:r>
          </a:p>
          <a:p>
            <a:pPr>
              <a:buNone/>
            </a:pPr>
            <a:r>
              <a:rPr lang="en-IN" dirty="0" smtClean="0"/>
              <a:t>  </a:t>
            </a:r>
          </a:p>
          <a:p>
            <a:pPr>
              <a:buNone/>
            </a:pPr>
            <a:r>
              <a:rPr lang="en-IN" dirty="0" smtClean="0"/>
              <a:t>(ii) </a:t>
            </a:r>
            <a:r>
              <a:rPr lang="en-IN" b="1" i="1" dirty="0" smtClean="0"/>
              <a:t>Silicon Foundry: </a:t>
            </a:r>
            <a:r>
              <a:rPr lang="en-IN" dirty="0" smtClean="0"/>
              <a:t>Masks generation from the layer patterns in the design data base</a:t>
            </a:r>
          </a:p>
          <a:p>
            <a:pPr>
              <a:buNone/>
            </a:pPr>
            <a:r>
              <a:rPr lang="en-IN" dirty="0" smtClean="0"/>
              <a:t> </a:t>
            </a:r>
            <a:endParaRPr lang="en-IN" dirty="0" smtClean="0"/>
          </a:p>
          <a:p>
            <a:pPr>
              <a:buNone/>
            </a:pPr>
            <a:r>
              <a:rPr lang="en-IN" dirty="0" smtClean="0"/>
              <a:t>(iii) </a:t>
            </a:r>
            <a:r>
              <a:rPr lang="en-IN" b="1" i="1" dirty="0" smtClean="0"/>
              <a:t>Printing: </a:t>
            </a:r>
            <a:r>
              <a:rPr lang="en-IN" dirty="0" smtClean="0"/>
              <a:t>transfer the mask pattern to the wafer surface. Process the wafer to physically pattern each layer of the IC. </a:t>
            </a:r>
          </a:p>
          <a:p>
            <a:pPr>
              <a:buNone/>
            </a:pPr>
            <a:endParaRPr lang="en-IN" dirty="0" smtClean="0"/>
          </a:p>
          <a:p>
            <a:pPr>
              <a:buNone/>
            </a:pPr>
            <a:r>
              <a:rPr lang="en-IN" dirty="0" smtClean="0"/>
              <a:t>(</a:t>
            </a:r>
            <a:r>
              <a:rPr lang="en-IN" dirty="0" smtClean="0"/>
              <a:t>a</a:t>
            </a:r>
            <a:r>
              <a:rPr lang="en-IN" dirty="0" smtClean="0"/>
              <a:t>) </a:t>
            </a:r>
            <a:r>
              <a:rPr lang="en-IN" u="sng" dirty="0" smtClean="0"/>
              <a:t>Photo </a:t>
            </a:r>
            <a:r>
              <a:rPr lang="en-IN" u="sng" dirty="0" smtClean="0"/>
              <a:t>resist application</a:t>
            </a:r>
            <a:r>
              <a:rPr lang="en-IN" dirty="0" smtClean="0"/>
              <a:t>: The surface to be patterned is  spin-coated with a light-sensitive  organic polymer called </a:t>
            </a:r>
            <a:r>
              <a:rPr lang="en-IN" dirty="0" err="1" smtClean="0"/>
              <a:t>photoresist</a:t>
            </a:r>
            <a:r>
              <a:rPr lang="en-IN" dirty="0" smtClean="0"/>
              <a:t>  </a:t>
            </a:r>
          </a:p>
          <a:p>
            <a:pPr>
              <a:buNone/>
            </a:pPr>
            <a:r>
              <a:rPr lang="en-IN" dirty="0" smtClean="0"/>
              <a:t>(</a:t>
            </a:r>
            <a:r>
              <a:rPr lang="en-IN" dirty="0" smtClean="0"/>
              <a:t>b</a:t>
            </a:r>
            <a:r>
              <a:rPr lang="en-IN" dirty="0" smtClean="0"/>
              <a:t>) </a:t>
            </a:r>
            <a:r>
              <a:rPr lang="en-IN" u="sng" dirty="0" smtClean="0"/>
              <a:t>Printing </a:t>
            </a:r>
            <a:r>
              <a:rPr lang="en-IN" u="sng" dirty="0" smtClean="0"/>
              <a:t>(exposure): </a:t>
            </a:r>
            <a:r>
              <a:rPr lang="en-IN" dirty="0" smtClean="0"/>
              <a:t>The mask pattern is developed on the </a:t>
            </a:r>
            <a:r>
              <a:rPr lang="en-IN" dirty="0" err="1" smtClean="0"/>
              <a:t>photoresist</a:t>
            </a:r>
            <a:r>
              <a:rPr lang="en-IN" dirty="0" smtClean="0"/>
              <a:t>, with </a:t>
            </a:r>
            <a:r>
              <a:rPr lang="en-IN" dirty="0" smtClean="0"/>
              <a:t>UV light </a:t>
            </a:r>
            <a:r>
              <a:rPr lang="en-IN" dirty="0" smtClean="0"/>
              <a:t>exposure depending on the type of  </a:t>
            </a:r>
            <a:r>
              <a:rPr lang="en-IN" dirty="0" err="1" smtClean="0"/>
              <a:t>photoresist</a:t>
            </a:r>
            <a:r>
              <a:rPr lang="en-IN" dirty="0" smtClean="0"/>
              <a:t> (</a:t>
            </a:r>
            <a:r>
              <a:rPr lang="en-IN" dirty="0" smtClean="0"/>
              <a:t>negative or positive). </a:t>
            </a:r>
            <a:r>
              <a:rPr lang="en-IN" dirty="0" smtClean="0"/>
              <a:t>The </a:t>
            </a:r>
            <a:r>
              <a:rPr lang="en-IN" dirty="0" smtClean="0"/>
              <a:t>exposed or unexposed parts become resistant to certain types of solvents  </a:t>
            </a:r>
          </a:p>
          <a:p>
            <a:pPr>
              <a:buNone/>
            </a:pPr>
            <a:r>
              <a:rPr lang="en-IN" dirty="0" smtClean="0"/>
              <a:t>(</a:t>
            </a:r>
            <a:r>
              <a:rPr lang="en-IN" dirty="0" smtClean="0"/>
              <a:t>c</a:t>
            </a:r>
            <a:r>
              <a:rPr lang="en-IN" dirty="0" smtClean="0"/>
              <a:t>) </a:t>
            </a:r>
            <a:r>
              <a:rPr lang="en-IN" u="sng" dirty="0" smtClean="0"/>
              <a:t>Development</a:t>
            </a:r>
            <a:r>
              <a:rPr lang="en-IN" u="sng" dirty="0" smtClean="0"/>
              <a:t>: </a:t>
            </a:r>
            <a:r>
              <a:rPr lang="en-IN" dirty="0" smtClean="0"/>
              <a:t>The soluble photo </a:t>
            </a:r>
            <a:r>
              <a:rPr lang="en-IN" dirty="0" smtClean="0"/>
              <a:t>resist is </a:t>
            </a:r>
            <a:r>
              <a:rPr lang="en-IN" dirty="0" smtClean="0"/>
              <a:t>chemically removed.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151313" y="2843213"/>
            <a:ext cx="1182687" cy="1039812"/>
          </a:xfrm>
          <a:prstGeom prst="rect">
            <a:avLst/>
          </a:prstGeom>
          <a:solidFill>
            <a:srgbClr val="FFFFFF"/>
          </a:solidFill>
          <a:ln w="9525">
            <a:noFill/>
            <a:miter lim="800000"/>
            <a:headEnd/>
            <a:tailEnd/>
          </a:ln>
        </p:spPr>
        <p:txBody>
          <a:bodyPr/>
          <a:lstStyle/>
          <a:p>
            <a:endParaRPr lang="en-US"/>
          </a:p>
        </p:txBody>
      </p:sp>
      <p:sp>
        <p:nvSpPr>
          <p:cNvPr id="6147" name="Rectangle 3"/>
          <p:cNvSpPr>
            <a:spLocks noChangeArrowheads="1"/>
          </p:cNvSpPr>
          <p:nvPr/>
        </p:nvSpPr>
        <p:spPr bwMode="auto">
          <a:xfrm>
            <a:off x="4151313" y="2843213"/>
            <a:ext cx="1182687" cy="103981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pic>
        <p:nvPicPr>
          <p:cNvPr id="6148" name="Picture 4"/>
          <p:cNvPicPr>
            <a:picLocks noChangeAspect="1" noChangeArrowheads="1"/>
          </p:cNvPicPr>
          <p:nvPr/>
        </p:nvPicPr>
        <p:blipFill>
          <a:blip r:embed="rId4" cstate="print"/>
          <a:srcRect/>
          <a:stretch>
            <a:fillRect/>
          </a:stretch>
        </p:blipFill>
        <p:spPr bwMode="auto">
          <a:xfrm>
            <a:off x="4148138" y="2857500"/>
            <a:ext cx="1182687" cy="1039813"/>
          </a:xfrm>
          <a:prstGeom prst="rect">
            <a:avLst/>
          </a:prstGeom>
          <a:noFill/>
          <a:ln w="9525">
            <a:noFill/>
            <a:miter lim="800000"/>
            <a:headEnd/>
            <a:tailEnd/>
          </a:ln>
        </p:spPr>
      </p:pic>
      <p:sp>
        <p:nvSpPr>
          <p:cNvPr id="6149" name="Rectangle 5"/>
          <p:cNvSpPr>
            <a:spLocks noChangeArrowheads="1"/>
          </p:cNvSpPr>
          <p:nvPr/>
        </p:nvSpPr>
        <p:spPr bwMode="auto">
          <a:xfrm>
            <a:off x="6261100" y="3019425"/>
            <a:ext cx="1182688" cy="1279525"/>
          </a:xfrm>
          <a:prstGeom prst="rect">
            <a:avLst/>
          </a:prstGeom>
          <a:noFill/>
          <a:ln w="9525">
            <a:noFill/>
            <a:miter lim="800000"/>
            <a:headEnd/>
            <a:tailEnd/>
          </a:ln>
        </p:spPr>
        <p:txBody>
          <a:bodyPr/>
          <a:lstStyle/>
          <a:p>
            <a:endParaRPr lang="en-US"/>
          </a:p>
        </p:txBody>
      </p:sp>
      <p:sp>
        <p:nvSpPr>
          <p:cNvPr id="6150" name="Rectangle 6"/>
          <p:cNvSpPr>
            <a:spLocks noChangeArrowheads="1"/>
          </p:cNvSpPr>
          <p:nvPr/>
        </p:nvSpPr>
        <p:spPr bwMode="auto">
          <a:xfrm>
            <a:off x="6261100" y="3019425"/>
            <a:ext cx="1182688" cy="12795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pic>
        <p:nvPicPr>
          <p:cNvPr id="6151" name="Picture 7"/>
          <p:cNvPicPr>
            <a:picLocks noChangeAspect="1" noChangeArrowheads="1"/>
          </p:cNvPicPr>
          <p:nvPr/>
        </p:nvPicPr>
        <p:blipFill>
          <a:blip r:embed="rId5" cstate="print"/>
          <a:srcRect/>
          <a:stretch>
            <a:fillRect/>
          </a:stretch>
        </p:blipFill>
        <p:spPr bwMode="auto">
          <a:xfrm>
            <a:off x="6261100" y="3019425"/>
            <a:ext cx="1182688" cy="1279525"/>
          </a:xfrm>
          <a:prstGeom prst="rect">
            <a:avLst/>
          </a:prstGeom>
          <a:noFill/>
          <a:ln w="9525">
            <a:noFill/>
            <a:miter lim="800000"/>
            <a:headEnd/>
            <a:tailEnd/>
          </a:ln>
        </p:spPr>
      </p:pic>
      <p:sp>
        <p:nvSpPr>
          <p:cNvPr id="6152" name="Rectangle 8"/>
          <p:cNvSpPr>
            <a:spLocks noChangeArrowheads="1"/>
          </p:cNvSpPr>
          <p:nvPr/>
        </p:nvSpPr>
        <p:spPr bwMode="auto">
          <a:xfrm>
            <a:off x="6453188" y="4649788"/>
            <a:ext cx="1182687" cy="719137"/>
          </a:xfrm>
          <a:prstGeom prst="rect">
            <a:avLst/>
          </a:prstGeom>
          <a:noFill/>
          <a:ln w="9525">
            <a:noFill/>
            <a:miter lim="800000"/>
            <a:headEnd/>
            <a:tailEnd/>
          </a:ln>
        </p:spPr>
        <p:txBody>
          <a:bodyPr/>
          <a:lstStyle/>
          <a:p>
            <a:endParaRPr lang="en-US"/>
          </a:p>
        </p:txBody>
      </p:sp>
      <p:sp>
        <p:nvSpPr>
          <p:cNvPr id="6153" name="Rectangle 11"/>
          <p:cNvSpPr>
            <a:spLocks noChangeArrowheads="1"/>
          </p:cNvSpPr>
          <p:nvPr/>
        </p:nvSpPr>
        <p:spPr bwMode="auto">
          <a:xfrm>
            <a:off x="5013325" y="5418138"/>
            <a:ext cx="960438" cy="958850"/>
          </a:xfrm>
          <a:prstGeom prst="rect">
            <a:avLst/>
          </a:prstGeom>
          <a:noFill/>
          <a:ln w="9525">
            <a:noFill/>
            <a:miter lim="800000"/>
            <a:headEnd/>
            <a:tailEnd/>
          </a:ln>
        </p:spPr>
        <p:txBody>
          <a:bodyPr/>
          <a:lstStyle/>
          <a:p>
            <a:endParaRPr lang="en-US"/>
          </a:p>
        </p:txBody>
      </p:sp>
      <p:sp>
        <p:nvSpPr>
          <p:cNvPr id="6154" name="Rectangle 14"/>
          <p:cNvSpPr>
            <a:spLocks noChangeArrowheads="1"/>
          </p:cNvSpPr>
          <p:nvPr/>
        </p:nvSpPr>
        <p:spPr bwMode="auto">
          <a:xfrm>
            <a:off x="3479800" y="5561013"/>
            <a:ext cx="782638" cy="815975"/>
          </a:xfrm>
          <a:prstGeom prst="rect">
            <a:avLst/>
          </a:prstGeom>
          <a:noFill/>
          <a:ln w="9525">
            <a:noFill/>
            <a:miter lim="800000"/>
            <a:headEnd/>
            <a:tailEnd/>
          </a:ln>
        </p:spPr>
        <p:txBody>
          <a:bodyPr/>
          <a:lstStyle/>
          <a:p>
            <a:endParaRPr lang="en-US"/>
          </a:p>
        </p:txBody>
      </p:sp>
      <p:sp>
        <p:nvSpPr>
          <p:cNvPr id="6155" name="Rectangle 15"/>
          <p:cNvSpPr>
            <a:spLocks noChangeArrowheads="1"/>
          </p:cNvSpPr>
          <p:nvPr/>
        </p:nvSpPr>
        <p:spPr bwMode="auto">
          <a:xfrm>
            <a:off x="3479800" y="5561013"/>
            <a:ext cx="782638" cy="8159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pic>
        <p:nvPicPr>
          <p:cNvPr id="6156" name="Picture 16"/>
          <p:cNvPicPr>
            <a:picLocks noChangeAspect="1" noChangeArrowheads="1"/>
          </p:cNvPicPr>
          <p:nvPr/>
        </p:nvPicPr>
        <p:blipFill>
          <a:blip r:embed="rId6" cstate="print"/>
          <a:srcRect/>
          <a:stretch>
            <a:fillRect/>
          </a:stretch>
        </p:blipFill>
        <p:spPr bwMode="auto">
          <a:xfrm>
            <a:off x="3479800" y="5561013"/>
            <a:ext cx="782638" cy="815975"/>
          </a:xfrm>
          <a:prstGeom prst="rect">
            <a:avLst/>
          </a:prstGeom>
          <a:noFill/>
          <a:ln w="9525">
            <a:noFill/>
            <a:miter lim="800000"/>
            <a:headEnd/>
            <a:tailEnd/>
          </a:ln>
        </p:spPr>
      </p:pic>
      <p:sp>
        <p:nvSpPr>
          <p:cNvPr id="6157" name="Rectangle 17"/>
          <p:cNvSpPr>
            <a:spLocks noChangeArrowheads="1"/>
          </p:cNvSpPr>
          <p:nvPr/>
        </p:nvSpPr>
        <p:spPr bwMode="auto">
          <a:xfrm>
            <a:off x="1752600" y="3770313"/>
            <a:ext cx="782638" cy="784225"/>
          </a:xfrm>
          <a:prstGeom prst="rect">
            <a:avLst/>
          </a:prstGeom>
          <a:noFill/>
          <a:ln w="9525">
            <a:noFill/>
            <a:miter lim="800000"/>
            <a:headEnd/>
            <a:tailEnd/>
          </a:ln>
        </p:spPr>
        <p:txBody>
          <a:bodyPr/>
          <a:lstStyle/>
          <a:p>
            <a:endParaRPr lang="en-US"/>
          </a:p>
        </p:txBody>
      </p:sp>
      <p:sp>
        <p:nvSpPr>
          <p:cNvPr id="6158" name="Rectangle 18"/>
          <p:cNvSpPr>
            <a:spLocks noChangeArrowheads="1"/>
          </p:cNvSpPr>
          <p:nvPr/>
        </p:nvSpPr>
        <p:spPr bwMode="auto">
          <a:xfrm>
            <a:off x="1752600" y="3770313"/>
            <a:ext cx="782638" cy="7842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pic>
        <p:nvPicPr>
          <p:cNvPr id="6159" name="Picture 19"/>
          <p:cNvPicPr>
            <a:picLocks noChangeAspect="1" noChangeArrowheads="1"/>
          </p:cNvPicPr>
          <p:nvPr/>
        </p:nvPicPr>
        <p:blipFill>
          <a:blip r:embed="rId7" cstate="print"/>
          <a:srcRect/>
          <a:stretch>
            <a:fillRect/>
          </a:stretch>
        </p:blipFill>
        <p:spPr bwMode="auto">
          <a:xfrm>
            <a:off x="1639888" y="3657600"/>
            <a:ext cx="895350" cy="896938"/>
          </a:xfrm>
          <a:prstGeom prst="rect">
            <a:avLst/>
          </a:prstGeom>
          <a:noFill/>
          <a:ln w="9525">
            <a:noFill/>
            <a:miter lim="800000"/>
            <a:headEnd/>
            <a:tailEnd/>
          </a:ln>
        </p:spPr>
      </p:pic>
      <p:sp>
        <p:nvSpPr>
          <p:cNvPr id="6160" name="Rectangle 20"/>
          <p:cNvSpPr>
            <a:spLocks noChangeArrowheads="1"/>
          </p:cNvSpPr>
          <p:nvPr/>
        </p:nvSpPr>
        <p:spPr bwMode="auto">
          <a:xfrm>
            <a:off x="2616200" y="2300288"/>
            <a:ext cx="1182688" cy="719137"/>
          </a:xfrm>
          <a:prstGeom prst="rect">
            <a:avLst/>
          </a:prstGeom>
          <a:noFill/>
          <a:ln w="9525">
            <a:noFill/>
            <a:miter lim="800000"/>
            <a:headEnd/>
            <a:tailEnd/>
          </a:ln>
        </p:spPr>
        <p:txBody>
          <a:bodyPr/>
          <a:lstStyle/>
          <a:p>
            <a:endParaRPr lang="en-US"/>
          </a:p>
        </p:txBody>
      </p:sp>
      <p:sp>
        <p:nvSpPr>
          <p:cNvPr id="6161" name="Rectangle 21"/>
          <p:cNvSpPr>
            <a:spLocks noChangeArrowheads="1"/>
          </p:cNvSpPr>
          <p:nvPr/>
        </p:nvSpPr>
        <p:spPr bwMode="auto">
          <a:xfrm>
            <a:off x="2616200" y="2300288"/>
            <a:ext cx="1182688" cy="71913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pic>
        <p:nvPicPr>
          <p:cNvPr id="6162" name="Picture 22"/>
          <p:cNvPicPr>
            <a:picLocks noChangeAspect="1" noChangeArrowheads="1"/>
          </p:cNvPicPr>
          <p:nvPr/>
        </p:nvPicPr>
        <p:blipFill>
          <a:blip r:embed="rId8" cstate="print"/>
          <a:srcRect/>
          <a:stretch>
            <a:fillRect/>
          </a:stretch>
        </p:blipFill>
        <p:spPr bwMode="auto">
          <a:xfrm>
            <a:off x="2616200" y="2200275"/>
            <a:ext cx="1346200" cy="819150"/>
          </a:xfrm>
          <a:prstGeom prst="rect">
            <a:avLst/>
          </a:prstGeom>
          <a:noFill/>
          <a:ln w="9525">
            <a:noFill/>
            <a:miter lim="800000"/>
            <a:headEnd/>
            <a:tailEnd/>
          </a:ln>
        </p:spPr>
      </p:pic>
      <p:sp>
        <p:nvSpPr>
          <p:cNvPr id="6163" name="Rectangle 23"/>
          <p:cNvSpPr>
            <a:spLocks noChangeArrowheads="1"/>
          </p:cNvSpPr>
          <p:nvPr/>
        </p:nvSpPr>
        <p:spPr bwMode="auto">
          <a:xfrm>
            <a:off x="5589588" y="1676400"/>
            <a:ext cx="1087437" cy="1087438"/>
          </a:xfrm>
          <a:prstGeom prst="rect">
            <a:avLst/>
          </a:prstGeom>
          <a:noFill/>
          <a:ln w="9525">
            <a:noFill/>
            <a:miter lim="800000"/>
            <a:headEnd/>
            <a:tailEnd/>
          </a:ln>
        </p:spPr>
        <p:txBody>
          <a:bodyPr/>
          <a:lstStyle/>
          <a:p>
            <a:endParaRPr lang="en-US"/>
          </a:p>
        </p:txBody>
      </p:sp>
      <p:sp>
        <p:nvSpPr>
          <p:cNvPr id="6164" name="Rectangle 24"/>
          <p:cNvSpPr>
            <a:spLocks noChangeArrowheads="1"/>
          </p:cNvSpPr>
          <p:nvPr/>
        </p:nvSpPr>
        <p:spPr bwMode="auto">
          <a:xfrm>
            <a:off x="5589588" y="1676400"/>
            <a:ext cx="1087437" cy="108743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pic>
        <p:nvPicPr>
          <p:cNvPr id="6165" name="Picture 25"/>
          <p:cNvPicPr>
            <a:picLocks noChangeAspect="1" noChangeArrowheads="1"/>
          </p:cNvPicPr>
          <p:nvPr/>
        </p:nvPicPr>
        <p:blipFill>
          <a:blip r:embed="rId9" cstate="print"/>
          <a:srcRect/>
          <a:stretch>
            <a:fillRect/>
          </a:stretch>
        </p:blipFill>
        <p:spPr bwMode="auto">
          <a:xfrm>
            <a:off x="5589588" y="1676400"/>
            <a:ext cx="1087437" cy="1087438"/>
          </a:xfrm>
          <a:prstGeom prst="rect">
            <a:avLst/>
          </a:prstGeom>
          <a:noFill/>
          <a:ln w="9525">
            <a:noFill/>
            <a:miter lim="800000"/>
            <a:headEnd/>
            <a:tailEnd/>
          </a:ln>
        </p:spPr>
      </p:pic>
      <p:sp>
        <p:nvSpPr>
          <p:cNvPr id="6166" name="Freeform 26"/>
          <p:cNvSpPr>
            <a:spLocks/>
          </p:cNvSpPr>
          <p:nvPr/>
        </p:nvSpPr>
        <p:spPr bwMode="auto">
          <a:xfrm>
            <a:off x="2471738" y="2795588"/>
            <a:ext cx="31750" cy="31750"/>
          </a:xfrm>
          <a:custGeom>
            <a:avLst/>
            <a:gdLst>
              <a:gd name="T0" fmla="*/ 31750 w 20"/>
              <a:gd name="T1" fmla="*/ 15875 h 20"/>
              <a:gd name="T2" fmla="*/ 31750 w 20"/>
              <a:gd name="T3" fmla="*/ 0 h 20"/>
              <a:gd name="T4" fmla="*/ 15875 w 20"/>
              <a:gd name="T5" fmla="*/ 0 h 20"/>
              <a:gd name="T6" fmla="*/ 15875 w 20"/>
              <a:gd name="T7" fmla="*/ 0 h 20"/>
              <a:gd name="T8" fmla="*/ 0 w 20"/>
              <a:gd name="T9" fmla="*/ 15875 h 20"/>
              <a:gd name="T10" fmla="*/ 15875 w 20"/>
              <a:gd name="T11" fmla="*/ 15875 h 20"/>
              <a:gd name="T12" fmla="*/ 15875 w 20"/>
              <a:gd name="T13" fmla="*/ 31750 h 20"/>
              <a:gd name="T14" fmla="*/ 31750 w 20"/>
              <a:gd name="T15" fmla="*/ 31750 h 20"/>
              <a:gd name="T16" fmla="*/ 31750 w 20"/>
              <a:gd name="T17" fmla="*/ 1587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20" y="10"/>
                </a:moveTo>
                <a:lnTo>
                  <a:pt x="20" y="0"/>
                </a:lnTo>
                <a:lnTo>
                  <a:pt x="10" y="0"/>
                </a:lnTo>
                <a:lnTo>
                  <a:pt x="0" y="10"/>
                </a:lnTo>
                <a:lnTo>
                  <a:pt x="10" y="10"/>
                </a:lnTo>
                <a:lnTo>
                  <a:pt x="10" y="20"/>
                </a:lnTo>
                <a:lnTo>
                  <a:pt x="20" y="20"/>
                </a:lnTo>
                <a:lnTo>
                  <a:pt x="2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67" name="Freeform 27"/>
          <p:cNvSpPr>
            <a:spLocks/>
          </p:cNvSpPr>
          <p:nvPr/>
        </p:nvSpPr>
        <p:spPr bwMode="auto">
          <a:xfrm>
            <a:off x="2487613" y="2732088"/>
            <a:ext cx="144462" cy="142875"/>
          </a:xfrm>
          <a:custGeom>
            <a:avLst/>
            <a:gdLst>
              <a:gd name="T0" fmla="*/ 15875 w 91"/>
              <a:gd name="T1" fmla="*/ 79375 h 90"/>
              <a:gd name="T2" fmla="*/ 15875 w 91"/>
              <a:gd name="T3" fmla="*/ 15875 h 90"/>
              <a:gd name="T4" fmla="*/ 0 w 91"/>
              <a:gd name="T5" fmla="*/ 0 h 90"/>
              <a:gd name="T6" fmla="*/ 31750 w 91"/>
              <a:gd name="T7" fmla="*/ 15875 h 90"/>
              <a:gd name="T8" fmla="*/ 128587 w 91"/>
              <a:gd name="T9" fmla="*/ 95250 h 90"/>
              <a:gd name="T10" fmla="*/ 144462 w 91"/>
              <a:gd name="T11" fmla="*/ 95250 h 90"/>
              <a:gd name="T12" fmla="*/ 112712 w 91"/>
              <a:gd name="T13" fmla="*/ 111125 h 90"/>
              <a:gd name="T14" fmla="*/ 0 w 91"/>
              <a:gd name="T15" fmla="*/ 142875 h 90"/>
              <a:gd name="T16" fmla="*/ 0 w 91"/>
              <a:gd name="T17" fmla="*/ 142875 h 90"/>
              <a:gd name="T18" fmla="*/ 0 w 91"/>
              <a:gd name="T19" fmla="*/ 127000 h 90"/>
              <a:gd name="T20" fmla="*/ 0 w 91"/>
              <a:gd name="T21" fmla="*/ 127000 h 90"/>
              <a:gd name="T22" fmla="*/ 112712 w 91"/>
              <a:gd name="T23" fmla="*/ 95250 h 90"/>
              <a:gd name="T24" fmla="*/ 112712 w 91"/>
              <a:gd name="T25" fmla="*/ 111125 h 90"/>
              <a:gd name="T26" fmla="*/ 112712 w 91"/>
              <a:gd name="T27" fmla="*/ 111125 h 90"/>
              <a:gd name="T28" fmla="*/ 15875 w 91"/>
              <a:gd name="T29" fmla="*/ 31750 h 90"/>
              <a:gd name="T30" fmla="*/ 31750 w 91"/>
              <a:gd name="T31" fmla="*/ 15875 h 90"/>
              <a:gd name="T32" fmla="*/ 31750 w 91"/>
              <a:gd name="T33" fmla="*/ 15875 h 90"/>
              <a:gd name="T34" fmla="*/ 31750 w 91"/>
              <a:gd name="T35" fmla="*/ 79375 h 90"/>
              <a:gd name="T36" fmla="*/ 15875 w 91"/>
              <a:gd name="T37" fmla="*/ 79375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90"/>
              <a:gd name="T59" fmla="*/ 91 w 91"/>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90">
                <a:moveTo>
                  <a:pt x="10" y="50"/>
                </a:moveTo>
                <a:lnTo>
                  <a:pt x="10" y="10"/>
                </a:lnTo>
                <a:lnTo>
                  <a:pt x="0" y="0"/>
                </a:lnTo>
                <a:lnTo>
                  <a:pt x="20" y="10"/>
                </a:lnTo>
                <a:lnTo>
                  <a:pt x="81" y="60"/>
                </a:lnTo>
                <a:lnTo>
                  <a:pt x="91" y="60"/>
                </a:lnTo>
                <a:lnTo>
                  <a:pt x="71" y="70"/>
                </a:lnTo>
                <a:lnTo>
                  <a:pt x="0" y="90"/>
                </a:lnTo>
                <a:lnTo>
                  <a:pt x="0" y="80"/>
                </a:lnTo>
                <a:lnTo>
                  <a:pt x="71" y="60"/>
                </a:lnTo>
                <a:lnTo>
                  <a:pt x="71" y="70"/>
                </a:lnTo>
                <a:lnTo>
                  <a:pt x="10" y="20"/>
                </a:lnTo>
                <a:lnTo>
                  <a:pt x="20" y="10"/>
                </a:lnTo>
                <a:lnTo>
                  <a:pt x="20" y="50"/>
                </a:lnTo>
                <a:lnTo>
                  <a:pt x="10" y="5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68" name="Freeform 28"/>
          <p:cNvSpPr>
            <a:spLocks/>
          </p:cNvSpPr>
          <p:nvPr/>
        </p:nvSpPr>
        <p:spPr bwMode="auto">
          <a:xfrm>
            <a:off x="2487613" y="2811463"/>
            <a:ext cx="31750" cy="47625"/>
          </a:xfrm>
          <a:custGeom>
            <a:avLst/>
            <a:gdLst>
              <a:gd name="T0" fmla="*/ 0 w 20"/>
              <a:gd name="T1" fmla="*/ 47625 h 30"/>
              <a:gd name="T2" fmla="*/ 15875 w 20"/>
              <a:gd name="T3" fmla="*/ 0 h 30"/>
              <a:gd name="T4" fmla="*/ 31750 w 20"/>
              <a:gd name="T5" fmla="*/ 0 h 30"/>
              <a:gd name="T6" fmla="*/ 31750 w 20"/>
              <a:gd name="T7" fmla="*/ 0 h 30"/>
              <a:gd name="T8" fmla="*/ 31750 w 20"/>
              <a:gd name="T9" fmla="*/ 0 h 30"/>
              <a:gd name="T10" fmla="*/ 15875 w 20"/>
              <a:gd name="T11" fmla="*/ 47625 h 30"/>
              <a:gd name="T12" fmla="*/ 0 w 20"/>
              <a:gd name="T13" fmla="*/ 47625 h 30"/>
              <a:gd name="T14" fmla="*/ 0 60000 65536"/>
              <a:gd name="T15" fmla="*/ 0 60000 65536"/>
              <a:gd name="T16" fmla="*/ 0 60000 65536"/>
              <a:gd name="T17" fmla="*/ 0 60000 65536"/>
              <a:gd name="T18" fmla="*/ 0 60000 65536"/>
              <a:gd name="T19" fmla="*/ 0 60000 65536"/>
              <a:gd name="T20" fmla="*/ 0 60000 65536"/>
              <a:gd name="T21" fmla="*/ 0 w 20"/>
              <a:gd name="T22" fmla="*/ 0 h 30"/>
              <a:gd name="T23" fmla="*/ 20 w 2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0">
                <a:moveTo>
                  <a:pt x="0" y="30"/>
                </a:moveTo>
                <a:lnTo>
                  <a:pt x="10" y="0"/>
                </a:lnTo>
                <a:lnTo>
                  <a:pt x="20" y="0"/>
                </a:lnTo>
                <a:lnTo>
                  <a:pt x="10" y="30"/>
                </a:lnTo>
                <a:lnTo>
                  <a:pt x="0" y="3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69" name="Freeform 29"/>
          <p:cNvSpPr>
            <a:spLocks/>
          </p:cNvSpPr>
          <p:nvPr/>
        </p:nvSpPr>
        <p:spPr bwMode="auto">
          <a:xfrm>
            <a:off x="2487613" y="2747963"/>
            <a:ext cx="112712" cy="111125"/>
          </a:xfrm>
          <a:custGeom>
            <a:avLst/>
            <a:gdLst>
              <a:gd name="T0" fmla="*/ 15875 w 71"/>
              <a:gd name="T1" fmla="*/ 63500 h 70"/>
              <a:gd name="T2" fmla="*/ 15875 w 71"/>
              <a:gd name="T3" fmla="*/ 0 h 70"/>
              <a:gd name="T4" fmla="*/ 112712 w 71"/>
              <a:gd name="T5" fmla="*/ 79375 h 70"/>
              <a:gd name="T6" fmla="*/ 0 w 71"/>
              <a:gd name="T7" fmla="*/ 111125 h 70"/>
              <a:gd name="T8" fmla="*/ 15875 w 71"/>
              <a:gd name="T9" fmla="*/ 63500 h 70"/>
              <a:gd name="T10" fmla="*/ 0 60000 65536"/>
              <a:gd name="T11" fmla="*/ 0 60000 65536"/>
              <a:gd name="T12" fmla="*/ 0 60000 65536"/>
              <a:gd name="T13" fmla="*/ 0 60000 65536"/>
              <a:gd name="T14" fmla="*/ 0 60000 65536"/>
              <a:gd name="T15" fmla="*/ 0 w 71"/>
              <a:gd name="T16" fmla="*/ 0 h 70"/>
              <a:gd name="T17" fmla="*/ 71 w 71"/>
              <a:gd name="T18" fmla="*/ 70 h 70"/>
            </a:gdLst>
            <a:ahLst/>
            <a:cxnLst>
              <a:cxn ang="T10">
                <a:pos x="T0" y="T1"/>
              </a:cxn>
              <a:cxn ang="T11">
                <a:pos x="T2" y="T3"/>
              </a:cxn>
              <a:cxn ang="T12">
                <a:pos x="T4" y="T5"/>
              </a:cxn>
              <a:cxn ang="T13">
                <a:pos x="T6" y="T7"/>
              </a:cxn>
              <a:cxn ang="T14">
                <a:pos x="T8" y="T9"/>
              </a:cxn>
            </a:cxnLst>
            <a:rect l="T15" t="T16" r="T17" b="T18"/>
            <a:pathLst>
              <a:path w="71" h="70">
                <a:moveTo>
                  <a:pt x="10" y="40"/>
                </a:moveTo>
                <a:lnTo>
                  <a:pt x="10" y="0"/>
                </a:lnTo>
                <a:lnTo>
                  <a:pt x="71" y="50"/>
                </a:lnTo>
                <a:lnTo>
                  <a:pt x="0" y="70"/>
                </a:lnTo>
                <a:lnTo>
                  <a:pt x="1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0" name="Freeform 30"/>
          <p:cNvSpPr>
            <a:spLocks/>
          </p:cNvSpPr>
          <p:nvPr/>
        </p:nvSpPr>
        <p:spPr bwMode="auto">
          <a:xfrm>
            <a:off x="2487613" y="2795588"/>
            <a:ext cx="31750" cy="31750"/>
          </a:xfrm>
          <a:custGeom>
            <a:avLst/>
            <a:gdLst>
              <a:gd name="T0" fmla="*/ 0 w 20"/>
              <a:gd name="T1" fmla="*/ 31750 h 20"/>
              <a:gd name="T2" fmla="*/ 15875 w 20"/>
              <a:gd name="T3" fmla="*/ 31750 h 20"/>
              <a:gd name="T4" fmla="*/ 31750 w 20"/>
              <a:gd name="T5" fmla="*/ 0 h 20"/>
              <a:gd name="T6" fmla="*/ 15875 w 20"/>
              <a:gd name="T7" fmla="*/ 0 h 20"/>
              <a:gd name="T8" fmla="*/ 0 w 20"/>
              <a:gd name="T9" fmla="*/ 3175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20"/>
                </a:moveTo>
                <a:lnTo>
                  <a:pt x="10" y="20"/>
                </a:lnTo>
                <a:lnTo>
                  <a:pt x="20" y="0"/>
                </a:lnTo>
                <a:lnTo>
                  <a:pt x="10" y="0"/>
                </a:lnTo>
                <a:lnTo>
                  <a:pt x="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1" name="Freeform 31"/>
          <p:cNvSpPr>
            <a:spLocks/>
          </p:cNvSpPr>
          <p:nvPr/>
        </p:nvSpPr>
        <p:spPr bwMode="auto">
          <a:xfrm>
            <a:off x="2216150" y="2619375"/>
            <a:ext cx="287338" cy="207963"/>
          </a:xfrm>
          <a:custGeom>
            <a:avLst/>
            <a:gdLst>
              <a:gd name="T0" fmla="*/ 271463 w 181"/>
              <a:gd name="T1" fmla="*/ 207963 h 131"/>
              <a:gd name="T2" fmla="*/ 128588 w 181"/>
              <a:gd name="T3" fmla="*/ 144463 h 131"/>
              <a:gd name="T4" fmla="*/ 112713 w 181"/>
              <a:gd name="T5" fmla="*/ 144463 h 131"/>
              <a:gd name="T6" fmla="*/ 112713 w 181"/>
              <a:gd name="T7" fmla="*/ 144463 h 131"/>
              <a:gd name="T8" fmla="*/ 0 w 181"/>
              <a:gd name="T9" fmla="*/ 15875 h 131"/>
              <a:gd name="T10" fmla="*/ 0 w 181"/>
              <a:gd name="T11" fmla="*/ 15875 h 131"/>
              <a:gd name="T12" fmla="*/ 31750 w 181"/>
              <a:gd name="T13" fmla="*/ 0 h 131"/>
              <a:gd name="T14" fmla="*/ 31750 w 181"/>
              <a:gd name="T15" fmla="*/ 0 h 131"/>
              <a:gd name="T16" fmla="*/ 144463 w 181"/>
              <a:gd name="T17" fmla="*/ 128588 h 131"/>
              <a:gd name="T18" fmla="*/ 144463 w 181"/>
              <a:gd name="T19" fmla="*/ 128588 h 131"/>
              <a:gd name="T20" fmla="*/ 144463 w 181"/>
              <a:gd name="T21" fmla="*/ 112713 h 131"/>
              <a:gd name="T22" fmla="*/ 287338 w 181"/>
              <a:gd name="T23" fmla="*/ 176213 h 131"/>
              <a:gd name="T24" fmla="*/ 271463 w 181"/>
              <a:gd name="T25" fmla="*/ 20796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1"/>
              <a:gd name="T40" fmla="*/ 0 h 131"/>
              <a:gd name="T41" fmla="*/ 181 w 18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1" h="131">
                <a:moveTo>
                  <a:pt x="171" y="131"/>
                </a:moveTo>
                <a:lnTo>
                  <a:pt x="81" y="91"/>
                </a:lnTo>
                <a:lnTo>
                  <a:pt x="71" y="91"/>
                </a:lnTo>
                <a:lnTo>
                  <a:pt x="0" y="10"/>
                </a:lnTo>
                <a:lnTo>
                  <a:pt x="20" y="0"/>
                </a:lnTo>
                <a:lnTo>
                  <a:pt x="91" y="81"/>
                </a:lnTo>
                <a:lnTo>
                  <a:pt x="91" y="71"/>
                </a:lnTo>
                <a:lnTo>
                  <a:pt x="181" y="111"/>
                </a:lnTo>
                <a:lnTo>
                  <a:pt x="171" y="13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2" name="Freeform 32"/>
          <p:cNvSpPr>
            <a:spLocks/>
          </p:cNvSpPr>
          <p:nvPr/>
        </p:nvSpPr>
        <p:spPr bwMode="auto">
          <a:xfrm>
            <a:off x="2152650" y="2444750"/>
            <a:ext cx="95250" cy="190500"/>
          </a:xfrm>
          <a:custGeom>
            <a:avLst/>
            <a:gdLst>
              <a:gd name="T0" fmla="*/ 63500 w 60"/>
              <a:gd name="T1" fmla="*/ 190500 h 120"/>
              <a:gd name="T2" fmla="*/ 0 w 60"/>
              <a:gd name="T3" fmla="*/ 15875 h 120"/>
              <a:gd name="T4" fmla="*/ 0 w 60"/>
              <a:gd name="T5" fmla="*/ 0 h 120"/>
              <a:gd name="T6" fmla="*/ 31750 w 60"/>
              <a:gd name="T7" fmla="*/ 0 h 120"/>
              <a:gd name="T8" fmla="*/ 31750 w 60"/>
              <a:gd name="T9" fmla="*/ 0 h 120"/>
              <a:gd name="T10" fmla="*/ 95250 w 60"/>
              <a:gd name="T11" fmla="*/ 174625 h 120"/>
              <a:gd name="T12" fmla="*/ 63500 w 60"/>
              <a:gd name="T13" fmla="*/ 190500 h 120"/>
              <a:gd name="T14" fmla="*/ 0 60000 65536"/>
              <a:gd name="T15" fmla="*/ 0 60000 65536"/>
              <a:gd name="T16" fmla="*/ 0 60000 65536"/>
              <a:gd name="T17" fmla="*/ 0 60000 65536"/>
              <a:gd name="T18" fmla="*/ 0 60000 65536"/>
              <a:gd name="T19" fmla="*/ 0 60000 65536"/>
              <a:gd name="T20" fmla="*/ 0 60000 65536"/>
              <a:gd name="T21" fmla="*/ 0 w 60"/>
              <a:gd name="T22" fmla="*/ 0 h 120"/>
              <a:gd name="T23" fmla="*/ 60 w 6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0">
                <a:moveTo>
                  <a:pt x="40" y="120"/>
                </a:moveTo>
                <a:lnTo>
                  <a:pt x="0" y="10"/>
                </a:lnTo>
                <a:lnTo>
                  <a:pt x="0" y="0"/>
                </a:lnTo>
                <a:lnTo>
                  <a:pt x="20" y="0"/>
                </a:lnTo>
                <a:lnTo>
                  <a:pt x="60" y="110"/>
                </a:lnTo>
                <a:lnTo>
                  <a:pt x="40" y="1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3" name="Rectangle 33"/>
          <p:cNvSpPr>
            <a:spLocks noChangeArrowheads="1"/>
          </p:cNvSpPr>
          <p:nvPr/>
        </p:nvSpPr>
        <p:spPr bwMode="auto">
          <a:xfrm>
            <a:off x="2120900" y="2236788"/>
            <a:ext cx="31750" cy="15875"/>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174" name="Freeform 34"/>
          <p:cNvSpPr>
            <a:spLocks/>
          </p:cNvSpPr>
          <p:nvPr/>
        </p:nvSpPr>
        <p:spPr bwMode="auto">
          <a:xfrm>
            <a:off x="2120900" y="2252663"/>
            <a:ext cx="63500" cy="192087"/>
          </a:xfrm>
          <a:custGeom>
            <a:avLst/>
            <a:gdLst>
              <a:gd name="T0" fmla="*/ 31750 w 40"/>
              <a:gd name="T1" fmla="*/ 192087 h 121"/>
              <a:gd name="T2" fmla="*/ 63500 w 40"/>
              <a:gd name="T3" fmla="*/ 192087 h 121"/>
              <a:gd name="T4" fmla="*/ 31750 w 40"/>
              <a:gd name="T5" fmla="*/ 0 h 121"/>
              <a:gd name="T6" fmla="*/ 0 w 40"/>
              <a:gd name="T7" fmla="*/ 0 h 121"/>
              <a:gd name="T8" fmla="*/ 31750 w 40"/>
              <a:gd name="T9" fmla="*/ 192087 h 121"/>
              <a:gd name="T10" fmla="*/ 0 60000 65536"/>
              <a:gd name="T11" fmla="*/ 0 60000 65536"/>
              <a:gd name="T12" fmla="*/ 0 60000 65536"/>
              <a:gd name="T13" fmla="*/ 0 60000 65536"/>
              <a:gd name="T14" fmla="*/ 0 60000 65536"/>
              <a:gd name="T15" fmla="*/ 0 w 40"/>
              <a:gd name="T16" fmla="*/ 0 h 121"/>
              <a:gd name="T17" fmla="*/ 40 w 40"/>
              <a:gd name="T18" fmla="*/ 121 h 121"/>
            </a:gdLst>
            <a:ahLst/>
            <a:cxnLst>
              <a:cxn ang="T10">
                <a:pos x="T0" y="T1"/>
              </a:cxn>
              <a:cxn ang="T11">
                <a:pos x="T2" y="T3"/>
              </a:cxn>
              <a:cxn ang="T12">
                <a:pos x="T4" y="T5"/>
              </a:cxn>
              <a:cxn ang="T13">
                <a:pos x="T6" y="T7"/>
              </a:cxn>
              <a:cxn ang="T14">
                <a:pos x="T8" y="T9"/>
              </a:cxn>
            </a:cxnLst>
            <a:rect l="T15" t="T16" r="T17" b="T18"/>
            <a:pathLst>
              <a:path w="40" h="121">
                <a:moveTo>
                  <a:pt x="20" y="121"/>
                </a:moveTo>
                <a:lnTo>
                  <a:pt x="40" y="121"/>
                </a:lnTo>
                <a:lnTo>
                  <a:pt x="20" y="0"/>
                </a:lnTo>
                <a:lnTo>
                  <a:pt x="0" y="0"/>
                </a:lnTo>
                <a:lnTo>
                  <a:pt x="20" y="12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5" name="Freeform 35"/>
          <p:cNvSpPr>
            <a:spLocks/>
          </p:cNvSpPr>
          <p:nvPr/>
        </p:nvSpPr>
        <p:spPr bwMode="auto">
          <a:xfrm>
            <a:off x="6084888" y="5881688"/>
            <a:ext cx="31750" cy="31750"/>
          </a:xfrm>
          <a:custGeom>
            <a:avLst/>
            <a:gdLst>
              <a:gd name="T0" fmla="*/ 0 w 20"/>
              <a:gd name="T1" fmla="*/ 15875 h 20"/>
              <a:gd name="T2" fmla="*/ 0 w 20"/>
              <a:gd name="T3" fmla="*/ 15875 h 20"/>
              <a:gd name="T4" fmla="*/ 15875 w 20"/>
              <a:gd name="T5" fmla="*/ 31750 h 20"/>
              <a:gd name="T6" fmla="*/ 31750 w 20"/>
              <a:gd name="T7" fmla="*/ 15875 h 20"/>
              <a:gd name="T8" fmla="*/ 31750 w 20"/>
              <a:gd name="T9" fmla="*/ 15875 h 20"/>
              <a:gd name="T10" fmla="*/ 15875 w 20"/>
              <a:gd name="T11" fmla="*/ 0 h 20"/>
              <a:gd name="T12" fmla="*/ 15875 w 20"/>
              <a:gd name="T13" fmla="*/ 0 h 20"/>
              <a:gd name="T14" fmla="*/ 0 w 20"/>
              <a:gd name="T15" fmla="*/ 0 h 20"/>
              <a:gd name="T16" fmla="*/ 0 w 20"/>
              <a:gd name="T17" fmla="*/ 1587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0" y="10"/>
                </a:moveTo>
                <a:lnTo>
                  <a:pt x="0" y="10"/>
                </a:lnTo>
                <a:lnTo>
                  <a:pt x="10" y="20"/>
                </a:lnTo>
                <a:lnTo>
                  <a:pt x="20" y="10"/>
                </a:lnTo>
                <a:lnTo>
                  <a:pt x="10" y="0"/>
                </a:lnTo>
                <a:lnTo>
                  <a:pt x="0" y="0"/>
                </a:lnTo>
                <a:lnTo>
                  <a:pt x="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6" name="Freeform 36"/>
          <p:cNvSpPr>
            <a:spLocks/>
          </p:cNvSpPr>
          <p:nvPr/>
        </p:nvSpPr>
        <p:spPr bwMode="auto">
          <a:xfrm>
            <a:off x="5973763" y="5800725"/>
            <a:ext cx="111125" cy="144463"/>
          </a:xfrm>
          <a:custGeom>
            <a:avLst/>
            <a:gdLst>
              <a:gd name="T0" fmla="*/ 111125 w 70"/>
              <a:gd name="T1" fmla="*/ 96838 h 91"/>
              <a:gd name="T2" fmla="*/ 111125 w 70"/>
              <a:gd name="T3" fmla="*/ 144463 h 91"/>
              <a:gd name="T4" fmla="*/ 111125 w 70"/>
              <a:gd name="T5" fmla="*/ 144463 h 91"/>
              <a:gd name="T6" fmla="*/ 111125 w 70"/>
              <a:gd name="T7" fmla="*/ 144463 h 91"/>
              <a:gd name="T8" fmla="*/ 15875 w 70"/>
              <a:gd name="T9" fmla="*/ 96838 h 91"/>
              <a:gd name="T10" fmla="*/ 0 w 70"/>
              <a:gd name="T11" fmla="*/ 80963 h 91"/>
              <a:gd name="T12" fmla="*/ 0 w 70"/>
              <a:gd name="T13" fmla="*/ 80963 h 91"/>
              <a:gd name="T14" fmla="*/ 95250 w 70"/>
              <a:gd name="T15" fmla="*/ 15875 h 91"/>
              <a:gd name="T16" fmla="*/ 111125 w 70"/>
              <a:gd name="T17" fmla="*/ 0 h 91"/>
              <a:gd name="T18" fmla="*/ 111125 w 70"/>
              <a:gd name="T19" fmla="*/ 33338 h 91"/>
              <a:gd name="T20" fmla="*/ 111125 w 70"/>
              <a:gd name="T21" fmla="*/ 33338 h 91"/>
              <a:gd name="T22" fmla="*/ 15875 w 70"/>
              <a:gd name="T23" fmla="*/ 96838 h 91"/>
              <a:gd name="T24" fmla="*/ 0 w 70"/>
              <a:gd name="T25" fmla="*/ 80963 h 91"/>
              <a:gd name="T26" fmla="*/ 15875 w 70"/>
              <a:gd name="T27" fmla="*/ 80963 h 91"/>
              <a:gd name="T28" fmla="*/ 111125 w 70"/>
              <a:gd name="T29" fmla="*/ 128588 h 91"/>
              <a:gd name="T30" fmla="*/ 111125 w 70"/>
              <a:gd name="T31" fmla="*/ 144463 h 91"/>
              <a:gd name="T32" fmla="*/ 95250 w 70"/>
              <a:gd name="T33" fmla="*/ 144463 h 91"/>
              <a:gd name="T34" fmla="*/ 95250 w 70"/>
              <a:gd name="T35" fmla="*/ 96838 h 91"/>
              <a:gd name="T36" fmla="*/ 111125 w 70"/>
              <a:gd name="T37" fmla="*/ 96838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
              <a:gd name="T58" fmla="*/ 0 h 91"/>
              <a:gd name="T59" fmla="*/ 70 w 70"/>
              <a:gd name="T60" fmla="*/ 91 h 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 h="91">
                <a:moveTo>
                  <a:pt x="70" y="61"/>
                </a:moveTo>
                <a:lnTo>
                  <a:pt x="70" y="91"/>
                </a:lnTo>
                <a:lnTo>
                  <a:pt x="10" y="61"/>
                </a:lnTo>
                <a:lnTo>
                  <a:pt x="0" y="51"/>
                </a:lnTo>
                <a:lnTo>
                  <a:pt x="60" y="10"/>
                </a:lnTo>
                <a:lnTo>
                  <a:pt x="70" y="0"/>
                </a:lnTo>
                <a:lnTo>
                  <a:pt x="70" y="21"/>
                </a:lnTo>
                <a:lnTo>
                  <a:pt x="10" y="61"/>
                </a:lnTo>
                <a:lnTo>
                  <a:pt x="0" y="51"/>
                </a:lnTo>
                <a:lnTo>
                  <a:pt x="10" y="51"/>
                </a:lnTo>
                <a:lnTo>
                  <a:pt x="70" y="81"/>
                </a:lnTo>
                <a:lnTo>
                  <a:pt x="70" y="91"/>
                </a:lnTo>
                <a:lnTo>
                  <a:pt x="60" y="91"/>
                </a:lnTo>
                <a:lnTo>
                  <a:pt x="60" y="61"/>
                </a:lnTo>
                <a:lnTo>
                  <a:pt x="70" y="6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7" name="Freeform 37"/>
          <p:cNvSpPr>
            <a:spLocks/>
          </p:cNvSpPr>
          <p:nvPr/>
        </p:nvSpPr>
        <p:spPr bwMode="auto">
          <a:xfrm>
            <a:off x="6069013" y="5834063"/>
            <a:ext cx="15875" cy="63500"/>
          </a:xfrm>
          <a:custGeom>
            <a:avLst/>
            <a:gdLst>
              <a:gd name="T0" fmla="*/ 15875 w 10"/>
              <a:gd name="T1" fmla="*/ 0 h 40"/>
              <a:gd name="T2" fmla="*/ 15875 w 10"/>
              <a:gd name="T3" fmla="*/ 63500 h 40"/>
              <a:gd name="T4" fmla="*/ 0 w 10"/>
              <a:gd name="T5" fmla="*/ 63500 h 40"/>
              <a:gd name="T6" fmla="*/ 0 w 10"/>
              <a:gd name="T7" fmla="*/ 63500 h 40"/>
              <a:gd name="T8" fmla="*/ 0 w 10"/>
              <a:gd name="T9" fmla="*/ 63500 h 40"/>
              <a:gd name="T10" fmla="*/ 0 w 10"/>
              <a:gd name="T11" fmla="*/ 0 h 40"/>
              <a:gd name="T12" fmla="*/ 15875 w 10"/>
              <a:gd name="T13" fmla="*/ 0 h 40"/>
              <a:gd name="T14" fmla="*/ 0 60000 65536"/>
              <a:gd name="T15" fmla="*/ 0 60000 65536"/>
              <a:gd name="T16" fmla="*/ 0 60000 65536"/>
              <a:gd name="T17" fmla="*/ 0 60000 65536"/>
              <a:gd name="T18" fmla="*/ 0 60000 65536"/>
              <a:gd name="T19" fmla="*/ 0 60000 65536"/>
              <a:gd name="T20" fmla="*/ 0 60000 65536"/>
              <a:gd name="T21" fmla="*/ 0 w 10"/>
              <a:gd name="T22" fmla="*/ 0 h 40"/>
              <a:gd name="T23" fmla="*/ 10 w 1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0">
                <a:moveTo>
                  <a:pt x="10" y="0"/>
                </a:moveTo>
                <a:lnTo>
                  <a:pt x="10" y="40"/>
                </a:lnTo>
                <a:lnTo>
                  <a:pt x="0" y="40"/>
                </a:lnTo>
                <a:lnTo>
                  <a:pt x="0" y="0"/>
                </a:lnTo>
                <a:lnTo>
                  <a:pt x="1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8" name="Freeform 38"/>
          <p:cNvSpPr>
            <a:spLocks/>
          </p:cNvSpPr>
          <p:nvPr/>
        </p:nvSpPr>
        <p:spPr bwMode="auto">
          <a:xfrm>
            <a:off x="5989638" y="5834063"/>
            <a:ext cx="95250" cy="111125"/>
          </a:xfrm>
          <a:custGeom>
            <a:avLst/>
            <a:gdLst>
              <a:gd name="T0" fmla="*/ 95250 w 60"/>
              <a:gd name="T1" fmla="*/ 63500 h 70"/>
              <a:gd name="T2" fmla="*/ 95250 w 60"/>
              <a:gd name="T3" fmla="*/ 111125 h 70"/>
              <a:gd name="T4" fmla="*/ 0 w 60"/>
              <a:gd name="T5" fmla="*/ 63500 h 70"/>
              <a:gd name="T6" fmla="*/ 95250 w 60"/>
              <a:gd name="T7" fmla="*/ 0 h 70"/>
              <a:gd name="T8" fmla="*/ 95250 w 60"/>
              <a:gd name="T9" fmla="*/ 63500 h 70"/>
              <a:gd name="T10" fmla="*/ 0 60000 65536"/>
              <a:gd name="T11" fmla="*/ 0 60000 65536"/>
              <a:gd name="T12" fmla="*/ 0 60000 65536"/>
              <a:gd name="T13" fmla="*/ 0 60000 65536"/>
              <a:gd name="T14" fmla="*/ 0 60000 65536"/>
              <a:gd name="T15" fmla="*/ 0 w 60"/>
              <a:gd name="T16" fmla="*/ 0 h 70"/>
              <a:gd name="T17" fmla="*/ 60 w 60"/>
              <a:gd name="T18" fmla="*/ 70 h 70"/>
            </a:gdLst>
            <a:ahLst/>
            <a:cxnLst>
              <a:cxn ang="T10">
                <a:pos x="T0" y="T1"/>
              </a:cxn>
              <a:cxn ang="T11">
                <a:pos x="T2" y="T3"/>
              </a:cxn>
              <a:cxn ang="T12">
                <a:pos x="T4" y="T5"/>
              </a:cxn>
              <a:cxn ang="T13">
                <a:pos x="T6" y="T7"/>
              </a:cxn>
              <a:cxn ang="T14">
                <a:pos x="T8" y="T9"/>
              </a:cxn>
            </a:cxnLst>
            <a:rect l="T15" t="T16" r="T17" b="T18"/>
            <a:pathLst>
              <a:path w="60" h="70">
                <a:moveTo>
                  <a:pt x="60" y="40"/>
                </a:moveTo>
                <a:lnTo>
                  <a:pt x="60" y="70"/>
                </a:lnTo>
                <a:lnTo>
                  <a:pt x="0" y="40"/>
                </a:lnTo>
                <a:lnTo>
                  <a:pt x="60" y="0"/>
                </a:lnTo>
                <a:lnTo>
                  <a:pt x="6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79" name="Rectangle 39"/>
          <p:cNvSpPr>
            <a:spLocks noChangeArrowheads="1"/>
          </p:cNvSpPr>
          <p:nvPr/>
        </p:nvSpPr>
        <p:spPr bwMode="auto">
          <a:xfrm>
            <a:off x="7011988" y="5305425"/>
            <a:ext cx="31750" cy="15875"/>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180" name="Freeform 40"/>
          <p:cNvSpPr>
            <a:spLocks/>
          </p:cNvSpPr>
          <p:nvPr/>
        </p:nvSpPr>
        <p:spPr bwMode="auto">
          <a:xfrm>
            <a:off x="6756400" y="5321300"/>
            <a:ext cx="287338" cy="400050"/>
          </a:xfrm>
          <a:custGeom>
            <a:avLst/>
            <a:gdLst>
              <a:gd name="T0" fmla="*/ 287338 w 181"/>
              <a:gd name="T1" fmla="*/ 0 h 252"/>
              <a:gd name="T2" fmla="*/ 271463 w 181"/>
              <a:gd name="T3" fmla="*/ 112713 h 252"/>
              <a:gd name="T4" fmla="*/ 271463 w 181"/>
              <a:gd name="T5" fmla="*/ 128588 h 252"/>
              <a:gd name="T6" fmla="*/ 271463 w 181"/>
              <a:gd name="T7" fmla="*/ 128588 h 252"/>
              <a:gd name="T8" fmla="*/ 223838 w 181"/>
              <a:gd name="T9" fmla="*/ 223838 h 252"/>
              <a:gd name="T10" fmla="*/ 223838 w 181"/>
              <a:gd name="T11" fmla="*/ 223838 h 252"/>
              <a:gd name="T12" fmla="*/ 223838 w 181"/>
              <a:gd name="T13" fmla="*/ 223838 h 252"/>
              <a:gd name="T14" fmla="*/ 128588 w 181"/>
              <a:gd name="T15" fmla="*/ 320675 h 252"/>
              <a:gd name="T16" fmla="*/ 128588 w 181"/>
              <a:gd name="T17" fmla="*/ 320675 h 252"/>
              <a:gd name="T18" fmla="*/ 128588 w 181"/>
              <a:gd name="T19" fmla="*/ 320675 h 252"/>
              <a:gd name="T20" fmla="*/ 15875 w 181"/>
              <a:gd name="T21" fmla="*/ 400050 h 252"/>
              <a:gd name="T22" fmla="*/ 15875 w 181"/>
              <a:gd name="T23" fmla="*/ 400050 h 252"/>
              <a:gd name="T24" fmla="*/ 0 w 181"/>
              <a:gd name="T25" fmla="*/ 368300 h 252"/>
              <a:gd name="T26" fmla="*/ 0 w 181"/>
              <a:gd name="T27" fmla="*/ 368300 h 252"/>
              <a:gd name="T28" fmla="*/ 112713 w 181"/>
              <a:gd name="T29" fmla="*/ 288925 h 252"/>
              <a:gd name="T30" fmla="*/ 112713 w 181"/>
              <a:gd name="T31" fmla="*/ 288925 h 252"/>
              <a:gd name="T32" fmla="*/ 112713 w 181"/>
              <a:gd name="T33" fmla="*/ 304800 h 252"/>
              <a:gd name="T34" fmla="*/ 207963 w 181"/>
              <a:gd name="T35" fmla="*/ 207963 h 252"/>
              <a:gd name="T36" fmla="*/ 207963 w 181"/>
              <a:gd name="T37" fmla="*/ 207963 h 252"/>
              <a:gd name="T38" fmla="*/ 192088 w 181"/>
              <a:gd name="T39" fmla="*/ 207963 h 252"/>
              <a:gd name="T40" fmla="*/ 239713 w 181"/>
              <a:gd name="T41" fmla="*/ 112713 h 252"/>
              <a:gd name="T42" fmla="*/ 239713 w 181"/>
              <a:gd name="T43" fmla="*/ 112713 h 252"/>
              <a:gd name="T44" fmla="*/ 239713 w 181"/>
              <a:gd name="T45" fmla="*/ 112713 h 252"/>
              <a:gd name="T46" fmla="*/ 255588 w 181"/>
              <a:gd name="T47" fmla="*/ 0 h 252"/>
              <a:gd name="T48" fmla="*/ 287338 w 181"/>
              <a:gd name="T49" fmla="*/ 0 h 2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1"/>
              <a:gd name="T76" fmla="*/ 0 h 252"/>
              <a:gd name="T77" fmla="*/ 181 w 181"/>
              <a:gd name="T78" fmla="*/ 252 h 2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1" h="252">
                <a:moveTo>
                  <a:pt x="181" y="0"/>
                </a:moveTo>
                <a:lnTo>
                  <a:pt x="171" y="71"/>
                </a:lnTo>
                <a:lnTo>
                  <a:pt x="171" y="81"/>
                </a:lnTo>
                <a:lnTo>
                  <a:pt x="141" y="141"/>
                </a:lnTo>
                <a:lnTo>
                  <a:pt x="81" y="202"/>
                </a:lnTo>
                <a:lnTo>
                  <a:pt x="10" y="252"/>
                </a:lnTo>
                <a:lnTo>
                  <a:pt x="0" y="232"/>
                </a:lnTo>
                <a:lnTo>
                  <a:pt x="71" y="182"/>
                </a:lnTo>
                <a:lnTo>
                  <a:pt x="71" y="192"/>
                </a:lnTo>
                <a:lnTo>
                  <a:pt x="131" y="131"/>
                </a:lnTo>
                <a:lnTo>
                  <a:pt x="121" y="131"/>
                </a:lnTo>
                <a:lnTo>
                  <a:pt x="151" y="71"/>
                </a:lnTo>
                <a:lnTo>
                  <a:pt x="161" y="0"/>
                </a:lnTo>
                <a:lnTo>
                  <a:pt x="181"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81" name="Freeform 41"/>
          <p:cNvSpPr>
            <a:spLocks/>
          </p:cNvSpPr>
          <p:nvPr/>
        </p:nvSpPr>
        <p:spPr bwMode="auto">
          <a:xfrm>
            <a:off x="6469063" y="5689600"/>
            <a:ext cx="303212" cy="160338"/>
          </a:xfrm>
          <a:custGeom>
            <a:avLst/>
            <a:gdLst>
              <a:gd name="T0" fmla="*/ 303212 w 191"/>
              <a:gd name="T1" fmla="*/ 31750 h 101"/>
              <a:gd name="T2" fmla="*/ 15875 w 191"/>
              <a:gd name="T3" fmla="*/ 160338 h 101"/>
              <a:gd name="T4" fmla="*/ 0 w 191"/>
              <a:gd name="T5" fmla="*/ 160338 h 101"/>
              <a:gd name="T6" fmla="*/ 0 w 191"/>
              <a:gd name="T7" fmla="*/ 127000 h 101"/>
              <a:gd name="T8" fmla="*/ 0 w 191"/>
              <a:gd name="T9" fmla="*/ 127000 h 101"/>
              <a:gd name="T10" fmla="*/ 287337 w 191"/>
              <a:gd name="T11" fmla="*/ 0 h 101"/>
              <a:gd name="T12" fmla="*/ 303212 w 191"/>
              <a:gd name="T13" fmla="*/ 31750 h 101"/>
              <a:gd name="T14" fmla="*/ 0 60000 65536"/>
              <a:gd name="T15" fmla="*/ 0 60000 65536"/>
              <a:gd name="T16" fmla="*/ 0 60000 65536"/>
              <a:gd name="T17" fmla="*/ 0 60000 65536"/>
              <a:gd name="T18" fmla="*/ 0 60000 65536"/>
              <a:gd name="T19" fmla="*/ 0 60000 65536"/>
              <a:gd name="T20" fmla="*/ 0 60000 65536"/>
              <a:gd name="T21" fmla="*/ 0 w 191"/>
              <a:gd name="T22" fmla="*/ 0 h 101"/>
              <a:gd name="T23" fmla="*/ 191 w 19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01">
                <a:moveTo>
                  <a:pt x="191" y="20"/>
                </a:moveTo>
                <a:lnTo>
                  <a:pt x="10" y="101"/>
                </a:lnTo>
                <a:lnTo>
                  <a:pt x="0" y="101"/>
                </a:lnTo>
                <a:lnTo>
                  <a:pt x="0" y="80"/>
                </a:lnTo>
                <a:lnTo>
                  <a:pt x="181" y="0"/>
                </a:lnTo>
                <a:lnTo>
                  <a:pt x="191"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82" name="Rectangle 42"/>
          <p:cNvSpPr>
            <a:spLocks noChangeArrowheads="1"/>
          </p:cNvSpPr>
          <p:nvPr/>
        </p:nvSpPr>
        <p:spPr bwMode="auto">
          <a:xfrm>
            <a:off x="6084888" y="5881688"/>
            <a:ext cx="1587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183" name="Freeform 43"/>
          <p:cNvSpPr>
            <a:spLocks/>
          </p:cNvSpPr>
          <p:nvPr/>
        </p:nvSpPr>
        <p:spPr bwMode="auto">
          <a:xfrm>
            <a:off x="6100763" y="5816600"/>
            <a:ext cx="368300" cy="96838"/>
          </a:xfrm>
          <a:custGeom>
            <a:avLst/>
            <a:gdLst>
              <a:gd name="T0" fmla="*/ 368300 w 232"/>
              <a:gd name="T1" fmla="*/ 33338 h 61"/>
              <a:gd name="T2" fmla="*/ 368300 w 232"/>
              <a:gd name="T3" fmla="*/ 0 h 61"/>
              <a:gd name="T4" fmla="*/ 0 w 232"/>
              <a:gd name="T5" fmla="*/ 65088 h 61"/>
              <a:gd name="T6" fmla="*/ 0 w 232"/>
              <a:gd name="T7" fmla="*/ 96838 h 61"/>
              <a:gd name="T8" fmla="*/ 368300 w 232"/>
              <a:gd name="T9" fmla="*/ 33338 h 61"/>
              <a:gd name="T10" fmla="*/ 0 60000 65536"/>
              <a:gd name="T11" fmla="*/ 0 60000 65536"/>
              <a:gd name="T12" fmla="*/ 0 60000 65536"/>
              <a:gd name="T13" fmla="*/ 0 60000 65536"/>
              <a:gd name="T14" fmla="*/ 0 60000 65536"/>
              <a:gd name="T15" fmla="*/ 0 w 232"/>
              <a:gd name="T16" fmla="*/ 0 h 61"/>
              <a:gd name="T17" fmla="*/ 232 w 232"/>
              <a:gd name="T18" fmla="*/ 61 h 61"/>
            </a:gdLst>
            <a:ahLst/>
            <a:cxnLst>
              <a:cxn ang="T10">
                <a:pos x="T0" y="T1"/>
              </a:cxn>
              <a:cxn ang="T11">
                <a:pos x="T2" y="T3"/>
              </a:cxn>
              <a:cxn ang="T12">
                <a:pos x="T4" y="T5"/>
              </a:cxn>
              <a:cxn ang="T13">
                <a:pos x="T6" y="T7"/>
              </a:cxn>
              <a:cxn ang="T14">
                <a:pos x="T8" y="T9"/>
              </a:cxn>
            </a:cxnLst>
            <a:rect l="T15" t="T16" r="T17" b="T18"/>
            <a:pathLst>
              <a:path w="232" h="61">
                <a:moveTo>
                  <a:pt x="232" y="21"/>
                </a:moveTo>
                <a:lnTo>
                  <a:pt x="232" y="0"/>
                </a:lnTo>
                <a:lnTo>
                  <a:pt x="0" y="41"/>
                </a:lnTo>
                <a:lnTo>
                  <a:pt x="0" y="61"/>
                </a:lnTo>
                <a:lnTo>
                  <a:pt x="232" y="2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84" name="Freeform 44"/>
          <p:cNvSpPr>
            <a:spLocks/>
          </p:cNvSpPr>
          <p:nvPr/>
        </p:nvSpPr>
        <p:spPr bwMode="auto">
          <a:xfrm>
            <a:off x="4006850" y="3290888"/>
            <a:ext cx="31750" cy="31750"/>
          </a:xfrm>
          <a:custGeom>
            <a:avLst/>
            <a:gdLst>
              <a:gd name="T0" fmla="*/ 31750 w 20"/>
              <a:gd name="T1" fmla="*/ 15875 h 20"/>
              <a:gd name="T2" fmla="*/ 31750 w 20"/>
              <a:gd name="T3" fmla="*/ 0 h 20"/>
              <a:gd name="T4" fmla="*/ 15875 w 20"/>
              <a:gd name="T5" fmla="*/ 0 h 20"/>
              <a:gd name="T6" fmla="*/ 15875 w 20"/>
              <a:gd name="T7" fmla="*/ 0 h 20"/>
              <a:gd name="T8" fmla="*/ 0 w 20"/>
              <a:gd name="T9" fmla="*/ 15875 h 20"/>
              <a:gd name="T10" fmla="*/ 0 w 20"/>
              <a:gd name="T11" fmla="*/ 31750 h 20"/>
              <a:gd name="T12" fmla="*/ 15875 w 20"/>
              <a:gd name="T13" fmla="*/ 31750 h 20"/>
              <a:gd name="T14" fmla="*/ 31750 w 20"/>
              <a:gd name="T15" fmla="*/ 31750 h 20"/>
              <a:gd name="T16" fmla="*/ 31750 w 20"/>
              <a:gd name="T17" fmla="*/ 1587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20" y="10"/>
                </a:moveTo>
                <a:lnTo>
                  <a:pt x="20" y="0"/>
                </a:lnTo>
                <a:lnTo>
                  <a:pt x="10" y="0"/>
                </a:lnTo>
                <a:lnTo>
                  <a:pt x="0" y="10"/>
                </a:lnTo>
                <a:lnTo>
                  <a:pt x="0" y="20"/>
                </a:lnTo>
                <a:lnTo>
                  <a:pt x="10" y="20"/>
                </a:lnTo>
                <a:lnTo>
                  <a:pt x="20" y="20"/>
                </a:lnTo>
                <a:lnTo>
                  <a:pt x="2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85" name="Freeform 45"/>
          <p:cNvSpPr>
            <a:spLocks/>
          </p:cNvSpPr>
          <p:nvPr/>
        </p:nvSpPr>
        <p:spPr bwMode="auto">
          <a:xfrm>
            <a:off x="4022725" y="3227388"/>
            <a:ext cx="144463" cy="176212"/>
          </a:xfrm>
          <a:custGeom>
            <a:avLst/>
            <a:gdLst>
              <a:gd name="T0" fmla="*/ 15875 w 91"/>
              <a:gd name="T1" fmla="*/ 79375 h 111"/>
              <a:gd name="T2" fmla="*/ 15875 w 91"/>
              <a:gd name="T3" fmla="*/ 15875 h 111"/>
              <a:gd name="T4" fmla="*/ 0 w 91"/>
              <a:gd name="T5" fmla="*/ 0 h 111"/>
              <a:gd name="T6" fmla="*/ 31750 w 91"/>
              <a:gd name="T7" fmla="*/ 15875 h 111"/>
              <a:gd name="T8" fmla="*/ 128588 w 91"/>
              <a:gd name="T9" fmla="*/ 79375 h 111"/>
              <a:gd name="T10" fmla="*/ 144463 w 91"/>
              <a:gd name="T11" fmla="*/ 79375 h 111"/>
              <a:gd name="T12" fmla="*/ 128588 w 91"/>
              <a:gd name="T13" fmla="*/ 95250 h 111"/>
              <a:gd name="T14" fmla="*/ 31750 w 91"/>
              <a:gd name="T15" fmla="*/ 160337 h 111"/>
              <a:gd name="T16" fmla="*/ 15875 w 91"/>
              <a:gd name="T17" fmla="*/ 176212 h 111"/>
              <a:gd name="T18" fmla="*/ 15875 w 91"/>
              <a:gd name="T19" fmla="*/ 144462 h 111"/>
              <a:gd name="T20" fmla="*/ 15875 w 91"/>
              <a:gd name="T21" fmla="*/ 144462 h 111"/>
              <a:gd name="T22" fmla="*/ 112713 w 91"/>
              <a:gd name="T23" fmla="*/ 79375 h 111"/>
              <a:gd name="T24" fmla="*/ 128588 w 91"/>
              <a:gd name="T25" fmla="*/ 95250 h 111"/>
              <a:gd name="T26" fmla="*/ 112713 w 91"/>
              <a:gd name="T27" fmla="*/ 95250 h 111"/>
              <a:gd name="T28" fmla="*/ 15875 w 91"/>
              <a:gd name="T29" fmla="*/ 31750 h 111"/>
              <a:gd name="T30" fmla="*/ 31750 w 91"/>
              <a:gd name="T31" fmla="*/ 15875 h 111"/>
              <a:gd name="T32" fmla="*/ 31750 w 91"/>
              <a:gd name="T33" fmla="*/ 15875 h 111"/>
              <a:gd name="T34" fmla="*/ 31750 w 91"/>
              <a:gd name="T35" fmla="*/ 79375 h 111"/>
              <a:gd name="T36" fmla="*/ 15875 w 91"/>
              <a:gd name="T37" fmla="*/ 79375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111"/>
              <a:gd name="T59" fmla="*/ 91 w 91"/>
              <a:gd name="T60" fmla="*/ 111 h 1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111">
                <a:moveTo>
                  <a:pt x="10" y="50"/>
                </a:moveTo>
                <a:lnTo>
                  <a:pt x="10" y="10"/>
                </a:lnTo>
                <a:lnTo>
                  <a:pt x="0" y="0"/>
                </a:lnTo>
                <a:lnTo>
                  <a:pt x="20" y="10"/>
                </a:lnTo>
                <a:lnTo>
                  <a:pt x="81" y="50"/>
                </a:lnTo>
                <a:lnTo>
                  <a:pt x="91" y="50"/>
                </a:lnTo>
                <a:lnTo>
                  <a:pt x="81" y="60"/>
                </a:lnTo>
                <a:lnTo>
                  <a:pt x="20" y="101"/>
                </a:lnTo>
                <a:lnTo>
                  <a:pt x="10" y="111"/>
                </a:lnTo>
                <a:lnTo>
                  <a:pt x="10" y="91"/>
                </a:lnTo>
                <a:lnTo>
                  <a:pt x="71" y="50"/>
                </a:lnTo>
                <a:lnTo>
                  <a:pt x="81" y="60"/>
                </a:lnTo>
                <a:lnTo>
                  <a:pt x="71" y="60"/>
                </a:lnTo>
                <a:lnTo>
                  <a:pt x="10" y="20"/>
                </a:lnTo>
                <a:lnTo>
                  <a:pt x="20" y="10"/>
                </a:lnTo>
                <a:lnTo>
                  <a:pt x="20" y="50"/>
                </a:lnTo>
                <a:lnTo>
                  <a:pt x="10" y="5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86" name="Freeform 46"/>
          <p:cNvSpPr>
            <a:spLocks/>
          </p:cNvSpPr>
          <p:nvPr/>
        </p:nvSpPr>
        <p:spPr bwMode="auto">
          <a:xfrm>
            <a:off x="4038600" y="3306763"/>
            <a:ext cx="15875" cy="65087"/>
          </a:xfrm>
          <a:custGeom>
            <a:avLst/>
            <a:gdLst>
              <a:gd name="T0" fmla="*/ 0 w 10"/>
              <a:gd name="T1" fmla="*/ 65087 h 41"/>
              <a:gd name="T2" fmla="*/ 0 w 10"/>
              <a:gd name="T3" fmla="*/ 0 h 41"/>
              <a:gd name="T4" fmla="*/ 15875 w 10"/>
              <a:gd name="T5" fmla="*/ 0 h 41"/>
              <a:gd name="T6" fmla="*/ 15875 w 10"/>
              <a:gd name="T7" fmla="*/ 0 h 41"/>
              <a:gd name="T8" fmla="*/ 15875 w 10"/>
              <a:gd name="T9" fmla="*/ 0 h 41"/>
              <a:gd name="T10" fmla="*/ 15875 w 10"/>
              <a:gd name="T11" fmla="*/ 65087 h 41"/>
              <a:gd name="T12" fmla="*/ 0 w 10"/>
              <a:gd name="T13" fmla="*/ 65087 h 41"/>
              <a:gd name="T14" fmla="*/ 0 60000 65536"/>
              <a:gd name="T15" fmla="*/ 0 60000 65536"/>
              <a:gd name="T16" fmla="*/ 0 60000 65536"/>
              <a:gd name="T17" fmla="*/ 0 60000 65536"/>
              <a:gd name="T18" fmla="*/ 0 60000 65536"/>
              <a:gd name="T19" fmla="*/ 0 60000 65536"/>
              <a:gd name="T20" fmla="*/ 0 60000 65536"/>
              <a:gd name="T21" fmla="*/ 0 w 10"/>
              <a:gd name="T22" fmla="*/ 0 h 41"/>
              <a:gd name="T23" fmla="*/ 10 w 1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1">
                <a:moveTo>
                  <a:pt x="0" y="41"/>
                </a:moveTo>
                <a:lnTo>
                  <a:pt x="0" y="0"/>
                </a:lnTo>
                <a:lnTo>
                  <a:pt x="10" y="0"/>
                </a:lnTo>
                <a:lnTo>
                  <a:pt x="10" y="41"/>
                </a:lnTo>
                <a:lnTo>
                  <a:pt x="0" y="4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87" name="Freeform 47"/>
          <p:cNvSpPr>
            <a:spLocks/>
          </p:cNvSpPr>
          <p:nvPr/>
        </p:nvSpPr>
        <p:spPr bwMode="auto">
          <a:xfrm>
            <a:off x="4038600" y="3243263"/>
            <a:ext cx="96838" cy="128587"/>
          </a:xfrm>
          <a:custGeom>
            <a:avLst/>
            <a:gdLst>
              <a:gd name="T0" fmla="*/ 0 w 61"/>
              <a:gd name="T1" fmla="*/ 63500 h 81"/>
              <a:gd name="T2" fmla="*/ 0 w 61"/>
              <a:gd name="T3" fmla="*/ 0 h 81"/>
              <a:gd name="T4" fmla="*/ 96838 w 61"/>
              <a:gd name="T5" fmla="*/ 63500 h 81"/>
              <a:gd name="T6" fmla="*/ 0 w 61"/>
              <a:gd name="T7" fmla="*/ 128587 h 81"/>
              <a:gd name="T8" fmla="*/ 0 w 61"/>
              <a:gd name="T9" fmla="*/ 63500 h 81"/>
              <a:gd name="T10" fmla="*/ 0 60000 65536"/>
              <a:gd name="T11" fmla="*/ 0 60000 65536"/>
              <a:gd name="T12" fmla="*/ 0 60000 65536"/>
              <a:gd name="T13" fmla="*/ 0 60000 65536"/>
              <a:gd name="T14" fmla="*/ 0 60000 65536"/>
              <a:gd name="T15" fmla="*/ 0 w 61"/>
              <a:gd name="T16" fmla="*/ 0 h 81"/>
              <a:gd name="T17" fmla="*/ 61 w 61"/>
              <a:gd name="T18" fmla="*/ 81 h 81"/>
            </a:gdLst>
            <a:ahLst/>
            <a:cxnLst>
              <a:cxn ang="T10">
                <a:pos x="T0" y="T1"/>
              </a:cxn>
              <a:cxn ang="T11">
                <a:pos x="T2" y="T3"/>
              </a:cxn>
              <a:cxn ang="T12">
                <a:pos x="T4" y="T5"/>
              </a:cxn>
              <a:cxn ang="T13">
                <a:pos x="T6" y="T7"/>
              </a:cxn>
              <a:cxn ang="T14">
                <a:pos x="T8" y="T9"/>
              </a:cxn>
            </a:cxnLst>
            <a:rect l="T15" t="T16" r="T17" b="T18"/>
            <a:pathLst>
              <a:path w="61" h="81">
                <a:moveTo>
                  <a:pt x="0" y="40"/>
                </a:moveTo>
                <a:lnTo>
                  <a:pt x="0" y="0"/>
                </a:lnTo>
                <a:lnTo>
                  <a:pt x="61" y="40"/>
                </a:lnTo>
                <a:lnTo>
                  <a:pt x="0" y="81"/>
                </a:lnTo>
                <a:lnTo>
                  <a:pt x="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88" name="Rectangle 48"/>
          <p:cNvSpPr>
            <a:spLocks noChangeArrowheads="1"/>
          </p:cNvSpPr>
          <p:nvPr/>
        </p:nvSpPr>
        <p:spPr bwMode="auto">
          <a:xfrm>
            <a:off x="4022725" y="3290888"/>
            <a:ext cx="1587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189" name="Freeform 49"/>
          <p:cNvSpPr>
            <a:spLocks/>
          </p:cNvSpPr>
          <p:nvPr/>
        </p:nvSpPr>
        <p:spPr bwMode="auto">
          <a:xfrm>
            <a:off x="3143250" y="3114675"/>
            <a:ext cx="879475" cy="207963"/>
          </a:xfrm>
          <a:custGeom>
            <a:avLst/>
            <a:gdLst>
              <a:gd name="T0" fmla="*/ 879475 w 554"/>
              <a:gd name="T1" fmla="*/ 207963 h 131"/>
              <a:gd name="T2" fmla="*/ 511175 w 554"/>
              <a:gd name="T3" fmla="*/ 176213 h 131"/>
              <a:gd name="T4" fmla="*/ 511175 w 554"/>
              <a:gd name="T5" fmla="*/ 176213 h 131"/>
              <a:gd name="T6" fmla="*/ 511175 w 554"/>
              <a:gd name="T7" fmla="*/ 176213 h 131"/>
              <a:gd name="T8" fmla="*/ 223838 w 554"/>
              <a:gd name="T9" fmla="*/ 112713 h 131"/>
              <a:gd name="T10" fmla="*/ 223838 w 554"/>
              <a:gd name="T11" fmla="*/ 112713 h 131"/>
              <a:gd name="T12" fmla="*/ 223838 w 554"/>
              <a:gd name="T13" fmla="*/ 112713 h 131"/>
              <a:gd name="T14" fmla="*/ 15875 w 554"/>
              <a:gd name="T15" fmla="*/ 33338 h 131"/>
              <a:gd name="T16" fmla="*/ 0 w 554"/>
              <a:gd name="T17" fmla="*/ 33338 h 131"/>
              <a:gd name="T18" fmla="*/ 31750 w 554"/>
              <a:gd name="T19" fmla="*/ 17463 h 131"/>
              <a:gd name="T20" fmla="*/ 31750 w 554"/>
              <a:gd name="T21" fmla="*/ 0 h 131"/>
              <a:gd name="T22" fmla="*/ 239713 w 554"/>
              <a:gd name="T23" fmla="*/ 80963 h 131"/>
              <a:gd name="T24" fmla="*/ 239713 w 554"/>
              <a:gd name="T25" fmla="*/ 80963 h 131"/>
              <a:gd name="T26" fmla="*/ 223838 w 554"/>
              <a:gd name="T27" fmla="*/ 80963 h 131"/>
              <a:gd name="T28" fmla="*/ 511175 w 554"/>
              <a:gd name="T29" fmla="*/ 144463 h 131"/>
              <a:gd name="T30" fmla="*/ 511175 w 554"/>
              <a:gd name="T31" fmla="*/ 144463 h 131"/>
              <a:gd name="T32" fmla="*/ 511175 w 554"/>
              <a:gd name="T33" fmla="*/ 144463 h 131"/>
              <a:gd name="T34" fmla="*/ 879475 w 554"/>
              <a:gd name="T35" fmla="*/ 176213 h 131"/>
              <a:gd name="T36" fmla="*/ 879475 w 554"/>
              <a:gd name="T37" fmla="*/ 207963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4"/>
              <a:gd name="T58" fmla="*/ 0 h 131"/>
              <a:gd name="T59" fmla="*/ 554 w 554"/>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4" h="131">
                <a:moveTo>
                  <a:pt x="554" y="131"/>
                </a:moveTo>
                <a:lnTo>
                  <a:pt x="322" y="111"/>
                </a:lnTo>
                <a:lnTo>
                  <a:pt x="141" y="71"/>
                </a:lnTo>
                <a:lnTo>
                  <a:pt x="10" y="21"/>
                </a:lnTo>
                <a:lnTo>
                  <a:pt x="0" y="21"/>
                </a:lnTo>
                <a:lnTo>
                  <a:pt x="20" y="11"/>
                </a:lnTo>
                <a:lnTo>
                  <a:pt x="20" y="0"/>
                </a:lnTo>
                <a:lnTo>
                  <a:pt x="151" y="51"/>
                </a:lnTo>
                <a:lnTo>
                  <a:pt x="141" y="51"/>
                </a:lnTo>
                <a:lnTo>
                  <a:pt x="322" y="91"/>
                </a:lnTo>
                <a:lnTo>
                  <a:pt x="554" y="111"/>
                </a:lnTo>
                <a:lnTo>
                  <a:pt x="554" y="13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0" name="Freeform 50"/>
          <p:cNvSpPr>
            <a:spLocks/>
          </p:cNvSpPr>
          <p:nvPr/>
        </p:nvSpPr>
        <p:spPr bwMode="auto">
          <a:xfrm>
            <a:off x="3095625" y="3067050"/>
            <a:ext cx="79375" cy="80963"/>
          </a:xfrm>
          <a:custGeom>
            <a:avLst/>
            <a:gdLst>
              <a:gd name="T0" fmla="*/ 47625 w 50"/>
              <a:gd name="T1" fmla="*/ 80963 h 51"/>
              <a:gd name="T2" fmla="*/ 0 w 50"/>
              <a:gd name="T3" fmla="*/ 15875 h 51"/>
              <a:gd name="T4" fmla="*/ 0 w 50"/>
              <a:gd name="T5" fmla="*/ 15875 h 51"/>
              <a:gd name="T6" fmla="*/ 31750 w 50"/>
              <a:gd name="T7" fmla="*/ 0 h 51"/>
              <a:gd name="T8" fmla="*/ 31750 w 50"/>
              <a:gd name="T9" fmla="*/ 0 h 51"/>
              <a:gd name="T10" fmla="*/ 79375 w 50"/>
              <a:gd name="T11" fmla="*/ 65088 h 51"/>
              <a:gd name="T12" fmla="*/ 47625 w 50"/>
              <a:gd name="T13" fmla="*/ 80963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30" y="51"/>
                </a:moveTo>
                <a:lnTo>
                  <a:pt x="0" y="10"/>
                </a:lnTo>
                <a:lnTo>
                  <a:pt x="20" y="0"/>
                </a:lnTo>
                <a:lnTo>
                  <a:pt x="50" y="41"/>
                </a:lnTo>
                <a:lnTo>
                  <a:pt x="30" y="5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1" name="Freeform 51"/>
          <p:cNvSpPr>
            <a:spLocks/>
          </p:cNvSpPr>
          <p:nvPr/>
        </p:nvSpPr>
        <p:spPr bwMode="auto">
          <a:xfrm>
            <a:off x="3079750" y="3003550"/>
            <a:ext cx="31750" cy="31750"/>
          </a:xfrm>
          <a:custGeom>
            <a:avLst/>
            <a:gdLst>
              <a:gd name="T0" fmla="*/ 0 w 20"/>
              <a:gd name="T1" fmla="*/ 31750 h 20"/>
              <a:gd name="T2" fmla="*/ 0 w 20"/>
              <a:gd name="T3" fmla="*/ 15875 h 20"/>
              <a:gd name="T4" fmla="*/ 31750 w 20"/>
              <a:gd name="T5" fmla="*/ 0 h 20"/>
              <a:gd name="T6" fmla="*/ 31750 w 20"/>
              <a:gd name="T7" fmla="*/ 15875 h 20"/>
              <a:gd name="T8" fmla="*/ 0 w 20"/>
              <a:gd name="T9" fmla="*/ 3175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20"/>
                </a:moveTo>
                <a:lnTo>
                  <a:pt x="0" y="10"/>
                </a:lnTo>
                <a:lnTo>
                  <a:pt x="20" y="0"/>
                </a:lnTo>
                <a:lnTo>
                  <a:pt x="20" y="10"/>
                </a:lnTo>
                <a:lnTo>
                  <a:pt x="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2" name="Freeform 52"/>
          <p:cNvSpPr>
            <a:spLocks/>
          </p:cNvSpPr>
          <p:nvPr/>
        </p:nvSpPr>
        <p:spPr bwMode="auto">
          <a:xfrm>
            <a:off x="3079750" y="3019425"/>
            <a:ext cx="47625" cy="63500"/>
          </a:xfrm>
          <a:custGeom>
            <a:avLst/>
            <a:gdLst>
              <a:gd name="T0" fmla="*/ 15875 w 30"/>
              <a:gd name="T1" fmla="*/ 63500 h 40"/>
              <a:gd name="T2" fmla="*/ 47625 w 30"/>
              <a:gd name="T3" fmla="*/ 47625 h 40"/>
              <a:gd name="T4" fmla="*/ 31750 w 30"/>
              <a:gd name="T5" fmla="*/ 0 h 40"/>
              <a:gd name="T6" fmla="*/ 0 w 30"/>
              <a:gd name="T7" fmla="*/ 15875 h 40"/>
              <a:gd name="T8" fmla="*/ 15875 w 30"/>
              <a:gd name="T9" fmla="*/ 63500 h 40"/>
              <a:gd name="T10" fmla="*/ 0 60000 65536"/>
              <a:gd name="T11" fmla="*/ 0 60000 65536"/>
              <a:gd name="T12" fmla="*/ 0 60000 65536"/>
              <a:gd name="T13" fmla="*/ 0 60000 65536"/>
              <a:gd name="T14" fmla="*/ 0 60000 65536"/>
              <a:gd name="T15" fmla="*/ 0 w 30"/>
              <a:gd name="T16" fmla="*/ 0 h 40"/>
              <a:gd name="T17" fmla="*/ 30 w 30"/>
              <a:gd name="T18" fmla="*/ 40 h 40"/>
            </a:gdLst>
            <a:ahLst/>
            <a:cxnLst>
              <a:cxn ang="T10">
                <a:pos x="T0" y="T1"/>
              </a:cxn>
              <a:cxn ang="T11">
                <a:pos x="T2" y="T3"/>
              </a:cxn>
              <a:cxn ang="T12">
                <a:pos x="T4" y="T5"/>
              </a:cxn>
              <a:cxn ang="T13">
                <a:pos x="T6" y="T7"/>
              </a:cxn>
              <a:cxn ang="T14">
                <a:pos x="T8" y="T9"/>
              </a:cxn>
            </a:cxnLst>
            <a:rect l="T15" t="T16" r="T17" b="T18"/>
            <a:pathLst>
              <a:path w="30" h="40">
                <a:moveTo>
                  <a:pt x="10" y="40"/>
                </a:moveTo>
                <a:lnTo>
                  <a:pt x="30" y="30"/>
                </a:lnTo>
                <a:lnTo>
                  <a:pt x="20" y="0"/>
                </a:lnTo>
                <a:lnTo>
                  <a:pt x="0" y="10"/>
                </a:lnTo>
                <a:lnTo>
                  <a:pt x="1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3" name="Freeform 53"/>
          <p:cNvSpPr>
            <a:spLocks/>
          </p:cNvSpPr>
          <p:nvPr/>
        </p:nvSpPr>
        <p:spPr bwMode="auto">
          <a:xfrm>
            <a:off x="4006850" y="3290888"/>
            <a:ext cx="31750" cy="31750"/>
          </a:xfrm>
          <a:custGeom>
            <a:avLst/>
            <a:gdLst>
              <a:gd name="T0" fmla="*/ 31750 w 20"/>
              <a:gd name="T1" fmla="*/ 15875 h 20"/>
              <a:gd name="T2" fmla="*/ 31750 w 20"/>
              <a:gd name="T3" fmla="*/ 0 h 20"/>
              <a:gd name="T4" fmla="*/ 15875 w 20"/>
              <a:gd name="T5" fmla="*/ 0 h 20"/>
              <a:gd name="T6" fmla="*/ 0 w 20"/>
              <a:gd name="T7" fmla="*/ 0 h 20"/>
              <a:gd name="T8" fmla="*/ 0 w 20"/>
              <a:gd name="T9" fmla="*/ 15875 h 20"/>
              <a:gd name="T10" fmla="*/ 15875 w 20"/>
              <a:gd name="T11" fmla="*/ 31750 h 20"/>
              <a:gd name="T12" fmla="*/ 15875 w 20"/>
              <a:gd name="T13" fmla="*/ 31750 h 20"/>
              <a:gd name="T14" fmla="*/ 31750 w 20"/>
              <a:gd name="T15" fmla="*/ 31750 h 20"/>
              <a:gd name="T16" fmla="*/ 31750 w 20"/>
              <a:gd name="T17" fmla="*/ 1587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20" y="10"/>
                </a:moveTo>
                <a:lnTo>
                  <a:pt x="20" y="0"/>
                </a:lnTo>
                <a:lnTo>
                  <a:pt x="10" y="0"/>
                </a:lnTo>
                <a:lnTo>
                  <a:pt x="0" y="0"/>
                </a:lnTo>
                <a:lnTo>
                  <a:pt x="0" y="10"/>
                </a:lnTo>
                <a:lnTo>
                  <a:pt x="10" y="20"/>
                </a:lnTo>
                <a:lnTo>
                  <a:pt x="20" y="20"/>
                </a:lnTo>
                <a:lnTo>
                  <a:pt x="2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4" name="Freeform 54"/>
          <p:cNvSpPr>
            <a:spLocks/>
          </p:cNvSpPr>
          <p:nvPr/>
        </p:nvSpPr>
        <p:spPr bwMode="auto">
          <a:xfrm>
            <a:off x="4038600" y="3227388"/>
            <a:ext cx="112713" cy="176212"/>
          </a:xfrm>
          <a:custGeom>
            <a:avLst/>
            <a:gdLst>
              <a:gd name="T0" fmla="*/ 0 w 71"/>
              <a:gd name="T1" fmla="*/ 79375 h 111"/>
              <a:gd name="T2" fmla="*/ 0 w 71"/>
              <a:gd name="T3" fmla="*/ 15875 h 111"/>
              <a:gd name="T4" fmla="*/ 0 w 71"/>
              <a:gd name="T5" fmla="*/ 0 h 111"/>
              <a:gd name="T6" fmla="*/ 15875 w 71"/>
              <a:gd name="T7" fmla="*/ 15875 h 111"/>
              <a:gd name="T8" fmla="*/ 112713 w 71"/>
              <a:gd name="T9" fmla="*/ 79375 h 111"/>
              <a:gd name="T10" fmla="*/ 112713 w 71"/>
              <a:gd name="T11" fmla="*/ 95250 h 111"/>
              <a:gd name="T12" fmla="*/ 112713 w 71"/>
              <a:gd name="T13" fmla="*/ 95250 h 111"/>
              <a:gd name="T14" fmla="*/ 15875 w 71"/>
              <a:gd name="T15" fmla="*/ 160337 h 111"/>
              <a:gd name="T16" fmla="*/ 0 w 71"/>
              <a:gd name="T17" fmla="*/ 176212 h 111"/>
              <a:gd name="T18" fmla="*/ 0 w 71"/>
              <a:gd name="T19" fmla="*/ 144462 h 111"/>
              <a:gd name="T20" fmla="*/ 0 w 71"/>
              <a:gd name="T21" fmla="*/ 144462 h 111"/>
              <a:gd name="T22" fmla="*/ 96838 w 71"/>
              <a:gd name="T23" fmla="*/ 79375 h 111"/>
              <a:gd name="T24" fmla="*/ 112713 w 71"/>
              <a:gd name="T25" fmla="*/ 95250 h 111"/>
              <a:gd name="T26" fmla="*/ 96838 w 71"/>
              <a:gd name="T27" fmla="*/ 95250 h 111"/>
              <a:gd name="T28" fmla="*/ 0 w 71"/>
              <a:gd name="T29" fmla="*/ 31750 h 111"/>
              <a:gd name="T30" fmla="*/ 15875 w 71"/>
              <a:gd name="T31" fmla="*/ 15875 h 111"/>
              <a:gd name="T32" fmla="*/ 15875 w 71"/>
              <a:gd name="T33" fmla="*/ 15875 h 111"/>
              <a:gd name="T34" fmla="*/ 15875 w 71"/>
              <a:gd name="T35" fmla="*/ 79375 h 111"/>
              <a:gd name="T36" fmla="*/ 0 w 71"/>
              <a:gd name="T37" fmla="*/ 79375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111"/>
              <a:gd name="T59" fmla="*/ 71 w 71"/>
              <a:gd name="T60" fmla="*/ 111 h 1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111">
                <a:moveTo>
                  <a:pt x="0" y="50"/>
                </a:moveTo>
                <a:lnTo>
                  <a:pt x="0" y="10"/>
                </a:lnTo>
                <a:lnTo>
                  <a:pt x="0" y="0"/>
                </a:lnTo>
                <a:lnTo>
                  <a:pt x="10" y="10"/>
                </a:lnTo>
                <a:lnTo>
                  <a:pt x="71" y="50"/>
                </a:lnTo>
                <a:lnTo>
                  <a:pt x="71" y="60"/>
                </a:lnTo>
                <a:lnTo>
                  <a:pt x="10" y="101"/>
                </a:lnTo>
                <a:lnTo>
                  <a:pt x="0" y="111"/>
                </a:lnTo>
                <a:lnTo>
                  <a:pt x="0" y="91"/>
                </a:lnTo>
                <a:lnTo>
                  <a:pt x="61" y="50"/>
                </a:lnTo>
                <a:lnTo>
                  <a:pt x="71" y="60"/>
                </a:lnTo>
                <a:lnTo>
                  <a:pt x="61" y="60"/>
                </a:lnTo>
                <a:lnTo>
                  <a:pt x="0" y="20"/>
                </a:lnTo>
                <a:lnTo>
                  <a:pt x="10" y="10"/>
                </a:lnTo>
                <a:lnTo>
                  <a:pt x="10" y="50"/>
                </a:lnTo>
                <a:lnTo>
                  <a:pt x="0" y="5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5" name="Freeform 55"/>
          <p:cNvSpPr>
            <a:spLocks/>
          </p:cNvSpPr>
          <p:nvPr/>
        </p:nvSpPr>
        <p:spPr bwMode="auto">
          <a:xfrm>
            <a:off x="4038600" y="3306763"/>
            <a:ext cx="15875" cy="65087"/>
          </a:xfrm>
          <a:custGeom>
            <a:avLst/>
            <a:gdLst>
              <a:gd name="T0" fmla="*/ 0 w 10"/>
              <a:gd name="T1" fmla="*/ 65087 h 41"/>
              <a:gd name="T2" fmla="*/ 0 w 10"/>
              <a:gd name="T3" fmla="*/ 0 h 41"/>
              <a:gd name="T4" fmla="*/ 15875 w 10"/>
              <a:gd name="T5" fmla="*/ 0 h 41"/>
              <a:gd name="T6" fmla="*/ 15875 w 10"/>
              <a:gd name="T7" fmla="*/ 0 h 41"/>
              <a:gd name="T8" fmla="*/ 15875 w 10"/>
              <a:gd name="T9" fmla="*/ 0 h 41"/>
              <a:gd name="T10" fmla="*/ 15875 w 10"/>
              <a:gd name="T11" fmla="*/ 65087 h 41"/>
              <a:gd name="T12" fmla="*/ 0 w 10"/>
              <a:gd name="T13" fmla="*/ 65087 h 41"/>
              <a:gd name="T14" fmla="*/ 0 60000 65536"/>
              <a:gd name="T15" fmla="*/ 0 60000 65536"/>
              <a:gd name="T16" fmla="*/ 0 60000 65536"/>
              <a:gd name="T17" fmla="*/ 0 60000 65536"/>
              <a:gd name="T18" fmla="*/ 0 60000 65536"/>
              <a:gd name="T19" fmla="*/ 0 60000 65536"/>
              <a:gd name="T20" fmla="*/ 0 60000 65536"/>
              <a:gd name="T21" fmla="*/ 0 w 10"/>
              <a:gd name="T22" fmla="*/ 0 h 41"/>
              <a:gd name="T23" fmla="*/ 10 w 1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1">
                <a:moveTo>
                  <a:pt x="0" y="41"/>
                </a:moveTo>
                <a:lnTo>
                  <a:pt x="0" y="0"/>
                </a:lnTo>
                <a:lnTo>
                  <a:pt x="10" y="0"/>
                </a:lnTo>
                <a:lnTo>
                  <a:pt x="10" y="41"/>
                </a:lnTo>
                <a:lnTo>
                  <a:pt x="0" y="4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6" name="Freeform 56"/>
          <p:cNvSpPr>
            <a:spLocks/>
          </p:cNvSpPr>
          <p:nvPr/>
        </p:nvSpPr>
        <p:spPr bwMode="auto">
          <a:xfrm>
            <a:off x="4038600" y="3243263"/>
            <a:ext cx="96838" cy="128587"/>
          </a:xfrm>
          <a:custGeom>
            <a:avLst/>
            <a:gdLst>
              <a:gd name="T0" fmla="*/ 0 w 61"/>
              <a:gd name="T1" fmla="*/ 63500 h 81"/>
              <a:gd name="T2" fmla="*/ 0 w 61"/>
              <a:gd name="T3" fmla="*/ 0 h 81"/>
              <a:gd name="T4" fmla="*/ 96838 w 61"/>
              <a:gd name="T5" fmla="*/ 63500 h 81"/>
              <a:gd name="T6" fmla="*/ 0 w 61"/>
              <a:gd name="T7" fmla="*/ 128587 h 81"/>
              <a:gd name="T8" fmla="*/ 0 w 61"/>
              <a:gd name="T9" fmla="*/ 63500 h 81"/>
              <a:gd name="T10" fmla="*/ 0 60000 65536"/>
              <a:gd name="T11" fmla="*/ 0 60000 65536"/>
              <a:gd name="T12" fmla="*/ 0 60000 65536"/>
              <a:gd name="T13" fmla="*/ 0 60000 65536"/>
              <a:gd name="T14" fmla="*/ 0 60000 65536"/>
              <a:gd name="T15" fmla="*/ 0 w 61"/>
              <a:gd name="T16" fmla="*/ 0 h 81"/>
              <a:gd name="T17" fmla="*/ 61 w 61"/>
              <a:gd name="T18" fmla="*/ 81 h 81"/>
            </a:gdLst>
            <a:ahLst/>
            <a:cxnLst>
              <a:cxn ang="T10">
                <a:pos x="T0" y="T1"/>
              </a:cxn>
              <a:cxn ang="T11">
                <a:pos x="T2" y="T3"/>
              </a:cxn>
              <a:cxn ang="T12">
                <a:pos x="T4" y="T5"/>
              </a:cxn>
              <a:cxn ang="T13">
                <a:pos x="T6" y="T7"/>
              </a:cxn>
              <a:cxn ang="T14">
                <a:pos x="T8" y="T9"/>
              </a:cxn>
            </a:cxnLst>
            <a:rect l="T15" t="T16" r="T17" b="T18"/>
            <a:pathLst>
              <a:path w="61" h="81">
                <a:moveTo>
                  <a:pt x="0" y="40"/>
                </a:moveTo>
                <a:lnTo>
                  <a:pt x="0" y="0"/>
                </a:lnTo>
                <a:lnTo>
                  <a:pt x="61" y="40"/>
                </a:lnTo>
                <a:lnTo>
                  <a:pt x="0" y="81"/>
                </a:lnTo>
                <a:lnTo>
                  <a:pt x="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7" name="Freeform 57"/>
          <p:cNvSpPr>
            <a:spLocks/>
          </p:cNvSpPr>
          <p:nvPr/>
        </p:nvSpPr>
        <p:spPr bwMode="auto">
          <a:xfrm>
            <a:off x="2120900" y="3770313"/>
            <a:ext cx="31750" cy="33337"/>
          </a:xfrm>
          <a:custGeom>
            <a:avLst/>
            <a:gdLst>
              <a:gd name="T0" fmla="*/ 0 w 20"/>
              <a:gd name="T1" fmla="*/ 0 h 21"/>
              <a:gd name="T2" fmla="*/ 0 w 20"/>
              <a:gd name="T3" fmla="*/ 15875 h 21"/>
              <a:gd name="T4" fmla="*/ 31750 w 20"/>
              <a:gd name="T5" fmla="*/ 33337 h 21"/>
              <a:gd name="T6" fmla="*/ 31750 w 20"/>
              <a:gd name="T7" fmla="*/ 15875 h 21"/>
              <a:gd name="T8" fmla="*/ 0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0"/>
                </a:moveTo>
                <a:lnTo>
                  <a:pt x="0" y="10"/>
                </a:lnTo>
                <a:lnTo>
                  <a:pt x="20" y="21"/>
                </a:lnTo>
                <a:lnTo>
                  <a:pt x="20" y="10"/>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8" name="Freeform 58"/>
          <p:cNvSpPr>
            <a:spLocks/>
          </p:cNvSpPr>
          <p:nvPr/>
        </p:nvSpPr>
        <p:spPr bwMode="auto">
          <a:xfrm>
            <a:off x="2120900" y="3435350"/>
            <a:ext cx="574675" cy="350838"/>
          </a:xfrm>
          <a:custGeom>
            <a:avLst/>
            <a:gdLst>
              <a:gd name="T0" fmla="*/ 0 w 362"/>
              <a:gd name="T1" fmla="*/ 334963 h 221"/>
              <a:gd name="T2" fmla="*/ 31750 w 362"/>
              <a:gd name="T3" fmla="*/ 255588 h 221"/>
              <a:gd name="T4" fmla="*/ 47625 w 362"/>
              <a:gd name="T5" fmla="*/ 239713 h 221"/>
              <a:gd name="T6" fmla="*/ 47625 w 362"/>
              <a:gd name="T7" fmla="*/ 239713 h 221"/>
              <a:gd name="T8" fmla="*/ 158750 w 362"/>
              <a:gd name="T9" fmla="*/ 144463 h 221"/>
              <a:gd name="T10" fmla="*/ 158750 w 362"/>
              <a:gd name="T11" fmla="*/ 144463 h 221"/>
              <a:gd name="T12" fmla="*/ 158750 w 362"/>
              <a:gd name="T13" fmla="*/ 144463 h 221"/>
              <a:gd name="T14" fmla="*/ 558800 w 362"/>
              <a:gd name="T15" fmla="*/ 0 h 221"/>
              <a:gd name="T16" fmla="*/ 558800 w 362"/>
              <a:gd name="T17" fmla="*/ 0 h 221"/>
              <a:gd name="T18" fmla="*/ 558800 w 362"/>
              <a:gd name="T19" fmla="*/ 31750 h 221"/>
              <a:gd name="T20" fmla="*/ 574675 w 362"/>
              <a:gd name="T21" fmla="*/ 31750 h 221"/>
              <a:gd name="T22" fmla="*/ 174625 w 362"/>
              <a:gd name="T23" fmla="*/ 176213 h 221"/>
              <a:gd name="T24" fmla="*/ 174625 w 362"/>
              <a:gd name="T25" fmla="*/ 176213 h 221"/>
              <a:gd name="T26" fmla="*/ 174625 w 362"/>
              <a:gd name="T27" fmla="*/ 176213 h 221"/>
              <a:gd name="T28" fmla="*/ 63500 w 362"/>
              <a:gd name="T29" fmla="*/ 271463 h 221"/>
              <a:gd name="T30" fmla="*/ 63500 w 362"/>
              <a:gd name="T31" fmla="*/ 271463 h 221"/>
              <a:gd name="T32" fmla="*/ 63500 w 362"/>
              <a:gd name="T33" fmla="*/ 271463 h 221"/>
              <a:gd name="T34" fmla="*/ 31750 w 362"/>
              <a:gd name="T35" fmla="*/ 350838 h 221"/>
              <a:gd name="T36" fmla="*/ 0 w 362"/>
              <a:gd name="T37" fmla="*/ 334963 h 2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2"/>
              <a:gd name="T58" fmla="*/ 0 h 221"/>
              <a:gd name="T59" fmla="*/ 362 w 362"/>
              <a:gd name="T60" fmla="*/ 221 h 2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2" h="221">
                <a:moveTo>
                  <a:pt x="0" y="211"/>
                </a:moveTo>
                <a:lnTo>
                  <a:pt x="20" y="161"/>
                </a:lnTo>
                <a:lnTo>
                  <a:pt x="30" y="151"/>
                </a:lnTo>
                <a:lnTo>
                  <a:pt x="100" y="91"/>
                </a:lnTo>
                <a:lnTo>
                  <a:pt x="352" y="0"/>
                </a:lnTo>
                <a:lnTo>
                  <a:pt x="352" y="20"/>
                </a:lnTo>
                <a:lnTo>
                  <a:pt x="362" y="20"/>
                </a:lnTo>
                <a:lnTo>
                  <a:pt x="110" y="111"/>
                </a:lnTo>
                <a:lnTo>
                  <a:pt x="40" y="171"/>
                </a:lnTo>
                <a:lnTo>
                  <a:pt x="20" y="221"/>
                </a:lnTo>
                <a:lnTo>
                  <a:pt x="0" y="21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199" name="Freeform 59"/>
          <p:cNvSpPr>
            <a:spLocks/>
          </p:cNvSpPr>
          <p:nvPr/>
        </p:nvSpPr>
        <p:spPr bwMode="auto">
          <a:xfrm>
            <a:off x="2679700" y="3338513"/>
            <a:ext cx="608013" cy="128587"/>
          </a:xfrm>
          <a:custGeom>
            <a:avLst/>
            <a:gdLst>
              <a:gd name="T0" fmla="*/ 0 w 383"/>
              <a:gd name="T1" fmla="*/ 96837 h 81"/>
              <a:gd name="T2" fmla="*/ 608013 w 383"/>
              <a:gd name="T3" fmla="*/ 0 h 81"/>
              <a:gd name="T4" fmla="*/ 608013 w 383"/>
              <a:gd name="T5" fmla="*/ 0 h 81"/>
              <a:gd name="T6" fmla="*/ 608013 w 383"/>
              <a:gd name="T7" fmla="*/ 33337 h 81"/>
              <a:gd name="T8" fmla="*/ 608013 w 383"/>
              <a:gd name="T9" fmla="*/ 33337 h 81"/>
              <a:gd name="T10" fmla="*/ 0 w 383"/>
              <a:gd name="T11" fmla="*/ 128587 h 81"/>
              <a:gd name="T12" fmla="*/ 0 w 383"/>
              <a:gd name="T13" fmla="*/ 96837 h 81"/>
              <a:gd name="T14" fmla="*/ 0 60000 65536"/>
              <a:gd name="T15" fmla="*/ 0 60000 65536"/>
              <a:gd name="T16" fmla="*/ 0 60000 65536"/>
              <a:gd name="T17" fmla="*/ 0 60000 65536"/>
              <a:gd name="T18" fmla="*/ 0 60000 65536"/>
              <a:gd name="T19" fmla="*/ 0 60000 65536"/>
              <a:gd name="T20" fmla="*/ 0 60000 65536"/>
              <a:gd name="T21" fmla="*/ 0 w 383"/>
              <a:gd name="T22" fmla="*/ 0 h 81"/>
              <a:gd name="T23" fmla="*/ 383 w 38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3" h="81">
                <a:moveTo>
                  <a:pt x="0" y="61"/>
                </a:moveTo>
                <a:lnTo>
                  <a:pt x="383" y="0"/>
                </a:lnTo>
                <a:lnTo>
                  <a:pt x="383" y="21"/>
                </a:lnTo>
                <a:lnTo>
                  <a:pt x="0" y="81"/>
                </a:lnTo>
                <a:lnTo>
                  <a:pt x="0" y="6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0" name="Rectangle 60"/>
          <p:cNvSpPr>
            <a:spLocks noChangeArrowheads="1"/>
          </p:cNvSpPr>
          <p:nvPr/>
        </p:nvSpPr>
        <p:spPr bwMode="auto">
          <a:xfrm>
            <a:off x="4022725" y="3290888"/>
            <a:ext cx="1587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01" name="Freeform 61"/>
          <p:cNvSpPr>
            <a:spLocks/>
          </p:cNvSpPr>
          <p:nvPr/>
        </p:nvSpPr>
        <p:spPr bwMode="auto">
          <a:xfrm>
            <a:off x="3287713" y="3290888"/>
            <a:ext cx="735012" cy="80962"/>
          </a:xfrm>
          <a:custGeom>
            <a:avLst/>
            <a:gdLst>
              <a:gd name="T0" fmla="*/ 0 w 463"/>
              <a:gd name="T1" fmla="*/ 47625 h 51"/>
              <a:gd name="T2" fmla="*/ 0 w 463"/>
              <a:gd name="T3" fmla="*/ 80962 h 51"/>
              <a:gd name="T4" fmla="*/ 735012 w 463"/>
              <a:gd name="T5" fmla="*/ 31750 h 51"/>
              <a:gd name="T6" fmla="*/ 735012 w 463"/>
              <a:gd name="T7" fmla="*/ 0 h 51"/>
              <a:gd name="T8" fmla="*/ 0 w 463"/>
              <a:gd name="T9" fmla="*/ 47625 h 51"/>
              <a:gd name="T10" fmla="*/ 0 60000 65536"/>
              <a:gd name="T11" fmla="*/ 0 60000 65536"/>
              <a:gd name="T12" fmla="*/ 0 60000 65536"/>
              <a:gd name="T13" fmla="*/ 0 60000 65536"/>
              <a:gd name="T14" fmla="*/ 0 60000 65536"/>
              <a:gd name="T15" fmla="*/ 0 w 463"/>
              <a:gd name="T16" fmla="*/ 0 h 51"/>
              <a:gd name="T17" fmla="*/ 463 w 463"/>
              <a:gd name="T18" fmla="*/ 51 h 51"/>
            </a:gdLst>
            <a:ahLst/>
            <a:cxnLst>
              <a:cxn ang="T10">
                <a:pos x="T0" y="T1"/>
              </a:cxn>
              <a:cxn ang="T11">
                <a:pos x="T2" y="T3"/>
              </a:cxn>
              <a:cxn ang="T12">
                <a:pos x="T4" y="T5"/>
              </a:cxn>
              <a:cxn ang="T13">
                <a:pos x="T6" y="T7"/>
              </a:cxn>
              <a:cxn ang="T14">
                <a:pos x="T8" y="T9"/>
              </a:cxn>
            </a:cxnLst>
            <a:rect l="T15" t="T16" r="T17" b="T18"/>
            <a:pathLst>
              <a:path w="463" h="51">
                <a:moveTo>
                  <a:pt x="0" y="30"/>
                </a:moveTo>
                <a:lnTo>
                  <a:pt x="0" y="51"/>
                </a:lnTo>
                <a:lnTo>
                  <a:pt x="463" y="20"/>
                </a:lnTo>
                <a:lnTo>
                  <a:pt x="463" y="0"/>
                </a:lnTo>
                <a:lnTo>
                  <a:pt x="0" y="3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2" name="Freeform 62"/>
          <p:cNvSpPr>
            <a:spLocks/>
          </p:cNvSpPr>
          <p:nvPr/>
        </p:nvSpPr>
        <p:spPr bwMode="auto">
          <a:xfrm>
            <a:off x="2471738" y="2827338"/>
            <a:ext cx="31750" cy="31750"/>
          </a:xfrm>
          <a:custGeom>
            <a:avLst/>
            <a:gdLst>
              <a:gd name="T0" fmla="*/ 31750 w 20"/>
              <a:gd name="T1" fmla="*/ 0 h 20"/>
              <a:gd name="T2" fmla="*/ 31750 w 20"/>
              <a:gd name="T3" fmla="*/ 0 h 20"/>
              <a:gd name="T4" fmla="*/ 15875 w 20"/>
              <a:gd name="T5" fmla="*/ 0 h 20"/>
              <a:gd name="T6" fmla="*/ 15875 w 20"/>
              <a:gd name="T7" fmla="*/ 0 h 20"/>
              <a:gd name="T8" fmla="*/ 0 w 20"/>
              <a:gd name="T9" fmla="*/ 15875 h 20"/>
              <a:gd name="T10" fmla="*/ 15875 w 20"/>
              <a:gd name="T11" fmla="*/ 31750 h 20"/>
              <a:gd name="T12" fmla="*/ 31750 w 20"/>
              <a:gd name="T13" fmla="*/ 31750 h 20"/>
              <a:gd name="T14" fmla="*/ 31750 w 20"/>
              <a:gd name="T15" fmla="*/ 15875 h 20"/>
              <a:gd name="T16" fmla="*/ 31750 w 20"/>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20" y="0"/>
                </a:moveTo>
                <a:lnTo>
                  <a:pt x="20" y="0"/>
                </a:lnTo>
                <a:lnTo>
                  <a:pt x="10" y="0"/>
                </a:lnTo>
                <a:lnTo>
                  <a:pt x="0" y="10"/>
                </a:lnTo>
                <a:lnTo>
                  <a:pt x="10" y="20"/>
                </a:lnTo>
                <a:lnTo>
                  <a:pt x="20" y="20"/>
                </a:lnTo>
                <a:lnTo>
                  <a:pt x="20" y="10"/>
                </a:lnTo>
                <a:lnTo>
                  <a:pt x="2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3" name="Freeform 63"/>
          <p:cNvSpPr>
            <a:spLocks/>
          </p:cNvSpPr>
          <p:nvPr/>
        </p:nvSpPr>
        <p:spPr bwMode="auto">
          <a:xfrm>
            <a:off x="2471738" y="2763838"/>
            <a:ext cx="176212" cy="160337"/>
          </a:xfrm>
          <a:custGeom>
            <a:avLst/>
            <a:gdLst>
              <a:gd name="T0" fmla="*/ 31750 w 111"/>
              <a:gd name="T1" fmla="*/ 79375 h 101"/>
              <a:gd name="T2" fmla="*/ 15875 w 111"/>
              <a:gd name="T3" fmla="*/ 15875 h 101"/>
              <a:gd name="T4" fmla="*/ 0 w 111"/>
              <a:gd name="T5" fmla="*/ 0 h 101"/>
              <a:gd name="T6" fmla="*/ 31750 w 111"/>
              <a:gd name="T7" fmla="*/ 15875 h 101"/>
              <a:gd name="T8" fmla="*/ 144462 w 111"/>
              <a:gd name="T9" fmla="*/ 47625 h 101"/>
              <a:gd name="T10" fmla="*/ 176212 w 111"/>
              <a:gd name="T11" fmla="*/ 31750 h 101"/>
              <a:gd name="T12" fmla="*/ 144462 w 111"/>
              <a:gd name="T13" fmla="*/ 63500 h 101"/>
              <a:gd name="T14" fmla="*/ 63500 w 111"/>
              <a:gd name="T15" fmla="*/ 144462 h 101"/>
              <a:gd name="T16" fmla="*/ 63500 w 111"/>
              <a:gd name="T17" fmla="*/ 160337 h 101"/>
              <a:gd name="T18" fmla="*/ 47625 w 111"/>
              <a:gd name="T19" fmla="*/ 128587 h 101"/>
              <a:gd name="T20" fmla="*/ 47625 w 111"/>
              <a:gd name="T21" fmla="*/ 128587 h 101"/>
              <a:gd name="T22" fmla="*/ 128587 w 111"/>
              <a:gd name="T23" fmla="*/ 47625 h 101"/>
              <a:gd name="T24" fmla="*/ 144462 w 111"/>
              <a:gd name="T25" fmla="*/ 63500 h 101"/>
              <a:gd name="T26" fmla="*/ 128587 w 111"/>
              <a:gd name="T27" fmla="*/ 63500 h 101"/>
              <a:gd name="T28" fmla="*/ 15875 w 111"/>
              <a:gd name="T29" fmla="*/ 31750 h 101"/>
              <a:gd name="T30" fmla="*/ 31750 w 111"/>
              <a:gd name="T31" fmla="*/ 15875 h 101"/>
              <a:gd name="T32" fmla="*/ 31750 w 111"/>
              <a:gd name="T33" fmla="*/ 15875 h 101"/>
              <a:gd name="T34" fmla="*/ 47625 w 111"/>
              <a:gd name="T35" fmla="*/ 79375 h 101"/>
              <a:gd name="T36" fmla="*/ 31750 w 111"/>
              <a:gd name="T37" fmla="*/ 79375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01"/>
              <a:gd name="T59" fmla="*/ 111 w 111"/>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01">
                <a:moveTo>
                  <a:pt x="20" y="50"/>
                </a:moveTo>
                <a:lnTo>
                  <a:pt x="10" y="10"/>
                </a:lnTo>
                <a:lnTo>
                  <a:pt x="0" y="0"/>
                </a:lnTo>
                <a:lnTo>
                  <a:pt x="20" y="10"/>
                </a:lnTo>
                <a:lnTo>
                  <a:pt x="91" y="30"/>
                </a:lnTo>
                <a:lnTo>
                  <a:pt x="111" y="20"/>
                </a:lnTo>
                <a:lnTo>
                  <a:pt x="91" y="40"/>
                </a:lnTo>
                <a:lnTo>
                  <a:pt x="40" y="91"/>
                </a:lnTo>
                <a:lnTo>
                  <a:pt x="40" y="101"/>
                </a:lnTo>
                <a:lnTo>
                  <a:pt x="30" y="81"/>
                </a:lnTo>
                <a:lnTo>
                  <a:pt x="81" y="30"/>
                </a:lnTo>
                <a:lnTo>
                  <a:pt x="91" y="40"/>
                </a:lnTo>
                <a:lnTo>
                  <a:pt x="81" y="40"/>
                </a:lnTo>
                <a:lnTo>
                  <a:pt x="10" y="20"/>
                </a:lnTo>
                <a:lnTo>
                  <a:pt x="20" y="10"/>
                </a:lnTo>
                <a:lnTo>
                  <a:pt x="30" y="50"/>
                </a:lnTo>
                <a:lnTo>
                  <a:pt x="20" y="5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4" name="Freeform 64"/>
          <p:cNvSpPr>
            <a:spLocks/>
          </p:cNvSpPr>
          <p:nvPr/>
        </p:nvSpPr>
        <p:spPr bwMode="auto">
          <a:xfrm>
            <a:off x="2503488" y="2843213"/>
            <a:ext cx="31750" cy="49212"/>
          </a:xfrm>
          <a:custGeom>
            <a:avLst/>
            <a:gdLst>
              <a:gd name="T0" fmla="*/ 15875 w 20"/>
              <a:gd name="T1" fmla="*/ 49212 h 31"/>
              <a:gd name="T2" fmla="*/ 0 w 20"/>
              <a:gd name="T3" fmla="*/ 0 h 31"/>
              <a:gd name="T4" fmla="*/ 0 w 20"/>
              <a:gd name="T5" fmla="*/ 0 h 31"/>
              <a:gd name="T6" fmla="*/ 0 w 20"/>
              <a:gd name="T7" fmla="*/ 0 h 31"/>
              <a:gd name="T8" fmla="*/ 15875 w 20"/>
              <a:gd name="T9" fmla="*/ 0 h 31"/>
              <a:gd name="T10" fmla="*/ 31750 w 20"/>
              <a:gd name="T11" fmla="*/ 49212 h 31"/>
              <a:gd name="T12" fmla="*/ 15875 w 20"/>
              <a:gd name="T13" fmla="*/ 49212 h 31"/>
              <a:gd name="T14" fmla="*/ 0 60000 65536"/>
              <a:gd name="T15" fmla="*/ 0 60000 65536"/>
              <a:gd name="T16" fmla="*/ 0 60000 65536"/>
              <a:gd name="T17" fmla="*/ 0 60000 65536"/>
              <a:gd name="T18" fmla="*/ 0 60000 65536"/>
              <a:gd name="T19" fmla="*/ 0 60000 65536"/>
              <a:gd name="T20" fmla="*/ 0 60000 65536"/>
              <a:gd name="T21" fmla="*/ 0 w 20"/>
              <a:gd name="T22" fmla="*/ 0 h 31"/>
              <a:gd name="T23" fmla="*/ 20 w 20"/>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1">
                <a:moveTo>
                  <a:pt x="10" y="31"/>
                </a:moveTo>
                <a:lnTo>
                  <a:pt x="0" y="0"/>
                </a:lnTo>
                <a:lnTo>
                  <a:pt x="10" y="0"/>
                </a:lnTo>
                <a:lnTo>
                  <a:pt x="20" y="31"/>
                </a:lnTo>
                <a:lnTo>
                  <a:pt x="10" y="3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5" name="Freeform 65"/>
          <p:cNvSpPr>
            <a:spLocks/>
          </p:cNvSpPr>
          <p:nvPr/>
        </p:nvSpPr>
        <p:spPr bwMode="auto">
          <a:xfrm>
            <a:off x="2487613" y="2779713"/>
            <a:ext cx="112712" cy="112712"/>
          </a:xfrm>
          <a:custGeom>
            <a:avLst/>
            <a:gdLst>
              <a:gd name="T0" fmla="*/ 15875 w 71"/>
              <a:gd name="T1" fmla="*/ 63500 h 71"/>
              <a:gd name="T2" fmla="*/ 0 w 71"/>
              <a:gd name="T3" fmla="*/ 0 h 71"/>
              <a:gd name="T4" fmla="*/ 112712 w 71"/>
              <a:gd name="T5" fmla="*/ 31750 h 71"/>
              <a:gd name="T6" fmla="*/ 31750 w 71"/>
              <a:gd name="T7" fmla="*/ 112712 h 71"/>
              <a:gd name="T8" fmla="*/ 15875 w 71"/>
              <a:gd name="T9" fmla="*/ 63500 h 71"/>
              <a:gd name="T10" fmla="*/ 0 60000 65536"/>
              <a:gd name="T11" fmla="*/ 0 60000 65536"/>
              <a:gd name="T12" fmla="*/ 0 60000 65536"/>
              <a:gd name="T13" fmla="*/ 0 60000 65536"/>
              <a:gd name="T14" fmla="*/ 0 60000 65536"/>
              <a:gd name="T15" fmla="*/ 0 w 71"/>
              <a:gd name="T16" fmla="*/ 0 h 71"/>
              <a:gd name="T17" fmla="*/ 71 w 71"/>
              <a:gd name="T18" fmla="*/ 71 h 71"/>
            </a:gdLst>
            <a:ahLst/>
            <a:cxnLst>
              <a:cxn ang="T10">
                <a:pos x="T0" y="T1"/>
              </a:cxn>
              <a:cxn ang="T11">
                <a:pos x="T2" y="T3"/>
              </a:cxn>
              <a:cxn ang="T12">
                <a:pos x="T4" y="T5"/>
              </a:cxn>
              <a:cxn ang="T13">
                <a:pos x="T6" y="T7"/>
              </a:cxn>
              <a:cxn ang="T14">
                <a:pos x="T8" y="T9"/>
              </a:cxn>
            </a:cxnLst>
            <a:rect l="T15" t="T16" r="T17" b="T18"/>
            <a:pathLst>
              <a:path w="71" h="71">
                <a:moveTo>
                  <a:pt x="10" y="40"/>
                </a:moveTo>
                <a:lnTo>
                  <a:pt x="0" y="0"/>
                </a:lnTo>
                <a:lnTo>
                  <a:pt x="71" y="20"/>
                </a:lnTo>
                <a:lnTo>
                  <a:pt x="20" y="71"/>
                </a:lnTo>
                <a:lnTo>
                  <a:pt x="1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6" name="Rectangle 66"/>
          <p:cNvSpPr>
            <a:spLocks noChangeArrowheads="1"/>
          </p:cNvSpPr>
          <p:nvPr/>
        </p:nvSpPr>
        <p:spPr bwMode="auto">
          <a:xfrm>
            <a:off x="2120900" y="3786188"/>
            <a:ext cx="31750" cy="17462"/>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07" name="Freeform 67"/>
          <p:cNvSpPr>
            <a:spLocks/>
          </p:cNvSpPr>
          <p:nvPr/>
        </p:nvSpPr>
        <p:spPr bwMode="auto">
          <a:xfrm>
            <a:off x="2120900" y="2955925"/>
            <a:ext cx="239713" cy="830263"/>
          </a:xfrm>
          <a:custGeom>
            <a:avLst/>
            <a:gdLst>
              <a:gd name="T0" fmla="*/ 0 w 151"/>
              <a:gd name="T1" fmla="*/ 830263 h 523"/>
              <a:gd name="T2" fmla="*/ 31750 w 151"/>
              <a:gd name="T3" fmla="*/ 495300 h 523"/>
              <a:gd name="T4" fmla="*/ 31750 w 151"/>
              <a:gd name="T5" fmla="*/ 495300 h 523"/>
              <a:gd name="T6" fmla="*/ 31750 w 151"/>
              <a:gd name="T7" fmla="*/ 495300 h 523"/>
              <a:gd name="T8" fmla="*/ 95250 w 151"/>
              <a:gd name="T9" fmla="*/ 207963 h 523"/>
              <a:gd name="T10" fmla="*/ 95250 w 151"/>
              <a:gd name="T11" fmla="*/ 207963 h 523"/>
              <a:gd name="T12" fmla="*/ 95250 w 151"/>
              <a:gd name="T13" fmla="*/ 207963 h 523"/>
              <a:gd name="T14" fmla="*/ 207963 w 151"/>
              <a:gd name="T15" fmla="*/ 0 h 523"/>
              <a:gd name="T16" fmla="*/ 207963 w 151"/>
              <a:gd name="T17" fmla="*/ 0 h 523"/>
              <a:gd name="T18" fmla="*/ 239713 w 151"/>
              <a:gd name="T19" fmla="*/ 15875 h 523"/>
              <a:gd name="T20" fmla="*/ 239713 w 151"/>
              <a:gd name="T21" fmla="*/ 15875 h 523"/>
              <a:gd name="T22" fmla="*/ 127000 w 151"/>
              <a:gd name="T23" fmla="*/ 223838 h 523"/>
              <a:gd name="T24" fmla="*/ 127000 w 151"/>
              <a:gd name="T25" fmla="*/ 223838 h 523"/>
              <a:gd name="T26" fmla="*/ 127000 w 151"/>
              <a:gd name="T27" fmla="*/ 207963 h 523"/>
              <a:gd name="T28" fmla="*/ 63500 w 151"/>
              <a:gd name="T29" fmla="*/ 495300 h 523"/>
              <a:gd name="T30" fmla="*/ 63500 w 151"/>
              <a:gd name="T31" fmla="*/ 495300 h 523"/>
              <a:gd name="T32" fmla="*/ 63500 w 151"/>
              <a:gd name="T33" fmla="*/ 495300 h 523"/>
              <a:gd name="T34" fmla="*/ 31750 w 151"/>
              <a:gd name="T35" fmla="*/ 830263 h 523"/>
              <a:gd name="T36" fmla="*/ 0 w 151"/>
              <a:gd name="T37" fmla="*/ 830263 h 5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1"/>
              <a:gd name="T58" fmla="*/ 0 h 523"/>
              <a:gd name="T59" fmla="*/ 151 w 151"/>
              <a:gd name="T60" fmla="*/ 523 h 5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1" h="523">
                <a:moveTo>
                  <a:pt x="0" y="523"/>
                </a:moveTo>
                <a:lnTo>
                  <a:pt x="20" y="312"/>
                </a:lnTo>
                <a:lnTo>
                  <a:pt x="60" y="131"/>
                </a:lnTo>
                <a:lnTo>
                  <a:pt x="131" y="0"/>
                </a:lnTo>
                <a:lnTo>
                  <a:pt x="151" y="10"/>
                </a:lnTo>
                <a:lnTo>
                  <a:pt x="80" y="141"/>
                </a:lnTo>
                <a:lnTo>
                  <a:pt x="80" y="131"/>
                </a:lnTo>
                <a:lnTo>
                  <a:pt x="40" y="312"/>
                </a:lnTo>
                <a:lnTo>
                  <a:pt x="20" y="523"/>
                </a:lnTo>
                <a:lnTo>
                  <a:pt x="0" y="523"/>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8" name="Freeform 68"/>
          <p:cNvSpPr>
            <a:spLocks/>
          </p:cNvSpPr>
          <p:nvPr/>
        </p:nvSpPr>
        <p:spPr bwMode="auto">
          <a:xfrm>
            <a:off x="2328863" y="2859088"/>
            <a:ext cx="95250" cy="112712"/>
          </a:xfrm>
          <a:custGeom>
            <a:avLst/>
            <a:gdLst>
              <a:gd name="T0" fmla="*/ 0 w 60"/>
              <a:gd name="T1" fmla="*/ 96837 h 71"/>
              <a:gd name="T2" fmla="*/ 63500 w 60"/>
              <a:gd name="T3" fmla="*/ 15875 h 71"/>
              <a:gd name="T4" fmla="*/ 79375 w 60"/>
              <a:gd name="T5" fmla="*/ 0 h 71"/>
              <a:gd name="T6" fmla="*/ 95250 w 60"/>
              <a:gd name="T7" fmla="*/ 33337 h 71"/>
              <a:gd name="T8" fmla="*/ 95250 w 60"/>
              <a:gd name="T9" fmla="*/ 33337 h 71"/>
              <a:gd name="T10" fmla="*/ 31750 w 60"/>
              <a:gd name="T11" fmla="*/ 112712 h 71"/>
              <a:gd name="T12" fmla="*/ 0 w 60"/>
              <a:gd name="T13" fmla="*/ 96837 h 71"/>
              <a:gd name="T14" fmla="*/ 0 60000 65536"/>
              <a:gd name="T15" fmla="*/ 0 60000 65536"/>
              <a:gd name="T16" fmla="*/ 0 60000 65536"/>
              <a:gd name="T17" fmla="*/ 0 60000 65536"/>
              <a:gd name="T18" fmla="*/ 0 60000 65536"/>
              <a:gd name="T19" fmla="*/ 0 60000 65536"/>
              <a:gd name="T20" fmla="*/ 0 60000 65536"/>
              <a:gd name="T21" fmla="*/ 0 w 60"/>
              <a:gd name="T22" fmla="*/ 0 h 71"/>
              <a:gd name="T23" fmla="*/ 60 w 6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71">
                <a:moveTo>
                  <a:pt x="0" y="61"/>
                </a:moveTo>
                <a:lnTo>
                  <a:pt x="40" y="10"/>
                </a:lnTo>
                <a:lnTo>
                  <a:pt x="50" y="0"/>
                </a:lnTo>
                <a:lnTo>
                  <a:pt x="60" y="21"/>
                </a:lnTo>
                <a:lnTo>
                  <a:pt x="20" y="71"/>
                </a:lnTo>
                <a:lnTo>
                  <a:pt x="0" y="6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09" name="Freeform 69"/>
          <p:cNvSpPr>
            <a:spLocks/>
          </p:cNvSpPr>
          <p:nvPr/>
        </p:nvSpPr>
        <p:spPr bwMode="auto">
          <a:xfrm>
            <a:off x="2487613" y="2827338"/>
            <a:ext cx="31750" cy="31750"/>
          </a:xfrm>
          <a:custGeom>
            <a:avLst/>
            <a:gdLst>
              <a:gd name="T0" fmla="*/ 0 w 20"/>
              <a:gd name="T1" fmla="*/ 0 h 20"/>
              <a:gd name="T2" fmla="*/ 15875 w 20"/>
              <a:gd name="T3" fmla="*/ 0 h 20"/>
              <a:gd name="T4" fmla="*/ 31750 w 20"/>
              <a:gd name="T5" fmla="*/ 31750 h 20"/>
              <a:gd name="T6" fmla="*/ 15875 w 20"/>
              <a:gd name="T7" fmla="*/ 31750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0" y="0"/>
                </a:lnTo>
                <a:lnTo>
                  <a:pt x="20" y="20"/>
                </a:lnTo>
                <a:lnTo>
                  <a:pt x="10" y="20"/>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0" name="Freeform 70"/>
          <p:cNvSpPr>
            <a:spLocks/>
          </p:cNvSpPr>
          <p:nvPr/>
        </p:nvSpPr>
        <p:spPr bwMode="auto">
          <a:xfrm>
            <a:off x="2408238" y="2827338"/>
            <a:ext cx="95250" cy="65087"/>
          </a:xfrm>
          <a:custGeom>
            <a:avLst/>
            <a:gdLst>
              <a:gd name="T0" fmla="*/ 0 w 60"/>
              <a:gd name="T1" fmla="*/ 31750 h 41"/>
              <a:gd name="T2" fmla="*/ 15875 w 60"/>
              <a:gd name="T3" fmla="*/ 65087 h 41"/>
              <a:gd name="T4" fmla="*/ 95250 w 60"/>
              <a:gd name="T5" fmla="*/ 31750 h 41"/>
              <a:gd name="T6" fmla="*/ 79375 w 60"/>
              <a:gd name="T7" fmla="*/ 0 h 41"/>
              <a:gd name="T8" fmla="*/ 0 w 60"/>
              <a:gd name="T9" fmla="*/ 31750 h 41"/>
              <a:gd name="T10" fmla="*/ 0 60000 65536"/>
              <a:gd name="T11" fmla="*/ 0 60000 65536"/>
              <a:gd name="T12" fmla="*/ 0 60000 65536"/>
              <a:gd name="T13" fmla="*/ 0 60000 65536"/>
              <a:gd name="T14" fmla="*/ 0 60000 65536"/>
              <a:gd name="T15" fmla="*/ 0 w 60"/>
              <a:gd name="T16" fmla="*/ 0 h 41"/>
              <a:gd name="T17" fmla="*/ 60 w 60"/>
              <a:gd name="T18" fmla="*/ 41 h 41"/>
            </a:gdLst>
            <a:ahLst/>
            <a:cxnLst>
              <a:cxn ang="T10">
                <a:pos x="T0" y="T1"/>
              </a:cxn>
              <a:cxn ang="T11">
                <a:pos x="T2" y="T3"/>
              </a:cxn>
              <a:cxn ang="T12">
                <a:pos x="T4" y="T5"/>
              </a:cxn>
              <a:cxn ang="T13">
                <a:pos x="T6" y="T7"/>
              </a:cxn>
              <a:cxn ang="T14">
                <a:pos x="T8" y="T9"/>
              </a:cxn>
            </a:cxnLst>
            <a:rect l="T15" t="T16" r="T17" b="T18"/>
            <a:pathLst>
              <a:path w="60" h="41">
                <a:moveTo>
                  <a:pt x="0" y="20"/>
                </a:moveTo>
                <a:lnTo>
                  <a:pt x="10" y="41"/>
                </a:lnTo>
                <a:lnTo>
                  <a:pt x="60" y="20"/>
                </a:lnTo>
                <a:lnTo>
                  <a:pt x="50" y="0"/>
                </a:lnTo>
                <a:lnTo>
                  <a:pt x="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1" name="Freeform 71"/>
          <p:cNvSpPr>
            <a:spLocks/>
          </p:cNvSpPr>
          <p:nvPr/>
        </p:nvSpPr>
        <p:spPr bwMode="auto">
          <a:xfrm>
            <a:off x="7108825" y="2874963"/>
            <a:ext cx="31750" cy="33337"/>
          </a:xfrm>
          <a:custGeom>
            <a:avLst/>
            <a:gdLst>
              <a:gd name="T0" fmla="*/ 15875 w 20"/>
              <a:gd name="T1" fmla="*/ 33337 h 21"/>
              <a:gd name="T2" fmla="*/ 15875 w 20"/>
              <a:gd name="T3" fmla="*/ 33337 h 21"/>
              <a:gd name="T4" fmla="*/ 31750 w 20"/>
              <a:gd name="T5" fmla="*/ 17462 h 21"/>
              <a:gd name="T6" fmla="*/ 15875 w 20"/>
              <a:gd name="T7" fmla="*/ 17462 h 21"/>
              <a:gd name="T8" fmla="*/ 15875 w 20"/>
              <a:gd name="T9" fmla="*/ 0 h 21"/>
              <a:gd name="T10" fmla="*/ 0 w 20"/>
              <a:gd name="T11" fmla="*/ 17462 h 21"/>
              <a:gd name="T12" fmla="*/ 0 w 20"/>
              <a:gd name="T13" fmla="*/ 17462 h 21"/>
              <a:gd name="T14" fmla="*/ 0 w 20"/>
              <a:gd name="T15" fmla="*/ 33337 h 21"/>
              <a:gd name="T16" fmla="*/ 15875 w 20"/>
              <a:gd name="T17" fmla="*/ 33337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1"/>
              <a:gd name="T29" fmla="*/ 20 w 20"/>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1">
                <a:moveTo>
                  <a:pt x="10" y="21"/>
                </a:moveTo>
                <a:lnTo>
                  <a:pt x="10" y="21"/>
                </a:lnTo>
                <a:lnTo>
                  <a:pt x="20" y="11"/>
                </a:lnTo>
                <a:lnTo>
                  <a:pt x="10" y="11"/>
                </a:lnTo>
                <a:lnTo>
                  <a:pt x="10" y="0"/>
                </a:lnTo>
                <a:lnTo>
                  <a:pt x="0" y="11"/>
                </a:lnTo>
                <a:lnTo>
                  <a:pt x="0" y="21"/>
                </a:lnTo>
                <a:lnTo>
                  <a:pt x="10" y="2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2" name="Freeform 72"/>
          <p:cNvSpPr>
            <a:spLocks/>
          </p:cNvSpPr>
          <p:nvPr/>
        </p:nvSpPr>
        <p:spPr bwMode="auto">
          <a:xfrm>
            <a:off x="7027863" y="2908300"/>
            <a:ext cx="144462" cy="111125"/>
          </a:xfrm>
          <a:custGeom>
            <a:avLst/>
            <a:gdLst>
              <a:gd name="T0" fmla="*/ 96837 w 91"/>
              <a:gd name="T1" fmla="*/ 0 h 70"/>
              <a:gd name="T2" fmla="*/ 144462 w 91"/>
              <a:gd name="T3" fmla="*/ 0 h 70"/>
              <a:gd name="T4" fmla="*/ 144462 w 91"/>
              <a:gd name="T5" fmla="*/ 0 h 70"/>
              <a:gd name="T6" fmla="*/ 144462 w 91"/>
              <a:gd name="T7" fmla="*/ 0 h 70"/>
              <a:gd name="T8" fmla="*/ 96837 w 91"/>
              <a:gd name="T9" fmla="*/ 95250 h 70"/>
              <a:gd name="T10" fmla="*/ 80962 w 91"/>
              <a:gd name="T11" fmla="*/ 111125 h 70"/>
              <a:gd name="T12" fmla="*/ 80962 w 91"/>
              <a:gd name="T13" fmla="*/ 111125 h 70"/>
              <a:gd name="T14" fmla="*/ 15875 w 91"/>
              <a:gd name="T15" fmla="*/ 15875 h 70"/>
              <a:gd name="T16" fmla="*/ 0 w 91"/>
              <a:gd name="T17" fmla="*/ 0 h 70"/>
              <a:gd name="T18" fmla="*/ 33337 w 91"/>
              <a:gd name="T19" fmla="*/ 0 h 70"/>
              <a:gd name="T20" fmla="*/ 33337 w 91"/>
              <a:gd name="T21" fmla="*/ 0 h 70"/>
              <a:gd name="T22" fmla="*/ 96837 w 91"/>
              <a:gd name="T23" fmla="*/ 95250 h 70"/>
              <a:gd name="T24" fmla="*/ 80962 w 91"/>
              <a:gd name="T25" fmla="*/ 111125 h 70"/>
              <a:gd name="T26" fmla="*/ 80962 w 91"/>
              <a:gd name="T27" fmla="*/ 95250 h 70"/>
              <a:gd name="T28" fmla="*/ 128587 w 91"/>
              <a:gd name="T29" fmla="*/ 0 h 70"/>
              <a:gd name="T30" fmla="*/ 144462 w 91"/>
              <a:gd name="T31" fmla="*/ 0 h 70"/>
              <a:gd name="T32" fmla="*/ 144462 w 91"/>
              <a:gd name="T33" fmla="*/ 15875 h 70"/>
              <a:gd name="T34" fmla="*/ 96837 w 91"/>
              <a:gd name="T35" fmla="*/ 15875 h 70"/>
              <a:gd name="T36" fmla="*/ 96837 w 91"/>
              <a:gd name="T37" fmla="*/ 0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70"/>
              <a:gd name="T59" fmla="*/ 91 w 91"/>
              <a:gd name="T60" fmla="*/ 70 h 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70">
                <a:moveTo>
                  <a:pt x="61" y="0"/>
                </a:moveTo>
                <a:lnTo>
                  <a:pt x="91" y="0"/>
                </a:lnTo>
                <a:lnTo>
                  <a:pt x="61" y="60"/>
                </a:lnTo>
                <a:lnTo>
                  <a:pt x="51" y="70"/>
                </a:lnTo>
                <a:lnTo>
                  <a:pt x="10" y="10"/>
                </a:lnTo>
                <a:lnTo>
                  <a:pt x="0" y="0"/>
                </a:lnTo>
                <a:lnTo>
                  <a:pt x="21" y="0"/>
                </a:lnTo>
                <a:lnTo>
                  <a:pt x="61" y="60"/>
                </a:lnTo>
                <a:lnTo>
                  <a:pt x="51" y="70"/>
                </a:lnTo>
                <a:lnTo>
                  <a:pt x="51" y="60"/>
                </a:lnTo>
                <a:lnTo>
                  <a:pt x="81" y="0"/>
                </a:lnTo>
                <a:lnTo>
                  <a:pt x="91" y="0"/>
                </a:lnTo>
                <a:lnTo>
                  <a:pt x="91" y="10"/>
                </a:lnTo>
                <a:lnTo>
                  <a:pt x="61" y="10"/>
                </a:lnTo>
                <a:lnTo>
                  <a:pt x="61"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3" name="Freeform 73"/>
          <p:cNvSpPr>
            <a:spLocks/>
          </p:cNvSpPr>
          <p:nvPr/>
        </p:nvSpPr>
        <p:spPr bwMode="auto">
          <a:xfrm>
            <a:off x="7061200" y="2908300"/>
            <a:ext cx="63500" cy="15875"/>
          </a:xfrm>
          <a:custGeom>
            <a:avLst/>
            <a:gdLst>
              <a:gd name="T0" fmla="*/ 0 w 40"/>
              <a:gd name="T1" fmla="*/ 0 h 10"/>
              <a:gd name="T2" fmla="*/ 63500 w 40"/>
              <a:gd name="T3" fmla="*/ 0 h 10"/>
              <a:gd name="T4" fmla="*/ 63500 w 40"/>
              <a:gd name="T5" fmla="*/ 15875 h 10"/>
              <a:gd name="T6" fmla="*/ 63500 w 40"/>
              <a:gd name="T7" fmla="*/ 15875 h 10"/>
              <a:gd name="T8" fmla="*/ 63500 w 40"/>
              <a:gd name="T9" fmla="*/ 15875 h 10"/>
              <a:gd name="T10" fmla="*/ 0 w 40"/>
              <a:gd name="T11" fmla="*/ 15875 h 10"/>
              <a:gd name="T12" fmla="*/ 0 w 40"/>
              <a:gd name="T13" fmla="*/ 0 h 10"/>
              <a:gd name="T14" fmla="*/ 0 60000 65536"/>
              <a:gd name="T15" fmla="*/ 0 60000 65536"/>
              <a:gd name="T16" fmla="*/ 0 60000 65536"/>
              <a:gd name="T17" fmla="*/ 0 60000 65536"/>
              <a:gd name="T18" fmla="*/ 0 60000 65536"/>
              <a:gd name="T19" fmla="*/ 0 60000 65536"/>
              <a:gd name="T20" fmla="*/ 0 60000 65536"/>
              <a:gd name="T21" fmla="*/ 0 w 40"/>
              <a:gd name="T22" fmla="*/ 0 h 10"/>
              <a:gd name="T23" fmla="*/ 40 w 4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0">
                <a:moveTo>
                  <a:pt x="0" y="0"/>
                </a:moveTo>
                <a:lnTo>
                  <a:pt x="40" y="0"/>
                </a:lnTo>
                <a:lnTo>
                  <a:pt x="40" y="10"/>
                </a:lnTo>
                <a:lnTo>
                  <a:pt x="0" y="10"/>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4" name="Freeform 74"/>
          <p:cNvSpPr>
            <a:spLocks/>
          </p:cNvSpPr>
          <p:nvPr/>
        </p:nvSpPr>
        <p:spPr bwMode="auto">
          <a:xfrm>
            <a:off x="7061200" y="2908300"/>
            <a:ext cx="111125" cy="95250"/>
          </a:xfrm>
          <a:custGeom>
            <a:avLst/>
            <a:gdLst>
              <a:gd name="T0" fmla="*/ 63500 w 70"/>
              <a:gd name="T1" fmla="*/ 0 h 60"/>
              <a:gd name="T2" fmla="*/ 111125 w 70"/>
              <a:gd name="T3" fmla="*/ 0 h 60"/>
              <a:gd name="T4" fmla="*/ 63500 w 70"/>
              <a:gd name="T5" fmla="*/ 95250 h 60"/>
              <a:gd name="T6" fmla="*/ 0 w 70"/>
              <a:gd name="T7" fmla="*/ 0 h 60"/>
              <a:gd name="T8" fmla="*/ 63500 w 70"/>
              <a:gd name="T9" fmla="*/ 0 h 60"/>
              <a:gd name="T10" fmla="*/ 0 60000 65536"/>
              <a:gd name="T11" fmla="*/ 0 60000 65536"/>
              <a:gd name="T12" fmla="*/ 0 60000 65536"/>
              <a:gd name="T13" fmla="*/ 0 60000 65536"/>
              <a:gd name="T14" fmla="*/ 0 60000 65536"/>
              <a:gd name="T15" fmla="*/ 0 w 70"/>
              <a:gd name="T16" fmla="*/ 0 h 60"/>
              <a:gd name="T17" fmla="*/ 70 w 70"/>
              <a:gd name="T18" fmla="*/ 60 h 60"/>
            </a:gdLst>
            <a:ahLst/>
            <a:cxnLst>
              <a:cxn ang="T10">
                <a:pos x="T0" y="T1"/>
              </a:cxn>
              <a:cxn ang="T11">
                <a:pos x="T2" y="T3"/>
              </a:cxn>
              <a:cxn ang="T12">
                <a:pos x="T4" y="T5"/>
              </a:cxn>
              <a:cxn ang="T13">
                <a:pos x="T6" y="T7"/>
              </a:cxn>
              <a:cxn ang="T14">
                <a:pos x="T8" y="T9"/>
              </a:cxn>
            </a:cxnLst>
            <a:rect l="T15" t="T16" r="T17" b="T18"/>
            <a:pathLst>
              <a:path w="70" h="60">
                <a:moveTo>
                  <a:pt x="40" y="0"/>
                </a:moveTo>
                <a:lnTo>
                  <a:pt x="70" y="0"/>
                </a:lnTo>
                <a:lnTo>
                  <a:pt x="40" y="60"/>
                </a:lnTo>
                <a:lnTo>
                  <a:pt x="0" y="0"/>
                </a:lnTo>
                <a:lnTo>
                  <a:pt x="4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5" name="Freeform 75"/>
          <p:cNvSpPr>
            <a:spLocks/>
          </p:cNvSpPr>
          <p:nvPr/>
        </p:nvSpPr>
        <p:spPr bwMode="auto">
          <a:xfrm>
            <a:off x="6629400" y="2236788"/>
            <a:ext cx="31750" cy="31750"/>
          </a:xfrm>
          <a:custGeom>
            <a:avLst/>
            <a:gdLst>
              <a:gd name="T0" fmla="*/ 31750 w 20"/>
              <a:gd name="T1" fmla="*/ 0 h 20"/>
              <a:gd name="T2" fmla="*/ 15875 w 20"/>
              <a:gd name="T3" fmla="*/ 0 h 20"/>
              <a:gd name="T4" fmla="*/ 0 w 20"/>
              <a:gd name="T5" fmla="*/ 31750 h 20"/>
              <a:gd name="T6" fmla="*/ 15875 w 20"/>
              <a:gd name="T7" fmla="*/ 31750 h 20"/>
              <a:gd name="T8" fmla="*/ 3175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20" y="0"/>
                </a:moveTo>
                <a:lnTo>
                  <a:pt x="10" y="0"/>
                </a:lnTo>
                <a:lnTo>
                  <a:pt x="0" y="20"/>
                </a:lnTo>
                <a:lnTo>
                  <a:pt x="10" y="20"/>
                </a:lnTo>
                <a:lnTo>
                  <a:pt x="2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6" name="Freeform 76"/>
          <p:cNvSpPr>
            <a:spLocks/>
          </p:cNvSpPr>
          <p:nvPr/>
        </p:nvSpPr>
        <p:spPr bwMode="auto">
          <a:xfrm>
            <a:off x="6645275" y="2236788"/>
            <a:ext cx="334963" cy="223837"/>
          </a:xfrm>
          <a:custGeom>
            <a:avLst/>
            <a:gdLst>
              <a:gd name="T0" fmla="*/ 15875 w 211"/>
              <a:gd name="T1" fmla="*/ 0 h 141"/>
              <a:gd name="T2" fmla="*/ 192088 w 211"/>
              <a:gd name="T3" fmla="*/ 47625 h 141"/>
              <a:gd name="T4" fmla="*/ 192088 w 211"/>
              <a:gd name="T5" fmla="*/ 63500 h 141"/>
              <a:gd name="T6" fmla="*/ 192088 w 211"/>
              <a:gd name="T7" fmla="*/ 63500 h 141"/>
              <a:gd name="T8" fmla="*/ 334963 w 211"/>
              <a:gd name="T9" fmla="*/ 207962 h 141"/>
              <a:gd name="T10" fmla="*/ 334963 w 211"/>
              <a:gd name="T11" fmla="*/ 207962 h 141"/>
              <a:gd name="T12" fmla="*/ 303213 w 211"/>
              <a:gd name="T13" fmla="*/ 223837 h 141"/>
              <a:gd name="T14" fmla="*/ 319088 w 211"/>
              <a:gd name="T15" fmla="*/ 223837 h 141"/>
              <a:gd name="T16" fmla="*/ 174625 w 211"/>
              <a:gd name="T17" fmla="*/ 79375 h 141"/>
              <a:gd name="T18" fmla="*/ 174625 w 211"/>
              <a:gd name="T19" fmla="*/ 79375 h 141"/>
              <a:gd name="T20" fmla="*/ 174625 w 211"/>
              <a:gd name="T21" fmla="*/ 79375 h 141"/>
              <a:gd name="T22" fmla="*/ 0 w 211"/>
              <a:gd name="T23" fmla="*/ 31750 h 141"/>
              <a:gd name="T24" fmla="*/ 15875 w 211"/>
              <a:gd name="T25" fmla="*/ 0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1"/>
              <a:gd name="T40" fmla="*/ 0 h 141"/>
              <a:gd name="T41" fmla="*/ 211 w 211"/>
              <a:gd name="T42" fmla="*/ 141 h 1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1" h="141">
                <a:moveTo>
                  <a:pt x="10" y="0"/>
                </a:moveTo>
                <a:lnTo>
                  <a:pt x="121" y="30"/>
                </a:lnTo>
                <a:lnTo>
                  <a:pt x="121" y="40"/>
                </a:lnTo>
                <a:lnTo>
                  <a:pt x="211" y="131"/>
                </a:lnTo>
                <a:lnTo>
                  <a:pt x="191" y="141"/>
                </a:lnTo>
                <a:lnTo>
                  <a:pt x="201" y="141"/>
                </a:lnTo>
                <a:lnTo>
                  <a:pt x="110" y="50"/>
                </a:lnTo>
                <a:lnTo>
                  <a:pt x="0" y="20"/>
                </a:lnTo>
                <a:lnTo>
                  <a:pt x="1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7" name="Freeform 77"/>
          <p:cNvSpPr>
            <a:spLocks/>
          </p:cNvSpPr>
          <p:nvPr/>
        </p:nvSpPr>
        <p:spPr bwMode="auto">
          <a:xfrm>
            <a:off x="6948488" y="2444750"/>
            <a:ext cx="144462" cy="206375"/>
          </a:xfrm>
          <a:custGeom>
            <a:avLst/>
            <a:gdLst>
              <a:gd name="T0" fmla="*/ 31750 w 91"/>
              <a:gd name="T1" fmla="*/ 0 h 130"/>
              <a:gd name="T2" fmla="*/ 144462 w 91"/>
              <a:gd name="T3" fmla="*/ 190500 h 130"/>
              <a:gd name="T4" fmla="*/ 144462 w 91"/>
              <a:gd name="T5" fmla="*/ 190500 h 130"/>
              <a:gd name="T6" fmla="*/ 112712 w 91"/>
              <a:gd name="T7" fmla="*/ 190500 h 130"/>
              <a:gd name="T8" fmla="*/ 112712 w 91"/>
              <a:gd name="T9" fmla="*/ 206375 h 130"/>
              <a:gd name="T10" fmla="*/ 0 w 91"/>
              <a:gd name="T11" fmla="*/ 15875 h 130"/>
              <a:gd name="T12" fmla="*/ 31750 w 91"/>
              <a:gd name="T13" fmla="*/ 0 h 130"/>
              <a:gd name="T14" fmla="*/ 0 60000 65536"/>
              <a:gd name="T15" fmla="*/ 0 60000 65536"/>
              <a:gd name="T16" fmla="*/ 0 60000 65536"/>
              <a:gd name="T17" fmla="*/ 0 60000 65536"/>
              <a:gd name="T18" fmla="*/ 0 60000 65536"/>
              <a:gd name="T19" fmla="*/ 0 60000 65536"/>
              <a:gd name="T20" fmla="*/ 0 60000 65536"/>
              <a:gd name="T21" fmla="*/ 0 w 91"/>
              <a:gd name="T22" fmla="*/ 0 h 130"/>
              <a:gd name="T23" fmla="*/ 91 w 91"/>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30">
                <a:moveTo>
                  <a:pt x="20" y="0"/>
                </a:moveTo>
                <a:lnTo>
                  <a:pt x="91" y="120"/>
                </a:lnTo>
                <a:lnTo>
                  <a:pt x="71" y="120"/>
                </a:lnTo>
                <a:lnTo>
                  <a:pt x="71" y="130"/>
                </a:lnTo>
                <a:lnTo>
                  <a:pt x="0" y="10"/>
                </a:lnTo>
                <a:lnTo>
                  <a:pt x="2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18" name="Rectangle 78"/>
          <p:cNvSpPr>
            <a:spLocks noChangeArrowheads="1"/>
          </p:cNvSpPr>
          <p:nvPr/>
        </p:nvSpPr>
        <p:spPr bwMode="auto">
          <a:xfrm>
            <a:off x="7108825" y="2892425"/>
            <a:ext cx="31750" cy="15875"/>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19" name="Freeform 79"/>
          <p:cNvSpPr>
            <a:spLocks/>
          </p:cNvSpPr>
          <p:nvPr/>
        </p:nvSpPr>
        <p:spPr bwMode="auto">
          <a:xfrm>
            <a:off x="7061200" y="2635250"/>
            <a:ext cx="79375" cy="257175"/>
          </a:xfrm>
          <a:custGeom>
            <a:avLst/>
            <a:gdLst>
              <a:gd name="T0" fmla="*/ 31750 w 50"/>
              <a:gd name="T1" fmla="*/ 0 h 162"/>
              <a:gd name="T2" fmla="*/ 0 w 50"/>
              <a:gd name="T3" fmla="*/ 0 h 162"/>
              <a:gd name="T4" fmla="*/ 47625 w 50"/>
              <a:gd name="T5" fmla="*/ 257175 h 162"/>
              <a:gd name="T6" fmla="*/ 79375 w 50"/>
              <a:gd name="T7" fmla="*/ 257175 h 162"/>
              <a:gd name="T8" fmla="*/ 31750 w 50"/>
              <a:gd name="T9" fmla="*/ 0 h 162"/>
              <a:gd name="T10" fmla="*/ 0 60000 65536"/>
              <a:gd name="T11" fmla="*/ 0 60000 65536"/>
              <a:gd name="T12" fmla="*/ 0 60000 65536"/>
              <a:gd name="T13" fmla="*/ 0 60000 65536"/>
              <a:gd name="T14" fmla="*/ 0 60000 65536"/>
              <a:gd name="T15" fmla="*/ 0 w 50"/>
              <a:gd name="T16" fmla="*/ 0 h 162"/>
              <a:gd name="T17" fmla="*/ 50 w 50"/>
              <a:gd name="T18" fmla="*/ 162 h 162"/>
            </a:gdLst>
            <a:ahLst/>
            <a:cxnLst>
              <a:cxn ang="T10">
                <a:pos x="T0" y="T1"/>
              </a:cxn>
              <a:cxn ang="T11">
                <a:pos x="T2" y="T3"/>
              </a:cxn>
              <a:cxn ang="T12">
                <a:pos x="T4" y="T5"/>
              </a:cxn>
              <a:cxn ang="T13">
                <a:pos x="T6" y="T7"/>
              </a:cxn>
              <a:cxn ang="T14">
                <a:pos x="T8" y="T9"/>
              </a:cxn>
            </a:cxnLst>
            <a:rect l="T15" t="T16" r="T17" b="T18"/>
            <a:pathLst>
              <a:path w="50" h="162">
                <a:moveTo>
                  <a:pt x="20" y="0"/>
                </a:moveTo>
                <a:lnTo>
                  <a:pt x="0" y="0"/>
                </a:lnTo>
                <a:lnTo>
                  <a:pt x="30" y="162"/>
                </a:lnTo>
                <a:lnTo>
                  <a:pt x="50" y="162"/>
                </a:lnTo>
                <a:lnTo>
                  <a:pt x="2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20" name="Rectangle 80"/>
          <p:cNvSpPr>
            <a:spLocks noChangeArrowheads="1"/>
          </p:cNvSpPr>
          <p:nvPr/>
        </p:nvSpPr>
        <p:spPr bwMode="auto">
          <a:xfrm>
            <a:off x="2808288" y="1905000"/>
            <a:ext cx="563562"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oxidation</a:t>
            </a:r>
            <a:endParaRPr lang="en-US" sz="1800" b="1">
              <a:latin typeface="Arial" charset="0"/>
            </a:endParaRPr>
          </a:p>
        </p:txBody>
      </p:sp>
      <p:sp>
        <p:nvSpPr>
          <p:cNvPr id="6221" name="Rectangle 81"/>
          <p:cNvSpPr>
            <a:spLocks noChangeArrowheads="1"/>
          </p:cNvSpPr>
          <p:nvPr/>
        </p:nvSpPr>
        <p:spPr bwMode="auto">
          <a:xfrm>
            <a:off x="5126038" y="1755775"/>
            <a:ext cx="407987"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optical</a:t>
            </a:r>
            <a:endParaRPr lang="en-US" sz="1800" b="1">
              <a:latin typeface="Arial" charset="0"/>
            </a:endParaRPr>
          </a:p>
        </p:txBody>
      </p:sp>
      <p:sp>
        <p:nvSpPr>
          <p:cNvPr id="6222" name="Rectangle 82"/>
          <p:cNvSpPr>
            <a:spLocks noChangeArrowheads="1"/>
          </p:cNvSpPr>
          <p:nvPr/>
        </p:nvSpPr>
        <p:spPr bwMode="auto">
          <a:xfrm>
            <a:off x="5126038" y="1900238"/>
            <a:ext cx="322262"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mask</a:t>
            </a:r>
            <a:endParaRPr lang="en-US" sz="1800" b="1">
              <a:latin typeface="Arial" charset="0"/>
            </a:endParaRPr>
          </a:p>
        </p:txBody>
      </p:sp>
      <p:sp>
        <p:nvSpPr>
          <p:cNvPr id="6223" name="Rectangle 83"/>
          <p:cNvSpPr>
            <a:spLocks noChangeArrowheads="1"/>
          </p:cNvSpPr>
          <p:nvPr/>
        </p:nvSpPr>
        <p:spPr bwMode="auto">
          <a:xfrm>
            <a:off x="2232025" y="5018088"/>
            <a:ext cx="78422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24" name="Rectangle 84"/>
          <p:cNvSpPr>
            <a:spLocks noChangeArrowheads="1"/>
          </p:cNvSpPr>
          <p:nvPr/>
        </p:nvSpPr>
        <p:spPr bwMode="auto">
          <a:xfrm>
            <a:off x="2982913" y="5033963"/>
            <a:ext cx="33337" cy="974725"/>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25" name="Rectangle 85"/>
          <p:cNvSpPr>
            <a:spLocks noChangeArrowheads="1"/>
          </p:cNvSpPr>
          <p:nvPr/>
        </p:nvSpPr>
        <p:spPr bwMode="auto">
          <a:xfrm>
            <a:off x="2216150" y="5976938"/>
            <a:ext cx="78422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26" name="Rectangle 86"/>
          <p:cNvSpPr>
            <a:spLocks noChangeArrowheads="1"/>
          </p:cNvSpPr>
          <p:nvPr/>
        </p:nvSpPr>
        <p:spPr bwMode="auto">
          <a:xfrm>
            <a:off x="2216150" y="5018088"/>
            <a:ext cx="31750" cy="974725"/>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27" name="Rectangle 87"/>
          <p:cNvSpPr>
            <a:spLocks noChangeArrowheads="1"/>
          </p:cNvSpPr>
          <p:nvPr/>
        </p:nvSpPr>
        <p:spPr bwMode="auto">
          <a:xfrm>
            <a:off x="2328863" y="5257800"/>
            <a:ext cx="484187"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process</a:t>
            </a:r>
            <a:endParaRPr lang="en-US" sz="1800" b="1">
              <a:latin typeface="Arial" charset="0"/>
            </a:endParaRPr>
          </a:p>
        </p:txBody>
      </p:sp>
      <p:sp>
        <p:nvSpPr>
          <p:cNvPr id="6228" name="Rectangle 88"/>
          <p:cNvSpPr>
            <a:spLocks noChangeArrowheads="1"/>
          </p:cNvSpPr>
          <p:nvPr/>
        </p:nvSpPr>
        <p:spPr bwMode="auto">
          <a:xfrm>
            <a:off x="2328863" y="5402263"/>
            <a:ext cx="260350"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step</a:t>
            </a:r>
            <a:endParaRPr lang="en-US" sz="1800" b="1">
              <a:latin typeface="Arial" charset="0"/>
            </a:endParaRPr>
          </a:p>
        </p:txBody>
      </p:sp>
      <p:sp>
        <p:nvSpPr>
          <p:cNvPr id="6229" name="Freeform 89"/>
          <p:cNvSpPr>
            <a:spLocks/>
          </p:cNvSpPr>
          <p:nvPr/>
        </p:nvSpPr>
        <p:spPr bwMode="auto">
          <a:xfrm>
            <a:off x="6116638" y="3579813"/>
            <a:ext cx="33337" cy="31750"/>
          </a:xfrm>
          <a:custGeom>
            <a:avLst/>
            <a:gdLst>
              <a:gd name="T0" fmla="*/ 33337 w 21"/>
              <a:gd name="T1" fmla="*/ 15875 h 20"/>
              <a:gd name="T2" fmla="*/ 33337 w 21"/>
              <a:gd name="T3" fmla="*/ 0 h 20"/>
              <a:gd name="T4" fmla="*/ 15875 w 21"/>
              <a:gd name="T5" fmla="*/ 0 h 20"/>
              <a:gd name="T6" fmla="*/ 0 w 21"/>
              <a:gd name="T7" fmla="*/ 0 h 20"/>
              <a:gd name="T8" fmla="*/ 0 w 21"/>
              <a:gd name="T9" fmla="*/ 15875 h 20"/>
              <a:gd name="T10" fmla="*/ 0 w 21"/>
              <a:gd name="T11" fmla="*/ 31750 h 20"/>
              <a:gd name="T12" fmla="*/ 15875 w 21"/>
              <a:gd name="T13" fmla="*/ 31750 h 20"/>
              <a:gd name="T14" fmla="*/ 33337 w 21"/>
              <a:gd name="T15" fmla="*/ 31750 h 20"/>
              <a:gd name="T16" fmla="*/ 33337 w 21"/>
              <a:gd name="T17" fmla="*/ 1587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20"/>
              <a:gd name="T29" fmla="*/ 21 w 21"/>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20">
                <a:moveTo>
                  <a:pt x="21" y="10"/>
                </a:moveTo>
                <a:lnTo>
                  <a:pt x="21" y="0"/>
                </a:lnTo>
                <a:lnTo>
                  <a:pt x="10" y="0"/>
                </a:lnTo>
                <a:lnTo>
                  <a:pt x="0" y="0"/>
                </a:lnTo>
                <a:lnTo>
                  <a:pt x="0" y="10"/>
                </a:lnTo>
                <a:lnTo>
                  <a:pt x="0" y="20"/>
                </a:lnTo>
                <a:lnTo>
                  <a:pt x="10" y="20"/>
                </a:lnTo>
                <a:lnTo>
                  <a:pt x="21" y="20"/>
                </a:lnTo>
                <a:lnTo>
                  <a:pt x="21"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0" name="Freeform 90"/>
          <p:cNvSpPr>
            <a:spLocks/>
          </p:cNvSpPr>
          <p:nvPr/>
        </p:nvSpPr>
        <p:spPr bwMode="auto">
          <a:xfrm>
            <a:off x="6132513" y="3514725"/>
            <a:ext cx="144462" cy="176213"/>
          </a:xfrm>
          <a:custGeom>
            <a:avLst/>
            <a:gdLst>
              <a:gd name="T0" fmla="*/ 17462 w 91"/>
              <a:gd name="T1" fmla="*/ 80963 h 111"/>
              <a:gd name="T2" fmla="*/ 17462 w 91"/>
              <a:gd name="T3" fmla="*/ 15875 h 111"/>
              <a:gd name="T4" fmla="*/ 0 w 91"/>
              <a:gd name="T5" fmla="*/ 0 h 111"/>
              <a:gd name="T6" fmla="*/ 33337 w 91"/>
              <a:gd name="T7" fmla="*/ 15875 h 111"/>
              <a:gd name="T8" fmla="*/ 128587 w 91"/>
              <a:gd name="T9" fmla="*/ 80963 h 111"/>
              <a:gd name="T10" fmla="*/ 144462 w 91"/>
              <a:gd name="T11" fmla="*/ 80963 h 111"/>
              <a:gd name="T12" fmla="*/ 128587 w 91"/>
              <a:gd name="T13" fmla="*/ 96838 h 111"/>
              <a:gd name="T14" fmla="*/ 33337 w 91"/>
              <a:gd name="T15" fmla="*/ 160338 h 111"/>
              <a:gd name="T16" fmla="*/ 17462 w 91"/>
              <a:gd name="T17" fmla="*/ 176213 h 111"/>
              <a:gd name="T18" fmla="*/ 17462 w 91"/>
              <a:gd name="T19" fmla="*/ 144463 h 111"/>
              <a:gd name="T20" fmla="*/ 17462 w 91"/>
              <a:gd name="T21" fmla="*/ 144463 h 111"/>
              <a:gd name="T22" fmla="*/ 112712 w 91"/>
              <a:gd name="T23" fmla="*/ 80963 h 111"/>
              <a:gd name="T24" fmla="*/ 128587 w 91"/>
              <a:gd name="T25" fmla="*/ 96838 h 111"/>
              <a:gd name="T26" fmla="*/ 112712 w 91"/>
              <a:gd name="T27" fmla="*/ 96838 h 111"/>
              <a:gd name="T28" fmla="*/ 17462 w 91"/>
              <a:gd name="T29" fmla="*/ 31750 h 111"/>
              <a:gd name="T30" fmla="*/ 33337 w 91"/>
              <a:gd name="T31" fmla="*/ 15875 h 111"/>
              <a:gd name="T32" fmla="*/ 33337 w 91"/>
              <a:gd name="T33" fmla="*/ 15875 h 111"/>
              <a:gd name="T34" fmla="*/ 33337 w 91"/>
              <a:gd name="T35" fmla="*/ 80963 h 111"/>
              <a:gd name="T36" fmla="*/ 17462 w 91"/>
              <a:gd name="T37" fmla="*/ 80963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111"/>
              <a:gd name="T59" fmla="*/ 91 w 91"/>
              <a:gd name="T60" fmla="*/ 111 h 1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111">
                <a:moveTo>
                  <a:pt x="11" y="51"/>
                </a:moveTo>
                <a:lnTo>
                  <a:pt x="11" y="10"/>
                </a:lnTo>
                <a:lnTo>
                  <a:pt x="0" y="0"/>
                </a:lnTo>
                <a:lnTo>
                  <a:pt x="21" y="10"/>
                </a:lnTo>
                <a:lnTo>
                  <a:pt x="81" y="51"/>
                </a:lnTo>
                <a:lnTo>
                  <a:pt x="91" y="51"/>
                </a:lnTo>
                <a:lnTo>
                  <a:pt x="81" y="61"/>
                </a:lnTo>
                <a:lnTo>
                  <a:pt x="21" y="101"/>
                </a:lnTo>
                <a:lnTo>
                  <a:pt x="11" y="111"/>
                </a:lnTo>
                <a:lnTo>
                  <a:pt x="11" y="91"/>
                </a:lnTo>
                <a:lnTo>
                  <a:pt x="71" y="51"/>
                </a:lnTo>
                <a:lnTo>
                  <a:pt x="81" y="61"/>
                </a:lnTo>
                <a:lnTo>
                  <a:pt x="71" y="61"/>
                </a:lnTo>
                <a:lnTo>
                  <a:pt x="11" y="20"/>
                </a:lnTo>
                <a:lnTo>
                  <a:pt x="21" y="10"/>
                </a:lnTo>
                <a:lnTo>
                  <a:pt x="21" y="51"/>
                </a:lnTo>
                <a:lnTo>
                  <a:pt x="11" y="5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1" name="Freeform 91"/>
          <p:cNvSpPr>
            <a:spLocks/>
          </p:cNvSpPr>
          <p:nvPr/>
        </p:nvSpPr>
        <p:spPr bwMode="auto">
          <a:xfrm>
            <a:off x="6149975" y="3595688"/>
            <a:ext cx="15875" cy="63500"/>
          </a:xfrm>
          <a:custGeom>
            <a:avLst/>
            <a:gdLst>
              <a:gd name="T0" fmla="*/ 0 w 10"/>
              <a:gd name="T1" fmla="*/ 63500 h 40"/>
              <a:gd name="T2" fmla="*/ 0 w 10"/>
              <a:gd name="T3" fmla="*/ 0 h 40"/>
              <a:gd name="T4" fmla="*/ 15875 w 10"/>
              <a:gd name="T5" fmla="*/ 0 h 40"/>
              <a:gd name="T6" fmla="*/ 15875 w 10"/>
              <a:gd name="T7" fmla="*/ 0 h 40"/>
              <a:gd name="T8" fmla="*/ 15875 w 10"/>
              <a:gd name="T9" fmla="*/ 0 h 40"/>
              <a:gd name="T10" fmla="*/ 15875 w 10"/>
              <a:gd name="T11" fmla="*/ 63500 h 40"/>
              <a:gd name="T12" fmla="*/ 0 w 10"/>
              <a:gd name="T13" fmla="*/ 63500 h 40"/>
              <a:gd name="T14" fmla="*/ 0 60000 65536"/>
              <a:gd name="T15" fmla="*/ 0 60000 65536"/>
              <a:gd name="T16" fmla="*/ 0 60000 65536"/>
              <a:gd name="T17" fmla="*/ 0 60000 65536"/>
              <a:gd name="T18" fmla="*/ 0 60000 65536"/>
              <a:gd name="T19" fmla="*/ 0 60000 65536"/>
              <a:gd name="T20" fmla="*/ 0 60000 65536"/>
              <a:gd name="T21" fmla="*/ 0 w 10"/>
              <a:gd name="T22" fmla="*/ 0 h 40"/>
              <a:gd name="T23" fmla="*/ 10 w 1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0">
                <a:moveTo>
                  <a:pt x="0" y="40"/>
                </a:moveTo>
                <a:lnTo>
                  <a:pt x="0" y="0"/>
                </a:lnTo>
                <a:lnTo>
                  <a:pt x="10" y="0"/>
                </a:lnTo>
                <a:lnTo>
                  <a:pt x="10" y="40"/>
                </a:lnTo>
                <a:lnTo>
                  <a:pt x="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2" name="Freeform 92"/>
          <p:cNvSpPr>
            <a:spLocks/>
          </p:cNvSpPr>
          <p:nvPr/>
        </p:nvSpPr>
        <p:spPr bwMode="auto">
          <a:xfrm>
            <a:off x="6149975" y="3530600"/>
            <a:ext cx="95250" cy="128588"/>
          </a:xfrm>
          <a:custGeom>
            <a:avLst/>
            <a:gdLst>
              <a:gd name="T0" fmla="*/ 0 w 60"/>
              <a:gd name="T1" fmla="*/ 65088 h 81"/>
              <a:gd name="T2" fmla="*/ 0 w 60"/>
              <a:gd name="T3" fmla="*/ 0 h 81"/>
              <a:gd name="T4" fmla="*/ 95250 w 60"/>
              <a:gd name="T5" fmla="*/ 65088 h 81"/>
              <a:gd name="T6" fmla="*/ 0 w 60"/>
              <a:gd name="T7" fmla="*/ 128588 h 81"/>
              <a:gd name="T8" fmla="*/ 0 w 60"/>
              <a:gd name="T9" fmla="*/ 65088 h 81"/>
              <a:gd name="T10" fmla="*/ 0 60000 65536"/>
              <a:gd name="T11" fmla="*/ 0 60000 65536"/>
              <a:gd name="T12" fmla="*/ 0 60000 65536"/>
              <a:gd name="T13" fmla="*/ 0 60000 65536"/>
              <a:gd name="T14" fmla="*/ 0 60000 65536"/>
              <a:gd name="T15" fmla="*/ 0 w 60"/>
              <a:gd name="T16" fmla="*/ 0 h 81"/>
              <a:gd name="T17" fmla="*/ 60 w 60"/>
              <a:gd name="T18" fmla="*/ 81 h 81"/>
            </a:gdLst>
            <a:ahLst/>
            <a:cxnLst>
              <a:cxn ang="T10">
                <a:pos x="T0" y="T1"/>
              </a:cxn>
              <a:cxn ang="T11">
                <a:pos x="T2" y="T3"/>
              </a:cxn>
              <a:cxn ang="T12">
                <a:pos x="T4" y="T5"/>
              </a:cxn>
              <a:cxn ang="T13">
                <a:pos x="T6" y="T7"/>
              </a:cxn>
              <a:cxn ang="T14">
                <a:pos x="T8" y="T9"/>
              </a:cxn>
            </a:cxnLst>
            <a:rect l="T15" t="T16" r="T17" b="T18"/>
            <a:pathLst>
              <a:path w="60" h="81">
                <a:moveTo>
                  <a:pt x="0" y="41"/>
                </a:moveTo>
                <a:lnTo>
                  <a:pt x="0" y="0"/>
                </a:lnTo>
                <a:lnTo>
                  <a:pt x="60" y="41"/>
                </a:lnTo>
                <a:lnTo>
                  <a:pt x="0" y="81"/>
                </a:lnTo>
                <a:lnTo>
                  <a:pt x="0" y="4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3" name="Rectangle 93"/>
          <p:cNvSpPr>
            <a:spLocks noChangeArrowheads="1"/>
          </p:cNvSpPr>
          <p:nvPr/>
        </p:nvSpPr>
        <p:spPr bwMode="auto">
          <a:xfrm>
            <a:off x="5286375" y="3290888"/>
            <a:ext cx="1587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34" name="Freeform 94"/>
          <p:cNvSpPr>
            <a:spLocks/>
          </p:cNvSpPr>
          <p:nvPr/>
        </p:nvSpPr>
        <p:spPr bwMode="auto">
          <a:xfrm>
            <a:off x="5302250" y="3290888"/>
            <a:ext cx="463550" cy="255587"/>
          </a:xfrm>
          <a:custGeom>
            <a:avLst/>
            <a:gdLst>
              <a:gd name="T0" fmla="*/ 0 w 292"/>
              <a:gd name="T1" fmla="*/ 0 h 161"/>
              <a:gd name="T2" fmla="*/ 271463 w 292"/>
              <a:gd name="T3" fmla="*/ 15875 h 161"/>
              <a:gd name="T4" fmla="*/ 287338 w 292"/>
              <a:gd name="T5" fmla="*/ 31750 h 161"/>
              <a:gd name="T6" fmla="*/ 287338 w 292"/>
              <a:gd name="T7" fmla="*/ 31750 h 161"/>
              <a:gd name="T8" fmla="*/ 334963 w 292"/>
              <a:gd name="T9" fmla="*/ 80962 h 161"/>
              <a:gd name="T10" fmla="*/ 334963 w 292"/>
              <a:gd name="T11" fmla="*/ 80962 h 161"/>
              <a:gd name="T12" fmla="*/ 334963 w 292"/>
              <a:gd name="T13" fmla="*/ 80962 h 161"/>
              <a:gd name="T14" fmla="*/ 400050 w 292"/>
              <a:gd name="T15" fmla="*/ 160337 h 161"/>
              <a:gd name="T16" fmla="*/ 400050 w 292"/>
              <a:gd name="T17" fmla="*/ 160337 h 161"/>
              <a:gd name="T18" fmla="*/ 400050 w 292"/>
              <a:gd name="T19" fmla="*/ 160337 h 161"/>
              <a:gd name="T20" fmla="*/ 463550 w 292"/>
              <a:gd name="T21" fmla="*/ 239712 h 161"/>
              <a:gd name="T22" fmla="*/ 463550 w 292"/>
              <a:gd name="T23" fmla="*/ 223837 h 161"/>
              <a:gd name="T24" fmla="*/ 447675 w 292"/>
              <a:gd name="T25" fmla="*/ 255587 h 161"/>
              <a:gd name="T26" fmla="*/ 431800 w 292"/>
              <a:gd name="T27" fmla="*/ 255587 h 161"/>
              <a:gd name="T28" fmla="*/ 366713 w 292"/>
              <a:gd name="T29" fmla="*/ 176212 h 161"/>
              <a:gd name="T30" fmla="*/ 366713 w 292"/>
              <a:gd name="T31" fmla="*/ 176212 h 161"/>
              <a:gd name="T32" fmla="*/ 366713 w 292"/>
              <a:gd name="T33" fmla="*/ 176212 h 161"/>
              <a:gd name="T34" fmla="*/ 303213 w 292"/>
              <a:gd name="T35" fmla="*/ 96837 h 161"/>
              <a:gd name="T36" fmla="*/ 303213 w 292"/>
              <a:gd name="T37" fmla="*/ 96837 h 161"/>
              <a:gd name="T38" fmla="*/ 319088 w 292"/>
              <a:gd name="T39" fmla="*/ 96837 h 161"/>
              <a:gd name="T40" fmla="*/ 271463 w 292"/>
              <a:gd name="T41" fmla="*/ 47625 h 161"/>
              <a:gd name="T42" fmla="*/ 271463 w 292"/>
              <a:gd name="T43" fmla="*/ 47625 h 161"/>
              <a:gd name="T44" fmla="*/ 271463 w 292"/>
              <a:gd name="T45" fmla="*/ 47625 h 161"/>
              <a:gd name="T46" fmla="*/ 0 w 292"/>
              <a:gd name="T47" fmla="*/ 31750 h 161"/>
              <a:gd name="T48" fmla="*/ 0 w 292"/>
              <a:gd name="T49" fmla="*/ 0 h 1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2"/>
              <a:gd name="T76" fmla="*/ 0 h 161"/>
              <a:gd name="T77" fmla="*/ 292 w 292"/>
              <a:gd name="T78" fmla="*/ 161 h 1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2" h="161">
                <a:moveTo>
                  <a:pt x="0" y="0"/>
                </a:moveTo>
                <a:lnTo>
                  <a:pt x="171" y="10"/>
                </a:lnTo>
                <a:lnTo>
                  <a:pt x="181" y="20"/>
                </a:lnTo>
                <a:lnTo>
                  <a:pt x="211" y="51"/>
                </a:lnTo>
                <a:lnTo>
                  <a:pt x="252" y="101"/>
                </a:lnTo>
                <a:lnTo>
                  <a:pt x="292" y="151"/>
                </a:lnTo>
                <a:lnTo>
                  <a:pt x="292" y="141"/>
                </a:lnTo>
                <a:lnTo>
                  <a:pt x="282" y="161"/>
                </a:lnTo>
                <a:lnTo>
                  <a:pt x="272" y="161"/>
                </a:lnTo>
                <a:lnTo>
                  <a:pt x="231" y="111"/>
                </a:lnTo>
                <a:lnTo>
                  <a:pt x="191" y="61"/>
                </a:lnTo>
                <a:lnTo>
                  <a:pt x="201" y="61"/>
                </a:lnTo>
                <a:lnTo>
                  <a:pt x="171" y="30"/>
                </a:lnTo>
                <a:lnTo>
                  <a:pt x="0" y="20"/>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5" name="Freeform 95"/>
          <p:cNvSpPr>
            <a:spLocks/>
          </p:cNvSpPr>
          <p:nvPr/>
        </p:nvSpPr>
        <p:spPr bwMode="auto">
          <a:xfrm>
            <a:off x="5749925" y="3514725"/>
            <a:ext cx="79375" cy="80963"/>
          </a:xfrm>
          <a:custGeom>
            <a:avLst/>
            <a:gdLst>
              <a:gd name="T0" fmla="*/ 15875 w 50"/>
              <a:gd name="T1" fmla="*/ 0 h 51"/>
              <a:gd name="T2" fmla="*/ 79375 w 50"/>
              <a:gd name="T3" fmla="*/ 47625 h 51"/>
              <a:gd name="T4" fmla="*/ 63500 w 50"/>
              <a:gd name="T5" fmla="*/ 47625 h 51"/>
              <a:gd name="T6" fmla="*/ 63500 w 50"/>
              <a:gd name="T7" fmla="*/ 80963 h 51"/>
              <a:gd name="T8" fmla="*/ 63500 w 50"/>
              <a:gd name="T9" fmla="*/ 80963 h 51"/>
              <a:gd name="T10" fmla="*/ 0 w 50"/>
              <a:gd name="T11" fmla="*/ 31750 h 51"/>
              <a:gd name="T12" fmla="*/ 15875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10" y="0"/>
                </a:moveTo>
                <a:lnTo>
                  <a:pt x="50" y="30"/>
                </a:lnTo>
                <a:lnTo>
                  <a:pt x="40" y="30"/>
                </a:lnTo>
                <a:lnTo>
                  <a:pt x="40" y="51"/>
                </a:lnTo>
                <a:lnTo>
                  <a:pt x="0" y="20"/>
                </a:lnTo>
                <a:lnTo>
                  <a:pt x="1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6" name="Rectangle 96"/>
          <p:cNvSpPr>
            <a:spLocks noChangeArrowheads="1"/>
          </p:cNvSpPr>
          <p:nvPr/>
        </p:nvSpPr>
        <p:spPr bwMode="auto">
          <a:xfrm>
            <a:off x="6132513" y="3579813"/>
            <a:ext cx="17462"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37" name="Freeform 97"/>
          <p:cNvSpPr>
            <a:spLocks/>
          </p:cNvSpPr>
          <p:nvPr/>
        </p:nvSpPr>
        <p:spPr bwMode="auto">
          <a:xfrm>
            <a:off x="5813425" y="3562350"/>
            <a:ext cx="319088" cy="49213"/>
          </a:xfrm>
          <a:custGeom>
            <a:avLst/>
            <a:gdLst>
              <a:gd name="T0" fmla="*/ 0 w 201"/>
              <a:gd name="T1" fmla="*/ 0 h 31"/>
              <a:gd name="T2" fmla="*/ 0 w 201"/>
              <a:gd name="T3" fmla="*/ 33338 h 31"/>
              <a:gd name="T4" fmla="*/ 319088 w 201"/>
              <a:gd name="T5" fmla="*/ 49213 h 31"/>
              <a:gd name="T6" fmla="*/ 319088 w 201"/>
              <a:gd name="T7" fmla="*/ 17463 h 31"/>
              <a:gd name="T8" fmla="*/ 0 w 201"/>
              <a:gd name="T9" fmla="*/ 0 h 31"/>
              <a:gd name="T10" fmla="*/ 0 60000 65536"/>
              <a:gd name="T11" fmla="*/ 0 60000 65536"/>
              <a:gd name="T12" fmla="*/ 0 60000 65536"/>
              <a:gd name="T13" fmla="*/ 0 60000 65536"/>
              <a:gd name="T14" fmla="*/ 0 60000 65536"/>
              <a:gd name="T15" fmla="*/ 0 w 201"/>
              <a:gd name="T16" fmla="*/ 0 h 31"/>
              <a:gd name="T17" fmla="*/ 201 w 201"/>
              <a:gd name="T18" fmla="*/ 31 h 31"/>
            </a:gdLst>
            <a:ahLst/>
            <a:cxnLst>
              <a:cxn ang="T10">
                <a:pos x="T0" y="T1"/>
              </a:cxn>
              <a:cxn ang="T11">
                <a:pos x="T2" y="T3"/>
              </a:cxn>
              <a:cxn ang="T12">
                <a:pos x="T4" y="T5"/>
              </a:cxn>
              <a:cxn ang="T13">
                <a:pos x="T6" y="T7"/>
              </a:cxn>
              <a:cxn ang="T14">
                <a:pos x="T8" y="T9"/>
              </a:cxn>
            </a:cxnLst>
            <a:rect l="T15" t="T16" r="T17" b="T18"/>
            <a:pathLst>
              <a:path w="201" h="31">
                <a:moveTo>
                  <a:pt x="0" y="0"/>
                </a:moveTo>
                <a:lnTo>
                  <a:pt x="0" y="21"/>
                </a:lnTo>
                <a:lnTo>
                  <a:pt x="201" y="31"/>
                </a:lnTo>
                <a:lnTo>
                  <a:pt x="201" y="11"/>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8" name="Freeform 98"/>
          <p:cNvSpPr>
            <a:spLocks/>
          </p:cNvSpPr>
          <p:nvPr/>
        </p:nvSpPr>
        <p:spPr bwMode="auto">
          <a:xfrm>
            <a:off x="6996113" y="4506913"/>
            <a:ext cx="31750" cy="31750"/>
          </a:xfrm>
          <a:custGeom>
            <a:avLst/>
            <a:gdLst>
              <a:gd name="T0" fmla="*/ 15875 w 20"/>
              <a:gd name="T1" fmla="*/ 31750 h 20"/>
              <a:gd name="T2" fmla="*/ 31750 w 20"/>
              <a:gd name="T3" fmla="*/ 31750 h 20"/>
              <a:gd name="T4" fmla="*/ 31750 w 20"/>
              <a:gd name="T5" fmla="*/ 15875 h 20"/>
              <a:gd name="T6" fmla="*/ 31750 w 20"/>
              <a:gd name="T7" fmla="*/ 0 h 20"/>
              <a:gd name="T8" fmla="*/ 15875 w 20"/>
              <a:gd name="T9" fmla="*/ 0 h 20"/>
              <a:gd name="T10" fmla="*/ 0 w 20"/>
              <a:gd name="T11" fmla="*/ 15875 h 20"/>
              <a:gd name="T12" fmla="*/ 0 w 20"/>
              <a:gd name="T13" fmla="*/ 15875 h 20"/>
              <a:gd name="T14" fmla="*/ 0 w 20"/>
              <a:gd name="T15" fmla="*/ 31750 h 20"/>
              <a:gd name="T16" fmla="*/ 15875 w 20"/>
              <a:gd name="T17" fmla="*/ 3175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10" y="20"/>
                </a:moveTo>
                <a:lnTo>
                  <a:pt x="20" y="20"/>
                </a:lnTo>
                <a:lnTo>
                  <a:pt x="20" y="10"/>
                </a:lnTo>
                <a:lnTo>
                  <a:pt x="20" y="0"/>
                </a:lnTo>
                <a:lnTo>
                  <a:pt x="10" y="0"/>
                </a:lnTo>
                <a:lnTo>
                  <a:pt x="0" y="10"/>
                </a:lnTo>
                <a:lnTo>
                  <a:pt x="0" y="20"/>
                </a:lnTo>
                <a:lnTo>
                  <a:pt x="1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39" name="Freeform 99"/>
          <p:cNvSpPr>
            <a:spLocks/>
          </p:cNvSpPr>
          <p:nvPr/>
        </p:nvSpPr>
        <p:spPr bwMode="auto">
          <a:xfrm>
            <a:off x="6916738" y="4506913"/>
            <a:ext cx="176212" cy="174625"/>
          </a:xfrm>
          <a:custGeom>
            <a:avLst/>
            <a:gdLst>
              <a:gd name="T0" fmla="*/ 95250 w 111"/>
              <a:gd name="T1" fmla="*/ 31750 h 110"/>
              <a:gd name="T2" fmla="*/ 160337 w 111"/>
              <a:gd name="T3" fmla="*/ 15875 h 110"/>
              <a:gd name="T4" fmla="*/ 176212 w 111"/>
              <a:gd name="T5" fmla="*/ 0 h 110"/>
              <a:gd name="T6" fmla="*/ 160337 w 111"/>
              <a:gd name="T7" fmla="*/ 31750 h 110"/>
              <a:gd name="T8" fmla="*/ 111125 w 111"/>
              <a:gd name="T9" fmla="*/ 142875 h 110"/>
              <a:gd name="T10" fmla="*/ 111125 w 111"/>
              <a:gd name="T11" fmla="*/ 174625 h 110"/>
              <a:gd name="T12" fmla="*/ 95250 w 111"/>
              <a:gd name="T13" fmla="*/ 142875 h 110"/>
              <a:gd name="T14" fmla="*/ 15875 w 111"/>
              <a:gd name="T15" fmla="*/ 47625 h 110"/>
              <a:gd name="T16" fmla="*/ 0 w 111"/>
              <a:gd name="T17" fmla="*/ 31750 h 110"/>
              <a:gd name="T18" fmla="*/ 31750 w 111"/>
              <a:gd name="T19" fmla="*/ 31750 h 110"/>
              <a:gd name="T20" fmla="*/ 31750 w 111"/>
              <a:gd name="T21" fmla="*/ 31750 h 110"/>
              <a:gd name="T22" fmla="*/ 111125 w 111"/>
              <a:gd name="T23" fmla="*/ 127000 h 110"/>
              <a:gd name="T24" fmla="*/ 95250 w 111"/>
              <a:gd name="T25" fmla="*/ 142875 h 110"/>
              <a:gd name="T26" fmla="*/ 95250 w 111"/>
              <a:gd name="T27" fmla="*/ 127000 h 110"/>
              <a:gd name="T28" fmla="*/ 144462 w 111"/>
              <a:gd name="T29" fmla="*/ 15875 h 110"/>
              <a:gd name="T30" fmla="*/ 160337 w 111"/>
              <a:gd name="T31" fmla="*/ 31750 h 110"/>
              <a:gd name="T32" fmla="*/ 160337 w 111"/>
              <a:gd name="T33" fmla="*/ 31750 h 110"/>
              <a:gd name="T34" fmla="*/ 95250 w 111"/>
              <a:gd name="T35" fmla="*/ 47625 h 110"/>
              <a:gd name="T36" fmla="*/ 95250 w 111"/>
              <a:gd name="T37" fmla="*/ 31750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10"/>
              <a:gd name="T59" fmla="*/ 111 w 111"/>
              <a:gd name="T60" fmla="*/ 110 h 1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10">
                <a:moveTo>
                  <a:pt x="60" y="20"/>
                </a:moveTo>
                <a:lnTo>
                  <a:pt x="101" y="10"/>
                </a:lnTo>
                <a:lnTo>
                  <a:pt x="111" y="0"/>
                </a:lnTo>
                <a:lnTo>
                  <a:pt x="101" y="20"/>
                </a:lnTo>
                <a:lnTo>
                  <a:pt x="70" y="90"/>
                </a:lnTo>
                <a:lnTo>
                  <a:pt x="70" y="110"/>
                </a:lnTo>
                <a:lnTo>
                  <a:pt x="60" y="90"/>
                </a:lnTo>
                <a:lnTo>
                  <a:pt x="10" y="30"/>
                </a:lnTo>
                <a:lnTo>
                  <a:pt x="0" y="20"/>
                </a:lnTo>
                <a:lnTo>
                  <a:pt x="20" y="20"/>
                </a:lnTo>
                <a:lnTo>
                  <a:pt x="70" y="80"/>
                </a:lnTo>
                <a:lnTo>
                  <a:pt x="60" y="90"/>
                </a:lnTo>
                <a:lnTo>
                  <a:pt x="60" y="80"/>
                </a:lnTo>
                <a:lnTo>
                  <a:pt x="91" y="10"/>
                </a:lnTo>
                <a:lnTo>
                  <a:pt x="101" y="20"/>
                </a:lnTo>
                <a:lnTo>
                  <a:pt x="60" y="30"/>
                </a:lnTo>
                <a:lnTo>
                  <a:pt x="6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0" name="Freeform 100"/>
          <p:cNvSpPr>
            <a:spLocks/>
          </p:cNvSpPr>
          <p:nvPr/>
        </p:nvSpPr>
        <p:spPr bwMode="auto">
          <a:xfrm>
            <a:off x="6948488" y="4538663"/>
            <a:ext cx="63500" cy="15875"/>
          </a:xfrm>
          <a:custGeom>
            <a:avLst/>
            <a:gdLst>
              <a:gd name="T0" fmla="*/ 0 w 40"/>
              <a:gd name="T1" fmla="*/ 0 h 10"/>
              <a:gd name="T2" fmla="*/ 63500 w 40"/>
              <a:gd name="T3" fmla="*/ 0 h 10"/>
              <a:gd name="T4" fmla="*/ 63500 w 40"/>
              <a:gd name="T5" fmla="*/ 15875 h 10"/>
              <a:gd name="T6" fmla="*/ 63500 w 40"/>
              <a:gd name="T7" fmla="*/ 15875 h 10"/>
              <a:gd name="T8" fmla="*/ 63500 w 40"/>
              <a:gd name="T9" fmla="*/ 15875 h 10"/>
              <a:gd name="T10" fmla="*/ 0 w 40"/>
              <a:gd name="T11" fmla="*/ 15875 h 10"/>
              <a:gd name="T12" fmla="*/ 0 w 40"/>
              <a:gd name="T13" fmla="*/ 0 h 10"/>
              <a:gd name="T14" fmla="*/ 0 60000 65536"/>
              <a:gd name="T15" fmla="*/ 0 60000 65536"/>
              <a:gd name="T16" fmla="*/ 0 60000 65536"/>
              <a:gd name="T17" fmla="*/ 0 60000 65536"/>
              <a:gd name="T18" fmla="*/ 0 60000 65536"/>
              <a:gd name="T19" fmla="*/ 0 60000 65536"/>
              <a:gd name="T20" fmla="*/ 0 60000 65536"/>
              <a:gd name="T21" fmla="*/ 0 w 40"/>
              <a:gd name="T22" fmla="*/ 0 h 10"/>
              <a:gd name="T23" fmla="*/ 40 w 4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0">
                <a:moveTo>
                  <a:pt x="0" y="0"/>
                </a:moveTo>
                <a:lnTo>
                  <a:pt x="40" y="0"/>
                </a:lnTo>
                <a:lnTo>
                  <a:pt x="40" y="10"/>
                </a:lnTo>
                <a:lnTo>
                  <a:pt x="0" y="10"/>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1" name="Freeform 101"/>
          <p:cNvSpPr>
            <a:spLocks/>
          </p:cNvSpPr>
          <p:nvPr/>
        </p:nvSpPr>
        <p:spPr bwMode="auto">
          <a:xfrm>
            <a:off x="6948488" y="4522788"/>
            <a:ext cx="128587" cy="111125"/>
          </a:xfrm>
          <a:custGeom>
            <a:avLst/>
            <a:gdLst>
              <a:gd name="T0" fmla="*/ 63500 w 81"/>
              <a:gd name="T1" fmla="*/ 15875 h 70"/>
              <a:gd name="T2" fmla="*/ 128587 w 81"/>
              <a:gd name="T3" fmla="*/ 0 h 70"/>
              <a:gd name="T4" fmla="*/ 79375 w 81"/>
              <a:gd name="T5" fmla="*/ 111125 h 70"/>
              <a:gd name="T6" fmla="*/ 0 w 81"/>
              <a:gd name="T7" fmla="*/ 15875 h 70"/>
              <a:gd name="T8" fmla="*/ 63500 w 81"/>
              <a:gd name="T9" fmla="*/ 15875 h 70"/>
              <a:gd name="T10" fmla="*/ 0 60000 65536"/>
              <a:gd name="T11" fmla="*/ 0 60000 65536"/>
              <a:gd name="T12" fmla="*/ 0 60000 65536"/>
              <a:gd name="T13" fmla="*/ 0 60000 65536"/>
              <a:gd name="T14" fmla="*/ 0 60000 65536"/>
              <a:gd name="T15" fmla="*/ 0 w 81"/>
              <a:gd name="T16" fmla="*/ 0 h 70"/>
              <a:gd name="T17" fmla="*/ 81 w 81"/>
              <a:gd name="T18" fmla="*/ 70 h 70"/>
            </a:gdLst>
            <a:ahLst/>
            <a:cxnLst>
              <a:cxn ang="T10">
                <a:pos x="T0" y="T1"/>
              </a:cxn>
              <a:cxn ang="T11">
                <a:pos x="T2" y="T3"/>
              </a:cxn>
              <a:cxn ang="T12">
                <a:pos x="T4" y="T5"/>
              </a:cxn>
              <a:cxn ang="T13">
                <a:pos x="T6" y="T7"/>
              </a:cxn>
              <a:cxn ang="T14">
                <a:pos x="T8" y="T9"/>
              </a:cxn>
            </a:cxnLst>
            <a:rect l="T15" t="T16" r="T17" b="T18"/>
            <a:pathLst>
              <a:path w="81" h="70">
                <a:moveTo>
                  <a:pt x="40" y="10"/>
                </a:moveTo>
                <a:lnTo>
                  <a:pt x="81" y="0"/>
                </a:lnTo>
                <a:lnTo>
                  <a:pt x="50" y="70"/>
                </a:lnTo>
                <a:lnTo>
                  <a:pt x="0" y="10"/>
                </a:lnTo>
                <a:lnTo>
                  <a:pt x="4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2" name="Rectangle 102"/>
          <p:cNvSpPr>
            <a:spLocks noChangeArrowheads="1"/>
          </p:cNvSpPr>
          <p:nvPr/>
        </p:nvSpPr>
        <p:spPr bwMode="auto">
          <a:xfrm>
            <a:off x="6819900" y="4251325"/>
            <a:ext cx="33338" cy="15875"/>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43" name="Freeform 103"/>
          <p:cNvSpPr>
            <a:spLocks/>
          </p:cNvSpPr>
          <p:nvPr/>
        </p:nvSpPr>
        <p:spPr bwMode="auto">
          <a:xfrm>
            <a:off x="6819900" y="4267200"/>
            <a:ext cx="128588" cy="207963"/>
          </a:xfrm>
          <a:custGeom>
            <a:avLst/>
            <a:gdLst>
              <a:gd name="T0" fmla="*/ 33338 w 81"/>
              <a:gd name="T1" fmla="*/ 0 h 131"/>
              <a:gd name="T2" fmla="*/ 49213 w 81"/>
              <a:gd name="T3" fmla="*/ 127000 h 131"/>
              <a:gd name="T4" fmla="*/ 49213 w 81"/>
              <a:gd name="T5" fmla="*/ 111125 h 131"/>
              <a:gd name="T6" fmla="*/ 49213 w 81"/>
              <a:gd name="T7" fmla="*/ 111125 h 131"/>
              <a:gd name="T8" fmla="*/ 128588 w 81"/>
              <a:gd name="T9" fmla="*/ 174625 h 131"/>
              <a:gd name="T10" fmla="*/ 128588 w 81"/>
              <a:gd name="T11" fmla="*/ 174625 h 131"/>
              <a:gd name="T12" fmla="*/ 112713 w 81"/>
              <a:gd name="T13" fmla="*/ 207963 h 131"/>
              <a:gd name="T14" fmla="*/ 112713 w 81"/>
              <a:gd name="T15" fmla="*/ 207963 h 131"/>
              <a:gd name="T16" fmla="*/ 33338 w 81"/>
              <a:gd name="T17" fmla="*/ 142875 h 131"/>
              <a:gd name="T18" fmla="*/ 33338 w 81"/>
              <a:gd name="T19" fmla="*/ 142875 h 131"/>
              <a:gd name="T20" fmla="*/ 17463 w 81"/>
              <a:gd name="T21" fmla="*/ 127000 h 131"/>
              <a:gd name="T22" fmla="*/ 0 w 81"/>
              <a:gd name="T23" fmla="*/ 0 h 131"/>
              <a:gd name="T24" fmla="*/ 33338 w 81"/>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
              <a:gd name="T40" fmla="*/ 0 h 131"/>
              <a:gd name="T41" fmla="*/ 81 w 8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 h="131">
                <a:moveTo>
                  <a:pt x="21" y="0"/>
                </a:moveTo>
                <a:lnTo>
                  <a:pt x="31" y="80"/>
                </a:lnTo>
                <a:lnTo>
                  <a:pt x="31" y="70"/>
                </a:lnTo>
                <a:lnTo>
                  <a:pt x="81" y="110"/>
                </a:lnTo>
                <a:lnTo>
                  <a:pt x="71" y="131"/>
                </a:lnTo>
                <a:lnTo>
                  <a:pt x="21" y="90"/>
                </a:lnTo>
                <a:lnTo>
                  <a:pt x="11" y="80"/>
                </a:lnTo>
                <a:lnTo>
                  <a:pt x="0" y="0"/>
                </a:lnTo>
                <a:lnTo>
                  <a:pt x="21"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4" name="Freeform 104"/>
          <p:cNvSpPr>
            <a:spLocks/>
          </p:cNvSpPr>
          <p:nvPr/>
        </p:nvSpPr>
        <p:spPr bwMode="auto">
          <a:xfrm>
            <a:off x="6932613" y="4441825"/>
            <a:ext cx="63500" cy="65088"/>
          </a:xfrm>
          <a:custGeom>
            <a:avLst/>
            <a:gdLst>
              <a:gd name="T0" fmla="*/ 15875 w 40"/>
              <a:gd name="T1" fmla="*/ 0 h 41"/>
              <a:gd name="T2" fmla="*/ 63500 w 40"/>
              <a:gd name="T3" fmla="*/ 33338 h 41"/>
              <a:gd name="T4" fmla="*/ 63500 w 40"/>
              <a:gd name="T5" fmla="*/ 49213 h 41"/>
              <a:gd name="T6" fmla="*/ 47625 w 40"/>
              <a:gd name="T7" fmla="*/ 65088 h 41"/>
              <a:gd name="T8" fmla="*/ 47625 w 40"/>
              <a:gd name="T9" fmla="*/ 65088 h 41"/>
              <a:gd name="T10" fmla="*/ 0 w 40"/>
              <a:gd name="T11" fmla="*/ 33338 h 41"/>
              <a:gd name="T12" fmla="*/ 15875 w 40"/>
              <a:gd name="T13" fmla="*/ 0 h 41"/>
              <a:gd name="T14" fmla="*/ 0 60000 65536"/>
              <a:gd name="T15" fmla="*/ 0 60000 65536"/>
              <a:gd name="T16" fmla="*/ 0 60000 65536"/>
              <a:gd name="T17" fmla="*/ 0 60000 65536"/>
              <a:gd name="T18" fmla="*/ 0 60000 65536"/>
              <a:gd name="T19" fmla="*/ 0 60000 65536"/>
              <a:gd name="T20" fmla="*/ 0 60000 65536"/>
              <a:gd name="T21" fmla="*/ 0 w 40"/>
              <a:gd name="T22" fmla="*/ 0 h 41"/>
              <a:gd name="T23" fmla="*/ 40 w 4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1">
                <a:moveTo>
                  <a:pt x="10" y="0"/>
                </a:moveTo>
                <a:lnTo>
                  <a:pt x="40" y="21"/>
                </a:lnTo>
                <a:lnTo>
                  <a:pt x="40" y="31"/>
                </a:lnTo>
                <a:lnTo>
                  <a:pt x="30" y="41"/>
                </a:lnTo>
                <a:lnTo>
                  <a:pt x="0" y="21"/>
                </a:lnTo>
                <a:lnTo>
                  <a:pt x="1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5" name="Freeform 105"/>
          <p:cNvSpPr>
            <a:spLocks/>
          </p:cNvSpPr>
          <p:nvPr/>
        </p:nvSpPr>
        <p:spPr bwMode="auto">
          <a:xfrm>
            <a:off x="7011988" y="4522788"/>
            <a:ext cx="15875" cy="15875"/>
          </a:xfrm>
          <a:custGeom>
            <a:avLst/>
            <a:gdLst>
              <a:gd name="T0" fmla="*/ 15875 w 10"/>
              <a:gd name="T1" fmla="*/ 0 h 10"/>
              <a:gd name="T2" fmla="*/ 15875 w 10"/>
              <a:gd name="T3" fmla="*/ 0 h 10"/>
              <a:gd name="T4" fmla="*/ 0 w 10"/>
              <a:gd name="T5" fmla="*/ 15875 h 10"/>
              <a:gd name="T6" fmla="*/ 0 w 10"/>
              <a:gd name="T7" fmla="*/ 15875 h 10"/>
              <a:gd name="T8" fmla="*/ 15875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10" y="0"/>
                </a:moveTo>
                <a:lnTo>
                  <a:pt x="10" y="0"/>
                </a:lnTo>
                <a:lnTo>
                  <a:pt x="0" y="10"/>
                </a:lnTo>
                <a:lnTo>
                  <a:pt x="1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6" name="Freeform 106"/>
          <p:cNvSpPr>
            <a:spLocks/>
          </p:cNvSpPr>
          <p:nvPr/>
        </p:nvSpPr>
        <p:spPr bwMode="auto">
          <a:xfrm>
            <a:off x="6980238" y="4491038"/>
            <a:ext cx="47625" cy="47625"/>
          </a:xfrm>
          <a:custGeom>
            <a:avLst/>
            <a:gdLst>
              <a:gd name="T0" fmla="*/ 15875 w 30"/>
              <a:gd name="T1" fmla="*/ 0 h 30"/>
              <a:gd name="T2" fmla="*/ 0 w 30"/>
              <a:gd name="T3" fmla="*/ 15875 h 30"/>
              <a:gd name="T4" fmla="*/ 31750 w 30"/>
              <a:gd name="T5" fmla="*/ 47625 h 30"/>
              <a:gd name="T6" fmla="*/ 47625 w 30"/>
              <a:gd name="T7" fmla="*/ 31750 h 30"/>
              <a:gd name="T8" fmla="*/ 15875 w 30"/>
              <a:gd name="T9" fmla="*/ 0 h 30"/>
              <a:gd name="T10" fmla="*/ 0 60000 65536"/>
              <a:gd name="T11" fmla="*/ 0 60000 65536"/>
              <a:gd name="T12" fmla="*/ 0 60000 65536"/>
              <a:gd name="T13" fmla="*/ 0 60000 65536"/>
              <a:gd name="T14" fmla="*/ 0 60000 65536"/>
              <a:gd name="T15" fmla="*/ 0 w 30"/>
              <a:gd name="T16" fmla="*/ 0 h 30"/>
              <a:gd name="T17" fmla="*/ 30 w 30"/>
              <a:gd name="T18" fmla="*/ 30 h 30"/>
            </a:gdLst>
            <a:ahLst/>
            <a:cxnLst>
              <a:cxn ang="T10">
                <a:pos x="T0" y="T1"/>
              </a:cxn>
              <a:cxn ang="T11">
                <a:pos x="T2" y="T3"/>
              </a:cxn>
              <a:cxn ang="T12">
                <a:pos x="T4" y="T5"/>
              </a:cxn>
              <a:cxn ang="T13">
                <a:pos x="T6" y="T7"/>
              </a:cxn>
              <a:cxn ang="T14">
                <a:pos x="T8" y="T9"/>
              </a:cxn>
            </a:cxnLst>
            <a:rect l="T15" t="T16" r="T17" b="T18"/>
            <a:pathLst>
              <a:path w="30" h="30">
                <a:moveTo>
                  <a:pt x="10" y="0"/>
                </a:moveTo>
                <a:lnTo>
                  <a:pt x="0" y="10"/>
                </a:lnTo>
                <a:lnTo>
                  <a:pt x="20" y="30"/>
                </a:lnTo>
                <a:lnTo>
                  <a:pt x="30" y="20"/>
                </a:lnTo>
                <a:lnTo>
                  <a:pt x="1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7" name="Freeform 107"/>
          <p:cNvSpPr>
            <a:spLocks/>
          </p:cNvSpPr>
          <p:nvPr/>
        </p:nvSpPr>
        <p:spPr bwMode="auto">
          <a:xfrm>
            <a:off x="2919413" y="6424613"/>
            <a:ext cx="31750" cy="31750"/>
          </a:xfrm>
          <a:custGeom>
            <a:avLst/>
            <a:gdLst>
              <a:gd name="T0" fmla="*/ 15875 w 20"/>
              <a:gd name="T1" fmla="*/ 31750 h 20"/>
              <a:gd name="T2" fmla="*/ 15875 w 20"/>
              <a:gd name="T3" fmla="*/ 31750 h 20"/>
              <a:gd name="T4" fmla="*/ 31750 w 20"/>
              <a:gd name="T5" fmla="*/ 31750 h 20"/>
              <a:gd name="T6" fmla="*/ 31750 w 20"/>
              <a:gd name="T7" fmla="*/ 15875 h 20"/>
              <a:gd name="T8" fmla="*/ 15875 w 20"/>
              <a:gd name="T9" fmla="*/ 0 h 20"/>
              <a:gd name="T10" fmla="*/ 0 w 20"/>
              <a:gd name="T11" fmla="*/ 15875 h 20"/>
              <a:gd name="T12" fmla="*/ 0 w 20"/>
              <a:gd name="T13" fmla="*/ 15875 h 20"/>
              <a:gd name="T14" fmla="*/ 0 w 20"/>
              <a:gd name="T15" fmla="*/ 31750 h 20"/>
              <a:gd name="T16" fmla="*/ 15875 w 20"/>
              <a:gd name="T17" fmla="*/ 3175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10" y="20"/>
                </a:moveTo>
                <a:lnTo>
                  <a:pt x="10" y="20"/>
                </a:lnTo>
                <a:lnTo>
                  <a:pt x="20" y="20"/>
                </a:lnTo>
                <a:lnTo>
                  <a:pt x="20" y="10"/>
                </a:lnTo>
                <a:lnTo>
                  <a:pt x="10" y="0"/>
                </a:lnTo>
                <a:lnTo>
                  <a:pt x="0" y="10"/>
                </a:lnTo>
                <a:lnTo>
                  <a:pt x="0" y="20"/>
                </a:lnTo>
                <a:lnTo>
                  <a:pt x="1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8" name="Freeform 108"/>
          <p:cNvSpPr>
            <a:spLocks/>
          </p:cNvSpPr>
          <p:nvPr/>
        </p:nvSpPr>
        <p:spPr bwMode="auto">
          <a:xfrm>
            <a:off x="2855913" y="6440488"/>
            <a:ext cx="144462" cy="144462"/>
          </a:xfrm>
          <a:custGeom>
            <a:avLst/>
            <a:gdLst>
              <a:gd name="T0" fmla="*/ 79375 w 91"/>
              <a:gd name="T1" fmla="*/ 15875 h 91"/>
              <a:gd name="T2" fmla="*/ 127000 w 91"/>
              <a:gd name="T3" fmla="*/ 31750 h 91"/>
              <a:gd name="T4" fmla="*/ 144462 w 91"/>
              <a:gd name="T5" fmla="*/ 15875 h 91"/>
              <a:gd name="T6" fmla="*/ 127000 w 91"/>
              <a:gd name="T7" fmla="*/ 47625 h 91"/>
              <a:gd name="T8" fmla="*/ 47625 w 91"/>
              <a:gd name="T9" fmla="*/ 128587 h 91"/>
              <a:gd name="T10" fmla="*/ 47625 w 91"/>
              <a:gd name="T11" fmla="*/ 144462 h 91"/>
              <a:gd name="T12" fmla="*/ 31750 w 91"/>
              <a:gd name="T13" fmla="*/ 112712 h 91"/>
              <a:gd name="T14" fmla="*/ 0 w 91"/>
              <a:gd name="T15" fmla="*/ 0 h 91"/>
              <a:gd name="T16" fmla="*/ 0 w 91"/>
              <a:gd name="T17" fmla="*/ 0 h 91"/>
              <a:gd name="T18" fmla="*/ 15875 w 91"/>
              <a:gd name="T19" fmla="*/ 0 h 91"/>
              <a:gd name="T20" fmla="*/ 15875 w 91"/>
              <a:gd name="T21" fmla="*/ 0 h 91"/>
              <a:gd name="T22" fmla="*/ 47625 w 91"/>
              <a:gd name="T23" fmla="*/ 112712 h 91"/>
              <a:gd name="T24" fmla="*/ 31750 w 91"/>
              <a:gd name="T25" fmla="*/ 112712 h 91"/>
              <a:gd name="T26" fmla="*/ 31750 w 91"/>
              <a:gd name="T27" fmla="*/ 112712 h 91"/>
              <a:gd name="T28" fmla="*/ 111125 w 91"/>
              <a:gd name="T29" fmla="*/ 31750 h 91"/>
              <a:gd name="T30" fmla="*/ 127000 w 91"/>
              <a:gd name="T31" fmla="*/ 47625 h 91"/>
              <a:gd name="T32" fmla="*/ 127000 w 91"/>
              <a:gd name="T33" fmla="*/ 47625 h 91"/>
              <a:gd name="T34" fmla="*/ 79375 w 91"/>
              <a:gd name="T35" fmla="*/ 31750 h 91"/>
              <a:gd name="T36" fmla="*/ 79375 w 91"/>
              <a:gd name="T37" fmla="*/ 15875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91"/>
              <a:gd name="T59" fmla="*/ 91 w 91"/>
              <a:gd name="T60" fmla="*/ 91 h 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91">
                <a:moveTo>
                  <a:pt x="50" y="10"/>
                </a:moveTo>
                <a:lnTo>
                  <a:pt x="80" y="20"/>
                </a:lnTo>
                <a:lnTo>
                  <a:pt x="91" y="10"/>
                </a:lnTo>
                <a:lnTo>
                  <a:pt x="80" y="30"/>
                </a:lnTo>
                <a:lnTo>
                  <a:pt x="30" y="81"/>
                </a:lnTo>
                <a:lnTo>
                  <a:pt x="30" y="91"/>
                </a:lnTo>
                <a:lnTo>
                  <a:pt x="20" y="71"/>
                </a:lnTo>
                <a:lnTo>
                  <a:pt x="0" y="0"/>
                </a:lnTo>
                <a:lnTo>
                  <a:pt x="10" y="0"/>
                </a:lnTo>
                <a:lnTo>
                  <a:pt x="30" y="71"/>
                </a:lnTo>
                <a:lnTo>
                  <a:pt x="20" y="71"/>
                </a:lnTo>
                <a:lnTo>
                  <a:pt x="70" y="20"/>
                </a:lnTo>
                <a:lnTo>
                  <a:pt x="80" y="30"/>
                </a:lnTo>
                <a:lnTo>
                  <a:pt x="50" y="20"/>
                </a:lnTo>
                <a:lnTo>
                  <a:pt x="5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49" name="Freeform 109"/>
          <p:cNvSpPr>
            <a:spLocks/>
          </p:cNvSpPr>
          <p:nvPr/>
        </p:nvSpPr>
        <p:spPr bwMode="auto">
          <a:xfrm>
            <a:off x="2871788" y="6440488"/>
            <a:ext cx="63500" cy="31750"/>
          </a:xfrm>
          <a:custGeom>
            <a:avLst/>
            <a:gdLst>
              <a:gd name="T0" fmla="*/ 0 w 40"/>
              <a:gd name="T1" fmla="*/ 0 h 20"/>
              <a:gd name="T2" fmla="*/ 63500 w 40"/>
              <a:gd name="T3" fmla="*/ 15875 h 20"/>
              <a:gd name="T4" fmla="*/ 63500 w 40"/>
              <a:gd name="T5" fmla="*/ 15875 h 20"/>
              <a:gd name="T6" fmla="*/ 63500 w 40"/>
              <a:gd name="T7" fmla="*/ 15875 h 20"/>
              <a:gd name="T8" fmla="*/ 63500 w 40"/>
              <a:gd name="T9" fmla="*/ 31750 h 20"/>
              <a:gd name="T10" fmla="*/ 0 w 40"/>
              <a:gd name="T11" fmla="*/ 15875 h 20"/>
              <a:gd name="T12" fmla="*/ 0 w 40"/>
              <a:gd name="T13" fmla="*/ 0 h 20"/>
              <a:gd name="T14" fmla="*/ 0 60000 65536"/>
              <a:gd name="T15" fmla="*/ 0 60000 65536"/>
              <a:gd name="T16" fmla="*/ 0 60000 65536"/>
              <a:gd name="T17" fmla="*/ 0 60000 65536"/>
              <a:gd name="T18" fmla="*/ 0 60000 65536"/>
              <a:gd name="T19" fmla="*/ 0 60000 65536"/>
              <a:gd name="T20" fmla="*/ 0 60000 65536"/>
              <a:gd name="T21" fmla="*/ 0 w 40"/>
              <a:gd name="T22" fmla="*/ 0 h 20"/>
              <a:gd name="T23" fmla="*/ 40 w 4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0">
                <a:moveTo>
                  <a:pt x="0" y="0"/>
                </a:moveTo>
                <a:lnTo>
                  <a:pt x="40" y="10"/>
                </a:lnTo>
                <a:lnTo>
                  <a:pt x="40" y="20"/>
                </a:lnTo>
                <a:lnTo>
                  <a:pt x="0" y="10"/>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0" name="Freeform 110"/>
          <p:cNvSpPr>
            <a:spLocks/>
          </p:cNvSpPr>
          <p:nvPr/>
        </p:nvSpPr>
        <p:spPr bwMode="auto">
          <a:xfrm>
            <a:off x="2871788" y="6440488"/>
            <a:ext cx="111125" cy="112712"/>
          </a:xfrm>
          <a:custGeom>
            <a:avLst/>
            <a:gdLst>
              <a:gd name="T0" fmla="*/ 63500 w 70"/>
              <a:gd name="T1" fmla="*/ 15875 h 71"/>
              <a:gd name="T2" fmla="*/ 111125 w 70"/>
              <a:gd name="T3" fmla="*/ 31750 h 71"/>
              <a:gd name="T4" fmla="*/ 31750 w 70"/>
              <a:gd name="T5" fmla="*/ 112712 h 71"/>
              <a:gd name="T6" fmla="*/ 0 w 70"/>
              <a:gd name="T7" fmla="*/ 0 h 71"/>
              <a:gd name="T8" fmla="*/ 63500 w 70"/>
              <a:gd name="T9" fmla="*/ 15875 h 71"/>
              <a:gd name="T10" fmla="*/ 0 60000 65536"/>
              <a:gd name="T11" fmla="*/ 0 60000 65536"/>
              <a:gd name="T12" fmla="*/ 0 60000 65536"/>
              <a:gd name="T13" fmla="*/ 0 60000 65536"/>
              <a:gd name="T14" fmla="*/ 0 60000 65536"/>
              <a:gd name="T15" fmla="*/ 0 w 70"/>
              <a:gd name="T16" fmla="*/ 0 h 71"/>
              <a:gd name="T17" fmla="*/ 70 w 70"/>
              <a:gd name="T18" fmla="*/ 71 h 71"/>
            </a:gdLst>
            <a:ahLst/>
            <a:cxnLst>
              <a:cxn ang="T10">
                <a:pos x="T0" y="T1"/>
              </a:cxn>
              <a:cxn ang="T11">
                <a:pos x="T2" y="T3"/>
              </a:cxn>
              <a:cxn ang="T12">
                <a:pos x="T4" y="T5"/>
              </a:cxn>
              <a:cxn ang="T13">
                <a:pos x="T6" y="T7"/>
              </a:cxn>
              <a:cxn ang="T14">
                <a:pos x="T8" y="T9"/>
              </a:cxn>
            </a:cxnLst>
            <a:rect l="T15" t="T16" r="T17" b="T18"/>
            <a:pathLst>
              <a:path w="70" h="71">
                <a:moveTo>
                  <a:pt x="40" y="10"/>
                </a:moveTo>
                <a:lnTo>
                  <a:pt x="70" y="20"/>
                </a:lnTo>
                <a:lnTo>
                  <a:pt x="20" y="71"/>
                </a:lnTo>
                <a:lnTo>
                  <a:pt x="0" y="0"/>
                </a:lnTo>
                <a:lnTo>
                  <a:pt x="4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1" name="Freeform 111"/>
          <p:cNvSpPr>
            <a:spLocks/>
          </p:cNvSpPr>
          <p:nvPr/>
        </p:nvSpPr>
        <p:spPr bwMode="auto">
          <a:xfrm>
            <a:off x="2919413" y="6440488"/>
            <a:ext cx="31750" cy="31750"/>
          </a:xfrm>
          <a:custGeom>
            <a:avLst/>
            <a:gdLst>
              <a:gd name="T0" fmla="*/ 0 w 20"/>
              <a:gd name="T1" fmla="*/ 0 h 20"/>
              <a:gd name="T2" fmla="*/ 0 w 20"/>
              <a:gd name="T3" fmla="*/ 15875 h 20"/>
              <a:gd name="T4" fmla="*/ 31750 w 20"/>
              <a:gd name="T5" fmla="*/ 31750 h 20"/>
              <a:gd name="T6" fmla="*/ 31750 w 20"/>
              <a:gd name="T7" fmla="*/ 15875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10"/>
                </a:lnTo>
                <a:lnTo>
                  <a:pt x="20" y="20"/>
                </a:lnTo>
                <a:lnTo>
                  <a:pt x="20" y="10"/>
                </a:lnTo>
                <a:lnTo>
                  <a:pt x="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2" name="Freeform 112"/>
          <p:cNvSpPr>
            <a:spLocks/>
          </p:cNvSpPr>
          <p:nvPr/>
        </p:nvSpPr>
        <p:spPr bwMode="auto">
          <a:xfrm>
            <a:off x="2919413" y="6232525"/>
            <a:ext cx="223837" cy="223838"/>
          </a:xfrm>
          <a:custGeom>
            <a:avLst/>
            <a:gdLst>
              <a:gd name="T0" fmla="*/ 0 w 141"/>
              <a:gd name="T1" fmla="*/ 207963 h 141"/>
              <a:gd name="T2" fmla="*/ 63500 w 141"/>
              <a:gd name="T3" fmla="*/ 96838 h 141"/>
              <a:gd name="T4" fmla="*/ 80962 w 141"/>
              <a:gd name="T5" fmla="*/ 80963 h 141"/>
              <a:gd name="T6" fmla="*/ 80962 w 141"/>
              <a:gd name="T7" fmla="*/ 80963 h 141"/>
              <a:gd name="T8" fmla="*/ 207962 w 141"/>
              <a:gd name="T9" fmla="*/ 0 h 141"/>
              <a:gd name="T10" fmla="*/ 207962 w 141"/>
              <a:gd name="T11" fmla="*/ 0 h 141"/>
              <a:gd name="T12" fmla="*/ 223837 w 141"/>
              <a:gd name="T13" fmla="*/ 31750 h 141"/>
              <a:gd name="T14" fmla="*/ 223837 w 141"/>
              <a:gd name="T15" fmla="*/ 31750 h 141"/>
              <a:gd name="T16" fmla="*/ 96837 w 141"/>
              <a:gd name="T17" fmla="*/ 112713 h 141"/>
              <a:gd name="T18" fmla="*/ 96837 w 141"/>
              <a:gd name="T19" fmla="*/ 112713 h 141"/>
              <a:gd name="T20" fmla="*/ 96837 w 141"/>
              <a:gd name="T21" fmla="*/ 112713 h 141"/>
              <a:gd name="T22" fmla="*/ 31750 w 141"/>
              <a:gd name="T23" fmla="*/ 223838 h 141"/>
              <a:gd name="T24" fmla="*/ 0 w 141"/>
              <a:gd name="T25" fmla="*/ 207963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141"/>
              <a:gd name="T41" fmla="*/ 141 w 141"/>
              <a:gd name="T42" fmla="*/ 141 h 1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141">
                <a:moveTo>
                  <a:pt x="0" y="131"/>
                </a:moveTo>
                <a:lnTo>
                  <a:pt x="40" y="61"/>
                </a:lnTo>
                <a:lnTo>
                  <a:pt x="51" y="51"/>
                </a:lnTo>
                <a:lnTo>
                  <a:pt x="131" y="0"/>
                </a:lnTo>
                <a:lnTo>
                  <a:pt x="141" y="20"/>
                </a:lnTo>
                <a:lnTo>
                  <a:pt x="61" y="71"/>
                </a:lnTo>
                <a:lnTo>
                  <a:pt x="20" y="141"/>
                </a:lnTo>
                <a:lnTo>
                  <a:pt x="0" y="13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3" name="Freeform 113"/>
          <p:cNvSpPr>
            <a:spLocks/>
          </p:cNvSpPr>
          <p:nvPr/>
        </p:nvSpPr>
        <p:spPr bwMode="auto">
          <a:xfrm>
            <a:off x="3127375" y="6184900"/>
            <a:ext cx="176213" cy="79375"/>
          </a:xfrm>
          <a:custGeom>
            <a:avLst/>
            <a:gdLst>
              <a:gd name="T0" fmla="*/ 0 w 111"/>
              <a:gd name="T1" fmla="*/ 47625 h 50"/>
              <a:gd name="T2" fmla="*/ 160338 w 111"/>
              <a:gd name="T3" fmla="*/ 0 h 50"/>
              <a:gd name="T4" fmla="*/ 160338 w 111"/>
              <a:gd name="T5" fmla="*/ 0 h 50"/>
              <a:gd name="T6" fmla="*/ 160338 w 111"/>
              <a:gd name="T7" fmla="*/ 31750 h 50"/>
              <a:gd name="T8" fmla="*/ 176213 w 111"/>
              <a:gd name="T9" fmla="*/ 31750 h 50"/>
              <a:gd name="T10" fmla="*/ 15875 w 111"/>
              <a:gd name="T11" fmla="*/ 79375 h 50"/>
              <a:gd name="T12" fmla="*/ 0 w 111"/>
              <a:gd name="T13" fmla="*/ 47625 h 50"/>
              <a:gd name="T14" fmla="*/ 0 60000 65536"/>
              <a:gd name="T15" fmla="*/ 0 60000 65536"/>
              <a:gd name="T16" fmla="*/ 0 60000 65536"/>
              <a:gd name="T17" fmla="*/ 0 60000 65536"/>
              <a:gd name="T18" fmla="*/ 0 60000 65536"/>
              <a:gd name="T19" fmla="*/ 0 60000 65536"/>
              <a:gd name="T20" fmla="*/ 0 60000 65536"/>
              <a:gd name="T21" fmla="*/ 0 w 111"/>
              <a:gd name="T22" fmla="*/ 0 h 50"/>
              <a:gd name="T23" fmla="*/ 111 w 11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50">
                <a:moveTo>
                  <a:pt x="0" y="30"/>
                </a:moveTo>
                <a:lnTo>
                  <a:pt x="101" y="0"/>
                </a:lnTo>
                <a:lnTo>
                  <a:pt x="101" y="20"/>
                </a:lnTo>
                <a:lnTo>
                  <a:pt x="111" y="20"/>
                </a:lnTo>
                <a:lnTo>
                  <a:pt x="10" y="50"/>
                </a:lnTo>
                <a:lnTo>
                  <a:pt x="0" y="3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4" name="Rectangle 114"/>
          <p:cNvSpPr>
            <a:spLocks noChangeArrowheads="1"/>
          </p:cNvSpPr>
          <p:nvPr/>
        </p:nvSpPr>
        <p:spPr bwMode="auto">
          <a:xfrm>
            <a:off x="3479800" y="6169025"/>
            <a:ext cx="1587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55" name="Freeform 115"/>
          <p:cNvSpPr>
            <a:spLocks/>
          </p:cNvSpPr>
          <p:nvPr/>
        </p:nvSpPr>
        <p:spPr bwMode="auto">
          <a:xfrm>
            <a:off x="3287713" y="6169025"/>
            <a:ext cx="192087" cy="47625"/>
          </a:xfrm>
          <a:custGeom>
            <a:avLst/>
            <a:gdLst>
              <a:gd name="T0" fmla="*/ 0 w 121"/>
              <a:gd name="T1" fmla="*/ 15875 h 30"/>
              <a:gd name="T2" fmla="*/ 0 w 121"/>
              <a:gd name="T3" fmla="*/ 47625 h 30"/>
              <a:gd name="T4" fmla="*/ 192087 w 121"/>
              <a:gd name="T5" fmla="*/ 31750 h 30"/>
              <a:gd name="T6" fmla="*/ 192087 w 121"/>
              <a:gd name="T7" fmla="*/ 0 h 30"/>
              <a:gd name="T8" fmla="*/ 0 w 121"/>
              <a:gd name="T9" fmla="*/ 15875 h 30"/>
              <a:gd name="T10" fmla="*/ 0 60000 65536"/>
              <a:gd name="T11" fmla="*/ 0 60000 65536"/>
              <a:gd name="T12" fmla="*/ 0 60000 65536"/>
              <a:gd name="T13" fmla="*/ 0 60000 65536"/>
              <a:gd name="T14" fmla="*/ 0 60000 65536"/>
              <a:gd name="T15" fmla="*/ 0 w 121"/>
              <a:gd name="T16" fmla="*/ 0 h 30"/>
              <a:gd name="T17" fmla="*/ 121 w 121"/>
              <a:gd name="T18" fmla="*/ 30 h 30"/>
            </a:gdLst>
            <a:ahLst/>
            <a:cxnLst>
              <a:cxn ang="T10">
                <a:pos x="T0" y="T1"/>
              </a:cxn>
              <a:cxn ang="T11">
                <a:pos x="T2" y="T3"/>
              </a:cxn>
              <a:cxn ang="T12">
                <a:pos x="T4" y="T5"/>
              </a:cxn>
              <a:cxn ang="T13">
                <a:pos x="T6" y="T7"/>
              </a:cxn>
              <a:cxn ang="T14">
                <a:pos x="T8" y="T9"/>
              </a:cxn>
            </a:cxnLst>
            <a:rect l="T15" t="T16" r="T17" b="T18"/>
            <a:pathLst>
              <a:path w="121" h="30">
                <a:moveTo>
                  <a:pt x="0" y="10"/>
                </a:moveTo>
                <a:lnTo>
                  <a:pt x="0" y="30"/>
                </a:lnTo>
                <a:lnTo>
                  <a:pt x="121" y="20"/>
                </a:lnTo>
                <a:lnTo>
                  <a:pt x="121" y="0"/>
                </a:lnTo>
                <a:lnTo>
                  <a:pt x="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6" name="Freeform 116"/>
          <p:cNvSpPr>
            <a:spLocks/>
          </p:cNvSpPr>
          <p:nvPr/>
        </p:nvSpPr>
        <p:spPr bwMode="auto">
          <a:xfrm>
            <a:off x="2695575" y="6057900"/>
            <a:ext cx="31750" cy="31750"/>
          </a:xfrm>
          <a:custGeom>
            <a:avLst/>
            <a:gdLst>
              <a:gd name="T0" fmla="*/ 0 w 20"/>
              <a:gd name="T1" fmla="*/ 15875 h 20"/>
              <a:gd name="T2" fmla="*/ 0 w 20"/>
              <a:gd name="T3" fmla="*/ 15875 h 20"/>
              <a:gd name="T4" fmla="*/ 0 w 20"/>
              <a:gd name="T5" fmla="*/ 31750 h 20"/>
              <a:gd name="T6" fmla="*/ 15875 w 20"/>
              <a:gd name="T7" fmla="*/ 31750 h 20"/>
              <a:gd name="T8" fmla="*/ 15875 w 20"/>
              <a:gd name="T9" fmla="*/ 31750 h 20"/>
              <a:gd name="T10" fmla="*/ 31750 w 20"/>
              <a:gd name="T11" fmla="*/ 15875 h 20"/>
              <a:gd name="T12" fmla="*/ 15875 w 20"/>
              <a:gd name="T13" fmla="*/ 15875 h 20"/>
              <a:gd name="T14" fmla="*/ 15875 w 20"/>
              <a:gd name="T15" fmla="*/ 0 h 20"/>
              <a:gd name="T16" fmla="*/ 0 w 20"/>
              <a:gd name="T17" fmla="*/ 1587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0" y="10"/>
                </a:moveTo>
                <a:lnTo>
                  <a:pt x="0" y="10"/>
                </a:lnTo>
                <a:lnTo>
                  <a:pt x="0" y="20"/>
                </a:lnTo>
                <a:lnTo>
                  <a:pt x="10" y="20"/>
                </a:lnTo>
                <a:lnTo>
                  <a:pt x="20" y="10"/>
                </a:lnTo>
                <a:lnTo>
                  <a:pt x="10" y="10"/>
                </a:lnTo>
                <a:lnTo>
                  <a:pt x="10" y="0"/>
                </a:lnTo>
                <a:lnTo>
                  <a:pt x="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7" name="Freeform 117"/>
          <p:cNvSpPr>
            <a:spLocks/>
          </p:cNvSpPr>
          <p:nvPr/>
        </p:nvSpPr>
        <p:spPr bwMode="auto">
          <a:xfrm>
            <a:off x="2616200" y="5992813"/>
            <a:ext cx="142875" cy="144462"/>
          </a:xfrm>
          <a:custGeom>
            <a:avLst/>
            <a:gdLst>
              <a:gd name="T0" fmla="*/ 79375 w 90"/>
              <a:gd name="T1" fmla="*/ 80962 h 91"/>
              <a:gd name="T2" fmla="*/ 47625 w 90"/>
              <a:gd name="T3" fmla="*/ 128587 h 91"/>
              <a:gd name="T4" fmla="*/ 47625 w 90"/>
              <a:gd name="T5" fmla="*/ 144462 h 91"/>
              <a:gd name="T6" fmla="*/ 31750 w 90"/>
              <a:gd name="T7" fmla="*/ 112712 h 91"/>
              <a:gd name="T8" fmla="*/ 0 w 90"/>
              <a:gd name="T9" fmla="*/ 0 h 91"/>
              <a:gd name="T10" fmla="*/ 0 w 90"/>
              <a:gd name="T11" fmla="*/ 0 h 91"/>
              <a:gd name="T12" fmla="*/ 15875 w 90"/>
              <a:gd name="T13" fmla="*/ 0 h 91"/>
              <a:gd name="T14" fmla="*/ 127000 w 90"/>
              <a:gd name="T15" fmla="*/ 15875 h 91"/>
              <a:gd name="T16" fmla="*/ 142875 w 90"/>
              <a:gd name="T17" fmla="*/ 15875 h 91"/>
              <a:gd name="T18" fmla="*/ 127000 w 90"/>
              <a:gd name="T19" fmla="*/ 31750 h 91"/>
              <a:gd name="T20" fmla="*/ 127000 w 90"/>
              <a:gd name="T21" fmla="*/ 31750 h 91"/>
              <a:gd name="T22" fmla="*/ 15875 w 90"/>
              <a:gd name="T23" fmla="*/ 15875 h 91"/>
              <a:gd name="T24" fmla="*/ 15875 w 90"/>
              <a:gd name="T25" fmla="*/ 0 h 91"/>
              <a:gd name="T26" fmla="*/ 31750 w 90"/>
              <a:gd name="T27" fmla="*/ 0 h 91"/>
              <a:gd name="T28" fmla="*/ 63500 w 90"/>
              <a:gd name="T29" fmla="*/ 112712 h 91"/>
              <a:gd name="T30" fmla="*/ 31750 w 90"/>
              <a:gd name="T31" fmla="*/ 112712 h 91"/>
              <a:gd name="T32" fmla="*/ 31750 w 90"/>
              <a:gd name="T33" fmla="*/ 112712 h 91"/>
              <a:gd name="T34" fmla="*/ 63500 w 90"/>
              <a:gd name="T35" fmla="*/ 65087 h 91"/>
              <a:gd name="T36" fmla="*/ 79375 w 90"/>
              <a:gd name="T37" fmla="*/ 80962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91"/>
              <a:gd name="T59" fmla="*/ 90 w 90"/>
              <a:gd name="T60" fmla="*/ 91 h 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91">
                <a:moveTo>
                  <a:pt x="50" y="51"/>
                </a:moveTo>
                <a:lnTo>
                  <a:pt x="30" y="81"/>
                </a:lnTo>
                <a:lnTo>
                  <a:pt x="30" y="91"/>
                </a:lnTo>
                <a:lnTo>
                  <a:pt x="20" y="71"/>
                </a:lnTo>
                <a:lnTo>
                  <a:pt x="0" y="0"/>
                </a:lnTo>
                <a:lnTo>
                  <a:pt x="10" y="0"/>
                </a:lnTo>
                <a:lnTo>
                  <a:pt x="80" y="10"/>
                </a:lnTo>
                <a:lnTo>
                  <a:pt x="90" y="10"/>
                </a:lnTo>
                <a:lnTo>
                  <a:pt x="80" y="20"/>
                </a:lnTo>
                <a:lnTo>
                  <a:pt x="10" y="10"/>
                </a:lnTo>
                <a:lnTo>
                  <a:pt x="10" y="0"/>
                </a:lnTo>
                <a:lnTo>
                  <a:pt x="20" y="0"/>
                </a:lnTo>
                <a:lnTo>
                  <a:pt x="40" y="71"/>
                </a:lnTo>
                <a:lnTo>
                  <a:pt x="20" y="71"/>
                </a:lnTo>
                <a:lnTo>
                  <a:pt x="40" y="41"/>
                </a:lnTo>
                <a:lnTo>
                  <a:pt x="50" y="5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8" name="Freeform 118"/>
          <p:cNvSpPr>
            <a:spLocks/>
          </p:cNvSpPr>
          <p:nvPr/>
        </p:nvSpPr>
        <p:spPr bwMode="auto">
          <a:xfrm>
            <a:off x="2679700" y="6008688"/>
            <a:ext cx="63500" cy="65087"/>
          </a:xfrm>
          <a:custGeom>
            <a:avLst/>
            <a:gdLst>
              <a:gd name="T0" fmla="*/ 63500 w 40"/>
              <a:gd name="T1" fmla="*/ 15875 h 41"/>
              <a:gd name="T2" fmla="*/ 15875 w 40"/>
              <a:gd name="T3" fmla="*/ 65087 h 41"/>
              <a:gd name="T4" fmla="*/ 0 w 40"/>
              <a:gd name="T5" fmla="*/ 49212 h 41"/>
              <a:gd name="T6" fmla="*/ 0 w 40"/>
              <a:gd name="T7" fmla="*/ 49212 h 41"/>
              <a:gd name="T8" fmla="*/ 0 w 40"/>
              <a:gd name="T9" fmla="*/ 49212 h 41"/>
              <a:gd name="T10" fmla="*/ 47625 w 40"/>
              <a:gd name="T11" fmla="*/ 0 h 41"/>
              <a:gd name="T12" fmla="*/ 63500 w 40"/>
              <a:gd name="T13" fmla="*/ 15875 h 41"/>
              <a:gd name="T14" fmla="*/ 0 60000 65536"/>
              <a:gd name="T15" fmla="*/ 0 60000 65536"/>
              <a:gd name="T16" fmla="*/ 0 60000 65536"/>
              <a:gd name="T17" fmla="*/ 0 60000 65536"/>
              <a:gd name="T18" fmla="*/ 0 60000 65536"/>
              <a:gd name="T19" fmla="*/ 0 60000 65536"/>
              <a:gd name="T20" fmla="*/ 0 60000 65536"/>
              <a:gd name="T21" fmla="*/ 0 w 40"/>
              <a:gd name="T22" fmla="*/ 0 h 41"/>
              <a:gd name="T23" fmla="*/ 40 w 4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1">
                <a:moveTo>
                  <a:pt x="40" y="10"/>
                </a:moveTo>
                <a:lnTo>
                  <a:pt x="10" y="41"/>
                </a:lnTo>
                <a:lnTo>
                  <a:pt x="0" y="31"/>
                </a:lnTo>
                <a:lnTo>
                  <a:pt x="30" y="0"/>
                </a:lnTo>
                <a:lnTo>
                  <a:pt x="4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59" name="Freeform 119"/>
          <p:cNvSpPr>
            <a:spLocks/>
          </p:cNvSpPr>
          <p:nvPr/>
        </p:nvSpPr>
        <p:spPr bwMode="auto">
          <a:xfrm>
            <a:off x="2632075" y="6008688"/>
            <a:ext cx="111125" cy="112712"/>
          </a:xfrm>
          <a:custGeom>
            <a:avLst/>
            <a:gdLst>
              <a:gd name="T0" fmla="*/ 63500 w 70"/>
              <a:gd name="T1" fmla="*/ 65087 h 71"/>
              <a:gd name="T2" fmla="*/ 31750 w 70"/>
              <a:gd name="T3" fmla="*/ 112712 h 71"/>
              <a:gd name="T4" fmla="*/ 0 w 70"/>
              <a:gd name="T5" fmla="*/ 0 h 71"/>
              <a:gd name="T6" fmla="*/ 111125 w 70"/>
              <a:gd name="T7" fmla="*/ 15875 h 71"/>
              <a:gd name="T8" fmla="*/ 63500 w 70"/>
              <a:gd name="T9" fmla="*/ 65087 h 71"/>
              <a:gd name="T10" fmla="*/ 0 60000 65536"/>
              <a:gd name="T11" fmla="*/ 0 60000 65536"/>
              <a:gd name="T12" fmla="*/ 0 60000 65536"/>
              <a:gd name="T13" fmla="*/ 0 60000 65536"/>
              <a:gd name="T14" fmla="*/ 0 60000 65536"/>
              <a:gd name="T15" fmla="*/ 0 w 70"/>
              <a:gd name="T16" fmla="*/ 0 h 71"/>
              <a:gd name="T17" fmla="*/ 70 w 70"/>
              <a:gd name="T18" fmla="*/ 71 h 71"/>
            </a:gdLst>
            <a:ahLst/>
            <a:cxnLst>
              <a:cxn ang="T10">
                <a:pos x="T0" y="T1"/>
              </a:cxn>
              <a:cxn ang="T11">
                <a:pos x="T2" y="T3"/>
              </a:cxn>
              <a:cxn ang="T12">
                <a:pos x="T4" y="T5"/>
              </a:cxn>
              <a:cxn ang="T13">
                <a:pos x="T6" y="T7"/>
              </a:cxn>
              <a:cxn ang="T14">
                <a:pos x="T8" y="T9"/>
              </a:cxn>
            </a:cxnLst>
            <a:rect l="T15" t="T16" r="T17" b="T18"/>
            <a:pathLst>
              <a:path w="70" h="71">
                <a:moveTo>
                  <a:pt x="40" y="41"/>
                </a:moveTo>
                <a:lnTo>
                  <a:pt x="20" y="71"/>
                </a:lnTo>
                <a:lnTo>
                  <a:pt x="0" y="0"/>
                </a:lnTo>
                <a:lnTo>
                  <a:pt x="70" y="10"/>
                </a:lnTo>
                <a:lnTo>
                  <a:pt x="40" y="4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0" name="Rectangle 120"/>
          <p:cNvSpPr>
            <a:spLocks noChangeArrowheads="1"/>
          </p:cNvSpPr>
          <p:nvPr/>
        </p:nvSpPr>
        <p:spPr bwMode="auto">
          <a:xfrm>
            <a:off x="3479800" y="6169025"/>
            <a:ext cx="1587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61" name="Freeform 121"/>
          <p:cNvSpPr>
            <a:spLocks/>
          </p:cNvSpPr>
          <p:nvPr/>
        </p:nvSpPr>
        <p:spPr bwMode="auto">
          <a:xfrm>
            <a:off x="3016250" y="6153150"/>
            <a:ext cx="463550" cy="47625"/>
          </a:xfrm>
          <a:custGeom>
            <a:avLst/>
            <a:gdLst>
              <a:gd name="T0" fmla="*/ 463550 w 292"/>
              <a:gd name="T1" fmla="*/ 47625 h 30"/>
              <a:gd name="T2" fmla="*/ 0 w 292"/>
              <a:gd name="T3" fmla="*/ 31750 h 30"/>
              <a:gd name="T4" fmla="*/ 0 w 292"/>
              <a:gd name="T5" fmla="*/ 31750 h 30"/>
              <a:gd name="T6" fmla="*/ 0 w 292"/>
              <a:gd name="T7" fmla="*/ 0 h 30"/>
              <a:gd name="T8" fmla="*/ 0 w 292"/>
              <a:gd name="T9" fmla="*/ 0 h 30"/>
              <a:gd name="T10" fmla="*/ 463550 w 292"/>
              <a:gd name="T11" fmla="*/ 15875 h 30"/>
              <a:gd name="T12" fmla="*/ 463550 w 292"/>
              <a:gd name="T13" fmla="*/ 47625 h 30"/>
              <a:gd name="T14" fmla="*/ 0 60000 65536"/>
              <a:gd name="T15" fmla="*/ 0 60000 65536"/>
              <a:gd name="T16" fmla="*/ 0 60000 65536"/>
              <a:gd name="T17" fmla="*/ 0 60000 65536"/>
              <a:gd name="T18" fmla="*/ 0 60000 65536"/>
              <a:gd name="T19" fmla="*/ 0 60000 65536"/>
              <a:gd name="T20" fmla="*/ 0 60000 65536"/>
              <a:gd name="T21" fmla="*/ 0 w 292"/>
              <a:gd name="T22" fmla="*/ 0 h 30"/>
              <a:gd name="T23" fmla="*/ 292 w 29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2" h="30">
                <a:moveTo>
                  <a:pt x="292" y="30"/>
                </a:moveTo>
                <a:lnTo>
                  <a:pt x="0" y="20"/>
                </a:lnTo>
                <a:lnTo>
                  <a:pt x="0" y="0"/>
                </a:lnTo>
                <a:lnTo>
                  <a:pt x="292" y="10"/>
                </a:lnTo>
                <a:lnTo>
                  <a:pt x="292" y="3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2" name="Freeform 122"/>
          <p:cNvSpPr>
            <a:spLocks/>
          </p:cNvSpPr>
          <p:nvPr/>
        </p:nvSpPr>
        <p:spPr bwMode="auto">
          <a:xfrm>
            <a:off x="2824163" y="6121400"/>
            <a:ext cx="192087" cy="63500"/>
          </a:xfrm>
          <a:custGeom>
            <a:avLst/>
            <a:gdLst>
              <a:gd name="T0" fmla="*/ 192087 w 121"/>
              <a:gd name="T1" fmla="*/ 63500 h 40"/>
              <a:gd name="T2" fmla="*/ 0 w 121"/>
              <a:gd name="T3" fmla="*/ 31750 h 40"/>
              <a:gd name="T4" fmla="*/ 0 w 121"/>
              <a:gd name="T5" fmla="*/ 31750 h 40"/>
              <a:gd name="T6" fmla="*/ 15875 w 121"/>
              <a:gd name="T7" fmla="*/ 0 h 40"/>
              <a:gd name="T8" fmla="*/ 0 w 121"/>
              <a:gd name="T9" fmla="*/ 0 h 40"/>
              <a:gd name="T10" fmla="*/ 192087 w 121"/>
              <a:gd name="T11" fmla="*/ 31750 h 40"/>
              <a:gd name="T12" fmla="*/ 192087 w 121"/>
              <a:gd name="T13" fmla="*/ 63500 h 40"/>
              <a:gd name="T14" fmla="*/ 0 60000 65536"/>
              <a:gd name="T15" fmla="*/ 0 60000 65536"/>
              <a:gd name="T16" fmla="*/ 0 60000 65536"/>
              <a:gd name="T17" fmla="*/ 0 60000 65536"/>
              <a:gd name="T18" fmla="*/ 0 60000 65536"/>
              <a:gd name="T19" fmla="*/ 0 60000 65536"/>
              <a:gd name="T20" fmla="*/ 0 60000 65536"/>
              <a:gd name="T21" fmla="*/ 0 w 121"/>
              <a:gd name="T22" fmla="*/ 0 h 40"/>
              <a:gd name="T23" fmla="*/ 121 w 121"/>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40">
                <a:moveTo>
                  <a:pt x="121" y="40"/>
                </a:moveTo>
                <a:lnTo>
                  <a:pt x="0" y="20"/>
                </a:lnTo>
                <a:lnTo>
                  <a:pt x="10" y="0"/>
                </a:lnTo>
                <a:lnTo>
                  <a:pt x="0" y="0"/>
                </a:lnTo>
                <a:lnTo>
                  <a:pt x="121" y="20"/>
                </a:lnTo>
                <a:lnTo>
                  <a:pt x="121"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3" name="Freeform 123"/>
          <p:cNvSpPr>
            <a:spLocks/>
          </p:cNvSpPr>
          <p:nvPr/>
        </p:nvSpPr>
        <p:spPr bwMode="auto">
          <a:xfrm>
            <a:off x="2695575" y="6057900"/>
            <a:ext cx="31750" cy="31750"/>
          </a:xfrm>
          <a:custGeom>
            <a:avLst/>
            <a:gdLst>
              <a:gd name="T0" fmla="*/ 15875 w 20"/>
              <a:gd name="T1" fmla="*/ 31750 h 20"/>
              <a:gd name="T2" fmla="*/ 0 w 20"/>
              <a:gd name="T3" fmla="*/ 31750 h 20"/>
              <a:gd name="T4" fmla="*/ 15875 w 20"/>
              <a:gd name="T5" fmla="*/ 0 h 20"/>
              <a:gd name="T6" fmla="*/ 31750 w 20"/>
              <a:gd name="T7" fmla="*/ 0 h 20"/>
              <a:gd name="T8" fmla="*/ 15875 w 20"/>
              <a:gd name="T9" fmla="*/ 3175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0" y="20"/>
                </a:moveTo>
                <a:lnTo>
                  <a:pt x="0" y="20"/>
                </a:lnTo>
                <a:lnTo>
                  <a:pt x="10" y="0"/>
                </a:lnTo>
                <a:lnTo>
                  <a:pt x="20" y="0"/>
                </a:lnTo>
                <a:lnTo>
                  <a:pt x="1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4" name="Freeform 124"/>
          <p:cNvSpPr>
            <a:spLocks/>
          </p:cNvSpPr>
          <p:nvPr/>
        </p:nvSpPr>
        <p:spPr bwMode="auto">
          <a:xfrm>
            <a:off x="2711450" y="6057900"/>
            <a:ext cx="128588" cy="95250"/>
          </a:xfrm>
          <a:custGeom>
            <a:avLst/>
            <a:gdLst>
              <a:gd name="T0" fmla="*/ 112713 w 81"/>
              <a:gd name="T1" fmla="*/ 95250 h 60"/>
              <a:gd name="T2" fmla="*/ 128588 w 81"/>
              <a:gd name="T3" fmla="*/ 63500 h 60"/>
              <a:gd name="T4" fmla="*/ 15875 w 81"/>
              <a:gd name="T5" fmla="*/ 0 h 60"/>
              <a:gd name="T6" fmla="*/ 0 w 81"/>
              <a:gd name="T7" fmla="*/ 31750 h 60"/>
              <a:gd name="T8" fmla="*/ 112713 w 81"/>
              <a:gd name="T9" fmla="*/ 95250 h 60"/>
              <a:gd name="T10" fmla="*/ 0 60000 65536"/>
              <a:gd name="T11" fmla="*/ 0 60000 65536"/>
              <a:gd name="T12" fmla="*/ 0 60000 65536"/>
              <a:gd name="T13" fmla="*/ 0 60000 65536"/>
              <a:gd name="T14" fmla="*/ 0 60000 65536"/>
              <a:gd name="T15" fmla="*/ 0 w 81"/>
              <a:gd name="T16" fmla="*/ 0 h 60"/>
              <a:gd name="T17" fmla="*/ 81 w 81"/>
              <a:gd name="T18" fmla="*/ 60 h 60"/>
            </a:gdLst>
            <a:ahLst/>
            <a:cxnLst>
              <a:cxn ang="T10">
                <a:pos x="T0" y="T1"/>
              </a:cxn>
              <a:cxn ang="T11">
                <a:pos x="T2" y="T3"/>
              </a:cxn>
              <a:cxn ang="T12">
                <a:pos x="T4" y="T5"/>
              </a:cxn>
              <a:cxn ang="T13">
                <a:pos x="T6" y="T7"/>
              </a:cxn>
              <a:cxn ang="T14">
                <a:pos x="T8" y="T9"/>
              </a:cxn>
            </a:cxnLst>
            <a:rect l="T15" t="T16" r="T17" b="T18"/>
            <a:pathLst>
              <a:path w="81" h="60">
                <a:moveTo>
                  <a:pt x="71" y="60"/>
                </a:moveTo>
                <a:lnTo>
                  <a:pt x="81" y="40"/>
                </a:lnTo>
                <a:lnTo>
                  <a:pt x="10" y="0"/>
                </a:lnTo>
                <a:lnTo>
                  <a:pt x="0" y="20"/>
                </a:lnTo>
                <a:lnTo>
                  <a:pt x="71" y="6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5" name="Freeform 125"/>
          <p:cNvSpPr>
            <a:spLocks/>
          </p:cNvSpPr>
          <p:nvPr/>
        </p:nvSpPr>
        <p:spPr bwMode="auto">
          <a:xfrm>
            <a:off x="2120900" y="4665663"/>
            <a:ext cx="31750" cy="31750"/>
          </a:xfrm>
          <a:custGeom>
            <a:avLst/>
            <a:gdLst>
              <a:gd name="T0" fmla="*/ 15875 w 20"/>
              <a:gd name="T1" fmla="*/ 0 h 20"/>
              <a:gd name="T2" fmla="*/ 15875 w 20"/>
              <a:gd name="T3" fmla="*/ 0 h 20"/>
              <a:gd name="T4" fmla="*/ 0 w 20"/>
              <a:gd name="T5" fmla="*/ 15875 h 20"/>
              <a:gd name="T6" fmla="*/ 15875 w 20"/>
              <a:gd name="T7" fmla="*/ 15875 h 20"/>
              <a:gd name="T8" fmla="*/ 15875 w 20"/>
              <a:gd name="T9" fmla="*/ 31750 h 20"/>
              <a:gd name="T10" fmla="*/ 31750 w 20"/>
              <a:gd name="T11" fmla="*/ 15875 h 20"/>
              <a:gd name="T12" fmla="*/ 31750 w 20"/>
              <a:gd name="T13" fmla="*/ 15875 h 20"/>
              <a:gd name="T14" fmla="*/ 31750 w 20"/>
              <a:gd name="T15" fmla="*/ 0 h 20"/>
              <a:gd name="T16" fmla="*/ 15875 w 20"/>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10" y="0"/>
                </a:moveTo>
                <a:lnTo>
                  <a:pt x="10" y="0"/>
                </a:lnTo>
                <a:lnTo>
                  <a:pt x="0" y="10"/>
                </a:lnTo>
                <a:lnTo>
                  <a:pt x="10" y="10"/>
                </a:lnTo>
                <a:lnTo>
                  <a:pt x="10" y="20"/>
                </a:lnTo>
                <a:lnTo>
                  <a:pt x="20" y="10"/>
                </a:lnTo>
                <a:lnTo>
                  <a:pt x="20" y="0"/>
                </a:lnTo>
                <a:lnTo>
                  <a:pt x="10"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6" name="Freeform 126"/>
          <p:cNvSpPr>
            <a:spLocks/>
          </p:cNvSpPr>
          <p:nvPr/>
        </p:nvSpPr>
        <p:spPr bwMode="auto">
          <a:xfrm>
            <a:off x="2089150" y="4554538"/>
            <a:ext cx="142875" cy="111125"/>
          </a:xfrm>
          <a:custGeom>
            <a:avLst/>
            <a:gdLst>
              <a:gd name="T0" fmla="*/ 47625 w 90"/>
              <a:gd name="T1" fmla="*/ 111125 h 70"/>
              <a:gd name="T2" fmla="*/ 0 w 90"/>
              <a:gd name="T3" fmla="*/ 111125 h 70"/>
              <a:gd name="T4" fmla="*/ 0 w 90"/>
              <a:gd name="T5" fmla="*/ 111125 h 70"/>
              <a:gd name="T6" fmla="*/ 0 w 90"/>
              <a:gd name="T7" fmla="*/ 111125 h 70"/>
              <a:gd name="T8" fmla="*/ 47625 w 90"/>
              <a:gd name="T9" fmla="*/ 15875 h 70"/>
              <a:gd name="T10" fmla="*/ 63500 w 90"/>
              <a:gd name="T11" fmla="*/ 0 h 70"/>
              <a:gd name="T12" fmla="*/ 63500 w 90"/>
              <a:gd name="T13" fmla="*/ 0 h 70"/>
              <a:gd name="T14" fmla="*/ 127000 w 90"/>
              <a:gd name="T15" fmla="*/ 95250 h 70"/>
              <a:gd name="T16" fmla="*/ 142875 w 90"/>
              <a:gd name="T17" fmla="*/ 111125 h 70"/>
              <a:gd name="T18" fmla="*/ 111125 w 90"/>
              <a:gd name="T19" fmla="*/ 111125 h 70"/>
              <a:gd name="T20" fmla="*/ 111125 w 90"/>
              <a:gd name="T21" fmla="*/ 111125 h 70"/>
              <a:gd name="T22" fmla="*/ 47625 w 90"/>
              <a:gd name="T23" fmla="*/ 15875 h 70"/>
              <a:gd name="T24" fmla="*/ 63500 w 90"/>
              <a:gd name="T25" fmla="*/ 0 h 70"/>
              <a:gd name="T26" fmla="*/ 63500 w 90"/>
              <a:gd name="T27" fmla="*/ 15875 h 70"/>
              <a:gd name="T28" fmla="*/ 15875 w 90"/>
              <a:gd name="T29" fmla="*/ 111125 h 70"/>
              <a:gd name="T30" fmla="*/ 0 w 90"/>
              <a:gd name="T31" fmla="*/ 111125 h 70"/>
              <a:gd name="T32" fmla="*/ 0 w 90"/>
              <a:gd name="T33" fmla="*/ 95250 h 70"/>
              <a:gd name="T34" fmla="*/ 47625 w 90"/>
              <a:gd name="T35" fmla="*/ 95250 h 70"/>
              <a:gd name="T36" fmla="*/ 47625 w 90"/>
              <a:gd name="T37" fmla="*/ 111125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70"/>
              <a:gd name="T59" fmla="*/ 90 w 90"/>
              <a:gd name="T60" fmla="*/ 70 h 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70">
                <a:moveTo>
                  <a:pt x="30" y="70"/>
                </a:moveTo>
                <a:lnTo>
                  <a:pt x="0" y="70"/>
                </a:lnTo>
                <a:lnTo>
                  <a:pt x="30" y="10"/>
                </a:lnTo>
                <a:lnTo>
                  <a:pt x="40" y="0"/>
                </a:lnTo>
                <a:lnTo>
                  <a:pt x="80" y="60"/>
                </a:lnTo>
                <a:lnTo>
                  <a:pt x="90" y="70"/>
                </a:lnTo>
                <a:lnTo>
                  <a:pt x="70" y="70"/>
                </a:lnTo>
                <a:lnTo>
                  <a:pt x="30" y="10"/>
                </a:lnTo>
                <a:lnTo>
                  <a:pt x="40" y="0"/>
                </a:lnTo>
                <a:lnTo>
                  <a:pt x="40" y="10"/>
                </a:lnTo>
                <a:lnTo>
                  <a:pt x="10" y="70"/>
                </a:lnTo>
                <a:lnTo>
                  <a:pt x="0" y="70"/>
                </a:lnTo>
                <a:lnTo>
                  <a:pt x="0" y="60"/>
                </a:lnTo>
                <a:lnTo>
                  <a:pt x="30" y="60"/>
                </a:lnTo>
                <a:lnTo>
                  <a:pt x="30" y="7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7" name="Freeform 127"/>
          <p:cNvSpPr>
            <a:spLocks/>
          </p:cNvSpPr>
          <p:nvPr/>
        </p:nvSpPr>
        <p:spPr bwMode="auto">
          <a:xfrm>
            <a:off x="2136775" y="4649788"/>
            <a:ext cx="63500" cy="15875"/>
          </a:xfrm>
          <a:custGeom>
            <a:avLst/>
            <a:gdLst>
              <a:gd name="T0" fmla="*/ 63500 w 40"/>
              <a:gd name="T1" fmla="*/ 15875 h 10"/>
              <a:gd name="T2" fmla="*/ 0 w 40"/>
              <a:gd name="T3" fmla="*/ 15875 h 10"/>
              <a:gd name="T4" fmla="*/ 0 w 40"/>
              <a:gd name="T5" fmla="*/ 0 h 10"/>
              <a:gd name="T6" fmla="*/ 0 w 40"/>
              <a:gd name="T7" fmla="*/ 0 h 10"/>
              <a:gd name="T8" fmla="*/ 0 w 40"/>
              <a:gd name="T9" fmla="*/ 0 h 10"/>
              <a:gd name="T10" fmla="*/ 63500 w 40"/>
              <a:gd name="T11" fmla="*/ 0 h 10"/>
              <a:gd name="T12" fmla="*/ 63500 w 40"/>
              <a:gd name="T13" fmla="*/ 15875 h 10"/>
              <a:gd name="T14" fmla="*/ 0 60000 65536"/>
              <a:gd name="T15" fmla="*/ 0 60000 65536"/>
              <a:gd name="T16" fmla="*/ 0 60000 65536"/>
              <a:gd name="T17" fmla="*/ 0 60000 65536"/>
              <a:gd name="T18" fmla="*/ 0 60000 65536"/>
              <a:gd name="T19" fmla="*/ 0 60000 65536"/>
              <a:gd name="T20" fmla="*/ 0 60000 65536"/>
              <a:gd name="T21" fmla="*/ 0 w 40"/>
              <a:gd name="T22" fmla="*/ 0 h 10"/>
              <a:gd name="T23" fmla="*/ 40 w 4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0">
                <a:moveTo>
                  <a:pt x="40" y="10"/>
                </a:moveTo>
                <a:lnTo>
                  <a:pt x="0" y="10"/>
                </a:lnTo>
                <a:lnTo>
                  <a:pt x="0" y="0"/>
                </a:lnTo>
                <a:lnTo>
                  <a:pt x="40" y="0"/>
                </a:lnTo>
                <a:lnTo>
                  <a:pt x="4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8" name="Freeform 128"/>
          <p:cNvSpPr>
            <a:spLocks/>
          </p:cNvSpPr>
          <p:nvPr/>
        </p:nvSpPr>
        <p:spPr bwMode="auto">
          <a:xfrm>
            <a:off x="2089150" y="4570413"/>
            <a:ext cx="111125" cy="95250"/>
          </a:xfrm>
          <a:custGeom>
            <a:avLst/>
            <a:gdLst>
              <a:gd name="T0" fmla="*/ 47625 w 70"/>
              <a:gd name="T1" fmla="*/ 95250 h 60"/>
              <a:gd name="T2" fmla="*/ 0 w 70"/>
              <a:gd name="T3" fmla="*/ 95250 h 60"/>
              <a:gd name="T4" fmla="*/ 47625 w 70"/>
              <a:gd name="T5" fmla="*/ 0 h 60"/>
              <a:gd name="T6" fmla="*/ 111125 w 70"/>
              <a:gd name="T7" fmla="*/ 95250 h 60"/>
              <a:gd name="T8" fmla="*/ 47625 w 70"/>
              <a:gd name="T9" fmla="*/ 95250 h 60"/>
              <a:gd name="T10" fmla="*/ 0 60000 65536"/>
              <a:gd name="T11" fmla="*/ 0 60000 65536"/>
              <a:gd name="T12" fmla="*/ 0 60000 65536"/>
              <a:gd name="T13" fmla="*/ 0 60000 65536"/>
              <a:gd name="T14" fmla="*/ 0 60000 65536"/>
              <a:gd name="T15" fmla="*/ 0 w 70"/>
              <a:gd name="T16" fmla="*/ 0 h 60"/>
              <a:gd name="T17" fmla="*/ 70 w 70"/>
              <a:gd name="T18" fmla="*/ 60 h 60"/>
            </a:gdLst>
            <a:ahLst/>
            <a:cxnLst>
              <a:cxn ang="T10">
                <a:pos x="T0" y="T1"/>
              </a:cxn>
              <a:cxn ang="T11">
                <a:pos x="T2" y="T3"/>
              </a:cxn>
              <a:cxn ang="T12">
                <a:pos x="T4" y="T5"/>
              </a:cxn>
              <a:cxn ang="T13">
                <a:pos x="T6" y="T7"/>
              </a:cxn>
              <a:cxn ang="T14">
                <a:pos x="T8" y="T9"/>
              </a:cxn>
            </a:cxnLst>
            <a:rect l="T15" t="T16" r="T17" b="T18"/>
            <a:pathLst>
              <a:path w="70" h="60">
                <a:moveTo>
                  <a:pt x="30" y="60"/>
                </a:moveTo>
                <a:lnTo>
                  <a:pt x="0" y="60"/>
                </a:lnTo>
                <a:lnTo>
                  <a:pt x="30" y="0"/>
                </a:lnTo>
                <a:lnTo>
                  <a:pt x="70" y="60"/>
                </a:lnTo>
                <a:lnTo>
                  <a:pt x="30" y="6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69" name="Freeform 129"/>
          <p:cNvSpPr>
            <a:spLocks/>
          </p:cNvSpPr>
          <p:nvPr/>
        </p:nvSpPr>
        <p:spPr bwMode="auto">
          <a:xfrm>
            <a:off x="2600325" y="5033963"/>
            <a:ext cx="31750" cy="31750"/>
          </a:xfrm>
          <a:custGeom>
            <a:avLst/>
            <a:gdLst>
              <a:gd name="T0" fmla="*/ 0 w 20"/>
              <a:gd name="T1" fmla="*/ 15875 h 20"/>
              <a:gd name="T2" fmla="*/ 0 w 20"/>
              <a:gd name="T3" fmla="*/ 31750 h 20"/>
              <a:gd name="T4" fmla="*/ 31750 w 20"/>
              <a:gd name="T5" fmla="*/ 15875 h 20"/>
              <a:gd name="T6" fmla="*/ 31750 w 20"/>
              <a:gd name="T7" fmla="*/ 0 h 20"/>
              <a:gd name="T8" fmla="*/ 0 w 20"/>
              <a:gd name="T9" fmla="*/ 15875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10"/>
                </a:moveTo>
                <a:lnTo>
                  <a:pt x="0" y="20"/>
                </a:lnTo>
                <a:lnTo>
                  <a:pt x="20" y="10"/>
                </a:lnTo>
                <a:lnTo>
                  <a:pt x="20" y="0"/>
                </a:lnTo>
                <a:lnTo>
                  <a:pt x="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0" name="Freeform 130"/>
          <p:cNvSpPr>
            <a:spLocks/>
          </p:cNvSpPr>
          <p:nvPr/>
        </p:nvSpPr>
        <p:spPr bwMode="auto">
          <a:xfrm>
            <a:off x="2200275" y="4746625"/>
            <a:ext cx="431800" cy="303213"/>
          </a:xfrm>
          <a:custGeom>
            <a:avLst/>
            <a:gdLst>
              <a:gd name="T0" fmla="*/ 400050 w 272"/>
              <a:gd name="T1" fmla="*/ 303213 h 191"/>
              <a:gd name="T2" fmla="*/ 368300 w 272"/>
              <a:gd name="T3" fmla="*/ 207963 h 191"/>
              <a:gd name="T4" fmla="*/ 384175 w 272"/>
              <a:gd name="T5" fmla="*/ 207963 h 191"/>
              <a:gd name="T6" fmla="*/ 384175 w 272"/>
              <a:gd name="T7" fmla="*/ 207963 h 191"/>
              <a:gd name="T8" fmla="*/ 176213 w 272"/>
              <a:gd name="T9" fmla="*/ 111125 h 191"/>
              <a:gd name="T10" fmla="*/ 176213 w 272"/>
              <a:gd name="T11" fmla="*/ 111125 h 191"/>
              <a:gd name="T12" fmla="*/ 176213 w 272"/>
              <a:gd name="T13" fmla="*/ 111125 h 191"/>
              <a:gd name="T14" fmla="*/ 0 w 272"/>
              <a:gd name="T15" fmla="*/ 31750 h 191"/>
              <a:gd name="T16" fmla="*/ 0 w 272"/>
              <a:gd name="T17" fmla="*/ 31750 h 191"/>
              <a:gd name="T18" fmla="*/ 15875 w 272"/>
              <a:gd name="T19" fmla="*/ 0 h 191"/>
              <a:gd name="T20" fmla="*/ 15875 w 272"/>
              <a:gd name="T21" fmla="*/ 0 h 191"/>
              <a:gd name="T22" fmla="*/ 192088 w 272"/>
              <a:gd name="T23" fmla="*/ 79375 h 191"/>
              <a:gd name="T24" fmla="*/ 192088 w 272"/>
              <a:gd name="T25" fmla="*/ 79375 h 191"/>
              <a:gd name="T26" fmla="*/ 192088 w 272"/>
              <a:gd name="T27" fmla="*/ 79375 h 191"/>
              <a:gd name="T28" fmla="*/ 400050 w 272"/>
              <a:gd name="T29" fmla="*/ 174625 h 191"/>
              <a:gd name="T30" fmla="*/ 400050 w 272"/>
              <a:gd name="T31" fmla="*/ 174625 h 191"/>
              <a:gd name="T32" fmla="*/ 400050 w 272"/>
              <a:gd name="T33" fmla="*/ 192088 h 191"/>
              <a:gd name="T34" fmla="*/ 431800 w 272"/>
              <a:gd name="T35" fmla="*/ 287338 h 191"/>
              <a:gd name="T36" fmla="*/ 400050 w 272"/>
              <a:gd name="T37" fmla="*/ 30321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2"/>
              <a:gd name="T58" fmla="*/ 0 h 191"/>
              <a:gd name="T59" fmla="*/ 272 w 272"/>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2" h="191">
                <a:moveTo>
                  <a:pt x="252" y="191"/>
                </a:moveTo>
                <a:lnTo>
                  <a:pt x="232" y="131"/>
                </a:lnTo>
                <a:lnTo>
                  <a:pt x="242" y="131"/>
                </a:lnTo>
                <a:lnTo>
                  <a:pt x="111" y="70"/>
                </a:lnTo>
                <a:lnTo>
                  <a:pt x="0" y="20"/>
                </a:lnTo>
                <a:lnTo>
                  <a:pt x="10" y="0"/>
                </a:lnTo>
                <a:lnTo>
                  <a:pt x="121" y="50"/>
                </a:lnTo>
                <a:lnTo>
                  <a:pt x="252" y="110"/>
                </a:lnTo>
                <a:lnTo>
                  <a:pt x="252" y="121"/>
                </a:lnTo>
                <a:lnTo>
                  <a:pt x="272" y="181"/>
                </a:lnTo>
                <a:lnTo>
                  <a:pt x="252" y="19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1" name="Freeform 131"/>
          <p:cNvSpPr>
            <a:spLocks/>
          </p:cNvSpPr>
          <p:nvPr/>
        </p:nvSpPr>
        <p:spPr bwMode="auto">
          <a:xfrm>
            <a:off x="2136775" y="4714875"/>
            <a:ext cx="79375" cy="63500"/>
          </a:xfrm>
          <a:custGeom>
            <a:avLst/>
            <a:gdLst>
              <a:gd name="T0" fmla="*/ 63500 w 50"/>
              <a:gd name="T1" fmla="*/ 63500 h 40"/>
              <a:gd name="T2" fmla="*/ 15875 w 50"/>
              <a:gd name="T3" fmla="*/ 31750 h 40"/>
              <a:gd name="T4" fmla="*/ 0 w 50"/>
              <a:gd name="T5" fmla="*/ 31750 h 40"/>
              <a:gd name="T6" fmla="*/ 31750 w 50"/>
              <a:gd name="T7" fmla="*/ 15875 h 40"/>
              <a:gd name="T8" fmla="*/ 31750 w 50"/>
              <a:gd name="T9" fmla="*/ 0 h 40"/>
              <a:gd name="T10" fmla="*/ 79375 w 50"/>
              <a:gd name="T11" fmla="*/ 31750 h 40"/>
              <a:gd name="T12" fmla="*/ 63500 w 50"/>
              <a:gd name="T13" fmla="*/ 63500 h 40"/>
              <a:gd name="T14" fmla="*/ 0 60000 65536"/>
              <a:gd name="T15" fmla="*/ 0 60000 65536"/>
              <a:gd name="T16" fmla="*/ 0 60000 65536"/>
              <a:gd name="T17" fmla="*/ 0 60000 65536"/>
              <a:gd name="T18" fmla="*/ 0 60000 65536"/>
              <a:gd name="T19" fmla="*/ 0 60000 65536"/>
              <a:gd name="T20" fmla="*/ 0 60000 65536"/>
              <a:gd name="T21" fmla="*/ 0 w 50"/>
              <a:gd name="T22" fmla="*/ 0 h 40"/>
              <a:gd name="T23" fmla="*/ 50 w 5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0">
                <a:moveTo>
                  <a:pt x="40" y="40"/>
                </a:moveTo>
                <a:lnTo>
                  <a:pt x="10" y="20"/>
                </a:lnTo>
                <a:lnTo>
                  <a:pt x="0" y="20"/>
                </a:lnTo>
                <a:lnTo>
                  <a:pt x="20" y="10"/>
                </a:lnTo>
                <a:lnTo>
                  <a:pt x="20" y="0"/>
                </a:lnTo>
                <a:lnTo>
                  <a:pt x="50" y="20"/>
                </a:lnTo>
                <a:lnTo>
                  <a:pt x="40"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2" name="Freeform 132"/>
          <p:cNvSpPr>
            <a:spLocks/>
          </p:cNvSpPr>
          <p:nvPr/>
        </p:nvSpPr>
        <p:spPr bwMode="auto">
          <a:xfrm>
            <a:off x="2120900" y="4665663"/>
            <a:ext cx="31750" cy="31750"/>
          </a:xfrm>
          <a:custGeom>
            <a:avLst/>
            <a:gdLst>
              <a:gd name="T0" fmla="*/ 0 w 20"/>
              <a:gd name="T1" fmla="*/ 31750 h 20"/>
              <a:gd name="T2" fmla="*/ 0 w 20"/>
              <a:gd name="T3" fmla="*/ 15875 h 20"/>
              <a:gd name="T4" fmla="*/ 31750 w 20"/>
              <a:gd name="T5" fmla="*/ 0 h 20"/>
              <a:gd name="T6" fmla="*/ 31750 w 20"/>
              <a:gd name="T7" fmla="*/ 15875 h 20"/>
              <a:gd name="T8" fmla="*/ 0 w 20"/>
              <a:gd name="T9" fmla="*/ 3175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20"/>
                </a:moveTo>
                <a:lnTo>
                  <a:pt x="0" y="10"/>
                </a:lnTo>
                <a:lnTo>
                  <a:pt x="20" y="0"/>
                </a:lnTo>
                <a:lnTo>
                  <a:pt x="20" y="10"/>
                </a:lnTo>
                <a:lnTo>
                  <a:pt x="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3" name="Freeform 133"/>
          <p:cNvSpPr>
            <a:spLocks/>
          </p:cNvSpPr>
          <p:nvPr/>
        </p:nvSpPr>
        <p:spPr bwMode="auto">
          <a:xfrm>
            <a:off x="2120900" y="4681538"/>
            <a:ext cx="47625" cy="65087"/>
          </a:xfrm>
          <a:custGeom>
            <a:avLst/>
            <a:gdLst>
              <a:gd name="T0" fmla="*/ 15875 w 30"/>
              <a:gd name="T1" fmla="*/ 65087 h 41"/>
              <a:gd name="T2" fmla="*/ 47625 w 30"/>
              <a:gd name="T3" fmla="*/ 49212 h 41"/>
              <a:gd name="T4" fmla="*/ 31750 w 30"/>
              <a:gd name="T5" fmla="*/ 0 h 41"/>
              <a:gd name="T6" fmla="*/ 0 w 30"/>
              <a:gd name="T7" fmla="*/ 15875 h 41"/>
              <a:gd name="T8" fmla="*/ 15875 w 30"/>
              <a:gd name="T9" fmla="*/ 65087 h 41"/>
              <a:gd name="T10" fmla="*/ 0 60000 65536"/>
              <a:gd name="T11" fmla="*/ 0 60000 65536"/>
              <a:gd name="T12" fmla="*/ 0 60000 65536"/>
              <a:gd name="T13" fmla="*/ 0 60000 65536"/>
              <a:gd name="T14" fmla="*/ 0 60000 65536"/>
              <a:gd name="T15" fmla="*/ 0 w 30"/>
              <a:gd name="T16" fmla="*/ 0 h 41"/>
              <a:gd name="T17" fmla="*/ 30 w 30"/>
              <a:gd name="T18" fmla="*/ 41 h 41"/>
            </a:gdLst>
            <a:ahLst/>
            <a:cxnLst>
              <a:cxn ang="T10">
                <a:pos x="T0" y="T1"/>
              </a:cxn>
              <a:cxn ang="T11">
                <a:pos x="T2" y="T3"/>
              </a:cxn>
              <a:cxn ang="T12">
                <a:pos x="T4" y="T5"/>
              </a:cxn>
              <a:cxn ang="T13">
                <a:pos x="T6" y="T7"/>
              </a:cxn>
              <a:cxn ang="T14">
                <a:pos x="T8" y="T9"/>
              </a:cxn>
            </a:cxnLst>
            <a:rect l="T15" t="T16" r="T17" b="T18"/>
            <a:pathLst>
              <a:path w="30" h="41">
                <a:moveTo>
                  <a:pt x="10" y="41"/>
                </a:moveTo>
                <a:lnTo>
                  <a:pt x="30" y="31"/>
                </a:lnTo>
                <a:lnTo>
                  <a:pt x="20" y="0"/>
                </a:lnTo>
                <a:lnTo>
                  <a:pt x="0" y="10"/>
                </a:lnTo>
                <a:lnTo>
                  <a:pt x="10" y="41"/>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4" name="Freeform 134"/>
          <p:cNvSpPr>
            <a:spLocks/>
          </p:cNvSpPr>
          <p:nvPr/>
        </p:nvSpPr>
        <p:spPr bwMode="auto">
          <a:xfrm>
            <a:off x="4359275" y="5976938"/>
            <a:ext cx="31750" cy="31750"/>
          </a:xfrm>
          <a:custGeom>
            <a:avLst/>
            <a:gdLst>
              <a:gd name="T0" fmla="*/ 0 w 20"/>
              <a:gd name="T1" fmla="*/ 15875 h 20"/>
              <a:gd name="T2" fmla="*/ 0 w 20"/>
              <a:gd name="T3" fmla="*/ 31750 h 20"/>
              <a:gd name="T4" fmla="*/ 15875 w 20"/>
              <a:gd name="T5" fmla="*/ 31750 h 20"/>
              <a:gd name="T6" fmla="*/ 31750 w 20"/>
              <a:gd name="T7" fmla="*/ 31750 h 20"/>
              <a:gd name="T8" fmla="*/ 31750 w 20"/>
              <a:gd name="T9" fmla="*/ 15875 h 20"/>
              <a:gd name="T10" fmla="*/ 31750 w 20"/>
              <a:gd name="T11" fmla="*/ 0 h 20"/>
              <a:gd name="T12" fmla="*/ 15875 w 20"/>
              <a:gd name="T13" fmla="*/ 0 h 20"/>
              <a:gd name="T14" fmla="*/ 0 w 20"/>
              <a:gd name="T15" fmla="*/ 0 h 20"/>
              <a:gd name="T16" fmla="*/ 0 w 20"/>
              <a:gd name="T17" fmla="*/ 1587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0" y="10"/>
                </a:moveTo>
                <a:lnTo>
                  <a:pt x="0" y="20"/>
                </a:lnTo>
                <a:lnTo>
                  <a:pt x="10" y="20"/>
                </a:lnTo>
                <a:lnTo>
                  <a:pt x="20" y="20"/>
                </a:lnTo>
                <a:lnTo>
                  <a:pt x="20" y="10"/>
                </a:lnTo>
                <a:lnTo>
                  <a:pt x="20" y="0"/>
                </a:lnTo>
                <a:lnTo>
                  <a:pt x="10" y="0"/>
                </a:lnTo>
                <a:lnTo>
                  <a:pt x="0" y="0"/>
                </a:lnTo>
                <a:lnTo>
                  <a:pt x="0" y="1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5" name="Freeform 135"/>
          <p:cNvSpPr>
            <a:spLocks/>
          </p:cNvSpPr>
          <p:nvPr/>
        </p:nvSpPr>
        <p:spPr bwMode="auto">
          <a:xfrm>
            <a:off x="4246563" y="5897563"/>
            <a:ext cx="112712" cy="176212"/>
          </a:xfrm>
          <a:custGeom>
            <a:avLst/>
            <a:gdLst>
              <a:gd name="T0" fmla="*/ 112712 w 71"/>
              <a:gd name="T1" fmla="*/ 95250 h 111"/>
              <a:gd name="T2" fmla="*/ 112712 w 71"/>
              <a:gd name="T3" fmla="*/ 160337 h 111"/>
              <a:gd name="T4" fmla="*/ 112712 w 71"/>
              <a:gd name="T5" fmla="*/ 176212 h 111"/>
              <a:gd name="T6" fmla="*/ 95250 w 71"/>
              <a:gd name="T7" fmla="*/ 160337 h 111"/>
              <a:gd name="T8" fmla="*/ 0 w 71"/>
              <a:gd name="T9" fmla="*/ 95250 h 111"/>
              <a:gd name="T10" fmla="*/ 0 w 71"/>
              <a:gd name="T11" fmla="*/ 79375 h 111"/>
              <a:gd name="T12" fmla="*/ 0 w 71"/>
              <a:gd name="T13" fmla="*/ 79375 h 111"/>
              <a:gd name="T14" fmla="*/ 95250 w 71"/>
              <a:gd name="T15" fmla="*/ 15875 h 111"/>
              <a:gd name="T16" fmla="*/ 112712 w 71"/>
              <a:gd name="T17" fmla="*/ 0 h 111"/>
              <a:gd name="T18" fmla="*/ 112712 w 71"/>
              <a:gd name="T19" fmla="*/ 31750 h 111"/>
              <a:gd name="T20" fmla="*/ 112712 w 71"/>
              <a:gd name="T21" fmla="*/ 31750 h 111"/>
              <a:gd name="T22" fmla="*/ 15875 w 71"/>
              <a:gd name="T23" fmla="*/ 95250 h 111"/>
              <a:gd name="T24" fmla="*/ 0 w 71"/>
              <a:gd name="T25" fmla="*/ 79375 h 111"/>
              <a:gd name="T26" fmla="*/ 15875 w 71"/>
              <a:gd name="T27" fmla="*/ 79375 h 111"/>
              <a:gd name="T28" fmla="*/ 112712 w 71"/>
              <a:gd name="T29" fmla="*/ 142875 h 111"/>
              <a:gd name="T30" fmla="*/ 95250 w 71"/>
              <a:gd name="T31" fmla="*/ 160337 h 111"/>
              <a:gd name="T32" fmla="*/ 95250 w 71"/>
              <a:gd name="T33" fmla="*/ 160337 h 111"/>
              <a:gd name="T34" fmla="*/ 95250 w 71"/>
              <a:gd name="T35" fmla="*/ 95250 h 111"/>
              <a:gd name="T36" fmla="*/ 112712 w 71"/>
              <a:gd name="T37" fmla="*/ 95250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111"/>
              <a:gd name="T59" fmla="*/ 71 w 71"/>
              <a:gd name="T60" fmla="*/ 111 h 1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111">
                <a:moveTo>
                  <a:pt x="71" y="60"/>
                </a:moveTo>
                <a:lnTo>
                  <a:pt x="71" y="101"/>
                </a:lnTo>
                <a:lnTo>
                  <a:pt x="71" y="111"/>
                </a:lnTo>
                <a:lnTo>
                  <a:pt x="60" y="101"/>
                </a:lnTo>
                <a:lnTo>
                  <a:pt x="0" y="60"/>
                </a:lnTo>
                <a:lnTo>
                  <a:pt x="0" y="50"/>
                </a:lnTo>
                <a:lnTo>
                  <a:pt x="60" y="10"/>
                </a:lnTo>
                <a:lnTo>
                  <a:pt x="71" y="0"/>
                </a:lnTo>
                <a:lnTo>
                  <a:pt x="71" y="20"/>
                </a:lnTo>
                <a:lnTo>
                  <a:pt x="10" y="60"/>
                </a:lnTo>
                <a:lnTo>
                  <a:pt x="0" y="50"/>
                </a:lnTo>
                <a:lnTo>
                  <a:pt x="10" y="50"/>
                </a:lnTo>
                <a:lnTo>
                  <a:pt x="71" y="90"/>
                </a:lnTo>
                <a:lnTo>
                  <a:pt x="60" y="101"/>
                </a:lnTo>
                <a:lnTo>
                  <a:pt x="60" y="60"/>
                </a:lnTo>
                <a:lnTo>
                  <a:pt x="71" y="6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6" name="Freeform 136"/>
          <p:cNvSpPr>
            <a:spLocks/>
          </p:cNvSpPr>
          <p:nvPr/>
        </p:nvSpPr>
        <p:spPr bwMode="auto">
          <a:xfrm>
            <a:off x="4341813" y="5929313"/>
            <a:ext cx="17462" cy="63500"/>
          </a:xfrm>
          <a:custGeom>
            <a:avLst/>
            <a:gdLst>
              <a:gd name="T0" fmla="*/ 17462 w 11"/>
              <a:gd name="T1" fmla="*/ 0 h 40"/>
              <a:gd name="T2" fmla="*/ 17462 w 11"/>
              <a:gd name="T3" fmla="*/ 63500 h 40"/>
              <a:gd name="T4" fmla="*/ 0 w 11"/>
              <a:gd name="T5" fmla="*/ 63500 h 40"/>
              <a:gd name="T6" fmla="*/ 0 w 11"/>
              <a:gd name="T7" fmla="*/ 63500 h 40"/>
              <a:gd name="T8" fmla="*/ 0 w 11"/>
              <a:gd name="T9" fmla="*/ 63500 h 40"/>
              <a:gd name="T10" fmla="*/ 0 w 11"/>
              <a:gd name="T11" fmla="*/ 0 h 40"/>
              <a:gd name="T12" fmla="*/ 17462 w 11"/>
              <a:gd name="T13" fmla="*/ 0 h 40"/>
              <a:gd name="T14" fmla="*/ 0 60000 65536"/>
              <a:gd name="T15" fmla="*/ 0 60000 65536"/>
              <a:gd name="T16" fmla="*/ 0 60000 65536"/>
              <a:gd name="T17" fmla="*/ 0 60000 65536"/>
              <a:gd name="T18" fmla="*/ 0 60000 65536"/>
              <a:gd name="T19" fmla="*/ 0 60000 65536"/>
              <a:gd name="T20" fmla="*/ 0 60000 65536"/>
              <a:gd name="T21" fmla="*/ 0 w 11"/>
              <a:gd name="T22" fmla="*/ 0 h 40"/>
              <a:gd name="T23" fmla="*/ 11 w 11"/>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40">
                <a:moveTo>
                  <a:pt x="11" y="0"/>
                </a:moveTo>
                <a:lnTo>
                  <a:pt x="11" y="40"/>
                </a:lnTo>
                <a:lnTo>
                  <a:pt x="0" y="40"/>
                </a:lnTo>
                <a:lnTo>
                  <a:pt x="0" y="0"/>
                </a:lnTo>
                <a:lnTo>
                  <a:pt x="11" y="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7" name="Freeform 137"/>
          <p:cNvSpPr>
            <a:spLocks/>
          </p:cNvSpPr>
          <p:nvPr/>
        </p:nvSpPr>
        <p:spPr bwMode="auto">
          <a:xfrm>
            <a:off x="4262438" y="5929313"/>
            <a:ext cx="96837" cy="128587"/>
          </a:xfrm>
          <a:custGeom>
            <a:avLst/>
            <a:gdLst>
              <a:gd name="T0" fmla="*/ 96837 w 61"/>
              <a:gd name="T1" fmla="*/ 63500 h 81"/>
              <a:gd name="T2" fmla="*/ 96837 w 61"/>
              <a:gd name="T3" fmla="*/ 128587 h 81"/>
              <a:gd name="T4" fmla="*/ 0 w 61"/>
              <a:gd name="T5" fmla="*/ 63500 h 81"/>
              <a:gd name="T6" fmla="*/ 96837 w 61"/>
              <a:gd name="T7" fmla="*/ 0 h 81"/>
              <a:gd name="T8" fmla="*/ 96837 w 61"/>
              <a:gd name="T9" fmla="*/ 63500 h 81"/>
              <a:gd name="T10" fmla="*/ 0 60000 65536"/>
              <a:gd name="T11" fmla="*/ 0 60000 65536"/>
              <a:gd name="T12" fmla="*/ 0 60000 65536"/>
              <a:gd name="T13" fmla="*/ 0 60000 65536"/>
              <a:gd name="T14" fmla="*/ 0 60000 65536"/>
              <a:gd name="T15" fmla="*/ 0 w 61"/>
              <a:gd name="T16" fmla="*/ 0 h 81"/>
              <a:gd name="T17" fmla="*/ 61 w 61"/>
              <a:gd name="T18" fmla="*/ 81 h 81"/>
            </a:gdLst>
            <a:ahLst/>
            <a:cxnLst>
              <a:cxn ang="T10">
                <a:pos x="T0" y="T1"/>
              </a:cxn>
              <a:cxn ang="T11">
                <a:pos x="T2" y="T3"/>
              </a:cxn>
              <a:cxn ang="T12">
                <a:pos x="T4" y="T5"/>
              </a:cxn>
              <a:cxn ang="T13">
                <a:pos x="T6" y="T7"/>
              </a:cxn>
              <a:cxn ang="T14">
                <a:pos x="T8" y="T9"/>
              </a:cxn>
            </a:cxnLst>
            <a:rect l="T15" t="T16" r="T17" b="T18"/>
            <a:pathLst>
              <a:path w="61" h="81">
                <a:moveTo>
                  <a:pt x="61" y="40"/>
                </a:moveTo>
                <a:lnTo>
                  <a:pt x="61" y="81"/>
                </a:lnTo>
                <a:lnTo>
                  <a:pt x="0" y="40"/>
                </a:lnTo>
                <a:lnTo>
                  <a:pt x="61" y="0"/>
                </a:lnTo>
                <a:lnTo>
                  <a:pt x="61" y="4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78" name="Rectangle 138"/>
          <p:cNvSpPr>
            <a:spLocks noChangeArrowheads="1"/>
          </p:cNvSpPr>
          <p:nvPr/>
        </p:nvSpPr>
        <p:spPr bwMode="auto">
          <a:xfrm>
            <a:off x="5013325" y="5784850"/>
            <a:ext cx="17463"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79" name="Freeform 139"/>
          <p:cNvSpPr>
            <a:spLocks/>
          </p:cNvSpPr>
          <p:nvPr/>
        </p:nvSpPr>
        <p:spPr bwMode="auto">
          <a:xfrm>
            <a:off x="4725988" y="5784850"/>
            <a:ext cx="287337" cy="128588"/>
          </a:xfrm>
          <a:custGeom>
            <a:avLst/>
            <a:gdLst>
              <a:gd name="T0" fmla="*/ 287337 w 181"/>
              <a:gd name="T1" fmla="*/ 31750 h 81"/>
              <a:gd name="T2" fmla="*/ 112712 w 181"/>
              <a:gd name="T3" fmla="*/ 49213 h 81"/>
              <a:gd name="T4" fmla="*/ 128587 w 181"/>
              <a:gd name="T5" fmla="*/ 49213 h 81"/>
              <a:gd name="T6" fmla="*/ 128587 w 181"/>
              <a:gd name="T7" fmla="*/ 49213 h 81"/>
              <a:gd name="T8" fmla="*/ 15875 w 181"/>
              <a:gd name="T9" fmla="*/ 128588 h 81"/>
              <a:gd name="T10" fmla="*/ 15875 w 181"/>
              <a:gd name="T11" fmla="*/ 128588 h 81"/>
              <a:gd name="T12" fmla="*/ 0 w 181"/>
              <a:gd name="T13" fmla="*/ 96838 h 81"/>
              <a:gd name="T14" fmla="*/ 0 w 181"/>
              <a:gd name="T15" fmla="*/ 96838 h 81"/>
              <a:gd name="T16" fmla="*/ 112712 w 181"/>
              <a:gd name="T17" fmla="*/ 15875 h 81"/>
              <a:gd name="T18" fmla="*/ 112712 w 181"/>
              <a:gd name="T19" fmla="*/ 15875 h 81"/>
              <a:gd name="T20" fmla="*/ 112712 w 181"/>
              <a:gd name="T21" fmla="*/ 15875 h 81"/>
              <a:gd name="T22" fmla="*/ 287337 w 181"/>
              <a:gd name="T23" fmla="*/ 0 h 81"/>
              <a:gd name="T24" fmla="*/ 287337 w 181"/>
              <a:gd name="T25" fmla="*/ 31750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1"/>
              <a:gd name="T40" fmla="*/ 0 h 81"/>
              <a:gd name="T41" fmla="*/ 181 w 181"/>
              <a:gd name="T42" fmla="*/ 81 h 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1" h="81">
                <a:moveTo>
                  <a:pt x="181" y="20"/>
                </a:moveTo>
                <a:lnTo>
                  <a:pt x="71" y="31"/>
                </a:lnTo>
                <a:lnTo>
                  <a:pt x="81" y="31"/>
                </a:lnTo>
                <a:lnTo>
                  <a:pt x="10" y="81"/>
                </a:lnTo>
                <a:lnTo>
                  <a:pt x="0" y="61"/>
                </a:lnTo>
                <a:lnTo>
                  <a:pt x="71" y="10"/>
                </a:lnTo>
                <a:lnTo>
                  <a:pt x="181" y="0"/>
                </a:lnTo>
                <a:lnTo>
                  <a:pt x="181"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80" name="Freeform 140"/>
          <p:cNvSpPr>
            <a:spLocks/>
          </p:cNvSpPr>
          <p:nvPr/>
        </p:nvSpPr>
        <p:spPr bwMode="auto">
          <a:xfrm>
            <a:off x="4614863" y="5881688"/>
            <a:ext cx="127000" cy="111125"/>
          </a:xfrm>
          <a:custGeom>
            <a:avLst/>
            <a:gdLst>
              <a:gd name="T0" fmla="*/ 127000 w 80"/>
              <a:gd name="T1" fmla="*/ 31750 h 70"/>
              <a:gd name="T2" fmla="*/ 15875 w 80"/>
              <a:gd name="T3" fmla="*/ 111125 h 70"/>
              <a:gd name="T4" fmla="*/ 0 w 80"/>
              <a:gd name="T5" fmla="*/ 111125 h 70"/>
              <a:gd name="T6" fmla="*/ 0 w 80"/>
              <a:gd name="T7" fmla="*/ 79375 h 70"/>
              <a:gd name="T8" fmla="*/ 0 w 80"/>
              <a:gd name="T9" fmla="*/ 79375 h 70"/>
              <a:gd name="T10" fmla="*/ 111125 w 80"/>
              <a:gd name="T11" fmla="*/ 0 h 70"/>
              <a:gd name="T12" fmla="*/ 127000 w 80"/>
              <a:gd name="T13" fmla="*/ 31750 h 70"/>
              <a:gd name="T14" fmla="*/ 0 60000 65536"/>
              <a:gd name="T15" fmla="*/ 0 60000 65536"/>
              <a:gd name="T16" fmla="*/ 0 60000 65536"/>
              <a:gd name="T17" fmla="*/ 0 60000 65536"/>
              <a:gd name="T18" fmla="*/ 0 60000 65536"/>
              <a:gd name="T19" fmla="*/ 0 60000 65536"/>
              <a:gd name="T20" fmla="*/ 0 60000 65536"/>
              <a:gd name="T21" fmla="*/ 0 w 80"/>
              <a:gd name="T22" fmla="*/ 0 h 70"/>
              <a:gd name="T23" fmla="*/ 80 w 80"/>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70">
                <a:moveTo>
                  <a:pt x="80" y="20"/>
                </a:moveTo>
                <a:lnTo>
                  <a:pt x="10" y="70"/>
                </a:lnTo>
                <a:lnTo>
                  <a:pt x="0" y="70"/>
                </a:lnTo>
                <a:lnTo>
                  <a:pt x="0" y="50"/>
                </a:lnTo>
                <a:lnTo>
                  <a:pt x="70" y="0"/>
                </a:lnTo>
                <a:lnTo>
                  <a:pt x="80"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81" name="Rectangle 141"/>
          <p:cNvSpPr>
            <a:spLocks noChangeArrowheads="1"/>
          </p:cNvSpPr>
          <p:nvPr/>
        </p:nvSpPr>
        <p:spPr bwMode="auto">
          <a:xfrm>
            <a:off x="4359275" y="5976938"/>
            <a:ext cx="15875" cy="31750"/>
          </a:xfrm>
          <a:prstGeom prst="rect">
            <a:avLst/>
          </a:prstGeom>
          <a:blipFill dpi="0" rotWithShape="0">
            <a:blip r:embed="rId10" cstate="print"/>
            <a:srcRect/>
            <a:tile tx="0" ty="0" sx="100000" sy="100000" flip="none" algn="tl"/>
          </a:blipFill>
          <a:ln w="9525">
            <a:noFill/>
            <a:miter lim="800000"/>
            <a:headEnd/>
            <a:tailEnd/>
          </a:ln>
        </p:spPr>
        <p:txBody>
          <a:bodyPr/>
          <a:lstStyle/>
          <a:p>
            <a:endParaRPr lang="en-US"/>
          </a:p>
        </p:txBody>
      </p:sp>
      <p:sp>
        <p:nvSpPr>
          <p:cNvPr id="6282" name="Freeform 142"/>
          <p:cNvSpPr>
            <a:spLocks/>
          </p:cNvSpPr>
          <p:nvPr/>
        </p:nvSpPr>
        <p:spPr bwMode="auto">
          <a:xfrm>
            <a:off x="4375150" y="5961063"/>
            <a:ext cx="239713" cy="47625"/>
          </a:xfrm>
          <a:custGeom>
            <a:avLst/>
            <a:gdLst>
              <a:gd name="T0" fmla="*/ 239713 w 151"/>
              <a:gd name="T1" fmla="*/ 31750 h 30"/>
              <a:gd name="T2" fmla="*/ 239713 w 151"/>
              <a:gd name="T3" fmla="*/ 0 h 30"/>
              <a:gd name="T4" fmla="*/ 0 w 151"/>
              <a:gd name="T5" fmla="*/ 15875 h 30"/>
              <a:gd name="T6" fmla="*/ 0 w 151"/>
              <a:gd name="T7" fmla="*/ 47625 h 30"/>
              <a:gd name="T8" fmla="*/ 239713 w 151"/>
              <a:gd name="T9" fmla="*/ 31750 h 30"/>
              <a:gd name="T10" fmla="*/ 0 60000 65536"/>
              <a:gd name="T11" fmla="*/ 0 60000 65536"/>
              <a:gd name="T12" fmla="*/ 0 60000 65536"/>
              <a:gd name="T13" fmla="*/ 0 60000 65536"/>
              <a:gd name="T14" fmla="*/ 0 60000 65536"/>
              <a:gd name="T15" fmla="*/ 0 w 151"/>
              <a:gd name="T16" fmla="*/ 0 h 30"/>
              <a:gd name="T17" fmla="*/ 151 w 151"/>
              <a:gd name="T18" fmla="*/ 30 h 30"/>
            </a:gdLst>
            <a:ahLst/>
            <a:cxnLst>
              <a:cxn ang="T10">
                <a:pos x="T0" y="T1"/>
              </a:cxn>
              <a:cxn ang="T11">
                <a:pos x="T2" y="T3"/>
              </a:cxn>
              <a:cxn ang="T12">
                <a:pos x="T4" y="T5"/>
              </a:cxn>
              <a:cxn ang="T13">
                <a:pos x="T6" y="T7"/>
              </a:cxn>
              <a:cxn ang="T14">
                <a:pos x="T8" y="T9"/>
              </a:cxn>
            </a:cxnLst>
            <a:rect l="T15" t="T16" r="T17" b="T18"/>
            <a:pathLst>
              <a:path w="151" h="30">
                <a:moveTo>
                  <a:pt x="151" y="20"/>
                </a:moveTo>
                <a:lnTo>
                  <a:pt x="151" y="0"/>
                </a:lnTo>
                <a:lnTo>
                  <a:pt x="0" y="10"/>
                </a:lnTo>
                <a:lnTo>
                  <a:pt x="0" y="30"/>
                </a:lnTo>
                <a:lnTo>
                  <a:pt x="151" y="20"/>
                </a:lnTo>
                <a:close/>
              </a:path>
            </a:pathLst>
          </a:custGeom>
          <a:blipFill dpi="0" rotWithShape="0">
            <a:blip r:embed="rId10" cstate="print"/>
            <a:srcRect/>
            <a:tile tx="0" ty="0" sx="100000" sy="100000" flip="none" algn="tl"/>
          </a:blipFill>
          <a:ln w="9525">
            <a:noFill/>
            <a:round/>
            <a:headEnd/>
            <a:tailEnd/>
          </a:ln>
        </p:spPr>
        <p:txBody>
          <a:bodyPr/>
          <a:lstStyle/>
          <a:p>
            <a:endParaRPr lang="en-IN"/>
          </a:p>
        </p:txBody>
      </p:sp>
      <p:sp>
        <p:nvSpPr>
          <p:cNvPr id="6283" name="Rectangle 143"/>
          <p:cNvSpPr>
            <a:spLocks noChangeArrowheads="1"/>
          </p:cNvSpPr>
          <p:nvPr/>
        </p:nvSpPr>
        <p:spPr bwMode="auto">
          <a:xfrm>
            <a:off x="4167188" y="3914775"/>
            <a:ext cx="1176337"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photoresist coating</a:t>
            </a:r>
            <a:endParaRPr lang="en-US" sz="1800" b="1">
              <a:latin typeface="Arial" charset="0"/>
            </a:endParaRPr>
          </a:p>
        </p:txBody>
      </p:sp>
      <p:sp>
        <p:nvSpPr>
          <p:cNvPr id="6284" name="Rectangle 144"/>
          <p:cNvSpPr>
            <a:spLocks noChangeArrowheads="1"/>
          </p:cNvSpPr>
          <p:nvPr/>
        </p:nvSpPr>
        <p:spPr bwMode="auto">
          <a:xfrm>
            <a:off x="2616200" y="3914775"/>
            <a:ext cx="690563"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photoresist</a:t>
            </a:r>
            <a:endParaRPr lang="en-US" sz="1800" b="1">
              <a:latin typeface="Arial" charset="0"/>
            </a:endParaRPr>
          </a:p>
        </p:txBody>
      </p:sp>
      <p:sp>
        <p:nvSpPr>
          <p:cNvPr id="6285" name="Rectangle 145"/>
          <p:cNvSpPr>
            <a:spLocks noChangeArrowheads="1"/>
          </p:cNvSpPr>
          <p:nvPr/>
        </p:nvSpPr>
        <p:spPr bwMode="auto">
          <a:xfrm>
            <a:off x="2616200" y="4059238"/>
            <a:ext cx="1012825"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removal (ashing)</a:t>
            </a:r>
            <a:endParaRPr lang="en-US" sz="1800" b="1">
              <a:latin typeface="Arial" charset="0"/>
            </a:endParaRPr>
          </a:p>
        </p:txBody>
      </p:sp>
      <p:sp>
        <p:nvSpPr>
          <p:cNvPr id="6286" name="Rectangle 146"/>
          <p:cNvSpPr>
            <a:spLocks noChangeArrowheads="1"/>
          </p:cNvSpPr>
          <p:nvPr/>
        </p:nvSpPr>
        <p:spPr bwMode="auto">
          <a:xfrm>
            <a:off x="3511550" y="5257800"/>
            <a:ext cx="898525"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spin, rinse, dry</a:t>
            </a:r>
            <a:endParaRPr lang="en-US" sz="1800" b="1">
              <a:latin typeface="Arial" charset="0"/>
            </a:endParaRPr>
          </a:p>
        </p:txBody>
      </p:sp>
      <p:sp>
        <p:nvSpPr>
          <p:cNvPr id="6287" name="Rectangle 147"/>
          <p:cNvSpPr>
            <a:spLocks noChangeArrowheads="1"/>
          </p:cNvSpPr>
          <p:nvPr/>
        </p:nvSpPr>
        <p:spPr bwMode="auto">
          <a:xfrm>
            <a:off x="5046663" y="5113338"/>
            <a:ext cx="547687"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acid etch</a:t>
            </a:r>
            <a:endParaRPr lang="en-US" sz="1800" b="1">
              <a:latin typeface="Arial" charset="0"/>
            </a:endParaRPr>
          </a:p>
        </p:txBody>
      </p:sp>
      <p:sp>
        <p:nvSpPr>
          <p:cNvPr id="6288" name="Rectangle 148"/>
          <p:cNvSpPr>
            <a:spLocks noChangeArrowheads="1"/>
          </p:cNvSpPr>
          <p:nvPr/>
        </p:nvSpPr>
        <p:spPr bwMode="auto">
          <a:xfrm>
            <a:off x="7772400" y="4648200"/>
            <a:ext cx="725488"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photoresist </a:t>
            </a:r>
            <a:endParaRPr lang="en-US" sz="1800" b="1">
              <a:latin typeface="Arial" charset="0"/>
            </a:endParaRPr>
          </a:p>
        </p:txBody>
      </p:sp>
      <p:sp>
        <p:nvSpPr>
          <p:cNvPr id="6289" name="Rectangle 149"/>
          <p:cNvSpPr>
            <a:spLocks noChangeArrowheads="1"/>
          </p:cNvSpPr>
          <p:nvPr/>
        </p:nvSpPr>
        <p:spPr bwMode="auto">
          <a:xfrm>
            <a:off x="5205413" y="4202113"/>
            <a:ext cx="1054100"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stepper exposure</a:t>
            </a:r>
            <a:endParaRPr lang="en-US" sz="1800" b="1">
              <a:latin typeface="Arial" charset="0"/>
            </a:endParaRPr>
          </a:p>
        </p:txBody>
      </p:sp>
      <p:sp>
        <p:nvSpPr>
          <p:cNvPr id="6290" name="Rectangle 150"/>
          <p:cNvSpPr>
            <a:spLocks noChangeArrowheads="1"/>
          </p:cNvSpPr>
          <p:nvPr/>
        </p:nvSpPr>
        <p:spPr bwMode="auto">
          <a:xfrm>
            <a:off x="7772400" y="4876800"/>
            <a:ext cx="781050" cy="152400"/>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charset="0"/>
              </a:rPr>
              <a:t>development</a:t>
            </a:r>
            <a:endParaRPr lang="en-US" sz="1800" b="1">
              <a:latin typeface="Arial" charset="0"/>
            </a:endParaRPr>
          </a:p>
        </p:txBody>
      </p:sp>
      <p:sp>
        <p:nvSpPr>
          <p:cNvPr id="6291" name="Rectangle 151"/>
          <p:cNvSpPr>
            <a:spLocks noChangeArrowheads="1"/>
          </p:cNvSpPr>
          <p:nvPr/>
        </p:nvSpPr>
        <p:spPr bwMode="auto">
          <a:xfrm>
            <a:off x="3076575" y="4506913"/>
            <a:ext cx="2181225" cy="182562"/>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Typical operations in a single </a:t>
            </a:r>
            <a:endParaRPr lang="en-US" sz="1200" b="1">
              <a:latin typeface="Arial" charset="0"/>
            </a:endParaRPr>
          </a:p>
        </p:txBody>
      </p:sp>
      <p:sp>
        <p:nvSpPr>
          <p:cNvPr id="6292" name="Rectangle 152"/>
          <p:cNvSpPr>
            <a:spLocks noChangeArrowheads="1"/>
          </p:cNvSpPr>
          <p:nvPr/>
        </p:nvSpPr>
        <p:spPr bwMode="auto">
          <a:xfrm>
            <a:off x="3095625" y="4694238"/>
            <a:ext cx="2978150" cy="182562"/>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photolithographic cycle (from [Fullman]).</a:t>
            </a:r>
            <a:endParaRPr lang="en-US" sz="1200" b="1">
              <a:latin typeface="Arial" charset="0"/>
            </a:endParaRPr>
          </a:p>
        </p:txBody>
      </p:sp>
      <p:sp>
        <p:nvSpPr>
          <p:cNvPr id="6293" name="Rectangle 153"/>
          <p:cNvSpPr>
            <a:spLocks noGrp="1" noChangeArrowheads="1"/>
          </p:cNvSpPr>
          <p:nvPr>
            <p:ph type="title"/>
          </p:nvPr>
        </p:nvSpPr>
        <p:spPr>
          <a:xfrm>
            <a:off x="584200" y="276225"/>
            <a:ext cx="7772400" cy="715963"/>
          </a:xfrm>
        </p:spPr>
        <p:txBody>
          <a:bodyPr>
            <a:normAutofit fontScale="90000"/>
          </a:bodyPr>
          <a:lstStyle/>
          <a:p>
            <a:r>
              <a:rPr lang="en-US" smtClean="0"/>
              <a:t>Photo-Lithographic Process</a:t>
            </a:r>
          </a:p>
        </p:txBody>
      </p:sp>
      <p:pic>
        <p:nvPicPr>
          <p:cNvPr id="6294" name="Picture 13"/>
          <p:cNvPicPr>
            <a:picLocks noChangeAspect="1" noChangeArrowheads="1"/>
          </p:cNvPicPr>
          <p:nvPr/>
        </p:nvPicPr>
        <p:blipFill>
          <a:blip r:embed="rId11" cstate="print"/>
          <a:srcRect/>
          <a:stretch>
            <a:fillRect/>
          </a:stretch>
        </p:blipFill>
        <p:spPr bwMode="auto">
          <a:xfrm>
            <a:off x="4876800" y="5418138"/>
            <a:ext cx="1096963" cy="1095375"/>
          </a:xfrm>
          <a:prstGeom prst="rect">
            <a:avLst/>
          </a:prstGeom>
          <a:noFill/>
          <a:ln w="9525">
            <a:noFill/>
            <a:miter lim="800000"/>
            <a:headEnd/>
            <a:tailEnd/>
          </a:ln>
        </p:spPr>
      </p:pic>
      <p:pic>
        <p:nvPicPr>
          <p:cNvPr id="6295" name="Picture 10"/>
          <p:cNvPicPr>
            <a:picLocks noChangeAspect="1" noChangeArrowheads="1"/>
          </p:cNvPicPr>
          <p:nvPr/>
        </p:nvPicPr>
        <p:blipFill>
          <a:blip r:embed="rId8" cstate="print"/>
          <a:srcRect/>
          <a:stretch>
            <a:fillRect/>
          </a:stretch>
        </p:blipFill>
        <p:spPr bwMode="auto">
          <a:xfrm>
            <a:off x="6248400" y="4649788"/>
            <a:ext cx="1387475" cy="842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685800" y="76200"/>
            <a:ext cx="7772400" cy="1143000"/>
          </a:xfrm>
        </p:spPr>
        <p:txBody>
          <a:bodyPr/>
          <a:lstStyle/>
          <a:p>
            <a:r>
              <a:rPr lang="en-US" smtClean="0">
                <a:solidFill>
                  <a:srgbClr val="333399"/>
                </a:solidFill>
                <a:cs typeface="Times New Roman" pitchFamily="18" charset="0"/>
              </a:rPr>
              <a:t>E-Beam Lithography</a:t>
            </a:r>
            <a:endParaRPr lang="en-US" smtClean="0"/>
          </a:p>
        </p:txBody>
      </p:sp>
      <p:sp>
        <p:nvSpPr>
          <p:cNvPr id="8198" name="Rectangle 1045"/>
          <p:cNvSpPr>
            <a:spLocks noGrp="1" noChangeArrowheads="1"/>
          </p:cNvSpPr>
          <p:nvPr>
            <p:ph idx="1"/>
          </p:nvPr>
        </p:nvSpPr>
        <p:spPr>
          <a:xfrm>
            <a:off x="152400" y="1981200"/>
            <a:ext cx="3886200" cy="4114800"/>
          </a:xfrm>
        </p:spPr>
        <p:txBody>
          <a:bodyPr/>
          <a:lstStyle/>
          <a:p>
            <a:r>
              <a:rPr lang="en-US" sz="2400" smtClean="0">
                <a:cs typeface="Arial" charset="0"/>
              </a:rPr>
              <a:t>As the miniaturization of IC devices continues, electron beam exposure technology is gaining prominence as a technology for next-generation design rules</a:t>
            </a:r>
          </a:p>
        </p:txBody>
      </p:sp>
      <p:sp>
        <p:nvSpPr>
          <p:cNvPr id="8195" name="Rectangle 1028"/>
          <p:cNvSpPr>
            <a:spLocks noChangeArrowheads="1"/>
          </p:cNvSpPr>
          <p:nvPr/>
        </p:nvSpPr>
        <p:spPr bwMode="auto">
          <a:xfrm>
            <a:off x="3714750" y="2709863"/>
            <a:ext cx="9144000" cy="0"/>
          </a:xfrm>
          <a:prstGeom prst="rect">
            <a:avLst/>
          </a:prstGeom>
          <a:noFill/>
          <a:ln w="12700">
            <a:noFill/>
            <a:miter lim="800000"/>
            <a:headEnd/>
            <a:tailEnd/>
          </a:ln>
        </p:spPr>
        <p:txBody>
          <a:bodyPr>
            <a:spAutoFit/>
          </a:bodyPr>
          <a:lstStyle/>
          <a:p>
            <a:endParaRPr lang="en-US"/>
          </a:p>
        </p:txBody>
      </p:sp>
      <p:sp>
        <p:nvSpPr>
          <p:cNvPr id="8196" name="Rectangle 1044"/>
          <p:cNvSpPr>
            <a:spLocks noChangeArrowheads="1"/>
          </p:cNvSpPr>
          <p:nvPr/>
        </p:nvSpPr>
        <p:spPr bwMode="auto">
          <a:xfrm>
            <a:off x="3714750" y="2743200"/>
            <a:ext cx="9144000" cy="0"/>
          </a:xfrm>
          <a:prstGeom prst="rect">
            <a:avLst/>
          </a:prstGeom>
          <a:noFill/>
          <a:ln w="12700">
            <a:noFill/>
            <a:miter lim="800000"/>
            <a:headEnd/>
            <a:tailEnd/>
          </a:ln>
        </p:spPr>
        <p:txBody>
          <a:bodyPr>
            <a:spAutoFit/>
          </a:bodyPr>
          <a:lstStyle/>
          <a:p>
            <a:endParaRPr lang="en-US"/>
          </a:p>
        </p:txBody>
      </p:sp>
      <p:pic>
        <p:nvPicPr>
          <p:cNvPr id="8197" name="Picture 1043" descr="http://www.advantest.co.jp/products/technology/img/eb_image.jpg"/>
          <p:cNvPicPr>
            <a:picLocks noChangeAspect="1" noChangeArrowheads="1"/>
          </p:cNvPicPr>
          <p:nvPr/>
        </p:nvPicPr>
        <p:blipFill>
          <a:blip r:embed="rId3" r:link="rId4" cstate="print"/>
          <a:srcRect/>
          <a:stretch>
            <a:fillRect/>
          </a:stretch>
        </p:blipFill>
        <p:spPr bwMode="auto">
          <a:xfrm>
            <a:off x="4095750" y="1905000"/>
            <a:ext cx="4819650" cy="3856038"/>
          </a:xfrm>
          <a:prstGeom prst="rect">
            <a:avLst/>
          </a:prstGeom>
          <a:noFill/>
          <a:ln w="9525">
            <a:noFill/>
            <a:miter lim="800000"/>
            <a:headEnd/>
            <a:tailEnd/>
          </a:ln>
        </p:spPr>
      </p:pic>
      <p:sp>
        <p:nvSpPr>
          <p:cNvPr id="8199" name="Text Box 1046"/>
          <p:cNvSpPr txBox="1">
            <a:spLocks noChangeArrowheads="1"/>
          </p:cNvSpPr>
          <p:nvPr/>
        </p:nvSpPr>
        <p:spPr bwMode="auto">
          <a:xfrm>
            <a:off x="381000" y="5638800"/>
            <a:ext cx="3556000" cy="1006475"/>
          </a:xfrm>
          <a:prstGeom prst="rect">
            <a:avLst/>
          </a:prstGeom>
          <a:noFill/>
          <a:ln w="12700">
            <a:noFill/>
            <a:miter lim="800000"/>
            <a:headEnd/>
            <a:tailEnd/>
          </a:ln>
        </p:spPr>
        <p:txBody>
          <a:bodyPr wrap="none">
            <a:spAutoFit/>
          </a:bodyPr>
          <a:lstStyle/>
          <a:p>
            <a:r>
              <a:rPr lang="en-US" sz="1600">
                <a:solidFill>
                  <a:srgbClr val="666666"/>
                </a:solidFill>
                <a:latin typeface="Arial" charset="0"/>
                <a:cs typeface="Arial" charset="0"/>
              </a:rPr>
              <a:t>From: ADVANTEST CORPORATION</a:t>
            </a:r>
            <a:r>
              <a:rPr lang="en-US">
                <a:solidFill>
                  <a:srgbClr val="666666"/>
                </a:solidFill>
                <a:latin typeface="Arial" charset="0"/>
                <a:cs typeface="Arial" charset="0"/>
              </a:rPr>
              <a:t/>
            </a:r>
            <a:br>
              <a:rPr lang="en-US">
                <a:solidFill>
                  <a:srgbClr val="666666"/>
                </a:solidFill>
                <a:latin typeface="Arial" charset="0"/>
                <a:cs typeface="Arial" charset="0"/>
              </a:rPr>
            </a:br>
            <a:endParaRPr lang="en-US">
              <a:solidFill>
                <a:srgbClr val="666666"/>
              </a:solidFill>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6944</TotalTime>
  <Words>2131</Words>
  <Application>Microsoft Office PowerPoint</Application>
  <PresentationFormat>On-screen Show (4:3)</PresentationFormat>
  <Paragraphs>253</Paragraphs>
  <Slides>24</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Theme1</vt:lpstr>
      <vt:lpstr>Clip</vt:lpstr>
      <vt:lpstr>Microelectronics and VLSI IT705D  __________________________ Module 3: Microelectronics Process for VLSI Fabrication</vt:lpstr>
      <vt:lpstr>Module3: Microelectronics Process for VLSI Fabrication</vt:lpstr>
      <vt:lpstr>Fabrication</vt:lpstr>
      <vt:lpstr>Fabrication process sequence </vt:lpstr>
      <vt:lpstr>Slide 5</vt:lpstr>
      <vt:lpstr>Growing the Silicon Ingot</vt:lpstr>
      <vt:lpstr>Slide 7</vt:lpstr>
      <vt:lpstr>Photo-Lithographic Process</vt:lpstr>
      <vt:lpstr>E-Beam Lithography</vt:lpstr>
      <vt:lpstr>Slide 10</vt:lpstr>
      <vt:lpstr>Silicon Oxidation</vt:lpstr>
      <vt:lpstr>Patterning - Photolithography</vt:lpstr>
      <vt:lpstr>CMOS Process at a Glance</vt:lpstr>
      <vt:lpstr>Example of Patterning of SiO2</vt:lpstr>
      <vt:lpstr>5. Diffusion and ion implantation    Doping materials are added to change the electrical characteristics of silicon locally through:    Diffusion:  Dopants deposited on silicon move through the lattice by thermal diffusion (high temperature process) wells   Ion implantation: highly energized donor or acceptor atoms are implanted on the surface and travel below it. The patterned SiO2 serves as an implantation mask between Source and Drain regions </vt:lpstr>
      <vt:lpstr>Diffusion and Ion Implantation</vt:lpstr>
      <vt:lpstr>Ion Implantation</vt:lpstr>
      <vt:lpstr>Slide 18</vt:lpstr>
      <vt:lpstr>Deposition and Etching</vt:lpstr>
      <vt:lpstr>Slide 20</vt:lpstr>
      <vt:lpstr>Metallization</vt:lpstr>
      <vt:lpstr>Planarization:  Polishing the Wafers</vt:lpstr>
      <vt:lpstr>VLSI Fabrication: The Cycle</vt:lpstr>
      <vt:lpstr>Slide 24</vt:lpstr>
    </vt:vector>
  </TitlesOfParts>
  <Manager>Dept. of EECS</Manager>
  <Company>Ohio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Desin Methodology</dc:title>
  <dc:subject>VLSI Design</dc:subject>
  <dc:creator>Sanjeev Gunawardena</dc:creator>
  <cp:keywords>VLSI</cp:keywords>
  <dc:description>VLSI</dc:description>
  <cp:lastModifiedBy>Indrajit Pan</cp:lastModifiedBy>
  <cp:revision>143</cp:revision>
  <cp:lastPrinted>1998-01-20T18:41:17Z</cp:lastPrinted>
  <dcterms:created xsi:type="dcterms:W3CDTF">1997-04-13T14:24:48Z</dcterms:created>
  <dcterms:modified xsi:type="dcterms:W3CDTF">2016-11-11T06:04:23Z</dcterms:modified>
  <cp:category>VLSI</cp:category>
</cp:coreProperties>
</file>