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91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59" r:id="rId14"/>
    <p:sldId id="258" r:id="rId15"/>
    <p:sldId id="271" r:id="rId16"/>
    <p:sldId id="272" r:id="rId17"/>
    <p:sldId id="260" r:id="rId18"/>
    <p:sldId id="267" r:id="rId19"/>
    <p:sldId id="273" r:id="rId20"/>
    <p:sldId id="262" r:id="rId21"/>
    <p:sldId id="276" r:id="rId22"/>
    <p:sldId id="257" r:id="rId23"/>
    <p:sldId id="274" r:id="rId24"/>
    <p:sldId id="275" r:id="rId25"/>
    <p:sldId id="279" r:id="rId26"/>
    <p:sldId id="268" r:id="rId27"/>
    <p:sldId id="263" r:id="rId28"/>
    <p:sldId id="269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C6600"/>
    <a:srgbClr val="FF6600"/>
    <a:srgbClr val="FF3300"/>
    <a:srgbClr val="FF99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5DD19B-9475-45E2-B9B4-3803C8984D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B486B-77D6-41BB-A4C3-687F3CCBF7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434" tIns="45217" rIns="90434" bIns="45217"/>
          <a:lstStyle/>
          <a:p>
            <a:endParaRPr lang="pl-PL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81486-3F9F-426E-BB97-06C84F8DEF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7863"/>
            <a:ext cx="4629150" cy="3471862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20" tIns="44760" rIns="89520" bIns="44760"/>
          <a:lstStyle/>
          <a:p>
            <a:r>
              <a:rPr lang="en-US" smtClean="0"/>
              <a:t>Shown synthesis of pull up from pull down structure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A5AFE-9BF2-4B2E-87FF-F32862EB3B2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1B633-B7C4-4086-BCD1-DDE8736470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9E1484-BADA-41FF-B824-FB33E416CF3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21279-00B7-494E-9A9B-81633FCC01D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13" tIns="44956" rIns="89913" bIns="44956"/>
          <a:lstStyle/>
          <a:p>
            <a:r>
              <a:rPr lang="en-US" smtClean="0"/>
              <a:t>One and only one of the networks (PUN or PDN) is conducting in steady state (output node is always a low-impedance node in steady state)</a:t>
            </a:r>
          </a:p>
          <a:p>
            <a:endParaRPr lang="en-US" smtClean="0"/>
          </a:p>
          <a:p>
            <a:r>
              <a:rPr lang="en-US" smtClean="0"/>
              <a:t>Why PUN of PMOSs only and PDN of NMOSs only ?  (Next slide)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F28AE-117E-4A5A-AB9D-C66B72DE1AA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A07C0-6E85-4A54-B837-83D484369B7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EE0E5-CD50-4E90-B4D3-3F0C99BBEA7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B8E56-BA2A-4B01-A6F0-FEF185D5C77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16072-60FC-4349-9175-AFA3172C067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5888-1B1D-4354-8F9D-98D7215E7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CD42-8D54-4144-93A7-058DB0921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14E9-4B3C-4952-A799-290A2F254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E0E-3B52-44BA-850E-5E91A06BD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6FDD-3B48-479A-B560-19DE7D6E6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D05-543D-4D3A-8E73-449D387CD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0CA1-3613-4B73-836A-8425B0F9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5B3-39B8-4BC1-B72B-B77D0F038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C494-C5E2-4985-8DB4-8A4064482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A523-C4A7-4C44-A77E-CF91C71A9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423C-C668-4430-B680-68C2C116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9D04-C0DE-4F5F-8793-DB1F0A13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Microelectronics and VLSI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>
                <a:solidFill>
                  <a:srgbClr val="FF0000"/>
                </a:solidFill>
              </a:rPr>
              <a:t>IT705D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848600" cy="1752600"/>
          </a:xfrm>
        </p:spPr>
        <p:txBody>
          <a:bodyPr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Module 3: </a:t>
            </a:r>
            <a:r>
              <a:rPr lang="en-IN" sz="2400" b="1" i="1" dirty="0" smtClean="0">
                <a:solidFill>
                  <a:schemeClr val="accent3">
                    <a:lumMod val="75000"/>
                  </a:schemeClr>
                </a:solidFill>
              </a:rPr>
              <a:t>Microelectronics Process for VLSI Fabrication</a:t>
            </a:r>
            <a:endParaRPr lang="en-IN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(Part – II)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smtClean="0"/>
              <a:t>Example Gate: NOR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l="7259" t="24503" r="12834" b="24503"/>
          <a:stretch>
            <a:fillRect/>
          </a:stretch>
        </p:blipFill>
        <p:spPr bwMode="auto">
          <a:xfrm>
            <a:off x="1371600" y="1828800"/>
            <a:ext cx="65532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CMOS Gate</a:t>
            </a:r>
          </a:p>
        </p:txBody>
      </p:sp>
      <p:sp>
        <p:nvSpPr>
          <p:cNvPr id="12291" name="Text Box 42"/>
          <p:cNvSpPr txBox="1">
            <a:spLocks noChangeArrowheads="1"/>
          </p:cNvSpPr>
          <p:nvPr/>
        </p:nvSpPr>
        <p:spPr bwMode="auto">
          <a:xfrm>
            <a:off x="4953000" y="3849688"/>
            <a:ext cx="26876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OUT = D + A • (B + C)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2057400" y="1752600"/>
            <a:ext cx="2895600" cy="4419600"/>
            <a:chOff x="1296" y="985"/>
            <a:chExt cx="1824" cy="278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536" y="2953"/>
              <a:ext cx="336" cy="336"/>
              <a:chOff x="1008" y="2016"/>
              <a:chExt cx="336" cy="336"/>
            </a:xfrm>
          </p:grpSpPr>
          <p:sp>
            <p:nvSpPr>
              <p:cNvPr id="12382" name="Line 4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83" name="Line 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84" name="Line 6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85" name="Line 7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86" name="Line 8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87" name="Line 9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400" y="3721"/>
              <a:ext cx="192" cy="48"/>
              <a:chOff x="2592" y="3504"/>
              <a:chExt cx="192" cy="48"/>
            </a:xfrm>
          </p:grpSpPr>
          <p:sp>
            <p:nvSpPr>
              <p:cNvPr id="12380" name="Line 11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81" name="Line 12"/>
              <p:cNvSpPr>
                <a:spLocks noChangeShapeType="1"/>
              </p:cNvSpPr>
              <p:nvPr/>
            </p:nvSpPr>
            <p:spPr bwMode="auto">
              <a:xfrm>
                <a:off x="2640" y="355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208" y="3241"/>
              <a:ext cx="336" cy="336"/>
              <a:chOff x="1008" y="2016"/>
              <a:chExt cx="336" cy="336"/>
            </a:xfrm>
          </p:grpSpPr>
          <p:sp>
            <p:nvSpPr>
              <p:cNvPr id="12374" name="Line 14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75" name="Line 1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76" name="Line 16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77" name="Line 17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78" name="Line 18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79" name="Line 19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784" y="3241"/>
              <a:ext cx="336" cy="336"/>
              <a:chOff x="1008" y="2016"/>
              <a:chExt cx="336" cy="336"/>
            </a:xfrm>
          </p:grpSpPr>
          <p:sp>
            <p:nvSpPr>
              <p:cNvPr id="12368" name="Line 21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69" name="Line 22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70" name="Line 23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71" name="Line 24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72" name="Line 25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73" name="Line 26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2298" name="Line 27"/>
            <p:cNvSpPr>
              <a:spLocks noChangeShapeType="1"/>
            </p:cNvSpPr>
            <p:nvPr/>
          </p:nvSpPr>
          <p:spPr bwMode="auto">
            <a:xfrm>
              <a:off x="1872" y="357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299" name="Line 28"/>
            <p:cNvSpPr>
              <a:spLocks noChangeShapeType="1"/>
            </p:cNvSpPr>
            <p:nvPr/>
          </p:nvSpPr>
          <p:spPr bwMode="auto">
            <a:xfrm>
              <a:off x="1872" y="314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0" name="Line 29"/>
            <p:cNvSpPr>
              <a:spLocks noChangeShapeType="1"/>
            </p:cNvSpPr>
            <p:nvPr/>
          </p:nvSpPr>
          <p:spPr bwMode="auto">
            <a:xfrm>
              <a:off x="2544" y="304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1" name="Line 30"/>
            <p:cNvSpPr>
              <a:spLocks noChangeShapeType="1"/>
            </p:cNvSpPr>
            <p:nvPr/>
          </p:nvSpPr>
          <p:spPr bwMode="auto">
            <a:xfrm>
              <a:off x="3120" y="304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2" name="Line 31"/>
            <p:cNvSpPr>
              <a:spLocks noChangeShapeType="1"/>
            </p:cNvSpPr>
            <p:nvPr/>
          </p:nvSpPr>
          <p:spPr bwMode="auto">
            <a:xfrm>
              <a:off x="2544" y="304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2496" y="2713"/>
              <a:ext cx="336" cy="336"/>
              <a:chOff x="1008" y="2016"/>
              <a:chExt cx="336" cy="336"/>
            </a:xfrm>
          </p:grpSpPr>
          <p:sp>
            <p:nvSpPr>
              <p:cNvPr id="12362" name="Line 33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63" name="Line 34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64" name="Line 35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65" name="Line 3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66" name="Line 37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67" name="Line 38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2304" name="Line 39"/>
            <p:cNvSpPr>
              <a:spLocks noChangeShapeType="1"/>
            </p:cNvSpPr>
            <p:nvPr/>
          </p:nvSpPr>
          <p:spPr bwMode="auto">
            <a:xfrm>
              <a:off x="2832" y="252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5" name="Line 40"/>
            <p:cNvSpPr>
              <a:spLocks noChangeShapeType="1"/>
            </p:cNvSpPr>
            <p:nvPr/>
          </p:nvSpPr>
          <p:spPr bwMode="auto">
            <a:xfrm>
              <a:off x="1872" y="252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6" name="Line 41"/>
            <p:cNvSpPr>
              <a:spLocks noChangeShapeType="1"/>
            </p:cNvSpPr>
            <p:nvPr/>
          </p:nvSpPr>
          <p:spPr bwMode="auto">
            <a:xfrm>
              <a:off x="1872" y="2521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7" name="Line 43"/>
            <p:cNvSpPr>
              <a:spLocks noChangeShapeType="1"/>
            </p:cNvSpPr>
            <p:nvPr/>
          </p:nvSpPr>
          <p:spPr bwMode="auto">
            <a:xfrm>
              <a:off x="2496" y="357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08" name="Text Box 44"/>
            <p:cNvSpPr txBox="1">
              <a:spLocks noChangeArrowheads="1"/>
            </p:cNvSpPr>
            <p:nvPr/>
          </p:nvSpPr>
          <p:spPr bwMode="auto">
            <a:xfrm>
              <a:off x="1296" y="2905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2309" name="Text Box 45"/>
            <p:cNvSpPr txBox="1">
              <a:spLocks noChangeArrowheads="1"/>
            </p:cNvSpPr>
            <p:nvPr/>
          </p:nvSpPr>
          <p:spPr bwMode="auto">
            <a:xfrm>
              <a:off x="2256" y="2665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310" name="Text Box 46"/>
            <p:cNvSpPr txBox="1">
              <a:spLocks noChangeArrowheads="1"/>
            </p:cNvSpPr>
            <p:nvPr/>
          </p:nvSpPr>
          <p:spPr bwMode="auto">
            <a:xfrm>
              <a:off x="1968" y="3193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311" name="Text Box 47"/>
            <p:cNvSpPr txBox="1">
              <a:spLocks noChangeArrowheads="1"/>
            </p:cNvSpPr>
            <p:nvPr/>
          </p:nvSpPr>
          <p:spPr bwMode="auto">
            <a:xfrm>
              <a:off x="2592" y="3193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1872" y="2041"/>
              <a:ext cx="528" cy="480"/>
              <a:chOff x="1872" y="2208"/>
              <a:chExt cx="528" cy="480"/>
            </a:xfrm>
          </p:grpSpPr>
          <p:grpSp>
            <p:nvGrpSpPr>
              <p:cNvPr id="9" name="Group 49"/>
              <p:cNvGrpSpPr>
                <a:grpSpLocks/>
              </p:cNvGrpSpPr>
              <p:nvPr/>
            </p:nvGrpSpPr>
            <p:grpSpPr bwMode="auto">
              <a:xfrm>
                <a:off x="2064" y="2208"/>
                <a:ext cx="336" cy="480"/>
                <a:chOff x="2928" y="1584"/>
                <a:chExt cx="336" cy="480"/>
              </a:xfrm>
            </p:grpSpPr>
            <p:sp>
              <p:nvSpPr>
                <p:cNvPr id="12354" name="Line 50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55" name="Line 51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56" name="Line 52"/>
                <p:cNvSpPr>
                  <a:spLocks noChangeShapeType="1"/>
                </p:cNvSpPr>
                <p:nvPr/>
              </p:nvSpPr>
              <p:spPr bwMode="auto">
                <a:xfrm>
                  <a:off x="3120" y="192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57" name="Line 53"/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58" name="Line 54"/>
                <p:cNvSpPr>
                  <a:spLocks noChangeShapeType="1"/>
                </p:cNvSpPr>
                <p:nvPr/>
              </p:nvSpPr>
              <p:spPr bwMode="auto">
                <a:xfrm>
                  <a:off x="3264" y="1920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59" name="Line 55"/>
                <p:cNvSpPr>
                  <a:spLocks noChangeShapeType="1"/>
                </p:cNvSpPr>
                <p:nvPr/>
              </p:nvSpPr>
              <p:spPr bwMode="auto">
                <a:xfrm>
                  <a:off x="2928" y="182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60" name="Line 56"/>
                <p:cNvSpPr>
                  <a:spLocks noChangeShapeType="1"/>
                </p:cNvSpPr>
                <p:nvPr/>
              </p:nvSpPr>
              <p:spPr bwMode="auto">
                <a:xfrm>
                  <a:off x="3264" y="1584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61" name="Oval 57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53" name="Text Box 58"/>
              <p:cNvSpPr txBox="1">
                <a:spLocks noChangeArrowheads="1"/>
              </p:cNvSpPr>
              <p:nvPr/>
            </p:nvSpPr>
            <p:spPr bwMode="auto">
              <a:xfrm>
                <a:off x="1872" y="2304"/>
                <a:ext cx="2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1344" y="1129"/>
              <a:ext cx="528" cy="912"/>
              <a:chOff x="1344" y="1296"/>
              <a:chExt cx="528" cy="912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1536" y="1296"/>
                <a:ext cx="336" cy="912"/>
                <a:chOff x="1536" y="1296"/>
                <a:chExt cx="336" cy="912"/>
              </a:xfrm>
            </p:grpSpPr>
            <p:grpSp>
              <p:nvGrpSpPr>
                <p:cNvPr id="12" name="Group 61"/>
                <p:cNvGrpSpPr>
                  <a:grpSpLocks/>
                </p:cNvGrpSpPr>
                <p:nvPr/>
              </p:nvGrpSpPr>
              <p:grpSpPr bwMode="auto">
                <a:xfrm>
                  <a:off x="1536" y="1536"/>
                  <a:ext cx="336" cy="480"/>
                  <a:chOff x="2928" y="1584"/>
                  <a:chExt cx="336" cy="480"/>
                </a:xfrm>
              </p:grpSpPr>
              <p:sp>
                <p:nvSpPr>
                  <p:cNvPr id="1234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172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4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172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4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1920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4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2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4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92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4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824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5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584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51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48" cy="4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42" name="Line 70"/>
                <p:cNvSpPr>
                  <a:spLocks noChangeShapeType="1"/>
                </p:cNvSpPr>
                <p:nvPr/>
              </p:nvSpPr>
              <p:spPr bwMode="auto">
                <a:xfrm>
                  <a:off x="1872" y="1968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43" name="Line 71"/>
                <p:cNvSpPr>
                  <a:spLocks noChangeShapeType="1"/>
                </p:cNvSpPr>
                <p:nvPr/>
              </p:nvSpPr>
              <p:spPr bwMode="auto">
                <a:xfrm>
                  <a:off x="1872" y="129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2340" name="Text Box 72"/>
              <p:cNvSpPr txBox="1">
                <a:spLocks noChangeArrowheads="1"/>
              </p:cNvSpPr>
              <p:nvPr/>
            </p:nvSpPr>
            <p:spPr bwMode="auto">
              <a:xfrm>
                <a:off x="1344" y="1632"/>
                <a:ext cx="22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1872" y="985"/>
              <a:ext cx="864" cy="1056"/>
              <a:chOff x="1872" y="1152"/>
              <a:chExt cx="864" cy="1056"/>
            </a:xfrm>
          </p:grpSpPr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2400" y="1296"/>
                <a:ext cx="336" cy="480"/>
                <a:chOff x="2928" y="1584"/>
                <a:chExt cx="336" cy="480"/>
              </a:xfrm>
            </p:grpSpPr>
            <p:sp>
              <p:nvSpPr>
                <p:cNvPr id="12331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32" name="Line 76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33" name="Line 77"/>
                <p:cNvSpPr>
                  <a:spLocks noChangeShapeType="1"/>
                </p:cNvSpPr>
                <p:nvPr/>
              </p:nvSpPr>
              <p:spPr bwMode="auto">
                <a:xfrm>
                  <a:off x="3120" y="192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34" name="Line 78"/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35" name="Line 79"/>
                <p:cNvSpPr>
                  <a:spLocks noChangeShapeType="1"/>
                </p:cNvSpPr>
                <p:nvPr/>
              </p:nvSpPr>
              <p:spPr bwMode="auto">
                <a:xfrm>
                  <a:off x="3264" y="1920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36" name="Line 80"/>
                <p:cNvSpPr>
                  <a:spLocks noChangeShapeType="1"/>
                </p:cNvSpPr>
                <p:nvPr/>
              </p:nvSpPr>
              <p:spPr bwMode="auto">
                <a:xfrm>
                  <a:off x="2928" y="182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37" name="Line 81"/>
                <p:cNvSpPr>
                  <a:spLocks noChangeShapeType="1"/>
                </p:cNvSpPr>
                <p:nvPr/>
              </p:nvSpPr>
              <p:spPr bwMode="auto">
                <a:xfrm>
                  <a:off x="3264" y="1584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38" name="Oval 82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83"/>
              <p:cNvGrpSpPr>
                <a:grpSpLocks/>
              </p:cNvGrpSpPr>
              <p:nvPr/>
            </p:nvGrpSpPr>
            <p:grpSpPr bwMode="auto">
              <a:xfrm>
                <a:off x="2400" y="1728"/>
                <a:ext cx="336" cy="480"/>
                <a:chOff x="2928" y="1584"/>
                <a:chExt cx="336" cy="480"/>
              </a:xfrm>
            </p:grpSpPr>
            <p:sp>
              <p:nvSpPr>
                <p:cNvPr id="12323" name="Line 84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4" name="Line 85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5" name="Line 86"/>
                <p:cNvSpPr>
                  <a:spLocks noChangeShapeType="1"/>
                </p:cNvSpPr>
                <p:nvPr/>
              </p:nvSpPr>
              <p:spPr bwMode="auto">
                <a:xfrm>
                  <a:off x="3120" y="192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6" name="Line 87"/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7" name="Line 88"/>
                <p:cNvSpPr>
                  <a:spLocks noChangeShapeType="1"/>
                </p:cNvSpPr>
                <p:nvPr/>
              </p:nvSpPr>
              <p:spPr bwMode="auto">
                <a:xfrm>
                  <a:off x="3264" y="1920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8" name="Line 89"/>
                <p:cNvSpPr>
                  <a:spLocks noChangeShapeType="1"/>
                </p:cNvSpPr>
                <p:nvPr/>
              </p:nvSpPr>
              <p:spPr bwMode="auto">
                <a:xfrm>
                  <a:off x="2928" y="182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9" name="Line 90"/>
                <p:cNvSpPr>
                  <a:spLocks noChangeShapeType="1"/>
                </p:cNvSpPr>
                <p:nvPr/>
              </p:nvSpPr>
              <p:spPr bwMode="auto">
                <a:xfrm>
                  <a:off x="3264" y="1584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30" name="Oval 91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17" name="Line 92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18" name="Line 93"/>
              <p:cNvSpPr>
                <a:spLocks noChangeShapeType="1"/>
              </p:cNvSpPr>
              <p:nvPr/>
            </p:nvSpPr>
            <p:spPr bwMode="auto">
              <a:xfrm>
                <a:off x="1872" y="129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19" name="Line 94"/>
              <p:cNvSpPr>
                <a:spLocks noChangeShapeType="1"/>
              </p:cNvSpPr>
              <p:nvPr/>
            </p:nvSpPr>
            <p:spPr bwMode="auto">
              <a:xfrm>
                <a:off x="2256" y="115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20" name="Line 95"/>
              <p:cNvSpPr>
                <a:spLocks noChangeShapeType="1"/>
              </p:cNvSpPr>
              <p:nvPr/>
            </p:nvSpPr>
            <p:spPr bwMode="auto">
              <a:xfrm>
                <a:off x="2160" y="11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21" name="Text Box 96"/>
              <p:cNvSpPr txBox="1">
                <a:spLocks noChangeArrowheads="1"/>
              </p:cNvSpPr>
              <p:nvPr/>
            </p:nvSpPr>
            <p:spPr bwMode="auto">
              <a:xfrm>
                <a:off x="2208" y="1392"/>
                <a:ext cx="22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12322" name="Text Box 97"/>
              <p:cNvSpPr txBox="1">
                <a:spLocks noChangeArrowheads="1"/>
              </p:cNvSpPr>
              <p:nvPr/>
            </p:nvSpPr>
            <p:spPr bwMode="auto">
              <a:xfrm>
                <a:off x="2208" y="1824"/>
                <a:ext cx="2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C</a:t>
                </a:r>
              </a:p>
            </p:txBody>
          </p:sp>
        </p:grpSp>
      </p:grpSp>
      <p:sp>
        <p:nvSpPr>
          <p:cNvPr id="12293" name="Line 98"/>
          <p:cNvSpPr>
            <a:spLocks noChangeShapeType="1"/>
          </p:cNvSpPr>
          <p:nvPr/>
        </p:nvSpPr>
        <p:spPr bwMode="auto">
          <a:xfrm>
            <a:off x="5867400" y="384968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Constructing a Complex Gate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9425" y="1612900"/>
            <a:ext cx="8042275" cy="431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Stick Diagrams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Objectives:</a:t>
            </a:r>
          </a:p>
          <a:p>
            <a:pPr lvl="1"/>
            <a:r>
              <a:rPr lang="en-US"/>
              <a:t>To know what is meant by stick diagram.</a:t>
            </a:r>
          </a:p>
          <a:p>
            <a:pPr lvl="1"/>
            <a:r>
              <a:rPr lang="en-US"/>
              <a:t>To understand the capabilities and limitations of stick diagram.</a:t>
            </a:r>
          </a:p>
          <a:p>
            <a:pPr lvl="1"/>
            <a:r>
              <a:rPr lang="en-US"/>
              <a:t>To learn how to draw  stick diagrams for a given MOS circuit.</a:t>
            </a:r>
          </a:p>
          <a:p>
            <a:pPr lvl="1"/>
            <a:endParaRPr lang="en-US"/>
          </a:p>
          <a:p>
            <a:r>
              <a:rPr lang="en-US"/>
              <a:t>Outcome:</a:t>
            </a:r>
          </a:p>
          <a:p>
            <a:pPr lvl="1"/>
            <a:r>
              <a:rPr lang="en-US"/>
              <a:t>At the end of this module the students will be able draw the stick diagram for simple MOS circuits.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sz="3200" b="1" i="1">
              <a:solidFill>
                <a:schemeClr val="accent2"/>
              </a:solidFill>
            </a:endParaRPr>
          </a:p>
        </p:txBody>
      </p:sp>
      <p:grpSp>
        <p:nvGrpSpPr>
          <p:cNvPr id="23608" name="Group 56"/>
          <p:cNvGrpSpPr>
            <a:grpSpLocks/>
          </p:cNvGrpSpPr>
          <p:nvPr/>
        </p:nvGrpSpPr>
        <p:grpSpPr bwMode="auto">
          <a:xfrm>
            <a:off x="0" y="1766888"/>
            <a:ext cx="3475038" cy="4010025"/>
            <a:chOff x="96" y="1113"/>
            <a:chExt cx="2189" cy="2526"/>
          </a:xfrm>
        </p:grpSpPr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1296" y="2601"/>
              <a:ext cx="0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 flipH="1">
              <a:off x="1296" y="264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1296" y="303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H="1">
              <a:off x="720" y="284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1488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1488" y="30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200" y="33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200" y="2649"/>
              <a:ext cx="0" cy="38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1288" y="3408"/>
              <a:ext cx="4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Gnd</a:t>
              </a:r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1296" y="1641"/>
              <a:ext cx="0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 flipH="1">
              <a:off x="1296" y="168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1296" y="207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 flipH="1" flipV="1">
              <a:off x="720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1488" y="140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1488" y="207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1200" y="1689"/>
              <a:ext cx="0" cy="38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94" name="Oval 42"/>
            <p:cNvSpPr>
              <a:spLocks noChangeArrowheads="1"/>
            </p:cNvSpPr>
            <p:nvPr/>
          </p:nvSpPr>
          <p:spPr bwMode="auto">
            <a:xfrm>
              <a:off x="1104" y="1833"/>
              <a:ext cx="96" cy="9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1248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355" y="1113"/>
              <a:ext cx="35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V</a:t>
              </a:r>
              <a:r>
                <a:rPr lang="en-US" b="1" baseline="-25000">
                  <a:solidFill>
                    <a:schemeClr val="accent2"/>
                  </a:solidFill>
                </a:rPr>
                <a:t>DD</a:t>
              </a:r>
            </a:p>
          </p:txBody>
        </p:sp>
        <p:sp>
          <p:nvSpPr>
            <p:cNvPr id="23599" name="Line 47"/>
            <p:cNvSpPr>
              <a:spLocks noChangeShapeType="1"/>
            </p:cNvSpPr>
            <p:nvPr/>
          </p:nvSpPr>
          <p:spPr bwMode="auto">
            <a:xfrm flipH="1" flipV="1">
              <a:off x="720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 flipH="1" flipV="1">
              <a:off x="384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 flipH="1" flipV="1">
              <a:off x="1488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3602" name="Object 50"/>
            <p:cNvGraphicFramePr>
              <a:graphicFrameLocks noChangeAspect="1"/>
            </p:cNvGraphicFramePr>
            <p:nvPr/>
          </p:nvGraphicFramePr>
          <p:xfrm>
            <a:off x="96" y="2229"/>
            <a:ext cx="384" cy="240"/>
          </p:xfrm>
          <a:graphic>
            <a:graphicData uri="http://schemas.openxmlformats.org/presentationml/2006/ole">
              <p:oleObj spid="_x0000_s23602" name="Equation" r:id="rId3" imgW="126720" imgH="139680" progId="Equation.3">
                <p:embed/>
              </p:oleObj>
            </a:graphicData>
          </a:graphic>
        </p:graphicFrame>
        <p:graphicFrame>
          <p:nvGraphicFramePr>
            <p:cNvPr id="23603" name="Object 51"/>
            <p:cNvGraphicFramePr>
              <a:graphicFrameLocks noChangeAspect="1"/>
            </p:cNvGraphicFramePr>
            <p:nvPr/>
          </p:nvGraphicFramePr>
          <p:xfrm>
            <a:off x="1901" y="2170"/>
            <a:ext cx="384" cy="370"/>
          </p:xfrm>
          <a:graphic>
            <a:graphicData uri="http://schemas.openxmlformats.org/presentationml/2006/ole">
              <p:oleObj spid="_x0000_s23603" name="Equation" r:id="rId4" imgW="126720" imgH="215640" progId="Equation.3">
                <p:embed/>
              </p:oleObj>
            </a:graphicData>
          </a:graphic>
        </p:graphicFrame>
      </p:grpSp>
      <p:grpSp>
        <p:nvGrpSpPr>
          <p:cNvPr id="23609" name="Group 57"/>
          <p:cNvGrpSpPr>
            <a:grpSpLocks/>
          </p:cNvGrpSpPr>
          <p:nvPr/>
        </p:nvGrpSpPr>
        <p:grpSpPr bwMode="auto">
          <a:xfrm>
            <a:off x="5791200" y="1955800"/>
            <a:ext cx="3276600" cy="3911600"/>
            <a:chOff x="2784" y="1079"/>
            <a:chExt cx="2064" cy="2464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696" y="1392"/>
              <a:ext cx="480" cy="576"/>
            </a:xfrm>
            <a:prstGeom prst="rect">
              <a:avLst/>
            </a:prstGeom>
            <a:noFill/>
            <a:ln w="9525" algn="ctr">
              <a:solidFill>
                <a:srgbClr val="66FF66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3840" y="1536"/>
              <a:ext cx="192" cy="480"/>
            </a:xfrm>
            <a:prstGeom prst="rect">
              <a:avLst/>
            </a:prstGeom>
            <a:solidFill>
              <a:srgbClr val="FF99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3552" y="1191"/>
              <a:ext cx="768" cy="153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3840" y="1344"/>
              <a:ext cx="192" cy="192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840" y="1353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3840" y="1863"/>
              <a:ext cx="192" cy="53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3840" y="182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4032" y="2016"/>
              <a:ext cx="384" cy="144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3840" y="2208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3840" y="2400"/>
              <a:ext cx="192" cy="480"/>
            </a:xfrm>
            <a:prstGeom prst="rect">
              <a:avLst/>
            </a:prstGeom>
            <a:solidFill>
              <a:srgbClr val="66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3408" y="1632"/>
              <a:ext cx="768" cy="144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3408" y="2544"/>
              <a:ext cx="768" cy="144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3408" y="1632"/>
              <a:ext cx="144" cy="1056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3552" y="2976"/>
              <a:ext cx="768" cy="153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3840" y="2832"/>
              <a:ext cx="192" cy="192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3840" y="2793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3168" y="2064"/>
              <a:ext cx="240" cy="144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4385" y="1079"/>
              <a:ext cx="35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V</a:t>
              </a:r>
              <a:r>
                <a:rPr lang="en-US" b="1" baseline="-25000">
                  <a:solidFill>
                    <a:schemeClr val="accent2"/>
                  </a:solidFill>
                </a:rPr>
                <a:t>DD</a:t>
              </a:r>
            </a:p>
          </p:txBody>
        </p:sp>
        <p:graphicFrame>
          <p:nvGraphicFramePr>
            <p:cNvPr id="23577" name="Object 25"/>
            <p:cNvGraphicFramePr>
              <a:graphicFrameLocks noChangeAspect="1"/>
            </p:cNvGraphicFramePr>
            <p:nvPr/>
          </p:nvGraphicFramePr>
          <p:xfrm>
            <a:off x="2784" y="2017"/>
            <a:ext cx="384" cy="240"/>
          </p:xfrm>
          <a:graphic>
            <a:graphicData uri="http://schemas.openxmlformats.org/presentationml/2006/ole">
              <p:oleObj spid="_x0000_s23577" name="Equation" r:id="rId5" imgW="126720" imgH="139680" progId="Equation.3">
                <p:embed/>
              </p:oleObj>
            </a:graphicData>
          </a:graphic>
        </p:graphicFrame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H="1">
              <a:off x="4176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3604" name="Object 52"/>
            <p:cNvGraphicFramePr>
              <a:graphicFrameLocks noChangeAspect="1"/>
            </p:cNvGraphicFramePr>
            <p:nvPr/>
          </p:nvGraphicFramePr>
          <p:xfrm>
            <a:off x="4464" y="1824"/>
            <a:ext cx="384" cy="370"/>
          </p:xfrm>
          <a:graphic>
            <a:graphicData uri="http://schemas.openxmlformats.org/presentationml/2006/ole">
              <p:oleObj spid="_x0000_s23604" name="Equation" r:id="rId6" imgW="126720" imgH="215640" progId="Equation.3">
                <p:embed/>
              </p:oleObj>
            </a:graphicData>
          </a:graphic>
        </p:graphicFrame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3840" y="3312"/>
              <a:ext cx="4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Gnd</a:t>
              </a:r>
            </a:p>
          </p:txBody>
        </p:sp>
      </p:grpSp>
      <p:sp>
        <p:nvSpPr>
          <p:cNvPr id="23611" name="AutoShape 59"/>
          <p:cNvSpPr>
            <a:spLocks noChangeArrowheads="1"/>
          </p:cNvSpPr>
          <p:nvPr/>
        </p:nvSpPr>
        <p:spPr bwMode="auto">
          <a:xfrm>
            <a:off x="3886200" y="2590800"/>
            <a:ext cx="1600200" cy="2590800"/>
          </a:xfrm>
          <a:prstGeom prst="cloudCallout">
            <a:avLst>
              <a:gd name="adj1" fmla="val -22222"/>
              <a:gd name="adj2" fmla="val 481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b="1" i="1">
                <a:solidFill>
                  <a:schemeClr val="accent2"/>
                </a:solidFill>
              </a:rPr>
              <a:t>Stick </a:t>
            </a:r>
          </a:p>
          <a:p>
            <a:pPr algn="ctr"/>
            <a:r>
              <a:rPr lang="en-US" b="1" i="1">
                <a:solidFill>
                  <a:schemeClr val="accent2"/>
                </a:solidFill>
              </a:rPr>
              <a:t>Diagram</a:t>
            </a:r>
          </a:p>
        </p:txBody>
      </p:sp>
      <p:sp>
        <p:nvSpPr>
          <p:cNvPr id="23612" name="AutoShape 60"/>
          <p:cNvSpPr>
            <a:spLocks noChangeArrowheads="1"/>
          </p:cNvSpPr>
          <p:nvPr/>
        </p:nvSpPr>
        <p:spPr bwMode="auto">
          <a:xfrm>
            <a:off x="2895600" y="4267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13" name="AutoShape 61"/>
          <p:cNvSpPr>
            <a:spLocks noChangeArrowheads="1"/>
          </p:cNvSpPr>
          <p:nvPr/>
        </p:nvSpPr>
        <p:spPr bwMode="auto">
          <a:xfrm>
            <a:off x="5638800" y="4267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</a:t>
            </a:r>
          </a:p>
        </p:txBody>
      </p:sp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152400" y="1919288"/>
            <a:ext cx="3475038" cy="4010025"/>
            <a:chOff x="96" y="1113"/>
            <a:chExt cx="2189" cy="2526"/>
          </a:xfrm>
        </p:grpSpPr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1296" y="2601"/>
              <a:ext cx="0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flipH="1">
              <a:off x="1296" y="264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1296" y="303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flipH="1">
              <a:off x="720" y="284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1488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1488" y="30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 flipV="1">
              <a:off x="1200" y="33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1200" y="2649"/>
              <a:ext cx="0" cy="38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1288" y="3408"/>
              <a:ext cx="4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Gnd</a:t>
              </a:r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1296" y="1641"/>
              <a:ext cx="0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 flipH="1">
              <a:off x="1296" y="168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1296" y="207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 flipH="1" flipV="1">
              <a:off x="720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1488" y="140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488" y="207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1200" y="1689"/>
              <a:ext cx="0" cy="38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38" name="Oval 38"/>
            <p:cNvSpPr>
              <a:spLocks noChangeArrowheads="1"/>
            </p:cNvSpPr>
            <p:nvPr/>
          </p:nvSpPr>
          <p:spPr bwMode="auto">
            <a:xfrm>
              <a:off x="1104" y="1833"/>
              <a:ext cx="96" cy="9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 flipV="1">
              <a:off x="1248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40" name="Text Box 40"/>
            <p:cNvSpPr txBox="1">
              <a:spLocks noChangeArrowheads="1"/>
            </p:cNvSpPr>
            <p:nvPr/>
          </p:nvSpPr>
          <p:spPr bwMode="auto">
            <a:xfrm>
              <a:off x="1355" y="1113"/>
              <a:ext cx="35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V</a:t>
              </a:r>
              <a:r>
                <a:rPr lang="en-US" b="1" baseline="-25000">
                  <a:solidFill>
                    <a:schemeClr val="accent2"/>
                  </a:solidFill>
                </a:rPr>
                <a:t>DD</a:t>
              </a:r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 flipH="1" flipV="1">
              <a:off x="720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 flipH="1" flipV="1">
              <a:off x="384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 flipH="1" flipV="1">
              <a:off x="1488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5644" name="Object 44"/>
            <p:cNvGraphicFramePr>
              <a:graphicFrameLocks noChangeAspect="1"/>
            </p:cNvGraphicFramePr>
            <p:nvPr/>
          </p:nvGraphicFramePr>
          <p:xfrm>
            <a:off x="96" y="2229"/>
            <a:ext cx="384" cy="240"/>
          </p:xfrm>
          <a:graphic>
            <a:graphicData uri="http://schemas.openxmlformats.org/presentationml/2006/ole">
              <p:oleObj spid="_x0000_s25644" name="Equation" r:id="rId3" imgW="126720" imgH="139680" progId="Equation.3">
                <p:embed/>
              </p:oleObj>
            </a:graphicData>
          </a:graphic>
        </p:graphicFrame>
        <p:graphicFrame>
          <p:nvGraphicFramePr>
            <p:cNvPr id="25645" name="Object 45"/>
            <p:cNvGraphicFramePr>
              <a:graphicFrameLocks noChangeAspect="1"/>
            </p:cNvGraphicFramePr>
            <p:nvPr/>
          </p:nvGraphicFramePr>
          <p:xfrm>
            <a:off x="1901" y="2170"/>
            <a:ext cx="384" cy="370"/>
          </p:xfrm>
          <a:graphic>
            <a:graphicData uri="http://schemas.openxmlformats.org/presentationml/2006/ole">
              <p:oleObj spid="_x0000_s25645" name="Equation" r:id="rId4" imgW="126720" imgH="215640" progId="Equation.3">
                <p:embed/>
              </p:oleObj>
            </a:graphicData>
          </a:graphic>
        </p:graphicFrame>
      </p:grpSp>
      <p:grpSp>
        <p:nvGrpSpPr>
          <p:cNvPr id="25646" name="Group 46"/>
          <p:cNvGrpSpPr>
            <a:grpSpLocks/>
          </p:cNvGrpSpPr>
          <p:nvPr/>
        </p:nvGrpSpPr>
        <p:grpSpPr bwMode="auto">
          <a:xfrm>
            <a:off x="5943600" y="2108200"/>
            <a:ext cx="3276600" cy="3911600"/>
            <a:chOff x="2784" y="1079"/>
            <a:chExt cx="2064" cy="2464"/>
          </a:xfrm>
        </p:grpSpPr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3696" y="1392"/>
              <a:ext cx="480" cy="576"/>
            </a:xfrm>
            <a:prstGeom prst="rect">
              <a:avLst/>
            </a:prstGeom>
            <a:noFill/>
            <a:ln w="9525" algn="ctr">
              <a:solidFill>
                <a:srgbClr val="66FF66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>
              <a:off x="3840" y="1536"/>
              <a:ext cx="192" cy="480"/>
            </a:xfrm>
            <a:prstGeom prst="rect">
              <a:avLst/>
            </a:prstGeom>
            <a:solidFill>
              <a:srgbClr val="FF99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49" name="Rectangle 49"/>
            <p:cNvSpPr>
              <a:spLocks noChangeArrowheads="1"/>
            </p:cNvSpPr>
            <p:nvPr/>
          </p:nvSpPr>
          <p:spPr bwMode="auto">
            <a:xfrm>
              <a:off x="3552" y="1191"/>
              <a:ext cx="768" cy="153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50" name="Rectangle 50"/>
            <p:cNvSpPr>
              <a:spLocks noChangeArrowheads="1"/>
            </p:cNvSpPr>
            <p:nvPr/>
          </p:nvSpPr>
          <p:spPr bwMode="auto">
            <a:xfrm>
              <a:off x="3840" y="1344"/>
              <a:ext cx="192" cy="192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51" name="Text Box 51"/>
            <p:cNvSpPr txBox="1">
              <a:spLocks noChangeArrowheads="1"/>
            </p:cNvSpPr>
            <p:nvPr/>
          </p:nvSpPr>
          <p:spPr bwMode="auto">
            <a:xfrm>
              <a:off x="3840" y="1353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3840" y="1863"/>
              <a:ext cx="192" cy="53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53" name="Text Box 53"/>
            <p:cNvSpPr txBox="1">
              <a:spLocks noChangeArrowheads="1"/>
            </p:cNvSpPr>
            <p:nvPr/>
          </p:nvSpPr>
          <p:spPr bwMode="auto">
            <a:xfrm>
              <a:off x="3840" y="182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4032" y="2016"/>
              <a:ext cx="384" cy="144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55" name="Text Box 55"/>
            <p:cNvSpPr txBox="1">
              <a:spLocks noChangeArrowheads="1"/>
            </p:cNvSpPr>
            <p:nvPr/>
          </p:nvSpPr>
          <p:spPr bwMode="auto">
            <a:xfrm>
              <a:off x="3840" y="2208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5656" name="Rectangle 56"/>
            <p:cNvSpPr>
              <a:spLocks noChangeArrowheads="1"/>
            </p:cNvSpPr>
            <p:nvPr/>
          </p:nvSpPr>
          <p:spPr bwMode="auto">
            <a:xfrm>
              <a:off x="3840" y="2400"/>
              <a:ext cx="192" cy="480"/>
            </a:xfrm>
            <a:prstGeom prst="rect">
              <a:avLst/>
            </a:prstGeom>
            <a:solidFill>
              <a:srgbClr val="66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57" name="Rectangle 57"/>
            <p:cNvSpPr>
              <a:spLocks noChangeArrowheads="1"/>
            </p:cNvSpPr>
            <p:nvPr/>
          </p:nvSpPr>
          <p:spPr bwMode="auto">
            <a:xfrm>
              <a:off x="3408" y="1632"/>
              <a:ext cx="768" cy="144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58" name="Rectangle 58"/>
            <p:cNvSpPr>
              <a:spLocks noChangeArrowheads="1"/>
            </p:cNvSpPr>
            <p:nvPr/>
          </p:nvSpPr>
          <p:spPr bwMode="auto">
            <a:xfrm>
              <a:off x="3408" y="2544"/>
              <a:ext cx="768" cy="144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59" name="Rectangle 59"/>
            <p:cNvSpPr>
              <a:spLocks noChangeArrowheads="1"/>
            </p:cNvSpPr>
            <p:nvPr/>
          </p:nvSpPr>
          <p:spPr bwMode="auto">
            <a:xfrm>
              <a:off x="3408" y="1632"/>
              <a:ext cx="144" cy="1056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60" name="Rectangle 60"/>
            <p:cNvSpPr>
              <a:spLocks noChangeArrowheads="1"/>
            </p:cNvSpPr>
            <p:nvPr/>
          </p:nvSpPr>
          <p:spPr bwMode="auto">
            <a:xfrm>
              <a:off x="3552" y="2976"/>
              <a:ext cx="768" cy="153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61" name="Rectangle 61"/>
            <p:cNvSpPr>
              <a:spLocks noChangeArrowheads="1"/>
            </p:cNvSpPr>
            <p:nvPr/>
          </p:nvSpPr>
          <p:spPr bwMode="auto">
            <a:xfrm>
              <a:off x="3840" y="2832"/>
              <a:ext cx="192" cy="192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62" name="Text Box 62"/>
            <p:cNvSpPr txBox="1">
              <a:spLocks noChangeArrowheads="1"/>
            </p:cNvSpPr>
            <p:nvPr/>
          </p:nvSpPr>
          <p:spPr bwMode="auto">
            <a:xfrm>
              <a:off x="3840" y="2793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5663" name="Rectangle 63"/>
            <p:cNvSpPr>
              <a:spLocks noChangeArrowheads="1"/>
            </p:cNvSpPr>
            <p:nvPr/>
          </p:nvSpPr>
          <p:spPr bwMode="auto">
            <a:xfrm>
              <a:off x="3168" y="2064"/>
              <a:ext cx="240" cy="144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64" name="Text Box 64"/>
            <p:cNvSpPr txBox="1">
              <a:spLocks noChangeArrowheads="1"/>
            </p:cNvSpPr>
            <p:nvPr/>
          </p:nvSpPr>
          <p:spPr bwMode="auto">
            <a:xfrm>
              <a:off x="4385" y="1079"/>
              <a:ext cx="35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V</a:t>
              </a:r>
              <a:r>
                <a:rPr lang="en-US" b="1" baseline="-25000">
                  <a:solidFill>
                    <a:schemeClr val="accent2"/>
                  </a:solidFill>
                </a:rPr>
                <a:t>DD</a:t>
              </a:r>
            </a:p>
          </p:txBody>
        </p:sp>
        <p:graphicFrame>
          <p:nvGraphicFramePr>
            <p:cNvPr id="25665" name="Object 65"/>
            <p:cNvGraphicFramePr>
              <a:graphicFrameLocks noChangeAspect="1"/>
            </p:cNvGraphicFramePr>
            <p:nvPr/>
          </p:nvGraphicFramePr>
          <p:xfrm>
            <a:off x="2784" y="2017"/>
            <a:ext cx="384" cy="240"/>
          </p:xfrm>
          <a:graphic>
            <a:graphicData uri="http://schemas.openxmlformats.org/presentationml/2006/ole">
              <p:oleObj spid="_x0000_s25665" name="Equation" r:id="rId5" imgW="126720" imgH="139680" progId="Equation.3">
                <p:embed/>
              </p:oleObj>
            </a:graphicData>
          </a:graphic>
        </p:graphicFrame>
        <p:sp>
          <p:nvSpPr>
            <p:cNvPr id="25666" name="Line 66"/>
            <p:cNvSpPr>
              <a:spLocks noChangeShapeType="1"/>
            </p:cNvSpPr>
            <p:nvPr/>
          </p:nvSpPr>
          <p:spPr bwMode="auto">
            <a:xfrm flipH="1">
              <a:off x="4176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5667" name="Object 67"/>
            <p:cNvGraphicFramePr>
              <a:graphicFrameLocks noChangeAspect="1"/>
            </p:cNvGraphicFramePr>
            <p:nvPr/>
          </p:nvGraphicFramePr>
          <p:xfrm>
            <a:off x="4464" y="1824"/>
            <a:ext cx="384" cy="370"/>
          </p:xfrm>
          <a:graphic>
            <a:graphicData uri="http://schemas.openxmlformats.org/presentationml/2006/ole">
              <p:oleObj spid="_x0000_s25667" name="Equation" r:id="rId6" imgW="126720" imgH="215640" progId="Equation.3">
                <p:embed/>
              </p:oleObj>
            </a:graphicData>
          </a:graphic>
        </p:graphicFrame>
        <p:sp>
          <p:nvSpPr>
            <p:cNvPr id="25668" name="Text Box 68"/>
            <p:cNvSpPr txBox="1">
              <a:spLocks noChangeArrowheads="1"/>
            </p:cNvSpPr>
            <p:nvPr/>
          </p:nvSpPr>
          <p:spPr bwMode="auto">
            <a:xfrm>
              <a:off x="3840" y="3312"/>
              <a:ext cx="4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Gnd</a:t>
              </a:r>
            </a:p>
          </p:txBody>
        </p:sp>
      </p:grpSp>
      <p:sp>
        <p:nvSpPr>
          <p:cNvPr id="25669" name="AutoShape 69"/>
          <p:cNvSpPr>
            <a:spLocks noChangeArrowheads="1"/>
          </p:cNvSpPr>
          <p:nvPr/>
        </p:nvSpPr>
        <p:spPr bwMode="auto">
          <a:xfrm>
            <a:off x="2667000" y="44196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70" name="AutoShape 70"/>
          <p:cNvSpPr>
            <a:spLocks noChangeArrowheads="1"/>
          </p:cNvSpPr>
          <p:nvPr/>
        </p:nvSpPr>
        <p:spPr bwMode="auto">
          <a:xfrm>
            <a:off x="5791200" y="44196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5675" name="Group 75"/>
          <p:cNvGrpSpPr>
            <a:grpSpLocks/>
          </p:cNvGrpSpPr>
          <p:nvPr/>
        </p:nvGrpSpPr>
        <p:grpSpPr bwMode="auto">
          <a:xfrm>
            <a:off x="3429000" y="2362200"/>
            <a:ext cx="2895600" cy="3276600"/>
            <a:chOff x="2160" y="1488"/>
            <a:chExt cx="1824" cy="2064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3024" y="1536"/>
              <a:ext cx="0" cy="672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544" y="1536"/>
              <a:ext cx="10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592" y="3504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3024" y="2736"/>
              <a:ext cx="0" cy="7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3024" y="2208"/>
              <a:ext cx="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024" y="2496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2688" y="1872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2688" y="3120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2688" y="1872"/>
              <a:ext cx="0" cy="12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2400" y="2448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7" name="Oval 17"/>
            <p:cNvSpPr>
              <a:spLocks noChangeArrowheads="1"/>
            </p:cNvSpPr>
            <p:nvPr/>
          </p:nvSpPr>
          <p:spPr bwMode="auto">
            <a:xfrm>
              <a:off x="2976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8" name="Oval 18"/>
            <p:cNvSpPr>
              <a:spLocks noChangeArrowheads="1"/>
            </p:cNvSpPr>
            <p:nvPr/>
          </p:nvSpPr>
          <p:spPr bwMode="auto">
            <a:xfrm>
              <a:off x="2976" y="21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9" name="Oval 19"/>
            <p:cNvSpPr>
              <a:spLocks noChangeArrowheads="1"/>
            </p:cNvSpPr>
            <p:nvPr/>
          </p:nvSpPr>
          <p:spPr bwMode="auto">
            <a:xfrm>
              <a:off x="2976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0" name="Oval 20"/>
            <p:cNvSpPr>
              <a:spLocks noChangeArrowheads="1"/>
            </p:cNvSpPr>
            <p:nvPr/>
          </p:nvSpPr>
          <p:spPr bwMode="auto">
            <a:xfrm>
              <a:off x="2976" y="34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72" name="Line 72"/>
            <p:cNvSpPr>
              <a:spLocks noChangeShapeType="1"/>
            </p:cNvSpPr>
            <p:nvPr/>
          </p:nvSpPr>
          <p:spPr bwMode="auto">
            <a:xfrm>
              <a:off x="2160" y="2592"/>
              <a:ext cx="182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673" name="Rectangle 73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VLSI design aims to translate circuit concepts onto silicon.</a:t>
            </a:r>
          </a:p>
          <a:p>
            <a:r>
              <a:rPr lang="en-US"/>
              <a:t>stick diagrams are a means of capturing topography and layer information using simple diagrams.</a:t>
            </a:r>
          </a:p>
          <a:p>
            <a:r>
              <a:rPr lang="en-US"/>
              <a:t>Stick diagrams convey layer information through colour codes (or monochrome encoding).</a:t>
            </a:r>
          </a:p>
          <a:p>
            <a:r>
              <a:rPr lang="en-US"/>
              <a:t>Acts as an interface between symbolic circuit and the actual layout.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Stick Diagrams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1752600"/>
            <a:ext cx="8229600" cy="3616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sz="28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>
                <a:solidFill>
                  <a:schemeClr val="accent2"/>
                </a:solidFill>
              </a:rPr>
              <a:t>Does show all components/vias.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>
                <a:solidFill>
                  <a:schemeClr val="accent2"/>
                </a:solidFill>
              </a:rPr>
              <a:t>It shows relative placement of components.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>
                <a:solidFill>
                  <a:schemeClr val="accent2"/>
                </a:solidFill>
              </a:rPr>
              <a:t>Goes one step closer to the layout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>
                <a:solidFill>
                  <a:schemeClr val="accent2"/>
                </a:solidFill>
              </a:rPr>
              <a:t>Helps plan the layout and routing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14400" y="52578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>
                <a:solidFill>
                  <a:srgbClr val="CC6600"/>
                </a:solidFill>
              </a:rPr>
              <a:t>A stick diagram is a cartoon of a layout.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Stick Diagrams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1412875"/>
            <a:ext cx="8229600" cy="471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8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000">
                <a:solidFill>
                  <a:schemeClr val="accent2"/>
                </a:solidFill>
              </a:rPr>
              <a:t>Does </a:t>
            </a:r>
            <a:r>
              <a:rPr lang="en-US" sz="3000" b="1" i="1">
                <a:solidFill>
                  <a:schemeClr val="accent2"/>
                </a:solidFill>
              </a:rPr>
              <a:t>not</a:t>
            </a:r>
            <a:r>
              <a:rPr lang="en-US" sz="3000">
                <a:solidFill>
                  <a:schemeClr val="accent2"/>
                </a:solidFill>
              </a:rPr>
              <a:t> show</a:t>
            </a:r>
            <a:r>
              <a:rPr lang="en-US" sz="2800">
                <a:solidFill>
                  <a:schemeClr val="accent2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Exact placement of components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Transistor sizes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Wire lengths, wire widths, tub boundaries.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Any other low level details such as parasitics..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667000"/>
            <a:ext cx="4800600" cy="17526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COMBINATIONAL LOGIC</a:t>
            </a:r>
            <a:endParaRPr lang="en-US" sz="4000" dirty="0" smtClean="0">
              <a:solidFill>
                <a:srgbClr val="31526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 – Notations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722438" y="2001838"/>
            <a:ext cx="44688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-76200" y="1752600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    Metal 1 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798638" y="2687638"/>
            <a:ext cx="44688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77875" y="2438400"/>
            <a:ext cx="722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poly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798638" y="3297238"/>
            <a:ext cx="4468812" cy="0"/>
          </a:xfrm>
          <a:prstGeom prst="line">
            <a:avLst/>
          </a:prstGeom>
          <a:noFill/>
          <a:ln w="57150">
            <a:solidFill>
              <a:srgbClr val="60C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27075" y="3048000"/>
            <a:ext cx="773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ndiff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798638" y="3983038"/>
            <a:ext cx="4468812" cy="0"/>
          </a:xfrm>
          <a:prstGeom prst="line">
            <a:avLst/>
          </a:prstGeom>
          <a:noFill/>
          <a:ln w="5715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27075" y="3733800"/>
            <a:ext cx="773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pdiff</a:t>
            </a:r>
          </a:p>
        </p:txBody>
      </p: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6629400" y="1981200"/>
            <a:ext cx="1482725" cy="3035300"/>
            <a:chOff x="4224" y="1680"/>
            <a:chExt cx="934" cy="1912"/>
          </a:xfrm>
        </p:grpSpPr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4272" y="1680"/>
              <a:ext cx="8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4272" y="211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320" y="24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320" y="292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4224" y="3072"/>
              <a:ext cx="93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Can also draw</a:t>
              </a:r>
            </a:p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in shades of </a:t>
              </a:r>
            </a:p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gray/line style.</a:t>
              </a:r>
            </a:p>
          </p:txBody>
        </p:sp>
      </p:grp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69925" y="5297488"/>
            <a:ext cx="534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Similarly for contacts, via, tub etc..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 – Some rules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2438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Rule 1.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When two or more ‘sticks’ of the same type cross or touch each other that represents electrical contact. 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438400" y="4495800"/>
            <a:ext cx="1447800" cy="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200400" y="3810000"/>
            <a:ext cx="0" cy="68580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5562600" y="44958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6324600" y="41148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 – Some rules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10600" cy="24384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Rule 2.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/>
              <a:t>	When two or more ‘sticks’ of different type cross or touch each other there is no electrical contact. </a:t>
            </a:r>
            <a:br>
              <a:rPr lang="en-US"/>
            </a:br>
            <a:r>
              <a:rPr lang="en-US"/>
              <a:t>(</a:t>
            </a:r>
            <a:r>
              <a:rPr lang="en-US" sz="2000">
                <a:solidFill>
                  <a:schemeClr val="tx2"/>
                </a:solidFill>
              </a:rPr>
              <a:t>If electrical contact is needed we have to show the connection explicitly).</a:t>
            </a:r>
            <a:r>
              <a:rPr lang="en-US"/>
              <a:t>		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362200" y="4495800"/>
            <a:ext cx="1447800" cy="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124200" y="38100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5486400" y="4495800"/>
            <a:ext cx="1447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6248400" y="4114800"/>
            <a:ext cx="0" cy="68580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362200" y="5791200"/>
            <a:ext cx="1447800" cy="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124200" y="51054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5486400" y="5791200"/>
            <a:ext cx="1447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6248400" y="5410200"/>
            <a:ext cx="0" cy="68580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6172200" y="571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048000" y="571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 – Some rules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16764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Rule 3.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/>
              <a:t>      When a poly crosses diffusion it represents a transistor.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90600" y="5943600"/>
            <a:ext cx="729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Note:  If a contact is shown then it is </a:t>
            </a:r>
            <a:r>
              <a:rPr lang="en-US" sz="2400" b="1" i="1" u="sng">
                <a:solidFill>
                  <a:srgbClr val="FF3300"/>
                </a:solidFill>
              </a:rPr>
              <a:t>not</a:t>
            </a:r>
            <a:r>
              <a:rPr lang="en-US" sz="2400">
                <a:solidFill>
                  <a:srgbClr val="FF3300"/>
                </a:solidFill>
              </a:rPr>
              <a:t> a transistor.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286000" y="3657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048000" y="33528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5410200" y="3657600"/>
            <a:ext cx="1447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6172200" y="32766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286000" y="49530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048000" y="45720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410200" y="4953000"/>
            <a:ext cx="1447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172200" y="4572000"/>
            <a:ext cx="0" cy="685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6096000" y="4876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971800" y="4876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 – Some rules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22860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Rule 4.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  In CMOS a demarcation line is drawn to avoid touching of p-diff with n-diff. All pMOS must lie on one side of the line and all nMOS will have to be on the other side.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295400" y="4572000"/>
            <a:ext cx="2895600" cy="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800600" y="4495800"/>
            <a:ext cx="2895600" cy="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6019800" y="3276600"/>
            <a:ext cx="0" cy="7620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6019800" y="4724400"/>
            <a:ext cx="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638800" y="365760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5638800" y="510540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Function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PMOS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NMOS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AND (X . 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Parallel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Series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OR (X + 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Parallel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How to draw Stick Diagrams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905000" y="2438400"/>
            <a:ext cx="0" cy="1066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143000" y="2438400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219200" y="5562600"/>
            <a:ext cx="1371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905000" y="4343400"/>
            <a:ext cx="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1905000" y="3505200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371600" y="29718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371600" y="49530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1371600" y="2971800"/>
            <a:ext cx="0" cy="1981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914400" y="3810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1828800" y="236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1828800" y="3429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18288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1828800" y="5486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533400" y="4038600"/>
            <a:ext cx="2895600" cy="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905000" y="3810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  <p:grpSp>
        <p:nvGrpSpPr>
          <p:cNvPr id="17453" name="Group 45"/>
          <p:cNvGrpSpPr>
            <a:grpSpLocks/>
          </p:cNvGrpSpPr>
          <p:nvPr/>
        </p:nvGrpSpPr>
        <p:grpSpPr bwMode="auto">
          <a:xfrm>
            <a:off x="5181600" y="2362200"/>
            <a:ext cx="2895600" cy="3276600"/>
            <a:chOff x="3264" y="1488"/>
            <a:chExt cx="1824" cy="2064"/>
          </a:xfrm>
        </p:grpSpPr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4128" y="3072"/>
              <a:ext cx="0" cy="43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7452" name="Group 44"/>
            <p:cNvGrpSpPr>
              <a:grpSpLocks/>
            </p:cNvGrpSpPr>
            <p:nvPr/>
          </p:nvGrpSpPr>
          <p:grpSpPr bwMode="auto">
            <a:xfrm>
              <a:off x="3264" y="1488"/>
              <a:ext cx="1824" cy="2064"/>
              <a:chOff x="3264" y="1488"/>
              <a:chExt cx="1824" cy="2064"/>
            </a:xfrm>
          </p:grpSpPr>
          <p:sp>
            <p:nvSpPr>
              <p:cNvPr id="17433" name="Line 25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4" name="Line 26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5" name="Line 27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0" name="Line 32"/>
              <p:cNvSpPr>
                <a:spLocks noChangeShapeType="1"/>
              </p:cNvSpPr>
              <p:nvPr/>
            </p:nvSpPr>
            <p:spPr bwMode="auto">
              <a:xfrm>
                <a:off x="4224" y="1920"/>
                <a:ext cx="0" cy="124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1" name="Line 33"/>
              <p:cNvSpPr>
                <a:spLocks noChangeShapeType="1"/>
              </p:cNvSpPr>
              <p:nvPr/>
            </p:nvSpPr>
            <p:spPr bwMode="auto">
              <a:xfrm>
                <a:off x="3936" y="244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2" name="Oval 34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45" name="Oval 37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>
                <a:off x="3264" y="2544"/>
                <a:ext cx="182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dash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8" name="Line 40"/>
              <p:cNvSpPr>
                <a:spLocks noChangeShapeType="1"/>
              </p:cNvSpPr>
              <p:nvPr/>
            </p:nvSpPr>
            <p:spPr bwMode="auto">
              <a:xfrm>
                <a:off x="4128" y="307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9" name="Line 41"/>
              <p:cNvSpPr>
                <a:spLocks noChangeShapeType="1"/>
              </p:cNvSpPr>
              <p:nvPr/>
            </p:nvSpPr>
            <p:spPr bwMode="auto">
              <a:xfrm>
                <a:off x="4128" y="206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0" name="Line 42"/>
              <p:cNvSpPr>
                <a:spLocks noChangeShapeType="1"/>
              </p:cNvSpPr>
              <p:nvPr/>
            </p:nvSpPr>
            <p:spPr bwMode="auto">
              <a:xfrm>
                <a:off x="4416" y="206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1" name="Line 43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3" name="Oval 35"/>
              <p:cNvSpPr>
                <a:spLocks noChangeArrowheads="1"/>
              </p:cNvSpPr>
              <p:nvPr/>
            </p:nvSpPr>
            <p:spPr bwMode="auto">
              <a:xfrm>
                <a:off x="4368" y="2016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44" name="Oval 36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/>
      <p:bldP spid="17425" grpId="1" animBg="1"/>
      <p:bldP spid="17426" grpId="0" animBg="1"/>
      <p:bldP spid="17426" grpId="1" animBg="1"/>
      <p:bldP spid="17427" grpId="0" animBg="1"/>
      <p:bldP spid="17428" grpId="0" animBg="1"/>
      <p:bldP spid="174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350520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10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048000"/>
            <a:ext cx="35052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This</a:t>
            </a:r>
            <a:endParaRPr 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47799"/>
            <a:ext cx="3810000" cy="526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 Diagrams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/>
              <a:t>Summary:</a:t>
            </a:r>
            <a:br>
              <a:rPr lang="en-US"/>
            </a:br>
            <a:endParaRPr lang="en-US"/>
          </a:p>
          <a:p>
            <a:pPr lvl="1"/>
            <a:r>
              <a:rPr lang="en-US"/>
              <a:t>What is stick diagram?</a:t>
            </a:r>
          </a:p>
          <a:p>
            <a:pPr lvl="1"/>
            <a:r>
              <a:rPr lang="en-US"/>
              <a:t>Why stick diagram?</a:t>
            </a:r>
          </a:p>
          <a:p>
            <a:pPr lvl="1"/>
            <a:r>
              <a:rPr lang="en-US"/>
              <a:t>Conventions and rules related to stick diagram.</a:t>
            </a:r>
          </a:p>
          <a:p>
            <a:pPr lvl="1"/>
            <a:r>
              <a:rPr lang="en-US"/>
              <a:t>Drawing stick diagrams.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sz="4000" smtClean="0"/>
              <a:t>Overview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193800" y="25923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727200" y="25923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193800" y="31130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727200" y="31130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193800" y="20828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727200" y="20828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3478213" y="22479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478213" y="293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5256213" y="23241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802313" y="23241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256213" y="25923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802313" y="25923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5256213" y="20828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5802313" y="20828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8099425" y="20828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8099425" y="24257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5802313" y="31130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5802313" y="293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90600" y="1905000"/>
            <a:ext cx="6172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Simple complementary MOS gates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Construction of complex CMOS gates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Stick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diagrams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dirty="0" smtClean="0">
                <a:solidFill>
                  <a:srgbClr val="FF3300"/>
                </a:solidFill>
              </a:rPr>
              <a:t>Assignment:</a:t>
            </a:r>
            <a:endParaRPr lang="en-US" dirty="0">
              <a:solidFill>
                <a:srgbClr val="FF3300"/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dirty="0"/>
              <a:t>Draw the stick diagram for two input CMOS NAND gate.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Draw the stick diagram for two input NAND gate using NMOS Logic.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Draw the stick diagram for 2:1 MUX using </a:t>
            </a:r>
            <a:br>
              <a:rPr lang="en-US" dirty="0"/>
            </a:br>
            <a:r>
              <a:rPr lang="en-US" dirty="0"/>
              <a:t>a) Pass transistors</a:t>
            </a:r>
            <a:br>
              <a:rPr lang="en-US" dirty="0"/>
            </a:br>
            <a:r>
              <a:rPr lang="en-US" dirty="0"/>
              <a:t>b) Transmission gates.</a:t>
            </a:r>
          </a:p>
          <a:p>
            <a:pPr marL="914400" lvl="1" indent="-457200">
              <a:buFontTx/>
              <a:buAutoNum type="arabicPeriod"/>
            </a:pPr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>
                <a:solidFill>
                  <a:schemeClr val="bg1"/>
                </a:solidFill>
              </a:rPr>
              <a:t>Stick Diagrams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sz="4000" smtClean="0"/>
              <a:t>Combinational vs. Sequential Logic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93800" y="25923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727200" y="25923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193800" y="31130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27200" y="31130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193800" y="20828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727200" y="20828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478213" y="22479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478213" y="293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256213" y="23241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802313" y="23241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5256213" y="25923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02313" y="25923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5256213" y="20828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5802313" y="20828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8099425" y="20828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8099425" y="24257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5802313" y="31130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5802313" y="293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1562100" y="4778375"/>
            <a:ext cx="1570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Combinational 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5840413" y="4778375"/>
            <a:ext cx="1069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Sequential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1790700" y="5630863"/>
            <a:ext cx="1143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Output = 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2855913" y="5643563"/>
            <a:ext cx="190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2932113" y="5630863"/>
            <a:ext cx="203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3021013" y="5643563"/>
            <a:ext cx="342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In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3262313" y="5630863"/>
            <a:ext cx="203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5408613" y="5605463"/>
            <a:ext cx="1143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Output = 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6475413" y="5618163"/>
            <a:ext cx="190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6564313" y="5605463"/>
            <a:ext cx="203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6638925" y="5618163"/>
            <a:ext cx="1689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In, Previous In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8226425" y="5605463"/>
            <a:ext cx="203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i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" y="2260600"/>
            <a:ext cx="8281988" cy="2009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Complementary CMOS</a:t>
            </a:r>
          </a:p>
        </p:txBody>
      </p:sp>
      <p:sp>
        <p:nvSpPr>
          <p:cNvPr id="5123" name="Text Box 29"/>
          <p:cNvSpPr txBox="1">
            <a:spLocks noChangeArrowheads="1"/>
          </p:cNvSpPr>
          <p:nvPr/>
        </p:nvSpPr>
        <p:spPr bwMode="auto">
          <a:xfrm>
            <a:off x="2209800" y="5743575"/>
            <a:ext cx="5356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PUN and PDN are </a:t>
            </a:r>
            <a:r>
              <a:rPr lang="en-US" sz="2400">
                <a:solidFill>
                  <a:schemeClr val="accent1"/>
                </a:solidFill>
                <a:latin typeface="Arial" charset="0"/>
              </a:rPr>
              <a:t>dual</a:t>
            </a:r>
            <a:r>
              <a:rPr lang="en-US" sz="2400">
                <a:solidFill>
                  <a:schemeClr val="tx1"/>
                </a:solidFill>
                <a:latin typeface="Arial" charset="0"/>
              </a:rPr>
              <a:t> logic networks</a:t>
            </a:r>
          </a:p>
        </p:txBody>
      </p:sp>
      <p:sp>
        <p:nvSpPr>
          <p:cNvPr id="5124" name="Rectangle 32"/>
          <p:cNvSpPr>
            <a:spLocks noChangeArrowheads="1"/>
          </p:cNvSpPr>
          <p:nvPr/>
        </p:nvSpPr>
        <p:spPr bwMode="auto">
          <a:xfrm>
            <a:off x="762000" y="1676400"/>
            <a:ext cx="800100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Pull-up network (PUN) and pull-down network (PDN)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990600" y="2057400"/>
            <a:ext cx="7543800" cy="3429000"/>
            <a:chOff x="720" y="1008"/>
            <a:chExt cx="4752" cy="2160"/>
          </a:xfrm>
        </p:grpSpPr>
        <p:sp>
          <p:nvSpPr>
            <p:cNvPr id="5126" name="Text Box 11"/>
            <p:cNvSpPr txBox="1">
              <a:spLocks noChangeArrowheads="1"/>
            </p:cNvSpPr>
            <p:nvPr/>
          </p:nvSpPr>
          <p:spPr bwMode="auto">
            <a:xfrm>
              <a:off x="1440" y="1008"/>
              <a:ext cx="37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</a:rPr>
                <a:t>V</a:t>
              </a:r>
              <a:r>
                <a:rPr lang="en-US" sz="2000" baseline="-25000">
                  <a:solidFill>
                    <a:schemeClr val="tx1"/>
                  </a:solidFill>
                  <a:latin typeface="Arial" charset="0"/>
                </a:rPr>
                <a:t>DD</a:t>
              </a:r>
              <a:endParaRPr lang="en-US" sz="20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720" y="1248"/>
              <a:ext cx="4752" cy="1920"/>
              <a:chOff x="720" y="1248"/>
              <a:chExt cx="4752" cy="1920"/>
            </a:xfrm>
          </p:grpSpPr>
          <p:sp>
            <p:nvSpPr>
              <p:cNvPr id="5128" name="Line 3"/>
              <p:cNvSpPr>
                <a:spLocks noChangeShapeType="1"/>
              </p:cNvSpPr>
              <p:nvPr/>
            </p:nvSpPr>
            <p:spPr bwMode="auto">
              <a:xfrm>
                <a:off x="1440" y="12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29" name="Line 4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0" name="Line 5"/>
              <p:cNvSpPr>
                <a:spLocks noChangeShapeType="1"/>
              </p:cNvSpPr>
              <p:nvPr/>
            </p:nvSpPr>
            <p:spPr bwMode="auto">
              <a:xfrm>
                <a:off x="1632" y="20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1" name="Line 6"/>
              <p:cNvSpPr>
                <a:spLocks noChangeShapeType="1"/>
              </p:cNvSpPr>
              <p:nvPr/>
            </p:nvSpPr>
            <p:spPr bwMode="auto">
              <a:xfrm>
                <a:off x="1632" y="283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2" name="Line 7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3" name="Line 8"/>
              <p:cNvSpPr>
                <a:spLocks noChangeShapeType="1"/>
              </p:cNvSpPr>
              <p:nvPr/>
            </p:nvSpPr>
            <p:spPr bwMode="auto">
              <a:xfrm>
                <a:off x="1536" y="312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4" name="Line 9"/>
              <p:cNvSpPr>
                <a:spLocks noChangeShapeType="1"/>
              </p:cNvSpPr>
              <p:nvPr/>
            </p:nvSpPr>
            <p:spPr bwMode="auto">
              <a:xfrm>
                <a:off x="1584" y="316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5" name="Line 10"/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6" name="Text Box 12"/>
              <p:cNvSpPr txBox="1">
                <a:spLocks noChangeArrowheads="1"/>
              </p:cNvSpPr>
              <p:nvPr/>
            </p:nvSpPr>
            <p:spPr bwMode="auto">
              <a:xfrm>
                <a:off x="2064" y="2064"/>
                <a:ext cx="1158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F(In</a:t>
                </a:r>
                <a:r>
                  <a:rPr lang="en-US" sz="2000" baseline="-25000">
                    <a:solidFill>
                      <a:schemeClr val="tx1"/>
                    </a:solidFill>
                    <a:latin typeface="Arial" charset="0"/>
                  </a:rPr>
                  <a:t>1</a:t>
                </a: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,In</a:t>
                </a:r>
                <a:r>
                  <a:rPr lang="en-US" sz="2000" baseline="-25000">
                    <a:solidFill>
                      <a:schemeClr val="tx1"/>
                    </a:solidFill>
                    <a:latin typeface="Arial" charset="0"/>
                  </a:rPr>
                  <a:t>2</a:t>
                </a: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,…In</a:t>
                </a:r>
                <a:r>
                  <a:rPr lang="en-US" sz="2000" baseline="-25000">
                    <a:solidFill>
                      <a:schemeClr val="tx1"/>
                    </a:solidFill>
                    <a:latin typeface="Arial" charset="0"/>
                  </a:rPr>
                  <a:t>N</a:t>
                </a: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)</a:t>
                </a:r>
              </a:p>
            </p:txBody>
          </p:sp>
          <p:sp>
            <p:nvSpPr>
              <p:cNvPr id="5137" name="Line 13"/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8" name="Text Box 1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30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In</a:t>
                </a:r>
                <a:r>
                  <a:rPr lang="en-US" sz="2000" baseline="-250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139" name="Rectangle 15" descr="Light downward diagonal"/>
              <p:cNvSpPr>
                <a:spLocks noChangeArrowheads="1"/>
              </p:cNvSpPr>
              <p:nvPr/>
            </p:nvSpPr>
            <p:spPr bwMode="auto">
              <a:xfrm>
                <a:off x="1296" y="1536"/>
                <a:ext cx="672" cy="480"/>
              </a:xfrm>
              <a:prstGeom prst="rect">
                <a:avLst/>
              </a:prstGeom>
              <a:pattFill prst="ltDnDiag">
                <a:fgClr>
                  <a:schemeClr val="bg2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" name="Rectangle 16" descr="Light downward diagonal"/>
              <p:cNvSpPr>
                <a:spLocks noChangeArrowheads="1"/>
              </p:cNvSpPr>
              <p:nvPr/>
            </p:nvSpPr>
            <p:spPr bwMode="auto">
              <a:xfrm>
                <a:off x="1296" y="2400"/>
                <a:ext cx="672" cy="480"/>
              </a:xfrm>
              <a:prstGeom prst="rect">
                <a:avLst/>
              </a:prstGeom>
              <a:pattFill prst="ltDnDiag">
                <a:fgClr>
                  <a:schemeClr val="bg2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Line 17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1056" y="196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3" name="Line 19"/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4" name="Line 20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5" name="Line 21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6" name="Text Box 22"/>
              <p:cNvSpPr txBox="1">
                <a:spLocks noChangeArrowheads="1"/>
              </p:cNvSpPr>
              <p:nvPr/>
            </p:nvSpPr>
            <p:spPr bwMode="auto">
              <a:xfrm>
                <a:off x="720" y="1632"/>
                <a:ext cx="30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In</a:t>
                </a:r>
                <a:r>
                  <a:rPr lang="en-US" sz="2000" baseline="-250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5147" name="Text Box 23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32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In</a:t>
                </a:r>
                <a:r>
                  <a:rPr lang="en-US" sz="2000" baseline="-25000">
                    <a:solidFill>
                      <a:schemeClr val="tx1"/>
                    </a:solidFill>
                    <a:latin typeface="Arial" charset="0"/>
                  </a:rPr>
                  <a:t>N</a:t>
                </a:r>
              </a:p>
            </p:txBody>
          </p:sp>
          <p:sp>
            <p:nvSpPr>
              <p:cNvPr id="5148" name="Text Box 24"/>
              <p:cNvSpPr txBox="1">
                <a:spLocks noChangeArrowheads="1"/>
              </p:cNvSpPr>
              <p:nvPr/>
            </p:nvSpPr>
            <p:spPr bwMode="auto">
              <a:xfrm>
                <a:off x="720" y="2304"/>
                <a:ext cx="30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In</a:t>
                </a:r>
                <a:r>
                  <a:rPr lang="en-US" sz="2000" baseline="-250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149" name="Text Box 25"/>
              <p:cNvSpPr txBox="1">
                <a:spLocks noChangeArrowheads="1"/>
              </p:cNvSpPr>
              <p:nvPr/>
            </p:nvSpPr>
            <p:spPr bwMode="auto">
              <a:xfrm>
                <a:off x="720" y="2496"/>
                <a:ext cx="30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In</a:t>
                </a:r>
                <a:r>
                  <a:rPr lang="en-US" sz="2000" baseline="-250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5150" name="Text Box 26"/>
              <p:cNvSpPr txBox="1">
                <a:spLocks noChangeArrowheads="1"/>
              </p:cNvSpPr>
              <p:nvPr/>
            </p:nvSpPr>
            <p:spPr bwMode="auto">
              <a:xfrm>
                <a:off x="720" y="2736"/>
                <a:ext cx="32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In</a:t>
                </a:r>
                <a:r>
                  <a:rPr lang="en-US" sz="2000" baseline="-25000">
                    <a:solidFill>
                      <a:schemeClr val="tx1"/>
                    </a:solidFill>
                    <a:latin typeface="Arial" charset="0"/>
                  </a:rPr>
                  <a:t>N</a:t>
                </a:r>
              </a:p>
            </p:txBody>
          </p:sp>
          <p:sp>
            <p:nvSpPr>
              <p:cNvPr id="5151" name="Text Box 27"/>
              <p:cNvSpPr txBox="1">
                <a:spLocks noChangeArrowheads="1"/>
              </p:cNvSpPr>
              <p:nvPr/>
            </p:nvSpPr>
            <p:spPr bwMode="auto">
              <a:xfrm>
                <a:off x="1392" y="1632"/>
                <a:ext cx="45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PUN</a:t>
                </a:r>
              </a:p>
            </p:txBody>
          </p:sp>
          <p:sp>
            <p:nvSpPr>
              <p:cNvPr id="5152" name="Text Box 28"/>
              <p:cNvSpPr txBox="1">
                <a:spLocks noChangeArrowheads="1"/>
              </p:cNvSpPr>
              <p:nvPr/>
            </p:nvSpPr>
            <p:spPr bwMode="auto">
              <a:xfrm>
                <a:off x="1392" y="2496"/>
                <a:ext cx="45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PDN</a:t>
                </a:r>
              </a:p>
            </p:txBody>
          </p:sp>
          <p:sp>
            <p:nvSpPr>
              <p:cNvPr id="5153" name="Text Box 30"/>
              <p:cNvSpPr txBox="1">
                <a:spLocks noChangeArrowheads="1"/>
              </p:cNvSpPr>
              <p:nvPr/>
            </p:nvSpPr>
            <p:spPr bwMode="auto">
              <a:xfrm rot="5342552">
                <a:off x="998" y="1690"/>
                <a:ext cx="30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5154" name="Text Box 31"/>
              <p:cNvSpPr txBox="1">
                <a:spLocks noChangeArrowheads="1"/>
              </p:cNvSpPr>
              <p:nvPr/>
            </p:nvSpPr>
            <p:spPr bwMode="auto">
              <a:xfrm rot="5342552">
                <a:off x="998" y="2554"/>
                <a:ext cx="30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2352" y="1248"/>
                <a:ext cx="3072" cy="730"/>
                <a:chOff x="2352" y="1248"/>
                <a:chExt cx="3072" cy="730"/>
              </a:xfrm>
            </p:grpSpPr>
            <p:sp>
              <p:nvSpPr>
                <p:cNvPr id="515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496" y="1248"/>
                  <a:ext cx="170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accent1"/>
                      </a:solidFill>
                      <a:latin typeface="Arial" charset="0"/>
                    </a:rPr>
                    <a:t>PMOS transistors only</a:t>
                  </a:r>
                </a:p>
              </p:txBody>
            </p:sp>
            <p:sp>
              <p:nvSpPr>
                <p:cNvPr id="516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352" y="1536"/>
                  <a:ext cx="3072" cy="44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tx1"/>
                      </a:solidFill>
                      <a:latin typeface="Arial" charset="0"/>
                    </a:rPr>
                    <a:t>pull-up: make a connection from V</a:t>
                  </a:r>
                  <a:r>
                    <a:rPr lang="en-US" sz="2000" baseline="-25000">
                      <a:solidFill>
                        <a:schemeClr val="tx1"/>
                      </a:solidFill>
                      <a:latin typeface="Arial" charset="0"/>
                    </a:rPr>
                    <a:t>DD</a:t>
                  </a:r>
                  <a:r>
                    <a:rPr lang="en-US" sz="2000">
                      <a:solidFill>
                        <a:schemeClr val="tx1"/>
                      </a:solidFill>
                      <a:latin typeface="Arial" charset="0"/>
                    </a:rPr>
                    <a:t> to F when F(In</a:t>
                  </a:r>
                  <a:r>
                    <a:rPr lang="en-US" sz="2000" baseline="-25000">
                      <a:solidFill>
                        <a:schemeClr val="tx1"/>
                      </a:solidFill>
                      <a:latin typeface="Arial" charset="0"/>
                    </a:rPr>
                    <a:t>1</a:t>
                  </a:r>
                  <a:r>
                    <a:rPr lang="en-US" sz="2000">
                      <a:solidFill>
                        <a:schemeClr val="tx1"/>
                      </a:solidFill>
                      <a:latin typeface="Arial" charset="0"/>
                    </a:rPr>
                    <a:t>,In</a:t>
                  </a:r>
                  <a:r>
                    <a:rPr lang="en-US" sz="2000" baseline="-2500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  <a:r>
                    <a:rPr lang="en-US" sz="2000">
                      <a:solidFill>
                        <a:schemeClr val="tx1"/>
                      </a:solidFill>
                      <a:latin typeface="Arial" charset="0"/>
                    </a:rPr>
                    <a:t>,…In</a:t>
                  </a:r>
                  <a:r>
                    <a:rPr lang="en-US" sz="2000" baseline="-25000">
                      <a:solidFill>
                        <a:schemeClr val="tx1"/>
                      </a:solidFill>
                      <a:latin typeface="Arial" charset="0"/>
                    </a:rPr>
                    <a:t>N</a:t>
                  </a:r>
                  <a:r>
                    <a:rPr lang="en-US" sz="2000">
                      <a:solidFill>
                        <a:schemeClr val="tx1"/>
                      </a:solidFill>
                      <a:latin typeface="Arial" charset="0"/>
                    </a:rPr>
                    <a:t>) = 1</a:t>
                  </a:r>
                </a:p>
              </p:txBody>
            </p:sp>
          </p:grpSp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>
                <a:off x="2400" y="2400"/>
                <a:ext cx="3072" cy="730"/>
                <a:chOff x="2400" y="2400"/>
                <a:chExt cx="3072" cy="730"/>
              </a:xfrm>
            </p:grpSpPr>
            <p:sp>
              <p:nvSpPr>
                <p:cNvPr id="515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448" y="2880"/>
                  <a:ext cx="1715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accent1"/>
                      </a:solidFill>
                      <a:latin typeface="Arial" charset="0"/>
                    </a:rPr>
                    <a:t>NMOS transistors only</a:t>
                  </a:r>
                </a:p>
              </p:txBody>
            </p:sp>
            <p:sp>
              <p:nvSpPr>
                <p:cNvPr id="515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400" y="2400"/>
                  <a:ext cx="3072" cy="44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tx1"/>
                      </a:solidFill>
                      <a:latin typeface="Arial" charset="0"/>
                    </a:rPr>
                    <a:t>pull-down: make a connection from F to GND when F(In</a:t>
                  </a:r>
                  <a:r>
                    <a:rPr lang="en-US" sz="2000" baseline="-25000">
                      <a:solidFill>
                        <a:schemeClr val="tx1"/>
                      </a:solidFill>
                      <a:latin typeface="Arial" charset="0"/>
                    </a:rPr>
                    <a:t>1</a:t>
                  </a:r>
                  <a:r>
                    <a:rPr lang="en-US" sz="2000">
                      <a:solidFill>
                        <a:schemeClr val="tx1"/>
                      </a:solidFill>
                      <a:latin typeface="Arial" charset="0"/>
                    </a:rPr>
                    <a:t>,In</a:t>
                  </a:r>
                  <a:r>
                    <a:rPr lang="en-US" sz="2000" baseline="-2500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  <a:r>
                    <a:rPr lang="en-US" sz="2000">
                      <a:solidFill>
                        <a:schemeClr val="tx1"/>
                      </a:solidFill>
                      <a:latin typeface="Arial" charset="0"/>
                    </a:rPr>
                    <a:t>,…In</a:t>
                  </a:r>
                  <a:r>
                    <a:rPr lang="en-US" sz="2000" baseline="-25000">
                      <a:solidFill>
                        <a:schemeClr val="tx1"/>
                      </a:solidFill>
                      <a:latin typeface="Arial" charset="0"/>
                    </a:rPr>
                    <a:t>N</a:t>
                  </a:r>
                  <a:r>
                    <a:rPr lang="en-US" sz="2000">
                      <a:solidFill>
                        <a:schemeClr val="tx1"/>
                      </a:solidFill>
                      <a:latin typeface="Arial" charset="0"/>
                    </a:rPr>
                    <a:t>) = 0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NMOS Transistors </a:t>
            </a:r>
            <a:br>
              <a:rPr lang="en-US" sz="4000" smtClean="0"/>
            </a:br>
            <a:r>
              <a:rPr lang="en-US" sz="4000" smtClean="0"/>
              <a:t>in Series/Parallel Connection</a:t>
            </a:r>
            <a:endParaRPr lang="en-US" sz="5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8600" y="1655763"/>
            <a:ext cx="8686800" cy="866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ts val="1300"/>
              </a:spcBef>
            </a:pPr>
            <a:r>
              <a:rPr lang="en-US" sz="2000" b="1">
                <a:solidFill>
                  <a:schemeClr val="tx1"/>
                </a:solidFill>
                <a:latin typeface="Times New Roman" pitchFamily="18" charset="0"/>
              </a:rPr>
              <a:t>Transistors can be thought as a switch controlled by its gate signal</a:t>
            </a:r>
            <a:endParaRPr lang="en-US" sz="2000">
              <a:solidFill>
                <a:schemeClr val="tx1"/>
              </a:solidFill>
              <a:latin typeface="Times New Roman" pitchFamily="18" charset="0"/>
            </a:endParaRPr>
          </a:p>
          <a:p>
            <a:pPr lvl="2">
              <a:spcBef>
                <a:spcPts val="1300"/>
              </a:spcBef>
            </a:pPr>
            <a:r>
              <a:rPr lang="en-US" sz="2000" b="1">
                <a:solidFill>
                  <a:schemeClr val="tx1"/>
                </a:solidFill>
                <a:latin typeface="Times New Roman" pitchFamily="18" charset="0"/>
              </a:rPr>
              <a:t>NMOS switch closes when switch control input is high</a:t>
            </a:r>
            <a:endParaRPr lang="en-US" sz="2400" b="1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25929" b="25922"/>
          <a:stretch>
            <a:fillRect/>
          </a:stretch>
        </p:blipFill>
        <p:spPr bwMode="auto">
          <a:xfrm>
            <a:off x="1676400" y="2493963"/>
            <a:ext cx="5659438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639763"/>
            <a:ext cx="8686800" cy="706437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PMOS Transistors </a:t>
            </a:r>
            <a:br>
              <a:rPr lang="en-US" sz="4000" smtClean="0"/>
            </a:br>
            <a:r>
              <a:rPr lang="en-US" sz="4000" smtClean="0"/>
              <a:t>in Series/Parallel Connection</a:t>
            </a:r>
            <a:endParaRPr lang="en-US" sz="540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r="-35" b="24701"/>
          <a:stretch>
            <a:fillRect/>
          </a:stretch>
        </p:blipFill>
        <p:spPr bwMode="auto">
          <a:xfrm>
            <a:off x="0" y="1676400"/>
            <a:ext cx="8763000" cy="4786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</p:spPr>
        <p:txBody>
          <a:bodyPr/>
          <a:lstStyle/>
          <a:p>
            <a:r>
              <a:rPr lang="en-US" smtClean="0"/>
              <a:t>Complementary CMOS Logic Style</a:t>
            </a:r>
            <a:endParaRPr lang="en-US" sz="660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l="6735" t="25188" r="22244" b="22620"/>
          <a:stretch>
            <a:fillRect/>
          </a:stretch>
        </p:blipFill>
        <p:spPr bwMode="auto">
          <a:xfrm>
            <a:off x="1066800" y="1828800"/>
            <a:ext cx="6629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smtClean="0"/>
              <a:t>Example Gate: NAND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l="8188" t="21315" r="13763" b="16002"/>
          <a:stretch>
            <a:fillRect/>
          </a:stretch>
        </p:blipFill>
        <p:spPr bwMode="auto">
          <a:xfrm>
            <a:off x="1219200" y="1828800"/>
            <a:ext cx="6400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692</Words>
  <Application>Microsoft Office PowerPoint</Application>
  <PresentationFormat>On-screen Show (4:3)</PresentationFormat>
  <Paragraphs>181</Paragraphs>
  <Slides>30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Wingdings</vt:lpstr>
      <vt:lpstr>Times New Roman</vt:lpstr>
      <vt:lpstr>Office Theme</vt:lpstr>
      <vt:lpstr>Microsoft Equation 3.0</vt:lpstr>
      <vt:lpstr>Microelectronics and VLSI IT705D</vt:lpstr>
      <vt:lpstr>COMBINATIONAL LOGIC</vt:lpstr>
      <vt:lpstr>Overview</vt:lpstr>
      <vt:lpstr>Combinational vs. Sequential Logic</vt:lpstr>
      <vt:lpstr>Static Complementary CMOS</vt:lpstr>
      <vt:lpstr>NMOS Transistors  in Series/Parallel Connection</vt:lpstr>
      <vt:lpstr>PMOS Transistors  in Series/Parallel Connection</vt:lpstr>
      <vt:lpstr>Complementary CMOS Logic Style</vt:lpstr>
      <vt:lpstr>Example Gate: NAND</vt:lpstr>
      <vt:lpstr>Example Gate: NOR</vt:lpstr>
      <vt:lpstr>Complex CMOS Gate</vt:lpstr>
      <vt:lpstr>Constructing a Complex Gate</vt:lpstr>
      <vt:lpstr>Stick Diagrams  </vt:lpstr>
      <vt:lpstr>Stick Diagrams</vt:lpstr>
      <vt:lpstr>Stick Diagrams</vt:lpstr>
      <vt:lpstr>Stick Diagrams</vt:lpstr>
      <vt:lpstr>Stick Diagrams</vt:lpstr>
      <vt:lpstr>Stick Diagrams</vt:lpstr>
      <vt:lpstr>Stick Diagrams</vt:lpstr>
      <vt:lpstr>Stick Diagrams – Notations</vt:lpstr>
      <vt:lpstr>Stick Diagrams – Some rules</vt:lpstr>
      <vt:lpstr>Stick Diagrams – Some rules</vt:lpstr>
      <vt:lpstr>Stick Diagrams – Some rules</vt:lpstr>
      <vt:lpstr>Stick Diagrams – Some rules</vt:lpstr>
      <vt:lpstr>Slide 25</vt:lpstr>
      <vt:lpstr>How to draw Stick Diagrams</vt:lpstr>
      <vt:lpstr>Slide 27</vt:lpstr>
      <vt:lpstr>Draw This</vt:lpstr>
      <vt:lpstr>Stick Diagrams</vt:lpstr>
      <vt:lpstr>Slide 30</vt:lpstr>
    </vt:vector>
  </TitlesOfParts>
  <Company>Infosys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GEC</dc:creator>
  <cp:lastModifiedBy>Indrajit Pan</cp:lastModifiedBy>
  <cp:revision>30</cp:revision>
  <dcterms:created xsi:type="dcterms:W3CDTF">2008-07-08T11:59:31Z</dcterms:created>
  <dcterms:modified xsi:type="dcterms:W3CDTF">2016-11-15T03:09:13Z</dcterms:modified>
</cp:coreProperties>
</file>