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4"/>
  </p:sldMasterIdLst>
  <p:notesMasterIdLst>
    <p:notesMasterId r:id="rId22"/>
  </p:notesMasterIdLst>
  <p:handoutMasterIdLst>
    <p:handoutMasterId r:id="rId23"/>
  </p:handoutMasterIdLst>
  <p:sldIdLst>
    <p:sldId id="333" r:id="rId5"/>
    <p:sldId id="345" r:id="rId6"/>
    <p:sldId id="263" r:id="rId7"/>
    <p:sldId id="353" r:id="rId8"/>
    <p:sldId id="344" r:id="rId9"/>
    <p:sldId id="337" r:id="rId10"/>
    <p:sldId id="355" r:id="rId11"/>
    <p:sldId id="358" r:id="rId12"/>
    <p:sldId id="357" r:id="rId13"/>
    <p:sldId id="356" r:id="rId14"/>
    <p:sldId id="359" r:id="rId15"/>
    <p:sldId id="290" r:id="rId16"/>
    <p:sldId id="311" r:id="rId17"/>
    <p:sldId id="310" r:id="rId18"/>
    <p:sldId id="348" r:id="rId19"/>
    <p:sldId id="340" r:id="rId20"/>
    <p:sldId id="341" r:id="rId21"/>
  </p:sldIdLst>
  <p:sldSz cx="9144000" cy="5143500" type="screen16x9"/>
  <p:notesSz cx="6858000" cy="9144000"/>
  <p:embeddedFontLst>
    <p:embeddedFont>
      <p:font typeface="Darker Grotesque" panose="020B0604020202020204" charset="0"/>
      <p:regular r:id="rId24"/>
      <p:bold r:id="rId25"/>
    </p:embeddedFont>
    <p:embeddedFont>
      <p:font typeface="Darker Grotesque Medium" panose="020B0604020202020204" charset="0"/>
      <p:regular r:id="rId26"/>
      <p:bold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Roboto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7B8"/>
    <a:srgbClr val="4C4452"/>
    <a:srgbClr val="AD88C6"/>
    <a:srgbClr val="FFC3D0"/>
    <a:srgbClr val="737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D5FBD-CABE-4FF9-9A1E-B4D6A6275468}" v="15" dt="2024-12-02T11:32:41.152"/>
    <p1510:client id="{837FC7E6-7147-467A-BF68-C191666F7926}" v="16" dt="2024-11-28T23:56:31.118"/>
  </p1510:revLst>
</p1510:revInfo>
</file>

<file path=ppt/tableStyles.xml><?xml version="1.0" encoding="utf-8"?>
<a:tblStyleLst xmlns:a="http://schemas.openxmlformats.org/drawingml/2006/main" def="{2A15200C-1C60-4AF4-8C27-53622E9B5A42}">
  <a:tblStyle styleId="{2A15200C-1C60-4AF4-8C27-53622E9B5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7BDE76-0696-D07A-36B5-89428B45A5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7D29DD-3AA9-4C51-8670-17A0D6F6D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97AF-124B-434E-AA5D-1D5978CFA493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280F66-92F3-5C94-756B-B762EDDE7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4B5AB-8880-CFE8-8CE7-DD4D237C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E7A51-CF45-4DD7-9F13-8D1EFD8425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139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7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>
          <a:extLst>
            <a:ext uri="{FF2B5EF4-FFF2-40B4-BE49-F238E27FC236}">
              <a16:creationId xmlns:a16="http://schemas.microsoft.com/office/drawing/2014/main" id="{34DB9BB6-703C-4843-08E8-CF9B4565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>
            <a:extLst>
              <a:ext uri="{FF2B5EF4-FFF2-40B4-BE49-F238E27FC236}">
                <a16:creationId xmlns:a16="http://schemas.microsoft.com/office/drawing/2014/main" id="{8AA06454-5B59-2B1B-40DB-0453030B7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>
            <a:extLst>
              <a:ext uri="{FF2B5EF4-FFF2-40B4-BE49-F238E27FC236}">
                <a16:creationId xmlns:a16="http://schemas.microsoft.com/office/drawing/2014/main" id="{118F9019-D85E-F5CE-D469-8CBDD3729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63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>
          <a:extLst>
            <a:ext uri="{FF2B5EF4-FFF2-40B4-BE49-F238E27FC236}">
              <a16:creationId xmlns:a16="http://schemas.microsoft.com/office/drawing/2014/main" id="{EF7708AC-84F1-E1E4-4F31-FDD6E4884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>
            <a:extLst>
              <a:ext uri="{FF2B5EF4-FFF2-40B4-BE49-F238E27FC236}">
                <a16:creationId xmlns:a16="http://schemas.microsoft.com/office/drawing/2014/main" id="{664364F8-0757-A5B4-B7CA-72EA6158A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>
            <a:extLst>
              <a:ext uri="{FF2B5EF4-FFF2-40B4-BE49-F238E27FC236}">
                <a16:creationId xmlns:a16="http://schemas.microsoft.com/office/drawing/2014/main" id="{1081EE92-7699-28B2-36F1-E6F3A40F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84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d953a0dbd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d953a0dbd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6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8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d1e0eea7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d1e0eea7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8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5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5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7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>
          <a:extLst>
            <a:ext uri="{FF2B5EF4-FFF2-40B4-BE49-F238E27FC236}">
              <a16:creationId xmlns:a16="http://schemas.microsoft.com/office/drawing/2014/main" id="{9B842750-7311-A882-70B1-DC462D7C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>
            <a:extLst>
              <a:ext uri="{FF2B5EF4-FFF2-40B4-BE49-F238E27FC236}">
                <a16:creationId xmlns:a16="http://schemas.microsoft.com/office/drawing/2014/main" id="{6D1CE6B4-F521-8166-5DDB-D40F50D99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>
            <a:extLst>
              <a:ext uri="{FF2B5EF4-FFF2-40B4-BE49-F238E27FC236}">
                <a16:creationId xmlns:a16="http://schemas.microsoft.com/office/drawing/2014/main" id="{9C5D73EC-3446-4554-E4EF-7398115654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2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>
          <a:extLst>
            <a:ext uri="{FF2B5EF4-FFF2-40B4-BE49-F238E27FC236}">
              <a16:creationId xmlns:a16="http://schemas.microsoft.com/office/drawing/2014/main" id="{C3EE512D-0224-A0EC-4C0F-B25687D2F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>
            <a:extLst>
              <a:ext uri="{FF2B5EF4-FFF2-40B4-BE49-F238E27FC236}">
                <a16:creationId xmlns:a16="http://schemas.microsoft.com/office/drawing/2014/main" id="{904071F4-D89F-45E0-99C4-6A873EA70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>
            <a:extLst>
              <a:ext uri="{FF2B5EF4-FFF2-40B4-BE49-F238E27FC236}">
                <a16:creationId xmlns:a16="http://schemas.microsoft.com/office/drawing/2014/main" id="{2A7C00A2-FDE4-9C87-4E9B-291BD738D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75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>
          <a:extLst>
            <a:ext uri="{FF2B5EF4-FFF2-40B4-BE49-F238E27FC236}">
              <a16:creationId xmlns:a16="http://schemas.microsoft.com/office/drawing/2014/main" id="{9AB761DD-6801-F2F2-3DF1-A255A4C2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bd6c00e730_0_174:notes">
            <a:extLst>
              <a:ext uri="{FF2B5EF4-FFF2-40B4-BE49-F238E27FC236}">
                <a16:creationId xmlns:a16="http://schemas.microsoft.com/office/drawing/2014/main" id="{73B4666E-EF95-5A81-1B3C-C871C7D1D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bd6c00e730_0_174:notes">
            <a:extLst>
              <a:ext uri="{FF2B5EF4-FFF2-40B4-BE49-F238E27FC236}">
                <a16:creationId xmlns:a16="http://schemas.microsoft.com/office/drawing/2014/main" id="{03ECC963-DF41-E549-8799-2F2A72E82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7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5B6D845-CDD3-E0A8-9437-FF4E09BD0D1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C971EBD-95C6-7264-66ED-799153DB43BF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CBF1792F-A0CB-C947-C203-DA299FCFCEB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B5084E61-E3E2-6EDB-03CE-2C19ACFC26C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7C6CEDB-B451-374C-7AF6-60CC853B231D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9EAD9DB-D84B-5F31-EFD8-47CCAA8C89E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302CB71B-D06C-A420-9863-3AA3A138B46C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5E7CE51D-8B4B-6DC9-0EE0-44BC34074F9E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76C77DC-6F78-1626-B6BB-9E202B4F60F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9EC6E85-E0AA-ED1E-484C-2F26045E6EF2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859C3192-96ED-FF26-7D6E-BAABE353910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AE63297-C80D-A512-D01B-A8E37D456958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2F0CE591-5C20-514E-B206-8BA2F303D021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C548C1B4-B43A-5524-A01A-305C817C6AF8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8823BB2F-35E0-7A3D-A4C8-EA98EE305958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644A29DC-53A0-6085-9302-EBEAB28C3986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A09CBDB3-9C19-A7B1-CA9B-CB62AD3D285A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DCFD357A-CD79-468D-18FD-AA1A63C6E45A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CF86E-871A-66B8-E5A1-732FE12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794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6ADC0C3-3E84-123D-4FB9-12A5659EEDC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99D87B2-2D80-43F2-03F0-E5D4EFA03032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80E7D8C-5434-A741-4F4B-7656B78013FF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0B7DCF5-85C6-083E-D48F-73CC51368720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3767F5D2-45EF-84A8-3874-AAFC519BF25C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63FAED6D-B8ED-B494-A52E-9F4506517E4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1"/>
          <p:cNvSpPr txBox="1">
            <a:spLocks noGrp="1"/>
          </p:cNvSpPr>
          <p:nvPr>
            <p:ph type="title" hasCustomPrompt="1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2" name="Google Shape;14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152" name="Google Shape;152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63D91626-9F8A-2A8C-ADFE-1F36133D94B0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2395D2CA-BD47-A10D-00A1-D39740E308D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6B35041E-3E51-358B-FAE6-2C4B5C42442D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375709E0-67A4-BB9D-9435-4792F10B31E7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13BC1353-2AAE-F3BD-5B5F-9CFB760E360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338119BF-149A-38EE-6C02-C4D7A6FBC815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6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1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35" name="Google Shape;43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5CDC19D1-9E75-7AAD-BFC9-CEC9147F9E93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B5AA463E-4017-91DF-2BDF-699EB95580C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896BAE24-6378-FF7A-7E27-C0882CDA128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6E45D2F1-8EAF-FCC3-9D4B-FED5A4B3132B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2FF7C9B6-6561-4FEC-D10F-5DC6985B9E28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24B869E-239C-5C4B-075A-C9AFDF60503D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7"/>
          <p:cNvSpPr txBox="1">
            <a:spLocks noGrp="1"/>
          </p:cNvSpPr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1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" name="Google Shape;448;p27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49" name="Google Shape;449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E457D24B-DAD6-78F8-21E1-5CB381959BFB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FDAACB74-04F6-71D9-7382-083CB7928C49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B5318897-7FB0-AB65-5BD7-8B7AF837BF41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C9317EFC-8D74-50C3-8E09-DFE678F1F7F9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F2A50563-2B4C-DE79-C79F-10D7106E13D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5BF9B18E-B88F-B67F-2447-44A19F2DBA40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477" name="Google Shape;477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CAFDFE0E-D3F5-7413-031A-E2AB44AB688F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3DC19EBF-C167-22AA-F762-4EE7EAF6BB7B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D399A515-4B4B-1F79-445D-E213C6E620F3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04B2B732-EE51-BBF6-7DB7-3DEEDEB92D74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77A511A2-CED1-B3DB-F69A-509B5C2FC8F4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75CC54C9-C334-79CE-E640-007AA7E169F3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 userDrawn="1">
  <p:cSld name="TITLE_AND_BODY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FD5034FA-0895-11AD-E97C-471CD0F8F182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1D48B896-5DB7-4F37-B5F9-573717B62786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23;p2">
            <a:extLst>
              <a:ext uri="{FF2B5EF4-FFF2-40B4-BE49-F238E27FC236}">
                <a16:creationId xmlns:a16="http://schemas.microsoft.com/office/drawing/2014/main" id="{786C8C8B-326A-9750-E2FD-4D73B4A1C059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" name="Google Shape;24;p2">
              <a:extLst>
                <a:ext uri="{FF2B5EF4-FFF2-40B4-BE49-F238E27FC236}">
                  <a16:creationId xmlns:a16="http://schemas.microsoft.com/office/drawing/2014/main" id="{43EDEE3F-2C33-9160-6949-7B31A3AB599E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;p2">
              <a:extLst>
                <a:ext uri="{FF2B5EF4-FFF2-40B4-BE49-F238E27FC236}">
                  <a16:creationId xmlns:a16="http://schemas.microsoft.com/office/drawing/2014/main" id="{6EBF466B-CFDC-FD7D-9753-6AD143B06B99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;p2">
              <a:extLst>
                <a:ext uri="{FF2B5EF4-FFF2-40B4-BE49-F238E27FC236}">
                  <a16:creationId xmlns:a16="http://schemas.microsoft.com/office/drawing/2014/main" id="{9679EC97-D6BA-C6DC-7B0D-4CCF1CFCA209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title" idx="2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3"/>
          <p:cNvSpPr txBox="1">
            <a:spLocks noGrp="1"/>
          </p:cNvSpPr>
          <p:nvPr>
            <p:ph type="title" idx="3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3"/>
          <p:cNvSpPr txBox="1">
            <a:spLocks noGrp="1"/>
          </p:cNvSpPr>
          <p:nvPr>
            <p:ph type="subTitle" idx="1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subTitle" idx="4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29" name="Google Shape;529;p3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30" name="Google Shape;530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;p2">
            <a:extLst>
              <a:ext uri="{FF2B5EF4-FFF2-40B4-BE49-F238E27FC236}">
                <a16:creationId xmlns:a16="http://schemas.microsoft.com/office/drawing/2014/main" id="{612FDF06-E58B-6FBC-156D-3CB5DFFE0FCE}"/>
              </a:ext>
            </a:extLst>
          </p:cNvPr>
          <p:cNvSpPr/>
          <p:nvPr userDrawn="1"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100000">
                <a:srgbClr val="AD88C6"/>
              </a:gs>
              <a:gs pos="0">
                <a:srgbClr val="4C445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22396295-57E9-D720-6185-990854497E11}"/>
              </a:ext>
            </a:extLst>
          </p:cNvPr>
          <p:cNvSpPr/>
          <p:nvPr userDrawn="1"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rgbClr val="4C445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;p2">
            <a:extLst>
              <a:ext uri="{FF2B5EF4-FFF2-40B4-BE49-F238E27FC236}">
                <a16:creationId xmlns:a16="http://schemas.microsoft.com/office/drawing/2014/main" id="{09E6BAEC-BE0C-EEC2-F9D2-D34D51797F5B}"/>
              </a:ext>
            </a:extLst>
          </p:cNvPr>
          <p:cNvGrpSpPr/>
          <p:nvPr userDrawn="1"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" name="Google Shape;24;p2">
              <a:extLst>
                <a:ext uri="{FF2B5EF4-FFF2-40B4-BE49-F238E27FC236}">
                  <a16:creationId xmlns:a16="http://schemas.microsoft.com/office/drawing/2014/main" id="{FC1DECE0-0E87-E3F5-4B92-945C06AF4FBC}"/>
                </a:ext>
              </a:extLst>
            </p:cNvPr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;p2">
              <a:extLst>
                <a:ext uri="{FF2B5EF4-FFF2-40B4-BE49-F238E27FC236}">
                  <a16:creationId xmlns:a16="http://schemas.microsoft.com/office/drawing/2014/main" id="{7CF3A5DE-94E2-6BC4-CB8F-5B23733CB15B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;p2">
              <a:extLst>
                <a:ext uri="{FF2B5EF4-FFF2-40B4-BE49-F238E27FC236}">
                  <a16:creationId xmlns:a16="http://schemas.microsoft.com/office/drawing/2014/main" id="{181F7A8F-27D3-D5D2-B31D-C8944881116F}"/>
                </a:ext>
              </a:extLst>
            </p:cNvPr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72" r:id="rId4"/>
    <p:sldLayoutId id="2147483673" r:id="rId5"/>
    <p:sldLayoutId id="2147483675" r:id="rId6"/>
    <p:sldLayoutId id="2147483676" r:id="rId7"/>
    <p:sldLayoutId id="2147483679" r:id="rId8"/>
    <p:sldLayoutId id="2147483690" r:id="rId9"/>
    <p:sldLayoutId id="2147483703" r:id="rId10"/>
    <p:sldLayoutId id="2147483704" r:id="rId11"/>
    <p:sldLayoutId id="2147483705" r:id="rId12"/>
    <p:sldLayoutId id="214748371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image" Target="../media/image7.png"/><Relationship Id="rId4" Type="http://schemas.openxmlformats.org/officeDocument/2006/relationships/hyperlink" Target="https://github.com/Localize-Jahu/Localize-Jahu.github.i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ize-jahu.github.io/index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tresdaweb.com.br/tecnologias/requisitos-funcionais-e-nao-funcionais-o-que-sa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hyperlink" Target="https://www.cursospm3.com.br/blog/aplicacao-web/" TargetMode="External"/><Relationship Id="rId4" Type="http://schemas.openxmlformats.org/officeDocument/2006/relationships/hyperlink" Target="https://blog.casadodesenvolvedor.com.br/requisitos-funcionais-e-nao-funcionai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hyperlink" Target="mailto:evelyn.cassinotte@fatec.sp.gov.br?subject=Localize%20Jahu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0180" y="1379034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630180" y="1379034"/>
            <a:ext cx="3846022" cy="685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C445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Localize Jahu</a:t>
            </a:r>
            <a:endParaRPr sz="4000" b="1">
              <a:solidFill>
                <a:srgbClr val="4C445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755644" y="2018034"/>
            <a:ext cx="3890700" cy="236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Banco de Dados Relacional,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Desenvolvimento Web II e</a:t>
            </a:r>
          </a:p>
          <a:p>
            <a:pPr marL="0" indent="0"/>
            <a:r>
              <a:rPr lang="en" dirty="0">
                <a:latin typeface="Darker Grotesque" panose="020B0604020202020204" charset="0"/>
                <a:ea typeface="Roboto"/>
                <a:cs typeface="Roboto"/>
              </a:rPr>
              <a:t>Engenharia de Software II</a:t>
            </a: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endParaRPr lang="en" dirty="0">
              <a:latin typeface="Darker Grotesque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0" indent="0"/>
            <a:r>
              <a:rPr lang="pt-BR" dirty="0">
                <a:ea typeface="Roboto"/>
                <a:cs typeface="Roboto"/>
              </a:rPr>
              <a:t>Alissa Gabriel,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Evelyn Nataly Aparecida Cassinotte,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Lara Nicoly Ronchesel Ramos,</a:t>
            </a:r>
          </a:p>
          <a:p>
            <a:pPr marL="0" indent="0"/>
            <a:r>
              <a:rPr lang="pt-BR" dirty="0">
                <a:ea typeface="Roboto"/>
                <a:cs typeface="Roboto"/>
              </a:rPr>
              <a:t>Raissa Geovana Araujo.</a:t>
            </a:r>
            <a:endParaRPr lang="pt-BR" dirty="0">
              <a:latin typeface="Darker Grotesque Medium" panose="020B0604020202020204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grpSp>
        <p:nvGrpSpPr>
          <p:cNvPr id="5" name="Google Shape;964;p64">
            <a:extLst>
              <a:ext uri="{FF2B5EF4-FFF2-40B4-BE49-F238E27FC236}">
                <a16:creationId xmlns:a16="http://schemas.microsoft.com/office/drawing/2014/main" id="{D256100A-D740-FFB6-D033-39E10775C616}"/>
              </a:ext>
            </a:extLst>
          </p:cNvPr>
          <p:cNvGrpSpPr/>
          <p:nvPr/>
        </p:nvGrpSpPr>
        <p:grpSpPr>
          <a:xfrm flipH="1">
            <a:off x="910899" y="1192671"/>
            <a:ext cx="825589" cy="93992"/>
            <a:chOff x="5718423" y="809024"/>
            <a:chExt cx="830071" cy="94500"/>
          </a:xfrm>
        </p:grpSpPr>
        <p:sp>
          <p:nvSpPr>
            <p:cNvPr id="6" name="Google Shape;965;p64">
              <a:extLst>
                <a:ext uri="{FF2B5EF4-FFF2-40B4-BE49-F238E27FC236}">
                  <a16:creationId xmlns:a16="http://schemas.microsoft.com/office/drawing/2014/main" id="{BD0D2278-4E00-CDFF-DBC9-0EA6DDC36D6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6;p64">
              <a:extLst>
                <a:ext uri="{FF2B5EF4-FFF2-40B4-BE49-F238E27FC236}">
                  <a16:creationId xmlns:a16="http://schemas.microsoft.com/office/drawing/2014/main" id="{A60644ED-4935-818F-8447-0A9722E70053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7;p64">
              <a:extLst>
                <a:ext uri="{FF2B5EF4-FFF2-40B4-BE49-F238E27FC236}">
                  <a16:creationId xmlns:a16="http://schemas.microsoft.com/office/drawing/2014/main" id="{7410BA8A-E646-0C8B-9B68-C32078A9C081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8;p64">
              <a:extLst>
                <a:ext uri="{FF2B5EF4-FFF2-40B4-BE49-F238E27FC236}">
                  <a16:creationId xmlns:a16="http://schemas.microsoft.com/office/drawing/2014/main" id="{55D5AA1A-760D-8DAD-F582-CB5B78CB97F6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EBF16658-3663-9829-5D20-0A51C1D6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ACEF98FF-45A6-C5DF-7725-ADBD45570B1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4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>
          <a:extLst>
            <a:ext uri="{FF2B5EF4-FFF2-40B4-BE49-F238E27FC236}">
              <a16:creationId xmlns:a16="http://schemas.microsoft.com/office/drawing/2014/main" id="{AE601C1F-5EB5-1F3F-14B2-B36CE18BF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F4CCDA8D-3490-75BB-D7F1-E27F57068319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>
            <a:extLst>
              <a:ext uri="{FF2B5EF4-FFF2-40B4-BE49-F238E27FC236}">
                <a16:creationId xmlns:a16="http://schemas.microsoft.com/office/drawing/2014/main" id="{4C4771DC-5E1A-37C1-D105-25BC3770C9DD}"/>
              </a:ext>
            </a:extLst>
          </p:cNvPr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E350BB08-28EE-8AD0-A187-FEEC6A4B7900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AD4639-ED38-09B4-0791-82E5CBC6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816" y="958102"/>
            <a:ext cx="6970934" cy="3384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400" name="Google Shape;2400;p89">
            <a:extLst>
              <a:ext uri="{FF2B5EF4-FFF2-40B4-BE49-F238E27FC236}">
                <a16:creationId xmlns:a16="http://schemas.microsoft.com/office/drawing/2014/main" id="{B1F7A1FB-9A5C-23AE-1A4E-CFE2233F67B0}"/>
              </a:ext>
            </a:extLst>
          </p:cNvPr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>
            <a:extLst>
              <a:ext uri="{FF2B5EF4-FFF2-40B4-BE49-F238E27FC236}">
                <a16:creationId xmlns:a16="http://schemas.microsoft.com/office/drawing/2014/main" id="{5E187B50-A166-A5A0-8BEC-BB174E512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0873" y="4353446"/>
            <a:ext cx="5428799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4452"/>
                </a:solidFill>
              </a:rPr>
              <a:t>Modelo de Lógico do Dados Lógico</a:t>
            </a:r>
            <a:endParaRPr b="1" dirty="0">
              <a:solidFill>
                <a:srgbClr val="4C4452"/>
              </a:solidFill>
            </a:endParaRPr>
          </a:p>
        </p:txBody>
      </p:sp>
      <p:grpSp>
        <p:nvGrpSpPr>
          <p:cNvPr id="2415" name="Google Shape;2415;p89">
            <a:extLst>
              <a:ext uri="{FF2B5EF4-FFF2-40B4-BE49-F238E27FC236}">
                <a16:creationId xmlns:a16="http://schemas.microsoft.com/office/drawing/2014/main" id="{E41A619A-72F1-5E19-76D6-BB86B1827520}"/>
              </a:ext>
            </a:extLst>
          </p:cNvPr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>
              <a:extLst>
                <a:ext uri="{FF2B5EF4-FFF2-40B4-BE49-F238E27FC236}">
                  <a16:creationId xmlns:a16="http://schemas.microsoft.com/office/drawing/2014/main" id="{3720D733-42C4-4693-C200-323DD32B388C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>
              <a:extLst>
                <a:ext uri="{FF2B5EF4-FFF2-40B4-BE49-F238E27FC236}">
                  <a16:creationId xmlns:a16="http://schemas.microsoft.com/office/drawing/2014/main" id="{F4988B97-F117-5052-EA30-F261502EB02C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754152-658F-3575-0107-0592D96AA089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7216F4-6EE3-915F-1B6C-CE1C64013B1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  <a:extLst>
              <a:ext uri="{FF2B5EF4-FFF2-40B4-BE49-F238E27FC236}">
                <a16:creationId xmlns:a16="http://schemas.microsoft.com/office/drawing/2014/main" id="{ECD03796-5143-E121-70C6-A74BFBD06A09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6866DD63-8E33-BEB0-CB41-924724872E8C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309E318B-B5AC-D726-5407-2A2819959F5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FEEF66B0-B166-1165-99EF-063654D2C630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9E0771D7-2AF8-10A4-9EDE-4C5F3670B147}"/>
              </a:ext>
            </a:extLst>
          </p:cNvPr>
          <p:cNvSpPr txBox="1">
            <a:spLocks/>
          </p:cNvSpPr>
          <p:nvPr/>
        </p:nvSpPr>
        <p:spPr>
          <a:xfrm flipH="1">
            <a:off x="8208937" y="4328005"/>
            <a:ext cx="53541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5625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>
          <a:extLst>
            <a:ext uri="{FF2B5EF4-FFF2-40B4-BE49-F238E27FC236}">
              <a16:creationId xmlns:a16="http://schemas.microsoft.com/office/drawing/2014/main" id="{2F0F60E4-B26E-FAC1-D8EA-31C9BE335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E1182969-3969-3B13-6422-857F3E2A8F8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>
            <a:extLst>
              <a:ext uri="{FF2B5EF4-FFF2-40B4-BE49-F238E27FC236}">
                <a16:creationId xmlns:a16="http://schemas.microsoft.com/office/drawing/2014/main" id="{73A70765-2F85-6A4D-9FCF-CFE41631B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Estudo de Viabilidade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>
            <a:extLst>
              <a:ext uri="{FF2B5EF4-FFF2-40B4-BE49-F238E27FC236}">
                <a16:creationId xmlns:a16="http://schemas.microsoft.com/office/drawing/2014/main" id="{B5487A77-095E-004B-725E-204A80BEA2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78860" y="2737050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Viabilidade de mercado;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Viabilidade de recursos;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t-BR" sz="2000" dirty="0"/>
              <a:t>Viabilidade operacional.</a:t>
            </a:r>
          </a:p>
          <a:p>
            <a:pPr marL="0" lvl="0" indent="0" algn="l"/>
            <a:endParaRPr lang="pt-BR" sz="2000" dirty="0"/>
          </a:p>
        </p:txBody>
      </p:sp>
      <p:sp>
        <p:nvSpPr>
          <p:cNvPr id="1266" name="Google Shape;1266;p7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1CB345-7382-F4A8-5C31-B807141E612F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20A1B-1E52-C804-EC17-76ADDDA3FA56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  <a:extLst>
              <a:ext uri="{FF2B5EF4-FFF2-40B4-BE49-F238E27FC236}">
                <a16:creationId xmlns:a16="http://schemas.microsoft.com/office/drawing/2014/main" id="{5B91267F-9101-0B3A-C4BF-33BD7CEDD407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3A6B8C65-66FF-DCD7-1604-DA64EFD4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4C8EF61B-469A-75FD-3569-5C92E039690F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125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F867E0ED-BC4D-F7B7-1818-86279F79D318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98"/>
          <p:cNvSpPr/>
          <p:nvPr/>
        </p:nvSpPr>
        <p:spPr>
          <a:xfrm rot="10269652" flipH="1">
            <a:off x="7907688" y="21951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8" name="Google Shape;2888;p98"/>
          <p:cNvGrpSpPr/>
          <p:nvPr/>
        </p:nvGrpSpPr>
        <p:grpSpPr>
          <a:xfrm flipH="1">
            <a:off x="4454371" y="2214059"/>
            <a:ext cx="1178417" cy="1570940"/>
            <a:chOff x="7452861" y="1397649"/>
            <a:chExt cx="1178417" cy="1570940"/>
          </a:xfrm>
        </p:grpSpPr>
        <p:sp>
          <p:nvSpPr>
            <p:cNvPr id="2889" name="Google Shape;2889;p98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8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1" name="Google Shape;2891;p98"/>
          <p:cNvSpPr/>
          <p:nvPr/>
        </p:nvSpPr>
        <p:spPr>
          <a:xfrm>
            <a:off x="624250" y="1499588"/>
            <a:ext cx="3830100" cy="5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98"/>
          <p:cNvSpPr txBox="1">
            <a:spLocks noGrp="1"/>
          </p:cNvSpPr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C4452"/>
                </a:solidFill>
              </a:rPr>
              <a:t>Aplicação</a:t>
            </a:r>
            <a:endParaRPr dirty="0"/>
          </a:p>
        </p:txBody>
      </p:sp>
      <p:sp>
        <p:nvSpPr>
          <p:cNvPr id="2893" name="Google Shape;2893;p98"/>
          <p:cNvSpPr txBox="1">
            <a:spLocks noGrp="1"/>
          </p:cNvSpPr>
          <p:nvPr>
            <p:ph type="subTitle" idx="1"/>
          </p:nvPr>
        </p:nvSpPr>
        <p:spPr>
          <a:xfrm>
            <a:off x="776214" y="2135677"/>
            <a:ext cx="3579786" cy="163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processo de criação da aplicação web envolveu diversas etapas para garantir um desenvolvimento eficiente e eficaz.</a:t>
            </a:r>
            <a:endParaRPr lang="en-US" sz="2000"/>
          </a:p>
        </p:txBody>
      </p:sp>
      <p:sp>
        <p:nvSpPr>
          <p:cNvPr id="2894" name="Google Shape;2894;p98">
            <a:hlinkClick r:id="rId3"/>
          </p:cNvPr>
          <p:cNvSpPr/>
          <p:nvPr/>
        </p:nvSpPr>
        <p:spPr>
          <a:xfrm>
            <a:off x="4957977" y="16083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5" name="Google Shape;2895;p98"/>
          <p:cNvGrpSpPr/>
          <p:nvPr/>
        </p:nvGrpSpPr>
        <p:grpSpPr>
          <a:xfrm>
            <a:off x="5010912" y="1666893"/>
            <a:ext cx="2412138" cy="191913"/>
            <a:chOff x="1213361" y="575225"/>
            <a:chExt cx="5184050" cy="412450"/>
          </a:xfrm>
        </p:grpSpPr>
        <p:sp>
          <p:nvSpPr>
            <p:cNvPr id="2896" name="Google Shape;2896;p98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8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8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8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8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1" name="Google Shape;2901;p98"/>
          <p:cNvSpPr/>
          <p:nvPr/>
        </p:nvSpPr>
        <p:spPr>
          <a:xfrm>
            <a:off x="5029539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2" name="Google Shape;2902;p98">
            <a:hlinkClick r:id="rId4"/>
          </p:cNvPr>
          <p:cNvPicPr preferRelativeResize="0"/>
          <p:nvPr/>
        </p:nvPicPr>
        <p:blipFill rotWithShape="1">
          <a:blip r:embed="rId5"/>
          <a:srcRect t="659" b="659"/>
          <a:stretch/>
        </p:blipFill>
        <p:spPr>
          <a:xfrm>
            <a:off x="5017085" y="1925600"/>
            <a:ext cx="3350700" cy="1858800"/>
          </a:xfrm>
          <a:prstGeom prst="roundRect">
            <a:avLst>
              <a:gd name="adj" fmla="val 3418"/>
            </a:avLst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</p:pic>
      <p:grpSp>
        <p:nvGrpSpPr>
          <p:cNvPr id="2903" name="Google Shape;2903;p98"/>
          <p:cNvGrpSpPr/>
          <p:nvPr/>
        </p:nvGrpSpPr>
        <p:grpSpPr>
          <a:xfrm>
            <a:off x="7655301" y="1544442"/>
            <a:ext cx="627083" cy="436814"/>
            <a:chOff x="5779976" y="1418876"/>
            <a:chExt cx="421200" cy="293400"/>
          </a:xfrm>
        </p:grpSpPr>
        <p:sp>
          <p:nvSpPr>
            <p:cNvPr id="2904" name="Google Shape;2904;p9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06" name="Google Shape;2906;p98"/>
          <p:cNvGrpSpPr/>
          <p:nvPr/>
        </p:nvGrpSpPr>
        <p:grpSpPr>
          <a:xfrm rot="2700000">
            <a:off x="8058429" y="1357108"/>
            <a:ext cx="564891" cy="178747"/>
            <a:chOff x="6872640" y="3355362"/>
            <a:chExt cx="564897" cy="178749"/>
          </a:xfrm>
        </p:grpSpPr>
        <p:sp>
          <p:nvSpPr>
            <p:cNvPr id="2907" name="Google Shape;2907;p98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9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98">
            <a:hlinkClick r:id="rId6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A591E49B-3F64-35AC-FD29-F91FB60BAEDF}"/>
              </a:ext>
            </a:extLst>
          </p:cNvPr>
          <p:cNvSpPr txBox="1">
            <a:spLocks/>
          </p:cNvSpPr>
          <p:nvPr/>
        </p:nvSpPr>
        <p:spPr>
          <a:xfrm flipH="1">
            <a:off x="8282384" y="4328005"/>
            <a:ext cx="461963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12</a:t>
            </a:r>
          </a:p>
        </p:txBody>
      </p:sp>
      <p:sp>
        <p:nvSpPr>
          <p:cNvPr id="4" name="Google Shape;1464;p75">
            <a:extLst>
              <a:ext uri="{FF2B5EF4-FFF2-40B4-BE49-F238E27FC236}">
                <a16:creationId xmlns:a16="http://schemas.microsoft.com/office/drawing/2014/main" id="{6287E90E-084E-A4C9-A8D1-A9209E89A4F0}"/>
              </a:ext>
            </a:extLst>
          </p:cNvPr>
          <p:cNvSpPr txBox="1">
            <a:spLocks/>
          </p:cNvSpPr>
          <p:nvPr/>
        </p:nvSpPr>
        <p:spPr>
          <a:xfrm>
            <a:off x="4937589" y="3807707"/>
            <a:ext cx="3548068" cy="3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sz="1200" dirty="0"/>
              <a:t>Clique na imagem para acessar o repositório do GitHub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52D95533-7D2E-33AA-B248-BB11D3BFB2FD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119"/>
          <p:cNvSpPr/>
          <p:nvPr/>
        </p:nvSpPr>
        <p:spPr>
          <a:xfrm flipH="1">
            <a:off x="4964013" y="2382817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119"/>
          <p:cNvSpPr/>
          <p:nvPr/>
        </p:nvSpPr>
        <p:spPr>
          <a:xfrm rot="945579">
            <a:off x="7263457" y="1251429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5" name="Google Shape;3995;p119"/>
          <p:cNvSpPr txBox="1">
            <a:spLocks noGrp="1"/>
          </p:cNvSpPr>
          <p:nvPr>
            <p:ph type="title"/>
          </p:nvPr>
        </p:nvSpPr>
        <p:spPr>
          <a:xfrm>
            <a:off x="874037" y="1642344"/>
            <a:ext cx="322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Tablet </a:t>
            </a:r>
            <a:endParaRPr dirty="0"/>
          </a:p>
        </p:txBody>
      </p:sp>
      <p:sp>
        <p:nvSpPr>
          <p:cNvPr id="3996" name="Google Shape;3996;p119"/>
          <p:cNvSpPr txBox="1">
            <a:spLocks noGrp="1"/>
          </p:cNvSpPr>
          <p:nvPr>
            <p:ph type="subTitle" idx="1"/>
          </p:nvPr>
        </p:nvSpPr>
        <p:spPr>
          <a:xfrm>
            <a:off x="874037" y="2493195"/>
            <a:ext cx="32280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Descubra a versatilidade e o conforto da nossa aplicação web, otimizada para tablets.</a:t>
            </a:r>
            <a:endParaRPr lang="en-US" sz="2400" dirty="0"/>
          </a:p>
        </p:txBody>
      </p:sp>
      <p:grpSp>
        <p:nvGrpSpPr>
          <p:cNvPr id="3997" name="Google Shape;3997;p119"/>
          <p:cNvGrpSpPr/>
          <p:nvPr/>
        </p:nvGrpSpPr>
        <p:grpSpPr>
          <a:xfrm>
            <a:off x="5281375" y="954475"/>
            <a:ext cx="2306400" cy="3179100"/>
            <a:chOff x="5281375" y="954475"/>
            <a:chExt cx="2306400" cy="3179100"/>
          </a:xfrm>
        </p:grpSpPr>
        <p:sp>
          <p:nvSpPr>
            <p:cNvPr id="3998" name="Google Shape;3998;p119"/>
            <p:cNvSpPr/>
            <p:nvPr/>
          </p:nvSpPr>
          <p:spPr>
            <a:xfrm>
              <a:off x="5281375" y="954475"/>
              <a:ext cx="2306400" cy="3179100"/>
            </a:xfrm>
            <a:prstGeom prst="roundRect">
              <a:avLst>
                <a:gd name="adj" fmla="val 597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9"/>
            <p:cNvSpPr/>
            <p:nvPr/>
          </p:nvSpPr>
          <p:spPr>
            <a:xfrm>
              <a:off x="5319402" y="1027779"/>
              <a:ext cx="2220744" cy="327716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19"/>
            <p:cNvSpPr/>
            <p:nvPr/>
          </p:nvSpPr>
          <p:spPr>
            <a:xfrm>
              <a:off x="5319405" y="1247600"/>
              <a:ext cx="2220744" cy="274495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1" name="Google Shape;4001;p119"/>
          <p:cNvGrpSpPr/>
          <p:nvPr/>
        </p:nvGrpSpPr>
        <p:grpSpPr>
          <a:xfrm>
            <a:off x="4042024" y="1285522"/>
            <a:ext cx="1074309" cy="356822"/>
            <a:chOff x="1725115" y="1291147"/>
            <a:chExt cx="519090" cy="172403"/>
          </a:xfrm>
        </p:grpSpPr>
        <p:sp>
          <p:nvSpPr>
            <p:cNvPr id="4002" name="Google Shape;4002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5" name="Google Shape;4005;p119"/>
          <p:cNvGrpSpPr/>
          <p:nvPr/>
        </p:nvGrpSpPr>
        <p:grpSpPr>
          <a:xfrm rot="-1933770">
            <a:off x="7602384" y="3145327"/>
            <a:ext cx="620120" cy="233909"/>
            <a:chOff x="6872640" y="3300197"/>
            <a:chExt cx="620134" cy="233914"/>
          </a:xfrm>
        </p:grpSpPr>
        <p:sp>
          <p:nvSpPr>
            <p:cNvPr id="4006" name="Google Shape;4006;p11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rgbClr val="4C4452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119"/>
          <p:cNvGrpSpPr/>
          <p:nvPr/>
        </p:nvGrpSpPr>
        <p:grpSpPr>
          <a:xfrm>
            <a:off x="7785315" y="3617336"/>
            <a:ext cx="649330" cy="215676"/>
            <a:chOff x="1725115" y="1291147"/>
            <a:chExt cx="519090" cy="172403"/>
          </a:xfrm>
        </p:grpSpPr>
        <p:sp>
          <p:nvSpPr>
            <p:cNvPr id="4009" name="Google Shape;4009;p119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19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19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12" name="Google Shape;4012;p119">
            <a:hlinkClick r:id="rId3"/>
          </p:cNvPr>
          <p:cNvPicPr preferRelativeResize="0"/>
          <p:nvPr/>
        </p:nvPicPr>
        <p:blipFill rotWithShape="1">
          <a:blip r:embed="rId4"/>
          <a:srcRect l="4325" r="4325"/>
          <a:stretch/>
        </p:blipFill>
        <p:spPr>
          <a:xfrm>
            <a:off x="5410933" y="1251150"/>
            <a:ext cx="2129213" cy="26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11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11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119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3D88F18-FDC0-1E83-6786-8EB04AA5D56F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3782345D-F5D4-8F32-B655-6EEFF521F4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118"/>
          <p:cNvSpPr/>
          <p:nvPr/>
        </p:nvSpPr>
        <p:spPr>
          <a:xfrm flipH="1">
            <a:off x="1614034" y="2380046"/>
            <a:ext cx="542156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118"/>
          <p:cNvSpPr/>
          <p:nvPr/>
        </p:nvSpPr>
        <p:spPr>
          <a:xfrm rot="945579">
            <a:off x="3153827" y="2108354"/>
            <a:ext cx="682129" cy="1292326"/>
          </a:xfrm>
          <a:custGeom>
            <a:avLst/>
            <a:gdLst/>
            <a:ahLst/>
            <a:cxnLst/>
            <a:rect l="l" t="t" r="r" b="b"/>
            <a:pathLst>
              <a:path w="38055" h="72097" extrusionOk="0">
                <a:moveTo>
                  <a:pt x="19018" y="1"/>
                </a:moveTo>
                <a:cubicBezTo>
                  <a:pt x="9466" y="1"/>
                  <a:pt x="11499" y="10605"/>
                  <a:pt x="12568" y="20176"/>
                </a:cubicBezTo>
                <a:cubicBezTo>
                  <a:pt x="13620" y="29765"/>
                  <a:pt x="10833" y="34550"/>
                  <a:pt x="7765" y="42508"/>
                </a:cubicBezTo>
                <a:cubicBezTo>
                  <a:pt x="4715" y="50466"/>
                  <a:pt x="0" y="72097"/>
                  <a:pt x="19018" y="72097"/>
                </a:cubicBezTo>
                <a:cubicBezTo>
                  <a:pt x="38055" y="72097"/>
                  <a:pt x="33340" y="50466"/>
                  <a:pt x="30290" y="42508"/>
                </a:cubicBezTo>
                <a:cubicBezTo>
                  <a:pt x="27222" y="34550"/>
                  <a:pt x="24436" y="29765"/>
                  <a:pt x="25487" y="20176"/>
                </a:cubicBezTo>
                <a:cubicBezTo>
                  <a:pt x="26556" y="10605"/>
                  <a:pt x="28589" y="1"/>
                  <a:pt x="190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  <a:reflection stA="5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Mobile</a:t>
            </a:r>
            <a:endParaRPr sz="3500" dirty="0"/>
          </a:p>
        </p:txBody>
      </p:sp>
      <p:sp>
        <p:nvSpPr>
          <p:cNvPr id="3969" name="Google Shape;3969;p118"/>
          <p:cNvSpPr txBox="1">
            <a:spLocks noGrp="1"/>
          </p:cNvSpPr>
          <p:nvPr>
            <p:ph type="subTitle" idx="1"/>
          </p:nvPr>
        </p:nvSpPr>
        <p:spPr>
          <a:xfrm flipH="1">
            <a:off x="5325044" y="2558472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Aproveite a experiência móvel fluida e intuitiva, projetada para se adaptar ao seu estilo de vida.</a:t>
            </a:r>
            <a:endParaRPr lang="en-US" sz="2400" dirty="0"/>
          </a:p>
        </p:txBody>
      </p:sp>
      <p:grpSp>
        <p:nvGrpSpPr>
          <p:cNvPr id="3970" name="Google Shape;3970;p118"/>
          <p:cNvGrpSpPr/>
          <p:nvPr/>
        </p:nvGrpSpPr>
        <p:grpSpPr>
          <a:xfrm>
            <a:off x="1932262" y="983473"/>
            <a:ext cx="1554258" cy="3149998"/>
            <a:chOff x="1947300" y="238125"/>
            <a:chExt cx="2584400" cy="5237775"/>
          </a:xfrm>
        </p:grpSpPr>
        <p:sp>
          <p:nvSpPr>
            <p:cNvPr id="3971" name="Google Shape;3971;p118"/>
            <p:cNvSpPr/>
            <p:nvPr/>
          </p:nvSpPr>
          <p:spPr>
            <a:xfrm>
              <a:off x="1947300" y="238125"/>
              <a:ext cx="2584400" cy="5237775"/>
            </a:xfrm>
            <a:custGeom>
              <a:avLst/>
              <a:gdLst/>
              <a:ahLst/>
              <a:cxnLst/>
              <a:rect l="l" t="t" r="r" b="b"/>
              <a:pathLst>
                <a:path w="103376" h="209511" extrusionOk="0">
                  <a:moveTo>
                    <a:pt x="11629" y="0"/>
                  </a:moveTo>
                  <a:cubicBezTo>
                    <a:pt x="5223" y="0"/>
                    <a:pt x="1" y="5222"/>
                    <a:pt x="1" y="11644"/>
                  </a:cubicBezTo>
                  <a:lnTo>
                    <a:pt x="1" y="197851"/>
                  </a:lnTo>
                  <a:cubicBezTo>
                    <a:pt x="1" y="204273"/>
                    <a:pt x="5223" y="209510"/>
                    <a:pt x="11629" y="209510"/>
                  </a:cubicBezTo>
                  <a:lnTo>
                    <a:pt x="91748" y="209510"/>
                  </a:lnTo>
                  <a:cubicBezTo>
                    <a:pt x="98170" y="209510"/>
                    <a:pt x="103376" y="204273"/>
                    <a:pt x="103376" y="197851"/>
                  </a:cubicBezTo>
                  <a:lnTo>
                    <a:pt x="103376" y="11644"/>
                  </a:lnTo>
                  <a:cubicBezTo>
                    <a:pt x="103376" y="5222"/>
                    <a:pt x="98170" y="0"/>
                    <a:pt x="91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8"/>
            <p:cNvSpPr/>
            <p:nvPr/>
          </p:nvSpPr>
          <p:spPr>
            <a:xfrm>
              <a:off x="2001075" y="311775"/>
              <a:ext cx="2476850" cy="365550"/>
            </a:xfrm>
            <a:custGeom>
              <a:avLst/>
              <a:gdLst/>
              <a:ahLst/>
              <a:cxnLst/>
              <a:rect l="l" t="t" r="r" b="b"/>
              <a:pathLst>
                <a:path w="99074" h="14622" extrusionOk="0">
                  <a:moveTo>
                    <a:pt x="10070" y="1"/>
                  </a:moveTo>
                  <a:cubicBezTo>
                    <a:pt x="4506" y="1"/>
                    <a:pt x="1" y="4505"/>
                    <a:pt x="1" y="10070"/>
                  </a:cubicBezTo>
                  <a:lnTo>
                    <a:pt x="1" y="14622"/>
                  </a:lnTo>
                  <a:lnTo>
                    <a:pt x="99074" y="14622"/>
                  </a:lnTo>
                  <a:lnTo>
                    <a:pt x="99074" y="10070"/>
                  </a:lnTo>
                  <a:cubicBezTo>
                    <a:pt x="99074" y="4505"/>
                    <a:pt x="94570" y="1"/>
                    <a:pt x="89020" y="1"/>
                  </a:cubicBezTo>
                  <a:lnTo>
                    <a:pt x="54432" y="1"/>
                  </a:lnTo>
                  <a:cubicBezTo>
                    <a:pt x="52983" y="1"/>
                    <a:pt x="51704" y="905"/>
                    <a:pt x="51237" y="2276"/>
                  </a:cubicBezTo>
                  <a:cubicBezTo>
                    <a:pt x="50987" y="2993"/>
                    <a:pt x="50302" y="3476"/>
                    <a:pt x="49537" y="3476"/>
                  </a:cubicBezTo>
                  <a:cubicBezTo>
                    <a:pt x="48774" y="3476"/>
                    <a:pt x="48103" y="2993"/>
                    <a:pt x="47854" y="2276"/>
                  </a:cubicBezTo>
                  <a:cubicBezTo>
                    <a:pt x="47371" y="905"/>
                    <a:pt x="46093" y="1"/>
                    <a:pt x="44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8"/>
            <p:cNvSpPr/>
            <p:nvPr/>
          </p:nvSpPr>
          <p:spPr>
            <a:xfrm>
              <a:off x="2001064" y="677324"/>
              <a:ext cx="2476850" cy="4564314"/>
            </a:xfrm>
            <a:custGeom>
              <a:avLst/>
              <a:gdLst/>
              <a:ahLst/>
              <a:cxnLst/>
              <a:rect l="l" t="t" r="r" b="b"/>
              <a:pathLst>
                <a:path w="99074" h="94304" extrusionOk="0">
                  <a:moveTo>
                    <a:pt x="1" y="1"/>
                  </a:moveTo>
                  <a:lnTo>
                    <a:pt x="1" y="94304"/>
                  </a:lnTo>
                  <a:lnTo>
                    <a:pt x="99074" y="94304"/>
                  </a:lnTo>
                  <a:lnTo>
                    <a:pt x="990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3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4" name="Google Shape;3974;p118"/>
          <p:cNvGrpSpPr/>
          <p:nvPr/>
        </p:nvGrpSpPr>
        <p:grpSpPr>
          <a:xfrm>
            <a:off x="3695114" y="1285522"/>
            <a:ext cx="1074309" cy="356822"/>
            <a:chOff x="1725115" y="1291147"/>
            <a:chExt cx="519090" cy="172403"/>
          </a:xfrm>
        </p:grpSpPr>
        <p:sp>
          <p:nvSpPr>
            <p:cNvPr id="3975" name="Google Shape;3975;p118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8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8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8"/>
          <p:cNvGrpSpPr/>
          <p:nvPr/>
        </p:nvGrpSpPr>
        <p:grpSpPr>
          <a:xfrm rot="-1933770">
            <a:off x="3605454" y="3623477"/>
            <a:ext cx="620120" cy="233909"/>
            <a:chOff x="6872640" y="3300197"/>
            <a:chExt cx="620134" cy="233914"/>
          </a:xfrm>
        </p:grpSpPr>
        <p:sp>
          <p:nvSpPr>
            <p:cNvPr id="3979" name="Google Shape;3979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81" name="Google Shape;3981;p118">
            <a:hlinkClick r:id="rId3"/>
          </p:cNvPr>
          <p:cNvPicPr preferRelativeResize="0"/>
          <p:nvPr/>
        </p:nvPicPr>
        <p:blipFill rotWithShape="1">
          <a:blip r:embed="rId4"/>
          <a:srcRect l="1378" r="1378"/>
          <a:stretch/>
        </p:blipFill>
        <p:spPr>
          <a:xfrm>
            <a:off x="1984330" y="1285525"/>
            <a:ext cx="1449050" cy="26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2" name="Google Shape;3982;p118"/>
          <p:cNvGrpSpPr/>
          <p:nvPr/>
        </p:nvGrpSpPr>
        <p:grpSpPr>
          <a:xfrm rot="3600212">
            <a:off x="1257866" y="1718654"/>
            <a:ext cx="543047" cy="204817"/>
            <a:chOff x="6872640" y="3300197"/>
            <a:chExt cx="620134" cy="233914"/>
          </a:xfrm>
        </p:grpSpPr>
        <p:sp>
          <p:nvSpPr>
            <p:cNvPr id="3983" name="Google Shape;3983;p118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8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11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118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64;p71">
            <a:extLst>
              <a:ext uri="{FF2B5EF4-FFF2-40B4-BE49-F238E27FC236}">
                <a16:creationId xmlns:a16="http://schemas.microsoft.com/office/drawing/2014/main" id="{CCDE20C1-4D03-5386-5AED-EF7A4F5F014A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415467"/>
            <a:ext cx="3736006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Considerações Finais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2000" dirty="0"/>
              <a:t>Com a Localize Jahu estamos promovendo a arte e a cultura locais, facilitando a conexão entre a comunidade e seus talentos. </a:t>
            </a:r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308006" y="4328005"/>
            <a:ext cx="436341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267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3" y="966418"/>
            <a:ext cx="4815659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Obras Consultadas</a:t>
            </a:r>
            <a:endParaRPr sz="3500" dirty="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778980"/>
            <a:ext cx="3852000" cy="22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Fernando Cunha. Requisitos funcionais e não funcionais: o que são?  Disponível em: 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https://www.mestresdaweb.com.br/tecnologias/requisitos-funcionais-e-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-funcionais-o-que-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 dirty="0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Casa do Desenvolvedor. Requisitos funcionais e não funcionais: o que são e como identificar? Disponível em: 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https://blog.casadodesenvolvedor.com.br/requisitos-funcionais-e-</a:t>
            </a:r>
            <a:r>
              <a:rPr lang="pt-BR" sz="1100" b="1" dirty="0" err="1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-funcionais/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pt-BR" sz="1100" b="1" dirty="0">
              <a:solidFill>
                <a:schemeClr val="bg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Cursos PM3. Aplicação web: o que é, características, princípios e como criar. Disponível em: </a:t>
            </a:r>
            <a:r>
              <a:rPr lang="pt-BR" sz="1100" b="1" dirty="0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https://www.cursospm3.com.br/blog/</a:t>
            </a:r>
            <a:r>
              <a:rPr lang="pt-BR" sz="1100" b="1" dirty="0" err="1">
                <a:solidFill>
                  <a:srgbClr val="F1F0FF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aplicacao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-web/</a:t>
            </a:r>
            <a:r>
              <a:rPr lang="pt-BR" sz="1100" b="1" dirty="0">
                <a:solidFill>
                  <a:schemeClr val="bg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 Acesso em: 29 abr. 2024.</a:t>
            </a: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6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371A4A5-6163-00E2-E667-8A692BD4B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0" name="Google Shape;1264;p71">
            <a:extLst>
              <a:ext uri="{FF2B5EF4-FFF2-40B4-BE49-F238E27FC236}">
                <a16:creationId xmlns:a16="http://schemas.microsoft.com/office/drawing/2014/main" id="{16F54160-F40D-FCF2-05E3-178F405EB2C4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405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80;p69">
            <a:extLst>
              <a:ext uri="{FF2B5EF4-FFF2-40B4-BE49-F238E27FC236}">
                <a16:creationId xmlns:a16="http://schemas.microsoft.com/office/drawing/2014/main" id="{73B7CF3F-94BB-DF9F-653B-225F7BC14CD2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63;p80">
            <a:extLst>
              <a:ext uri="{FF2B5EF4-FFF2-40B4-BE49-F238E27FC236}">
                <a16:creationId xmlns:a16="http://schemas.microsoft.com/office/drawing/2014/main" id="{4401CF7B-B344-80E4-19A6-E01E8574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994" y="1028855"/>
            <a:ext cx="412632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Obrigada!</a:t>
            </a:r>
            <a:endParaRPr sz="3200"/>
          </a:p>
        </p:txBody>
      </p:sp>
      <p:sp>
        <p:nvSpPr>
          <p:cNvPr id="14" name="Google Shape;1764;p80">
            <a:extLst>
              <a:ext uri="{FF2B5EF4-FFF2-40B4-BE49-F238E27FC236}">
                <a16:creationId xmlns:a16="http://schemas.microsoft.com/office/drawing/2014/main" id="{3571A4C1-A5E1-8901-149F-69191C5BD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994" y="1574799"/>
            <a:ext cx="3705300" cy="25024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rgbClr val="273D40"/>
              </a:buClr>
              <a:buSzPts val="600"/>
            </a:pPr>
            <a:r>
              <a:rPr lang="pt-BR" sz="2000" dirty="0">
                <a:solidFill>
                  <a:schemeClr val="accent6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Agradecemos por explorar esta jornada conosco e esperamos que você aproveite todas as funcionalidades projetadas para enriquecer sua experiência cultural.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5" name="Google Shape;1806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7AB687-A259-D88F-E790-A4222DBDB3E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807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828FE1-0923-35BA-4ED9-ED925E23C42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808;p80">
            <a:hlinkClick r:id="rId3" action="ppaction://hlinksldjump"/>
            <a:extLst>
              <a:ext uri="{FF2B5EF4-FFF2-40B4-BE49-F238E27FC236}">
                <a16:creationId xmlns:a16="http://schemas.microsoft.com/office/drawing/2014/main" id="{6091E105-15DA-EFA0-5C3C-49909E0AB0AC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3CFBED2-EF6B-33EA-B6FE-7B5D3D7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2AD910D0-D624-6841-0C06-6742ED559BC0}"/>
              </a:ext>
            </a:extLst>
          </p:cNvPr>
          <p:cNvSpPr txBox="1">
            <a:spLocks/>
          </p:cNvSpPr>
          <p:nvPr/>
        </p:nvSpPr>
        <p:spPr>
          <a:xfrm flipH="1">
            <a:off x="8248249" y="4328005"/>
            <a:ext cx="496098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pt-BR" dirty="0">
                <a:latin typeface="Roboto" pitchFamily="2" charset="0"/>
                <a:ea typeface="Roboto" pitchFamily="2" charset="0"/>
              </a:rPr>
              <a:t>17</a:t>
            </a:r>
          </a:p>
        </p:txBody>
      </p:sp>
      <p:pic>
        <p:nvPicPr>
          <p:cNvPr id="5" name="Gráfico 4" descr="Envelope com preenchimento sólido">
            <a:hlinkClick r:id="rId5"/>
            <a:extLst>
              <a:ext uri="{FF2B5EF4-FFF2-40B4-BE49-F238E27FC236}">
                <a16:creationId xmlns:a16="http://schemas.microsoft.com/office/drawing/2014/main" id="{30085435-218E-9B88-764A-A2A540262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09" y="3568701"/>
            <a:ext cx="914400" cy="914400"/>
          </a:xfrm>
          <a:prstGeom prst="rect">
            <a:avLst/>
          </a:prstGeom>
        </p:spPr>
      </p:pic>
      <p:sp>
        <p:nvSpPr>
          <p:cNvPr id="6" name="Google Shape;1764;p80">
            <a:extLst>
              <a:ext uri="{FF2B5EF4-FFF2-40B4-BE49-F238E27FC236}">
                <a16:creationId xmlns:a16="http://schemas.microsoft.com/office/drawing/2014/main" id="{FF3ABBB3-C052-6B05-DAF2-8BE65BD27DDE}"/>
              </a:ext>
            </a:extLst>
          </p:cNvPr>
          <p:cNvSpPr txBox="1">
            <a:spLocks/>
          </p:cNvSpPr>
          <p:nvPr/>
        </p:nvSpPr>
        <p:spPr>
          <a:xfrm>
            <a:off x="1752209" y="3756751"/>
            <a:ext cx="3787736" cy="57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14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"/>
              <a:buNone/>
              <a:defRPr sz="28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>
              <a:buClr>
                <a:srgbClr val="273D40"/>
              </a:buClr>
              <a:buSzPts val="600"/>
            </a:pPr>
            <a:r>
              <a:rPr lang="en-US" sz="2000" b="1" dirty="0" err="1">
                <a:solidFill>
                  <a:schemeClr val="accent6"/>
                </a:solidFill>
              </a:rPr>
              <a:t>Fale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Conosco</a:t>
            </a:r>
            <a:r>
              <a:rPr lang="en-US" sz="2000" b="1" dirty="0">
                <a:solidFill>
                  <a:schemeClr val="accent6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Evelyn Cassinotte</a:t>
            </a:r>
          </a:p>
          <a:p>
            <a:pPr marL="0" indent="0" algn="l">
              <a:buClr>
                <a:srgbClr val="273D40"/>
              </a:buClr>
              <a:buSzPts val="600"/>
            </a:pPr>
            <a:r>
              <a:rPr lang="en-US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evelyn.cassinotte@fatec.sp.gov.br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5163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952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tserrat" panose="00000500000000000000" pitchFamily="2" charset="0"/>
                <a:ea typeface="Roboto" pitchFamily="2" charset="0"/>
              </a:rPr>
              <a:t>Introdução</a:t>
            </a:r>
            <a:endParaRPr sz="350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1881018"/>
            <a:ext cx="3714326" cy="244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pt-BR" sz="2000" dirty="0"/>
              <a:t>Na atualidade, em que eventos e espaços culturais tem uma grande importância para a formação de identidade e conhecimento, deve-se concluir que é essencial uma aplicação web para a divulgação destas celebrações.</a:t>
            </a:r>
          </a:p>
          <a:p>
            <a:pPr marL="0" lvl="0" indent="0" algn="l"/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4" name="Google Shape;1264;p71">
            <a:extLst>
              <a:ext uri="{FF2B5EF4-FFF2-40B4-BE49-F238E27FC236}">
                <a16:creationId xmlns:a16="http://schemas.microsoft.com/office/drawing/2014/main" id="{01D3687D-8EAC-38F4-1FC2-B6B22C969ED2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49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80;p69">
            <a:extLst>
              <a:ext uri="{FF2B5EF4-FFF2-40B4-BE49-F238E27FC236}">
                <a16:creationId xmlns:a16="http://schemas.microsoft.com/office/drawing/2014/main" id="{7E44E414-F5CF-1C75-E910-191FBBD2BF4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978860" y="11336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latin typeface="Montserrat" panose="00000500000000000000" pitchFamily="2" charset="0"/>
                <a:ea typeface="Roboto" pitchFamily="2" charset="0"/>
              </a:rPr>
              <a:t>Objetivo</a:t>
            </a:r>
            <a:endParaRPr sz="3500" dirty="0">
              <a:latin typeface="Montserrat" panose="00000500000000000000" pitchFamily="2" charset="0"/>
              <a:ea typeface="Roboto" pitchFamily="2" charset="0"/>
            </a:endParaRPr>
          </a:p>
        </p:txBody>
      </p:sp>
      <p:sp>
        <p:nvSpPr>
          <p:cNvPr id="1264" name="Google Shape;1264;p71"/>
          <p:cNvSpPr txBox="1">
            <a:spLocks noGrp="1"/>
          </p:cNvSpPr>
          <p:nvPr>
            <p:ph type="subTitle" idx="1"/>
          </p:nvPr>
        </p:nvSpPr>
        <p:spPr>
          <a:xfrm flipH="1">
            <a:off x="978860" y="2493195"/>
            <a:ext cx="3736006" cy="1381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2000" dirty="0"/>
              <a:t>Localize Jaú tem como intuito promover a cultura local em Jaú, tendendo a expandir a visibilidade das expressões culturais e artísticas, e por meio disso, instigar a participação da comunidade e dos interessados.</a:t>
            </a:r>
            <a:endParaRPr sz="2000" dirty="0"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A3F1EE5-F407-529E-4662-CF8722EF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28" y="1028855"/>
            <a:ext cx="3067478" cy="3048425"/>
          </a:xfrm>
          <a:prstGeom prst="rect">
            <a:avLst/>
          </a:prstGeom>
          <a:effectLst>
            <a:outerShdw blurRad="101600" dist="12700" algn="ctr" rotWithShape="0">
              <a:srgbClr val="4C4452">
                <a:alpha val="40000"/>
              </a:srgbClr>
            </a:outerShdw>
          </a:effectLst>
        </p:spPr>
      </p:pic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21CC96D6-24DE-7C2E-0B81-69D4226C9583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1" cy="1897102"/>
            <a:chOff x="488972" y="2265995"/>
            <a:chExt cx="8018541" cy="1897102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3317;p107">
            <a:extLst>
              <a:ext uri="{FF2B5EF4-FFF2-40B4-BE49-F238E27FC236}">
                <a16:creationId xmlns:a16="http://schemas.microsoft.com/office/drawing/2014/main" id="{CB578310-DACF-2018-C0C9-EAA1E46FDF5A}"/>
              </a:ext>
            </a:extLst>
          </p:cNvPr>
          <p:cNvSpPr/>
          <p:nvPr/>
        </p:nvSpPr>
        <p:spPr>
          <a:xfrm>
            <a:off x="952500" y="1572257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982005" y="1647925"/>
            <a:ext cx="7013100" cy="163500"/>
            <a:chOff x="982005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982005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296280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B2A7B8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09005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2237187384"/>
              </p:ext>
            </p:extLst>
          </p:nvPr>
        </p:nvGraphicFramePr>
        <p:xfrm>
          <a:off x="1591925" y="2007185"/>
          <a:ext cx="6262044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4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RF1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Cadastrar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RF3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Informações do Evento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RF4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Próximos Eventos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RF5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Exibir Calendário de Eventos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071249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DE5AD14A-1944-CFCB-C198-B904109BB279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21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537829" y="2271250"/>
            <a:ext cx="8018547" cy="1897091"/>
            <a:chOff x="488972" y="2265995"/>
            <a:chExt cx="8018547" cy="1897091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2" y="2485268"/>
              <a:ext cx="1127132" cy="1507198"/>
              <a:chOff x="7504145" y="1461391"/>
              <a:chExt cx="1127132" cy="1507198"/>
            </a:xfrm>
          </p:grpSpPr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8" y="3853815"/>
              <a:ext cx="449123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180;p69">
            <a:extLst>
              <a:ext uri="{FF2B5EF4-FFF2-40B4-BE49-F238E27FC236}">
                <a16:creationId xmlns:a16="http://schemas.microsoft.com/office/drawing/2014/main" id="{62955EFC-C14A-4A44-9E88-E7B5CFCAAB47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07"/>
          <p:cNvSpPr/>
          <p:nvPr/>
        </p:nvSpPr>
        <p:spPr>
          <a:xfrm>
            <a:off x="952500" y="1573021"/>
            <a:ext cx="7239000" cy="3045159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143033" y="4427557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27700" y="164792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4C4452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9" name="Google Shape;3329;p107"/>
          <p:cNvSpPr/>
          <p:nvPr/>
        </p:nvSpPr>
        <p:spPr>
          <a:xfrm>
            <a:off x="1436805" y="2007185"/>
            <a:ext cx="6558300" cy="381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71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graphicFrame>
        <p:nvGraphicFramePr>
          <p:cNvPr id="3331" name="Google Shape;3331;p107"/>
          <p:cNvGraphicFramePr/>
          <p:nvPr>
            <p:extLst>
              <p:ext uri="{D42A27DB-BD31-4B8C-83A1-F6EECF244321}">
                <p14:modId xmlns:p14="http://schemas.microsoft.com/office/powerpoint/2010/main" val="3658180695"/>
              </p:ext>
            </p:extLst>
          </p:nvPr>
        </p:nvGraphicFramePr>
        <p:xfrm>
          <a:off x="1591925" y="2007185"/>
          <a:ext cx="6200480" cy="2320820"/>
        </p:xfrm>
        <a:graphic>
          <a:graphicData uri="http://schemas.openxmlformats.org/drawingml/2006/table">
            <a:tbl>
              <a:tblPr>
                <a:noFill/>
                <a:tableStyleId>{2A15200C-1C60-4AF4-8C27-53622E9B5A42}</a:tableStyleId>
              </a:tblPr>
              <a:tblGrid>
                <a:gridCol w="20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Requisito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Funcionalidade</a:t>
                      </a:r>
                      <a:endParaRPr b="1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RNF1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Desempenho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</a:rPr>
                        <a:t>RNF2</a:t>
                      </a:r>
                      <a:endParaRPr lang="pt-BR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Compatibilidade com Navegadores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RNF3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Acessibilidade</a:t>
                      </a:r>
                      <a:endParaRPr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RNF4</a:t>
                      </a:r>
                      <a:endParaRPr lang="pt-BR"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4C445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Manutenibilidade</a:t>
                      </a:r>
                      <a:endParaRPr dirty="0">
                        <a:solidFill>
                          <a:srgbClr val="4C445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7818"/>
                  </a:ext>
                </a:extLst>
              </a:tr>
            </a:tbl>
          </a:graphicData>
        </a:graphic>
      </p:graphicFrame>
      <p:grpSp>
        <p:nvGrpSpPr>
          <p:cNvPr id="3332" name="Google Shape;3332;p107"/>
          <p:cNvGrpSpPr/>
          <p:nvPr/>
        </p:nvGrpSpPr>
        <p:grpSpPr>
          <a:xfrm rot="10800000" flipH="1">
            <a:off x="1053299" y="1673974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64;p71">
            <a:extLst>
              <a:ext uri="{FF2B5EF4-FFF2-40B4-BE49-F238E27FC236}">
                <a16:creationId xmlns:a16="http://schemas.microsoft.com/office/drawing/2014/main" id="{C0B17EFD-D674-C3B4-878A-DBAB4FA38A90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43612602-8A5F-FC0D-CBAE-344856042606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/>
          <p:cNvSpPr/>
          <p:nvPr/>
        </p:nvSpPr>
        <p:spPr>
          <a:xfrm rot="4628371" flipH="1">
            <a:off x="875855" y="3113501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A6FFDE8-ECF9-1EF3-3EE6-E64E75819ED9}"/>
              </a:ext>
            </a:extLst>
          </p:cNvPr>
          <p:cNvSpPr/>
          <p:nvPr/>
        </p:nvSpPr>
        <p:spPr>
          <a:xfrm rot="14821399" flipH="1">
            <a:off x="6296446" y="-72695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DA9F9A18-E361-BDDC-B6CE-FBB91AA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16" y="922405"/>
            <a:ext cx="6970934" cy="3455786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2400" name="Google Shape;2400;p89"/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/>
          <p:cNvSpPr txBox="1">
            <a:spLocks noGrp="1"/>
          </p:cNvSpPr>
          <p:nvPr>
            <p:ph type="subTitle" idx="1"/>
          </p:nvPr>
        </p:nvSpPr>
        <p:spPr>
          <a:xfrm>
            <a:off x="2080873" y="4353446"/>
            <a:ext cx="5428799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4452"/>
                </a:solidFill>
              </a:rPr>
              <a:t>Modelo de Negócios Canvas</a:t>
            </a:r>
            <a:endParaRPr b="1">
              <a:solidFill>
                <a:srgbClr val="4C4452"/>
              </a:solidFill>
            </a:endParaRPr>
          </a:p>
        </p:txBody>
      </p:sp>
      <p:grpSp>
        <p:nvGrpSpPr>
          <p:cNvPr id="2415" name="Google Shape;2415;p89"/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0692529-EE81-7050-B1C9-774076EA48E0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CA84DBAD-BF16-CA02-C9D6-5817B05EEBE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3135DB46-58E7-5D1E-6300-2A8133857C05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823D3786-FA72-591D-E286-50A3760251FC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0485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>
          <a:extLst>
            <a:ext uri="{FF2B5EF4-FFF2-40B4-BE49-F238E27FC236}">
              <a16:creationId xmlns:a16="http://schemas.microsoft.com/office/drawing/2014/main" id="{35A4AC04-ECA6-F0EF-90CB-A6D39E0A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309;p107">
            <a:extLst>
              <a:ext uri="{FF2B5EF4-FFF2-40B4-BE49-F238E27FC236}">
                <a16:creationId xmlns:a16="http://schemas.microsoft.com/office/drawing/2014/main" id="{BDF6BEA5-264E-64A7-5D47-1CEA9985EDB5}"/>
              </a:ext>
            </a:extLst>
          </p:cNvPr>
          <p:cNvGrpSpPr/>
          <p:nvPr/>
        </p:nvGrpSpPr>
        <p:grpSpPr>
          <a:xfrm>
            <a:off x="2198850" y="2688876"/>
            <a:ext cx="6244899" cy="1716985"/>
            <a:chOff x="2222548" y="2575047"/>
            <a:chExt cx="6244899" cy="1716985"/>
          </a:xfrm>
        </p:grpSpPr>
        <p:sp>
          <p:nvSpPr>
            <p:cNvPr id="3" name="Google Shape;3310;p107">
              <a:extLst>
                <a:ext uri="{FF2B5EF4-FFF2-40B4-BE49-F238E27FC236}">
                  <a16:creationId xmlns:a16="http://schemas.microsoft.com/office/drawing/2014/main" id="{CA73698B-2908-DFA8-D133-5BC10AF5A942}"/>
                </a:ext>
              </a:extLst>
            </p:cNvPr>
            <p:cNvSpPr/>
            <p:nvPr/>
          </p:nvSpPr>
          <p:spPr>
            <a:xfrm>
              <a:off x="6131963" y="2575047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312;p107">
              <a:extLst>
                <a:ext uri="{FF2B5EF4-FFF2-40B4-BE49-F238E27FC236}">
                  <a16:creationId xmlns:a16="http://schemas.microsoft.com/office/drawing/2014/main" id="{16540E46-48F8-529C-2F7E-D12300606961}"/>
                </a:ext>
              </a:extLst>
            </p:cNvPr>
            <p:cNvSpPr/>
            <p:nvPr/>
          </p:nvSpPr>
          <p:spPr>
            <a:xfrm>
              <a:off x="2222548" y="2711277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16;p107">
              <a:extLst>
                <a:ext uri="{FF2B5EF4-FFF2-40B4-BE49-F238E27FC236}">
                  <a16:creationId xmlns:a16="http://schemas.microsoft.com/office/drawing/2014/main" id="{5BE3B4D9-8AEE-5539-E848-BF5924E5C838}"/>
                </a:ext>
              </a:extLst>
            </p:cNvPr>
            <p:cNvSpPr/>
            <p:nvPr/>
          </p:nvSpPr>
          <p:spPr>
            <a:xfrm rot="6934250">
              <a:off x="8434638" y="3704868"/>
              <a:ext cx="32808" cy="328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2902EA68-7866-2460-6CAE-ACA53C375E7B}"/>
              </a:ext>
            </a:extLst>
          </p:cNvPr>
          <p:cNvSpPr/>
          <p:nvPr/>
        </p:nvSpPr>
        <p:spPr>
          <a:xfrm rot="14859824" flipH="1">
            <a:off x="4730461" y="-199392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4FD622-F4F6-11A9-BFEC-A8F2B93E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45230" y="889354"/>
            <a:ext cx="3252105" cy="3455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5B71505B-140A-385D-6D18-50E782B083D3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>
            <a:extLst>
              <a:ext uri="{FF2B5EF4-FFF2-40B4-BE49-F238E27FC236}">
                <a16:creationId xmlns:a16="http://schemas.microsoft.com/office/drawing/2014/main" id="{547F5D14-17E0-3B1D-D30F-B77ABEFD64EE}"/>
              </a:ext>
            </a:extLst>
          </p:cNvPr>
          <p:cNvSpPr/>
          <p:nvPr/>
        </p:nvSpPr>
        <p:spPr>
          <a:xfrm rot="4628371" flipH="1">
            <a:off x="1918875" y="2976953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89">
            <a:extLst>
              <a:ext uri="{FF2B5EF4-FFF2-40B4-BE49-F238E27FC236}">
                <a16:creationId xmlns:a16="http://schemas.microsoft.com/office/drawing/2014/main" id="{7E5F10D7-B28B-D777-718D-B2CAE53506E1}"/>
              </a:ext>
            </a:extLst>
          </p:cNvPr>
          <p:cNvSpPr/>
          <p:nvPr/>
        </p:nvSpPr>
        <p:spPr>
          <a:xfrm>
            <a:off x="2080874" y="4221095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>
            <a:extLst>
              <a:ext uri="{FF2B5EF4-FFF2-40B4-BE49-F238E27FC236}">
                <a16:creationId xmlns:a16="http://schemas.microsoft.com/office/drawing/2014/main" id="{BE2B75F4-FF2D-C6F1-5563-B1AAD730B8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0875" y="4353446"/>
            <a:ext cx="54288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4452"/>
                </a:solidFill>
              </a:rPr>
              <a:t>Diagrama de Casos de Uso</a:t>
            </a:r>
            <a:endParaRPr b="1" dirty="0">
              <a:solidFill>
                <a:srgbClr val="4C4452"/>
              </a:solidFill>
            </a:endParaRPr>
          </a:p>
        </p:txBody>
      </p:sp>
      <p:grpSp>
        <p:nvGrpSpPr>
          <p:cNvPr id="2415" name="Google Shape;2415;p89">
            <a:extLst>
              <a:ext uri="{FF2B5EF4-FFF2-40B4-BE49-F238E27FC236}">
                <a16:creationId xmlns:a16="http://schemas.microsoft.com/office/drawing/2014/main" id="{C0E21DA7-A16D-8A0B-1CE9-391EDAFBC2C6}"/>
              </a:ext>
            </a:extLst>
          </p:cNvPr>
          <p:cNvGrpSpPr/>
          <p:nvPr/>
        </p:nvGrpSpPr>
        <p:grpSpPr>
          <a:xfrm rot="2700000">
            <a:off x="5918513" y="1260061"/>
            <a:ext cx="620128" cy="233912"/>
            <a:chOff x="6872640" y="3300197"/>
            <a:chExt cx="620134" cy="233914"/>
          </a:xfrm>
        </p:grpSpPr>
        <p:sp>
          <p:nvSpPr>
            <p:cNvPr id="2416" name="Google Shape;2416;p89">
              <a:extLst>
                <a:ext uri="{FF2B5EF4-FFF2-40B4-BE49-F238E27FC236}">
                  <a16:creationId xmlns:a16="http://schemas.microsoft.com/office/drawing/2014/main" id="{C5D38329-E81B-EDAB-5515-CFA730C62425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>
              <a:extLst>
                <a:ext uri="{FF2B5EF4-FFF2-40B4-BE49-F238E27FC236}">
                  <a16:creationId xmlns:a16="http://schemas.microsoft.com/office/drawing/2014/main" id="{9945262A-2231-ACF8-4709-6022D58C1A0C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0A50FA-891A-7F5E-2231-112E406BEE0C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A22C38-CC95-EB42-5E0B-B1C3C88FBAD2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  <a:extLst>
              <a:ext uri="{FF2B5EF4-FFF2-40B4-BE49-F238E27FC236}">
                <a16:creationId xmlns:a16="http://schemas.microsoft.com/office/drawing/2014/main" id="{1E5FCC8C-ADE5-8B60-33A1-383F21D1B704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233072F9-A97A-8D4D-876E-DA424CE36D26}"/>
              </a:ext>
            </a:extLst>
          </p:cNvPr>
          <p:cNvGrpSpPr/>
          <p:nvPr/>
        </p:nvGrpSpPr>
        <p:grpSpPr>
          <a:xfrm rot="18545823">
            <a:off x="1999238" y="4288905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0B6173A5-2598-91DA-61A0-8633E70C780F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80894E6F-1F68-3870-BF9F-8C83DA44ED71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E68F824A-03E3-1ACB-DFED-FE9C874F7C88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7</a:t>
            </a:r>
          </a:p>
        </p:txBody>
      </p:sp>
      <p:sp>
        <p:nvSpPr>
          <p:cNvPr id="18" name="Google Shape;3315;p107">
            <a:extLst>
              <a:ext uri="{FF2B5EF4-FFF2-40B4-BE49-F238E27FC236}">
                <a16:creationId xmlns:a16="http://schemas.microsoft.com/office/drawing/2014/main" id="{8E0B779C-F244-8BE7-BBC7-6E74ABDBF0BA}"/>
              </a:ext>
            </a:extLst>
          </p:cNvPr>
          <p:cNvSpPr/>
          <p:nvPr/>
        </p:nvSpPr>
        <p:spPr>
          <a:xfrm rot="6934250">
            <a:off x="6599722" y="3296094"/>
            <a:ext cx="152524" cy="1525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3315;p107">
            <a:extLst>
              <a:ext uri="{FF2B5EF4-FFF2-40B4-BE49-F238E27FC236}">
                <a16:creationId xmlns:a16="http://schemas.microsoft.com/office/drawing/2014/main" id="{A5349450-A0DC-540F-5960-70FFA80650E3}"/>
              </a:ext>
            </a:extLst>
          </p:cNvPr>
          <p:cNvSpPr/>
          <p:nvPr/>
        </p:nvSpPr>
        <p:spPr>
          <a:xfrm rot="6934250">
            <a:off x="1509554" y="3404940"/>
            <a:ext cx="152524" cy="15253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>
          <a:extLst>
            <a:ext uri="{FF2B5EF4-FFF2-40B4-BE49-F238E27FC236}">
              <a16:creationId xmlns:a16="http://schemas.microsoft.com/office/drawing/2014/main" id="{E910B6A5-E8FB-4778-6DE4-88C41530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A7AF483E-5068-42E5-78B3-0820E9DCDADB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>
            <a:extLst>
              <a:ext uri="{FF2B5EF4-FFF2-40B4-BE49-F238E27FC236}">
                <a16:creationId xmlns:a16="http://schemas.microsoft.com/office/drawing/2014/main" id="{D879EF42-B649-EC7A-2DA4-D4E6944E691F}"/>
              </a:ext>
            </a:extLst>
          </p:cNvPr>
          <p:cNvSpPr/>
          <p:nvPr/>
        </p:nvSpPr>
        <p:spPr>
          <a:xfrm rot="4628371" flipH="1">
            <a:off x="902273" y="2780993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35562090-86A8-CF58-11B5-2466DCBD212C}"/>
              </a:ext>
            </a:extLst>
          </p:cNvPr>
          <p:cNvSpPr/>
          <p:nvPr/>
        </p:nvSpPr>
        <p:spPr>
          <a:xfrm rot="14821399" flipH="1">
            <a:off x="6343343" y="211323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BB9F9C3-2CD5-5B52-64B2-4059F925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3420" y="1314667"/>
            <a:ext cx="6970934" cy="2671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400" name="Google Shape;2400;p89">
            <a:extLst>
              <a:ext uri="{FF2B5EF4-FFF2-40B4-BE49-F238E27FC236}">
                <a16:creationId xmlns:a16="http://schemas.microsoft.com/office/drawing/2014/main" id="{BE9DB835-8D5E-0CB8-9A93-2F6DE495045E}"/>
              </a:ext>
            </a:extLst>
          </p:cNvPr>
          <p:cNvSpPr/>
          <p:nvPr/>
        </p:nvSpPr>
        <p:spPr>
          <a:xfrm>
            <a:off x="2107292" y="3888587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>
            <a:extLst>
              <a:ext uri="{FF2B5EF4-FFF2-40B4-BE49-F238E27FC236}">
                <a16:creationId xmlns:a16="http://schemas.microsoft.com/office/drawing/2014/main" id="{8A52CE83-388B-BE51-5498-7184338B15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07291" y="4020938"/>
            <a:ext cx="5428799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4452"/>
                </a:solidFill>
              </a:rPr>
              <a:t>Diagrama de Classe</a:t>
            </a:r>
            <a:endParaRPr b="1" dirty="0">
              <a:solidFill>
                <a:srgbClr val="4C4452"/>
              </a:solidFill>
            </a:endParaRPr>
          </a:p>
        </p:txBody>
      </p:sp>
      <p:grpSp>
        <p:nvGrpSpPr>
          <p:cNvPr id="2415" name="Google Shape;2415;p89">
            <a:extLst>
              <a:ext uri="{FF2B5EF4-FFF2-40B4-BE49-F238E27FC236}">
                <a16:creationId xmlns:a16="http://schemas.microsoft.com/office/drawing/2014/main" id="{6956545C-7405-B864-7EBD-DDBE6C83EAB9}"/>
              </a:ext>
            </a:extLst>
          </p:cNvPr>
          <p:cNvGrpSpPr/>
          <p:nvPr/>
        </p:nvGrpSpPr>
        <p:grpSpPr>
          <a:xfrm rot="2700000">
            <a:off x="7596924" y="709416"/>
            <a:ext cx="620128" cy="233912"/>
            <a:chOff x="6872640" y="3300197"/>
            <a:chExt cx="620134" cy="233914"/>
          </a:xfrm>
        </p:grpSpPr>
        <p:sp>
          <p:nvSpPr>
            <p:cNvPr id="2416" name="Google Shape;2416;p89">
              <a:extLst>
                <a:ext uri="{FF2B5EF4-FFF2-40B4-BE49-F238E27FC236}">
                  <a16:creationId xmlns:a16="http://schemas.microsoft.com/office/drawing/2014/main" id="{118DB607-7FB5-16D0-9285-EAAD1A93264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>
              <a:extLst>
                <a:ext uri="{FF2B5EF4-FFF2-40B4-BE49-F238E27FC236}">
                  <a16:creationId xmlns:a16="http://schemas.microsoft.com/office/drawing/2014/main" id="{24B25F23-972C-5732-A609-C1840489FB88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C35F67-E7F4-236A-989B-7BB63C6EE4CA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50A356-E112-F844-3448-AA2D0B7E98A7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  <a:extLst>
              <a:ext uri="{FF2B5EF4-FFF2-40B4-BE49-F238E27FC236}">
                <a16:creationId xmlns:a16="http://schemas.microsoft.com/office/drawing/2014/main" id="{E0B53340-3E97-36C1-57F2-5D09BB80071D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9130AB99-5626-0E27-009D-5E02CF5531C8}"/>
              </a:ext>
            </a:extLst>
          </p:cNvPr>
          <p:cNvGrpSpPr/>
          <p:nvPr/>
        </p:nvGrpSpPr>
        <p:grpSpPr>
          <a:xfrm rot="18545823">
            <a:off x="694291" y="3635539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F87E4270-EF96-B27D-D35A-B43DDB544DC7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00F657D5-C39E-920F-3404-95648457C3A4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E111D324-04F4-E0A5-84E2-F30CD1502858}"/>
              </a:ext>
            </a:extLst>
          </p:cNvPr>
          <p:cNvSpPr txBox="1">
            <a:spLocks/>
          </p:cNvSpPr>
          <p:nvPr/>
        </p:nvSpPr>
        <p:spPr>
          <a:xfrm flipH="1">
            <a:off x="8414412" y="4319354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8</a:t>
            </a:r>
            <a:endParaRPr lang="pt-BR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A7B8"/>
        </a:solidFill>
        <a:effectLst/>
      </p:bgPr>
    </p:bg>
    <p:spTree>
      <p:nvGrpSpPr>
        <p:cNvPr id="1" name="Shape 2390">
          <a:extLst>
            <a:ext uri="{FF2B5EF4-FFF2-40B4-BE49-F238E27FC236}">
              <a16:creationId xmlns:a16="http://schemas.microsoft.com/office/drawing/2014/main" id="{1D7BF977-9DFF-2366-3EE1-D7C03EA2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80;p69">
            <a:extLst>
              <a:ext uri="{FF2B5EF4-FFF2-40B4-BE49-F238E27FC236}">
                <a16:creationId xmlns:a16="http://schemas.microsoft.com/office/drawing/2014/main" id="{DA8185F1-FB64-D3AA-2085-5494905D6F45}"/>
              </a:ext>
            </a:extLst>
          </p:cNvPr>
          <p:cNvSpPr/>
          <p:nvPr/>
        </p:nvSpPr>
        <p:spPr>
          <a:xfrm rot="5400000">
            <a:off x="51108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rgbClr val="AD88C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4C445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89">
            <a:extLst>
              <a:ext uri="{FF2B5EF4-FFF2-40B4-BE49-F238E27FC236}">
                <a16:creationId xmlns:a16="http://schemas.microsoft.com/office/drawing/2014/main" id="{E81A1E8A-40B4-A49D-6BC7-2038088B5DD6}"/>
              </a:ext>
            </a:extLst>
          </p:cNvPr>
          <p:cNvSpPr/>
          <p:nvPr/>
        </p:nvSpPr>
        <p:spPr>
          <a:xfrm rot="4628371" flipH="1">
            <a:off x="871864" y="2463464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2391;p89">
            <a:extLst>
              <a:ext uri="{FF2B5EF4-FFF2-40B4-BE49-F238E27FC236}">
                <a16:creationId xmlns:a16="http://schemas.microsoft.com/office/drawing/2014/main" id="{94E6A3F1-D733-FEC9-D54D-BB56AFD532B6}"/>
              </a:ext>
            </a:extLst>
          </p:cNvPr>
          <p:cNvSpPr/>
          <p:nvPr/>
        </p:nvSpPr>
        <p:spPr>
          <a:xfrm rot="14821399" flipH="1">
            <a:off x="6416279" y="563070"/>
            <a:ext cx="1758306" cy="2402032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0217F9-02A1-3492-681E-C5842F09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9237" y="1639399"/>
            <a:ext cx="6970934" cy="2021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400" name="Google Shape;2400;p89">
            <a:extLst>
              <a:ext uri="{FF2B5EF4-FFF2-40B4-BE49-F238E27FC236}">
                <a16:creationId xmlns:a16="http://schemas.microsoft.com/office/drawing/2014/main" id="{DC65411A-75C0-BC9D-7D4C-5ACC19B12627}"/>
              </a:ext>
            </a:extLst>
          </p:cNvPr>
          <p:cNvSpPr/>
          <p:nvPr/>
        </p:nvSpPr>
        <p:spPr>
          <a:xfrm>
            <a:off x="2065670" y="3557570"/>
            <a:ext cx="5428800" cy="436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4C4452">
                <a:alpha val="50000"/>
              </a:srgb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89">
            <a:extLst>
              <a:ext uri="{FF2B5EF4-FFF2-40B4-BE49-F238E27FC236}">
                <a16:creationId xmlns:a16="http://schemas.microsoft.com/office/drawing/2014/main" id="{E680E317-1F7A-6CCC-EA60-81929FCBAC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5669" y="3689921"/>
            <a:ext cx="5428799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4452"/>
                </a:solidFill>
              </a:rPr>
              <a:t>Modelo Conceitual do Banco de Dados</a:t>
            </a:r>
            <a:endParaRPr b="1" dirty="0">
              <a:solidFill>
                <a:srgbClr val="4C4452"/>
              </a:solidFill>
            </a:endParaRPr>
          </a:p>
        </p:txBody>
      </p:sp>
      <p:grpSp>
        <p:nvGrpSpPr>
          <p:cNvPr id="2415" name="Google Shape;2415;p89">
            <a:extLst>
              <a:ext uri="{FF2B5EF4-FFF2-40B4-BE49-F238E27FC236}">
                <a16:creationId xmlns:a16="http://schemas.microsoft.com/office/drawing/2014/main" id="{A5B32B20-C002-A778-E0A0-9288AB78263A}"/>
              </a:ext>
            </a:extLst>
          </p:cNvPr>
          <p:cNvGrpSpPr/>
          <p:nvPr/>
        </p:nvGrpSpPr>
        <p:grpSpPr>
          <a:xfrm rot="2700000">
            <a:off x="7490696" y="1824392"/>
            <a:ext cx="620128" cy="233912"/>
            <a:chOff x="6872640" y="3300197"/>
            <a:chExt cx="620134" cy="233914"/>
          </a:xfrm>
        </p:grpSpPr>
        <p:sp>
          <p:nvSpPr>
            <p:cNvPr id="2416" name="Google Shape;2416;p89">
              <a:extLst>
                <a:ext uri="{FF2B5EF4-FFF2-40B4-BE49-F238E27FC236}">
                  <a16:creationId xmlns:a16="http://schemas.microsoft.com/office/drawing/2014/main" id="{7EC17F8B-F3F0-08A6-A822-3052CA13191B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9">
              <a:extLst>
                <a:ext uri="{FF2B5EF4-FFF2-40B4-BE49-F238E27FC236}">
                  <a16:creationId xmlns:a16="http://schemas.microsoft.com/office/drawing/2014/main" id="{A247EFF8-EC89-8723-002F-F82DBE7B751D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9" name="Google Shape;2419;p8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8265E9-9A68-64FD-90B6-85E09321185D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8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0A7625-B84B-BB41-D638-2137E588C11B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89">
            <a:hlinkClick r:id="rId4" action="ppaction://hlinksldjump"/>
            <a:extLst>
              <a:ext uri="{FF2B5EF4-FFF2-40B4-BE49-F238E27FC236}">
                <a16:creationId xmlns:a16="http://schemas.microsoft.com/office/drawing/2014/main" id="{E2E55218-F775-CF75-BD5F-2CEC96E533E1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415;p89">
            <a:extLst>
              <a:ext uri="{FF2B5EF4-FFF2-40B4-BE49-F238E27FC236}">
                <a16:creationId xmlns:a16="http://schemas.microsoft.com/office/drawing/2014/main" id="{CF7D8F19-6AE4-0C9E-CA86-751DCA96984E}"/>
              </a:ext>
            </a:extLst>
          </p:cNvPr>
          <p:cNvGrpSpPr/>
          <p:nvPr/>
        </p:nvGrpSpPr>
        <p:grpSpPr>
          <a:xfrm rot="18545823">
            <a:off x="679087" y="2972014"/>
            <a:ext cx="620128" cy="233912"/>
            <a:chOff x="6872640" y="3300197"/>
            <a:chExt cx="620134" cy="233914"/>
          </a:xfrm>
        </p:grpSpPr>
        <p:sp>
          <p:nvSpPr>
            <p:cNvPr id="11" name="Google Shape;2416;p89">
              <a:extLst>
                <a:ext uri="{FF2B5EF4-FFF2-40B4-BE49-F238E27FC236}">
                  <a16:creationId xmlns:a16="http://schemas.microsoft.com/office/drawing/2014/main" id="{8D7E067F-A31E-516D-C08E-DD2D300374E8}"/>
                </a:ext>
              </a:extLst>
            </p:cNvPr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17;p89">
              <a:extLst>
                <a:ext uri="{FF2B5EF4-FFF2-40B4-BE49-F238E27FC236}">
                  <a16:creationId xmlns:a16="http://schemas.microsoft.com/office/drawing/2014/main" id="{2BFED4EB-6903-DE27-BBEB-68F7A5E789E2}"/>
                </a:ext>
              </a:extLst>
            </p:cNvPr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264;p71">
            <a:extLst>
              <a:ext uri="{FF2B5EF4-FFF2-40B4-BE49-F238E27FC236}">
                <a16:creationId xmlns:a16="http://schemas.microsoft.com/office/drawing/2014/main" id="{56B50C99-570A-DFC1-BC48-9FF2C5D0F16B}"/>
              </a:ext>
            </a:extLst>
          </p:cNvPr>
          <p:cNvSpPr txBox="1">
            <a:spLocks/>
          </p:cNvSpPr>
          <p:nvPr/>
        </p:nvSpPr>
        <p:spPr>
          <a:xfrm flipH="1">
            <a:off x="8450667" y="4328005"/>
            <a:ext cx="293680" cy="3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6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l"/>
            <a:r>
              <a:rPr lang="pt-BR" dirty="0">
                <a:latin typeface="Roboto" pitchFamily="2" charset="0"/>
                <a:ea typeface="Roboto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9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191c2e-8b42-4228-85b4-7806ea93d9fa">
      <Terms xmlns="http://schemas.microsoft.com/office/infopath/2007/PartnerControls"/>
    </lcf76f155ced4ddcb4097134ff3c332f>
    <TaxCatchAll xmlns="8d5d6a0f-107e-4682-b58a-f9becefb0b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C2005DCAB1674486624464BF14EA09" ma:contentTypeVersion="11" ma:contentTypeDescription="Crie um novo documento." ma:contentTypeScope="" ma:versionID="daaf81cceb216a00c89de795c2ef5d2d">
  <xsd:schema xmlns:xsd="http://www.w3.org/2001/XMLSchema" xmlns:xs="http://www.w3.org/2001/XMLSchema" xmlns:p="http://schemas.microsoft.com/office/2006/metadata/properties" xmlns:ns2="90191c2e-8b42-4228-85b4-7806ea93d9fa" xmlns:ns3="8d5d6a0f-107e-4682-b58a-f9becefb0ba6" targetNamespace="http://schemas.microsoft.com/office/2006/metadata/properties" ma:root="true" ma:fieldsID="20e8468169b743957fb572bee876097a" ns2:_="" ns3:_="">
    <xsd:import namespace="90191c2e-8b42-4228-85b4-7806ea93d9fa"/>
    <xsd:import namespace="8d5d6a0f-107e-4682-b58a-f9becefb0b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91c2e-8b42-4228-85b4-7806ea93d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5d6a0f-107e-4682-b58a-f9becefb0ba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ec2417-5b9a-4a53-a8da-984836d9f67a}" ma:internalName="TaxCatchAll" ma:showField="CatchAllData" ma:web="8d5d6a0f-107e-4682-b58a-f9becefb0b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1CD7B5-BCF7-4A33-B6D3-C5190EC01BA0}">
  <ds:schemaRefs>
    <ds:schemaRef ds:uri="8d5d6a0f-107e-4682-b58a-f9becefb0ba6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90191c2e-8b42-4228-85b4-7806ea93d9fa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CA9C8C-C279-4C68-8BE0-8014C058D5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AE3B0F-CE27-46E5-A181-A93DD31EA13F}">
  <ds:schemaRefs>
    <ds:schemaRef ds:uri="8d5d6a0f-107e-4682-b58a-f9becefb0ba6"/>
    <ds:schemaRef ds:uri="90191c2e-8b42-4228-85b4-7806ea93d9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446</Words>
  <Application>Microsoft Office PowerPoint</Application>
  <PresentationFormat>Apresentação na tela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Darker Grotesque</vt:lpstr>
      <vt:lpstr>Montserrat</vt:lpstr>
      <vt:lpstr>Roboto</vt:lpstr>
      <vt:lpstr>Darker Grotesque Medium</vt:lpstr>
      <vt:lpstr>Multi-Business Company Website by Slidesgo</vt:lpstr>
      <vt:lpstr>Localize Jahu</vt:lpstr>
      <vt:lpstr>Introdução</vt:lpstr>
      <vt:lpstr>Objetivo</vt:lpstr>
      <vt:lpstr>Requisitos Funcionais</vt:lpstr>
      <vt:lpstr>Requisitos Não Funcionais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de Viabilidade</vt:lpstr>
      <vt:lpstr>Aplicação</vt:lpstr>
      <vt:lpstr>Tablet </vt:lpstr>
      <vt:lpstr>Mobile</vt:lpstr>
      <vt:lpstr>Considerações Finais</vt:lpstr>
      <vt:lpstr>Obras Consultadas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Jahu</dc:title>
  <dc:creator>Evelyn - PC</dc:creator>
  <cp:lastModifiedBy>EVELYN NATALY APARECIDA CASSINOTTE</cp:lastModifiedBy>
  <cp:revision>5</cp:revision>
  <dcterms:modified xsi:type="dcterms:W3CDTF">2024-12-02T11:32:41Z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0x010100DBC2005DCAB1674486624464BF14EA09</vt:lpwstr>
  </property>
</Properties>
</file>