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4"/>
  </p:sldMasterIdLst>
  <p:notesMasterIdLst>
    <p:notesMasterId r:id="rId25"/>
  </p:notesMasterIdLst>
  <p:handoutMasterIdLst>
    <p:handoutMasterId r:id="rId26"/>
  </p:handoutMasterIdLst>
  <p:sldIdLst>
    <p:sldId id="333" r:id="rId5"/>
    <p:sldId id="345" r:id="rId6"/>
    <p:sldId id="260" r:id="rId7"/>
    <p:sldId id="263" r:id="rId8"/>
    <p:sldId id="353" r:id="rId9"/>
    <p:sldId id="354" r:id="rId10"/>
    <p:sldId id="344" r:id="rId11"/>
    <p:sldId id="337" r:id="rId12"/>
    <p:sldId id="347" r:id="rId13"/>
    <p:sldId id="268" r:id="rId14"/>
    <p:sldId id="281" r:id="rId15"/>
    <p:sldId id="352" r:id="rId16"/>
    <p:sldId id="267" r:id="rId17"/>
    <p:sldId id="290" r:id="rId18"/>
    <p:sldId id="346" r:id="rId19"/>
    <p:sldId id="311" r:id="rId20"/>
    <p:sldId id="310" r:id="rId21"/>
    <p:sldId id="348" r:id="rId22"/>
    <p:sldId id="340" r:id="rId23"/>
    <p:sldId id="341" r:id="rId24"/>
  </p:sldIdLst>
  <p:sldSz cx="9144000" cy="5143500" type="screen16x9"/>
  <p:notesSz cx="6858000" cy="9144000"/>
  <p:embeddedFontLst>
    <p:embeddedFont>
      <p:font typeface="Darker Grotesque" panose="020B0604020202020204" charset="0"/>
      <p:regular r:id="rId27"/>
      <p:bold r:id="rId28"/>
    </p:embeddedFont>
    <p:embeddedFont>
      <p:font typeface="Darker Grotesque Medium" panose="020B0604020202020204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Roboto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52"/>
    <a:srgbClr val="B2A7B8"/>
    <a:srgbClr val="AD88C6"/>
    <a:srgbClr val="FFC3D0"/>
    <a:srgbClr val="737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9990E-2786-49FC-BABC-0D8BF22C5A3A}" v="3" dt="2024-06-18T21:49:12.017"/>
  </p1510:revLst>
</p1510:revInfo>
</file>

<file path=ppt/tableStyles.xml><?xml version="1.0" encoding="utf-8"?>
<a:tblStyleLst xmlns:a="http://schemas.openxmlformats.org/drawingml/2006/main" def="{2A15200C-1C60-4AF4-8C27-53622E9B5A42}">
  <a:tblStyle styleId="{2A15200C-1C60-4AF4-8C27-53622E9B5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7BDE76-0696-D07A-36B5-89428B45A5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7D29DD-3AA9-4C51-8670-17A0D6F6D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C97AF-124B-434E-AA5D-1D5978CFA493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280F66-92F3-5C94-756B-B762EDDE7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4B5AB-8880-CFE8-8CE7-DD4D237CA1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E7A51-CF45-4DD7-9F13-8D1EFD842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39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7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1e0eea7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1e0eea7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87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6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89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3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85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41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5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77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4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userDrawn="1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FD5034FA-0895-11AD-E97C-471CD0F8F182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D48B896-5DB7-4F37-B5F9-573717B62786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786C8C8B-326A-9750-E2FD-4D73B4A1C05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3EDEE3F-2C33-9160-6949-7B31A3AB599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6EBF466B-CFDC-FD7D-9753-6AD143B06B9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679EC97-D6BA-C6DC-7B0D-4CCF1CFCA209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612FDF06-E58B-6FBC-156D-3CB5DFFE0FCE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22396295-57E9-D720-6185-990854497E1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09E6BAEC-BE0C-EEC2-F9D2-D34D51797F5B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FC1DECE0-0E87-E3F5-4B92-945C06AF4FB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7CF3A5DE-94E2-6BC4-CB8F-5B23733CB15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181F7A8F-27D3-D5D2-B31D-C8944881116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1" name="Google Shape;721;p4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45B6D845-CDD3-E0A8-9437-FF4E09BD0D1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C971EBD-95C6-7264-66ED-799153DB43BF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CBF1792F-A0CB-C947-C203-DA299FCFCEB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B5084E61-E3E2-6EDB-03CE-2C19ACFC26C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7C6CEDB-B451-374C-7AF6-60CC853B231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9EAD9DB-D84B-5F31-EFD8-47CCAA8C89E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302CB71B-D06C-A420-9863-3AA3A138B46C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5E7CE51D-8B4B-6DC9-0EE0-44BC34074F9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76C77DC-6F78-1626-B6BB-9E202B4F60F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9EC6E85-E0AA-ED1E-484C-2F26045E6EF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859C3192-96ED-FF26-7D6E-BAABE3539106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AE63297-C80D-A512-D01B-A8E37D456958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2F0CE591-5C20-514E-B206-8BA2F303D021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548C1B4-B43A-5524-A01A-305C817C6AF8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8823BB2F-35E0-7A3D-A4C8-EA98EE30595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644A29DC-53A0-6085-9302-EBEAB28C3986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A09CBDB3-9C19-A7B1-CA9B-CB62AD3D285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DCFD357A-CD79-468D-18FD-AA1A63C6E45A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C8388C6-E033-EEB4-7575-5EA558D6158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F3371A8-8564-7FD5-9113-3693B605940C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063A0522-C03D-3751-EBC5-639C594372D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5F061D15-B9C0-0F86-EBF6-01635DAEE82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A4907881-673B-34E8-790F-FFF8684A28C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4589A598-0E8D-20D8-A618-D6335363AADE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CF86E-871A-66B8-E5A1-732FE12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7941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802FD05-9077-1D41-21BA-189C731F36A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ABDACE3-9AC2-8CD9-AA94-C676EE2B521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A6C8EAC-2EE2-EC9A-A8FC-B2C2E27420B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789BCD6-06C8-06E1-15C6-EB1C79ABB9A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9C2BB87F-A6FF-1A65-41B4-AC084782702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BAA636AE-D902-C590-36ED-640E77F6034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56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6ADC0C3-3E84-123D-4FB9-12A5659EEDC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99D87B2-2D80-43F2-03F0-E5D4EFA03032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80E7D8C-5434-A741-4F4B-7656B78013FF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0B7DCF5-85C6-083E-D48F-73CC51368720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3767F5D2-45EF-84A8-3874-AAFC519BF25C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63FAED6D-B8ED-B494-A52E-9F4506517E4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987A56B0-06AC-12F4-4CE2-2967CEA9F769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F5149013-5127-3543-EAAD-33D34FE7E3CA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4A7D88BC-BB8B-1E6C-5251-D75580122114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7BB39469-7215-A8A9-6F99-E3A86A75FC48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F70FE528-FB74-0B56-A373-4156F1ADAFE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584A25B4-804F-A3AB-C383-131DB9E5C58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DBBDD9AD-44B4-DE46-9929-CE72B9E7784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FD970B-3681-9BB4-BE74-312C055E3DC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EE73B347-C669-96F8-01EA-4EFAAEC2955C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05C924D-20C0-5A49-F915-BF255844560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BCFC5815-8FF3-4817-C10D-E1703603094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27992EC7-5CC6-4D03-A7EA-3312736EA512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3D91626-9F8A-2A8C-ADFE-1F36133D94B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395D2CA-BD47-A10D-00A1-D39740E308D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B35041E-3E51-358B-FAE6-2C4B5C42442D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375709E0-67A4-BB9D-9435-4792F10B31E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3BC1353-2AAE-F3BD-5B5F-9CFB760E360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338119BF-149A-38EE-6C02-C4D7A6FBC81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5CDC19D1-9E75-7AAD-BFC9-CEC9147F9E93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B5AA463E-4017-91DF-2BDF-699EB95580C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96BAE24-6378-FF7A-7E27-C0882CDA128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6E45D2F1-8EAF-FCC3-9D4B-FED5A4B3132B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2FF7C9B6-6561-4FEC-D10F-5DC6985B9E28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24B869E-239C-5C4B-075A-C9AFDF60503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457D24B-DAD6-78F8-21E1-5CB381959BFB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FDAACB74-04F6-71D9-7382-083CB7928C49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5318897-7FB0-AB65-5BD7-8B7AF837BF41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9317EFC-8D74-50C3-8E09-DFE678F1F7F9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F2A50563-2B4C-DE79-C79F-10D7106E13D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5BF9B18E-B88F-B67F-2447-44A19F2DBA4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CAFDFE0E-D3F5-7413-031A-E2AB44AB688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C19EBF-C167-22AA-F762-4EE7EAF6BB7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D399A515-4B4B-1F79-445D-E213C6E620F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04B2B732-EE51-BBF6-7DB7-3DEEDEB92D7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77A511A2-CED1-B3DB-F69A-509B5C2FC8F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5CC54C9-C334-79CE-E640-007AA7E169F3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2" r:id="rId4"/>
    <p:sldLayoutId id="2147483664" r:id="rId5"/>
    <p:sldLayoutId id="2147483672" r:id="rId6"/>
    <p:sldLayoutId id="2147483673" r:id="rId7"/>
    <p:sldLayoutId id="2147483675" r:id="rId8"/>
    <p:sldLayoutId id="2147483676" r:id="rId9"/>
    <p:sldLayoutId id="2147483679" r:id="rId10"/>
    <p:sldLayoutId id="2147483690" r:id="rId11"/>
    <p:sldLayoutId id="2147483703" r:id="rId12"/>
    <p:sldLayoutId id="2147483704" r:id="rId13"/>
    <p:sldLayoutId id="2147483705" r:id="rId14"/>
    <p:sldLayoutId id="2147483706" r:id="rId15"/>
    <p:sldLayoutId id="2147483711" r:id="rId16"/>
    <p:sldLayoutId id="214748371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www.figma.com/file/6b4daerIKXVNAeEldSNjRG/Localize-Jahu?type=design&amp;node-id=0%3A1&amp;mode=design&amp;t=bi1W5TIuVxAD3mVm-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localize-jahu.github.io/exibirEvento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tresdaweb.com.br/tecnologias/requisitos-funcionais-e-nao-funcionais-o-que-sa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5" Type="http://schemas.openxmlformats.org/officeDocument/2006/relationships/hyperlink" Target="https://www.cursospm3.com.br/blog/aplicacao-web/" TargetMode="External"/><Relationship Id="rId4" Type="http://schemas.openxmlformats.org/officeDocument/2006/relationships/hyperlink" Target="https://blog.casadodesenvolvedor.com.br/requisitos-funcionais-e-nao-funcionai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hyperlink" Target="mailto:evelyn.cassinotte@fatec.sp.gov.br?subject=Localize%20Jahu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0180" y="1379034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30180" y="1379034"/>
            <a:ext cx="3846022" cy="68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C445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Localize Jahu</a:t>
            </a:r>
            <a:endParaRPr sz="4000" b="1">
              <a:solidFill>
                <a:srgbClr val="4C445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55644" y="2071965"/>
            <a:ext cx="3890700" cy="2307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latin typeface="Darker Grotesque" panose="020B0604020202020204" charset="0"/>
              </a:rPr>
              <a:t>Desenvolvimento de Software Multiplataforma</a:t>
            </a:r>
          </a:p>
          <a:p>
            <a:pPr marL="0" indent="0"/>
            <a:r>
              <a:rPr lang="en" dirty="0">
                <a:latin typeface="Darker Grotesque" panose="020B0604020202020204" charset="0"/>
                <a:ea typeface="Roboto"/>
                <a:cs typeface="Roboto"/>
              </a:rPr>
              <a:t>Desenvolvimento Web, Design Digital e Engenharia de Software</a:t>
            </a:r>
          </a:p>
          <a:p>
            <a:pPr marL="0" indent="0"/>
            <a:endParaRPr lang="en" dirty="0">
              <a:latin typeface="Darker Grotesque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Alisa Gabriel,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Evelyn Nataly Aparecida Cassinotte,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Lara Nicoly Ronchesel Ramos,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Raissa Geovana Araujo, </a:t>
            </a:r>
            <a:endParaRPr lang="pt-BR" dirty="0">
              <a:latin typeface="Darker Grotesque Medium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Thais Silva de Lima.</a:t>
            </a:r>
          </a:p>
        </p:txBody>
      </p:sp>
      <p:grpSp>
        <p:nvGrpSpPr>
          <p:cNvPr id="5" name="Google Shape;964;p64">
            <a:extLst>
              <a:ext uri="{FF2B5EF4-FFF2-40B4-BE49-F238E27FC236}">
                <a16:creationId xmlns:a16="http://schemas.microsoft.com/office/drawing/2014/main" id="{D256100A-D740-FFB6-D033-39E10775C616}"/>
              </a:ext>
            </a:extLst>
          </p:cNvPr>
          <p:cNvGrpSpPr/>
          <p:nvPr/>
        </p:nvGrpSpPr>
        <p:grpSpPr>
          <a:xfrm flipH="1">
            <a:off x="910899" y="1192671"/>
            <a:ext cx="825589" cy="93992"/>
            <a:chOff x="5718423" y="809024"/>
            <a:chExt cx="830071" cy="94500"/>
          </a:xfrm>
        </p:grpSpPr>
        <p:sp>
          <p:nvSpPr>
            <p:cNvPr id="6" name="Google Shape;965;p64">
              <a:extLst>
                <a:ext uri="{FF2B5EF4-FFF2-40B4-BE49-F238E27FC236}">
                  <a16:creationId xmlns:a16="http://schemas.microsoft.com/office/drawing/2014/main" id="{BD0D2278-4E00-CDFF-DBC9-0EA6DDC36D69}"/>
                </a:ext>
              </a:extLst>
            </p:cNvPr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6;p64">
              <a:extLst>
                <a:ext uri="{FF2B5EF4-FFF2-40B4-BE49-F238E27FC236}">
                  <a16:creationId xmlns:a16="http://schemas.microsoft.com/office/drawing/2014/main" id="{A60644ED-4935-818F-8447-0A9722E70053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7;p64">
              <a:extLst>
                <a:ext uri="{FF2B5EF4-FFF2-40B4-BE49-F238E27FC236}">
                  <a16:creationId xmlns:a16="http://schemas.microsoft.com/office/drawing/2014/main" id="{7410BA8A-E646-0C8B-9B68-C32078A9C081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8;p64">
              <a:extLst>
                <a:ext uri="{FF2B5EF4-FFF2-40B4-BE49-F238E27FC236}">
                  <a16:creationId xmlns:a16="http://schemas.microsoft.com/office/drawing/2014/main" id="{55D5AA1A-760D-8DAD-F582-CB5B78CB97F6}"/>
                </a:ext>
              </a:extLst>
            </p:cNvPr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EBF16658-3663-9829-5D20-0A51C1D6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ACEF98FF-45A6-C5DF-7725-ADBD45570B18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44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18193" y="800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Paleta de Cores</a:t>
            </a:r>
            <a:endParaRPr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AD88C6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4C4452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B2A7B8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6"/>
          <p:cNvGrpSpPr/>
          <p:nvPr/>
        </p:nvGrpSpPr>
        <p:grpSpPr>
          <a:xfrm>
            <a:off x="4363334" y="2208332"/>
            <a:ext cx="417492" cy="473800"/>
            <a:chOff x="2423775" y="3226875"/>
            <a:chExt cx="259925" cy="295000"/>
          </a:xfrm>
        </p:grpSpPr>
        <p:sp>
          <p:nvSpPr>
            <p:cNvPr id="1533" name="Google Shape;1533;p7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76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537" name="Google Shape;1537;p7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76"/>
          <p:cNvGrpSpPr/>
          <p:nvPr/>
        </p:nvGrpSpPr>
        <p:grpSpPr>
          <a:xfrm>
            <a:off x="6882254" y="2182288"/>
            <a:ext cx="474091" cy="473785"/>
            <a:chOff x="-61351725" y="3372400"/>
            <a:chExt cx="310350" cy="310150"/>
          </a:xfrm>
        </p:grpSpPr>
        <p:sp>
          <p:nvSpPr>
            <p:cNvPr id="1549" name="Google Shape;1549;p76"/>
            <p:cNvSpPr/>
            <p:nvPr/>
          </p:nvSpPr>
          <p:spPr>
            <a:xfrm>
              <a:off x="-61165043" y="3558868"/>
              <a:ext cx="19686" cy="1968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76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E5D0290-ECC3-2A19-C045-F2CED6E65F95}"/>
              </a:ext>
            </a:extLst>
          </p:cNvPr>
          <p:cNvSpPr/>
          <p:nvPr/>
        </p:nvSpPr>
        <p:spPr>
          <a:xfrm>
            <a:off x="1132612" y="2062505"/>
            <a:ext cx="1750805" cy="730026"/>
          </a:xfrm>
          <a:prstGeom prst="roundRect">
            <a:avLst/>
          </a:prstGeom>
          <a:solidFill>
            <a:srgbClr val="AD8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3CE77FA-9F4B-1DF8-45A6-0C23456A7D9E}"/>
              </a:ext>
            </a:extLst>
          </p:cNvPr>
          <p:cNvSpPr/>
          <p:nvPr/>
        </p:nvSpPr>
        <p:spPr>
          <a:xfrm>
            <a:off x="3696672" y="2050700"/>
            <a:ext cx="1750805" cy="730026"/>
          </a:xfrm>
          <a:prstGeom prst="roundRect">
            <a:avLst/>
          </a:prstGeom>
          <a:solidFill>
            <a:srgbClr val="4C44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1BECB1-A882-E38D-1463-FAF8E25ED92F}"/>
              </a:ext>
            </a:extLst>
          </p:cNvPr>
          <p:cNvSpPr/>
          <p:nvPr/>
        </p:nvSpPr>
        <p:spPr>
          <a:xfrm>
            <a:off x="6260583" y="2041537"/>
            <a:ext cx="1750805" cy="730026"/>
          </a:xfrm>
          <a:prstGeom prst="roundRect">
            <a:avLst/>
          </a:prstGeom>
          <a:solidFill>
            <a:srgbClr val="B2A7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E0070121-6958-F520-C733-BF51072DF1F9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9"/>
          <p:cNvSpPr/>
          <p:nvPr/>
        </p:nvSpPr>
        <p:spPr>
          <a:xfrm rot="4628371" flipH="1">
            <a:off x="4018269" y="532137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2" name="Google Shape;2392;p89"/>
          <p:cNvGrpSpPr/>
          <p:nvPr/>
        </p:nvGrpSpPr>
        <p:grpSpPr>
          <a:xfrm>
            <a:off x="1663063" y="1549518"/>
            <a:ext cx="6028200" cy="1923900"/>
            <a:chOff x="1663063" y="1549518"/>
            <a:chExt cx="6028200" cy="1923900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393" name="Google Shape;2393;p89"/>
            <p:cNvSpPr/>
            <p:nvPr/>
          </p:nvSpPr>
          <p:spPr>
            <a:xfrm>
              <a:off x="1663063" y="1549518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94" name="Google Shape;2394;p89"/>
            <p:cNvGrpSpPr/>
            <p:nvPr/>
          </p:nvGrpSpPr>
          <p:grpSpPr>
            <a:xfrm>
              <a:off x="1890525" y="1673509"/>
              <a:ext cx="2008800" cy="146100"/>
              <a:chOff x="847125" y="3296850"/>
              <a:chExt cx="2008800" cy="146100"/>
            </a:xfrm>
          </p:grpSpPr>
          <p:sp>
            <p:nvSpPr>
              <p:cNvPr id="2395" name="Google Shape;2395;p89"/>
              <p:cNvSpPr/>
              <p:nvPr/>
            </p:nvSpPr>
            <p:spPr>
              <a:xfrm>
                <a:off x="847125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396" name="Google Shape;2396;p89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397" name="Google Shape;2397;p89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4C4452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89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4C4452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89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4C4452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00" name="Google Shape;2400;p89"/>
          <p:cNvSpPr/>
          <p:nvPr/>
        </p:nvSpPr>
        <p:spPr>
          <a:xfrm>
            <a:off x="5747998" y="3348375"/>
            <a:ext cx="1722644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1" name="Google Shape;2401;p89"/>
          <p:cNvGrpSpPr/>
          <p:nvPr/>
        </p:nvGrpSpPr>
        <p:grpSpPr>
          <a:xfrm>
            <a:off x="7504698" y="2099725"/>
            <a:ext cx="627083" cy="436814"/>
            <a:chOff x="5779976" y="1418876"/>
            <a:chExt cx="421200" cy="293400"/>
          </a:xfrm>
        </p:grpSpPr>
        <p:sp>
          <p:nvSpPr>
            <p:cNvPr id="2402" name="Google Shape;2402;p8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2404" name="Google Shape;2404;p89"/>
          <p:cNvSpPr txBox="1">
            <a:spLocks noGrp="1"/>
          </p:cNvSpPr>
          <p:nvPr>
            <p:ph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Localize Jahu</a:t>
            </a:r>
            <a:endParaRPr sz="6000" dirty="0"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5975479" y="3501126"/>
            <a:ext cx="1344208" cy="164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Roboto</a:t>
            </a:r>
            <a:endParaRPr dirty="0"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06" name="Google Shape;2406;p89"/>
          <p:cNvGrpSpPr/>
          <p:nvPr/>
        </p:nvGrpSpPr>
        <p:grpSpPr>
          <a:xfrm>
            <a:off x="5635390" y="1327673"/>
            <a:ext cx="1796211" cy="517007"/>
            <a:chOff x="5635390" y="1327673"/>
            <a:chExt cx="1796211" cy="517007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07" name="Google Shape;2407;p89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89"/>
          <p:cNvGrpSpPr/>
          <p:nvPr/>
        </p:nvGrpSpPr>
        <p:grpSpPr>
          <a:xfrm>
            <a:off x="1041920" y="2311029"/>
            <a:ext cx="780888" cy="782286"/>
            <a:chOff x="1041920" y="2311029"/>
            <a:chExt cx="780888" cy="782286"/>
          </a:xfrm>
        </p:grpSpPr>
        <p:sp>
          <p:nvSpPr>
            <p:cNvPr id="2413" name="Google Shape;2413;p89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rgbClr val="4C4452">
                  <a:alpha val="38000"/>
                </a:srgb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23000"/>
                </a:srgb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15" name="Google Shape;2415;p89"/>
          <p:cNvGrpSpPr/>
          <p:nvPr/>
        </p:nvGrpSpPr>
        <p:grpSpPr>
          <a:xfrm rot="2700000">
            <a:off x="1278518" y="3449826"/>
            <a:ext cx="620128" cy="233912"/>
            <a:chOff x="6872640" y="3300197"/>
            <a:chExt cx="620134" cy="233914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8" name="Google Shape;2418;p89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5356179D-E47D-6BDC-0BD9-5BA6E5D7674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3B318FF0-F23F-42F5-D236-133B40DCAB79}"/>
              </a:ext>
            </a:extLst>
          </p:cNvPr>
          <p:cNvCxnSpPr>
            <a:cxnSpLocks/>
          </p:cNvCxnSpPr>
          <p:nvPr/>
        </p:nvCxnSpPr>
        <p:spPr>
          <a:xfrm>
            <a:off x="2673551" y="2789164"/>
            <a:ext cx="203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9F49385-61D4-CDAB-38AD-A699F37B1269}"/>
              </a:ext>
            </a:extLst>
          </p:cNvPr>
          <p:cNvSpPr/>
          <p:nvPr/>
        </p:nvSpPr>
        <p:spPr>
          <a:xfrm>
            <a:off x="3640715" y="66769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Página Principal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7A0484-7A4F-969F-2458-7F13732AB9DD}"/>
              </a:ext>
            </a:extLst>
          </p:cNvPr>
          <p:cNvSpPr/>
          <p:nvPr/>
        </p:nvSpPr>
        <p:spPr>
          <a:xfrm>
            <a:off x="6226351" y="1420716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D7F76FF-D159-C53D-CAF3-0BB72B50EAE0}"/>
              </a:ext>
            </a:extLst>
          </p:cNvPr>
          <p:cNvSpPr/>
          <p:nvPr/>
        </p:nvSpPr>
        <p:spPr>
          <a:xfrm>
            <a:off x="6226352" y="2161943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Formulário  de Contato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8BE6AB8-BEE3-23FD-4D04-14DC2BDEE3F9}"/>
              </a:ext>
            </a:extLst>
          </p:cNvPr>
          <p:cNvSpPr/>
          <p:nvPr/>
        </p:nvSpPr>
        <p:spPr>
          <a:xfrm>
            <a:off x="6226350" y="3655176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64CCB4E-2178-90E0-BDE8-B92524B1C7E8}"/>
              </a:ext>
            </a:extLst>
          </p:cNvPr>
          <p:cNvSpPr/>
          <p:nvPr/>
        </p:nvSpPr>
        <p:spPr>
          <a:xfrm>
            <a:off x="6226351" y="2903170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Sobre Nós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1264;p71">
            <a:extLst>
              <a:ext uri="{FF2B5EF4-FFF2-40B4-BE49-F238E27FC236}">
                <a16:creationId xmlns:a16="http://schemas.microsoft.com/office/drawing/2014/main" id="{A69CE49B-C59E-C944-FD03-1E6C50C9953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12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86E6D37-45D1-3696-D208-F312AF683F80}"/>
              </a:ext>
            </a:extLst>
          </p:cNvPr>
          <p:cNvSpPr/>
          <p:nvPr/>
        </p:nvSpPr>
        <p:spPr>
          <a:xfrm>
            <a:off x="679363" y="2510340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</a:t>
            </a:r>
            <a:r>
              <a:rPr lang="pt-BR" sz="1200" kern="100" dirty="0">
                <a:solidFill>
                  <a:srgbClr val="4C4452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Usuário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8997953-96DD-0954-C75B-B5B152F1297D}"/>
              </a:ext>
            </a:extLst>
          </p:cNvPr>
          <p:cNvSpPr/>
          <p:nvPr/>
        </p:nvSpPr>
        <p:spPr>
          <a:xfrm>
            <a:off x="1905490" y="1676089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4C4452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Realizar Login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F5C935D-F2D3-CEC8-91CE-C75206CCA3A6}"/>
              </a:ext>
            </a:extLst>
          </p:cNvPr>
          <p:cNvSpPr/>
          <p:nvPr/>
        </p:nvSpPr>
        <p:spPr>
          <a:xfrm>
            <a:off x="679363" y="3259472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672DE129-C14E-F778-CCF5-36E397818CAB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4127975" y="1842551"/>
            <a:ext cx="2701728" cy="14950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3E725CA2-CB78-BAA2-7BBC-0A2AF2D95766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4874593" y="1095933"/>
            <a:ext cx="1208495" cy="14950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D255BA3-9151-99DE-A16A-A8CDEADE8420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4503978" y="1466547"/>
            <a:ext cx="1949722" cy="14950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99D2C984-3AE9-AF4C-4A7C-5CC35D36026A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4731329" y="1239198"/>
            <a:ext cx="1495023" cy="467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93727689-9F6A-4E6F-0957-143E66ED1F48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5821940" y="953448"/>
            <a:ext cx="1495024" cy="4672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4A22F6FE-D07B-EF2F-6C6B-D4FC88C979FC}"/>
              </a:ext>
            </a:extLst>
          </p:cNvPr>
          <p:cNvCxnSpPr>
            <a:stCxn id="8" idx="1"/>
            <a:endCxn id="23" idx="0"/>
          </p:cNvCxnSpPr>
          <p:nvPr/>
        </p:nvCxnSpPr>
        <p:spPr>
          <a:xfrm rot="10800000" flipV="1">
            <a:off x="2996103" y="953447"/>
            <a:ext cx="644612" cy="7226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04984645-AAB9-ED3F-FE74-69E989EFA496}"/>
              </a:ext>
            </a:extLst>
          </p:cNvPr>
          <p:cNvCxnSpPr>
            <a:stCxn id="23" idx="2"/>
            <a:endCxn id="19" idx="3"/>
          </p:cNvCxnSpPr>
          <p:nvPr/>
        </p:nvCxnSpPr>
        <p:spPr>
          <a:xfrm rot="5400000">
            <a:off x="2654096" y="2454082"/>
            <a:ext cx="548501" cy="13551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28B05758-048A-44D2-1744-F3F591F16B02}"/>
              </a:ext>
            </a:extLst>
          </p:cNvPr>
          <p:cNvCxnSpPr>
            <a:endCxn id="23" idx="3"/>
          </p:cNvCxnSpPr>
          <p:nvPr/>
        </p:nvCxnSpPr>
        <p:spPr>
          <a:xfrm flipH="1">
            <a:off x="4086715" y="1961839"/>
            <a:ext cx="644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34CB660A-3E29-8A36-4216-60EB3376A756}"/>
              </a:ext>
            </a:extLst>
          </p:cNvPr>
          <p:cNvCxnSpPr>
            <a:cxnSpLocks/>
            <a:endCxn id="36" idx="3"/>
          </p:cNvCxnSpPr>
          <p:nvPr/>
        </p:nvCxnSpPr>
        <p:spPr>
          <a:xfrm rot="5400000">
            <a:off x="2553781" y="3102900"/>
            <a:ext cx="749130" cy="13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CF1D09E4-D924-82E4-87BC-F7BB177531BE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75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sp>
        <p:nvSpPr>
          <p:cNvPr id="1466" name="Google Shape;1466;p7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5"/>
          <p:cNvSpPr/>
          <p:nvPr/>
        </p:nvSpPr>
        <p:spPr>
          <a:xfrm rot="-10269652">
            <a:off x="4371061" y="20648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75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471" name="Google Shape;1471;p75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75"/>
          <p:cNvSpPr/>
          <p:nvPr/>
        </p:nvSpPr>
        <p:spPr>
          <a:xfrm>
            <a:off x="4822282" y="1482341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75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475" name="Google Shape;1475;p75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75"/>
          <p:cNvSpPr/>
          <p:nvPr/>
        </p:nvSpPr>
        <p:spPr>
          <a:xfrm>
            <a:off x="4860464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1" name="Google Shape;1481;p75">
            <a:hlinkClick r:id="rId4"/>
          </p:cNvPr>
          <p:cNvPicPr preferRelativeResize="0"/>
          <p:nvPr/>
        </p:nvPicPr>
        <p:blipFill rotWithShape="1">
          <a:blip r:embed="rId5"/>
          <a:srcRect l="6145" r="6145"/>
          <a:stretch/>
        </p:blipFill>
        <p:spPr>
          <a:xfrm>
            <a:off x="4848010" y="1795300"/>
            <a:ext cx="3350700" cy="1858800"/>
          </a:xfrm>
          <a:prstGeom prst="rect">
            <a:avLst/>
          </a:prstGeom>
        </p:spPr>
      </p:pic>
      <p:grpSp>
        <p:nvGrpSpPr>
          <p:cNvPr id="1482" name="Google Shape;1482;p75"/>
          <p:cNvGrpSpPr/>
          <p:nvPr/>
        </p:nvGrpSpPr>
        <p:grpSpPr>
          <a:xfrm rot="-2700000" flipH="1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483" name="Google Shape;1483;p75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7414844" y="1408737"/>
            <a:ext cx="708584" cy="386560"/>
            <a:chOff x="6930163" y="1358338"/>
            <a:chExt cx="891300" cy="486300"/>
          </a:xfrm>
        </p:grpSpPr>
        <p:sp>
          <p:nvSpPr>
            <p:cNvPr id="1486" name="Google Shape;1486;p75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75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488" name="Google Shape;1488;p7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464;p75">
            <a:extLst>
              <a:ext uri="{FF2B5EF4-FFF2-40B4-BE49-F238E27FC236}">
                <a16:creationId xmlns:a16="http://schemas.microsoft.com/office/drawing/2014/main" id="{42D76FAF-6962-7F5A-F977-D74A59C9E0E7}"/>
              </a:ext>
            </a:extLst>
          </p:cNvPr>
          <p:cNvSpPr txBox="1">
            <a:spLocks/>
          </p:cNvSpPr>
          <p:nvPr/>
        </p:nvSpPr>
        <p:spPr>
          <a:xfrm>
            <a:off x="4769667" y="3672176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protótipo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0D2B5C-8B20-47D2-A76B-D1573D9AF172}"/>
              </a:ext>
            </a:extLst>
          </p:cNvPr>
          <p:cNvSpPr txBox="1"/>
          <p:nvPr/>
        </p:nvSpPr>
        <p:spPr>
          <a:xfrm>
            <a:off x="764300" y="2033136"/>
            <a:ext cx="3412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effectLst/>
                <a:latin typeface="Darker Grotesq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Foi utilizado o Figma na elaboração do protótipo, visando gerar uma representação visual interativa da interface da aplicação web. </a:t>
            </a:r>
          </a:p>
        </p:txBody>
      </p:sp>
      <p:sp>
        <p:nvSpPr>
          <p:cNvPr id="8" name="Google Shape;1264;p71">
            <a:extLst>
              <a:ext uri="{FF2B5EF4-FFF2-40B4-BE49-F238E27FC236}">
                <a16:creationId xmlns:a16="http://schemas.microsoft.com/office/drawing/2014/main" id="{61132593-CB5D-D2D6-C21B-1632AEE952C6}"/>
              </a:ext>
            </a:extLst>
          </p:cNvPr>
          <p:cNvSpPr txBox="1">
            <a:spLocks/>
          </p:cNvSpPr>
          <p:nvPr/>
        </p:nvSpPr>
        <p:spPr>
          <a:xfrm flipH="1">
            <a:off x="8123428" y="4328005"/>
            <a:ext cx="620919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98"/>
          <p:cNvSpPr/>
          <p:nvPr/>
        </p:nvSpPr>
        <p:spPr>
          <a:xfrm rot="10269652" flipH="1">
            <a:off x="7907688" y="21951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8" name="Google Shape;2888;p98"/>
          <p:cNvGrpSpPr/>
          <p:nvPr/>
        </p:nvGrpSpPr>
        <p:grpSpPr>
          <a:xfrm flipH="1">
            <a:off x="4454371" y="2214059"/>
            <a:ext cx="1178417" cy="1570940"/>
            <a:chOff x="7452861" y="1397649"/>
            <a:chExt cx="1178417" cy="1570940"/>
          </a:xfrm>
        </p:grpSpPr>
        <p:sp>
          <p:nvSpPr>
            <p:cNvPr id="2889" name="Google Shape;2889;p98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8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1" name="Google Shape;2891;p98"/>
          <p:cNvSpPr/>
          <p:nvPr/>
        </p:nvSpPr>
        <p:spPr>
          <a:xfrm>
            <a:off x="624250" y="1499588"/>
            <a:ext cx="3830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98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4452"/>
                </a:solidFill>
              </a:rPr>
              <a:t>Aplicação</a:t>
            </a:r>
            <a:endParaRPr dirty="0"/>
          </a:p>
        </p:txBody>
      </p:sp>
      <p:sp>
        <p:nvSpPr>
          <p:cNvPr id="2893" name="Google Shape;2893;p98"/>
          <p:cNvSpPr txBox="1">
            <a:spLocks noGrp="1"/>
          </p:cNvSpPr>
          <p:nvPr>
            <p:ph type="subTitle" idx="1"/>
          </p:nvPr>
        </p:nvSpPr>
        <p:spPr>
          <a:xfrm>
            <a:off x="776214" y="2135677"/>
            <a:ext cx="3579786" cy="163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processo de criação da aplicação web envolveu diversas etapas para garantir um desenvolvimento eficiente e eficaz.</a:t>
            </a:r>
            <a:endParaRPr lang="en-US" sz="2000"/>
          </a:p>
        </p:txBody>
      </p:sp>
      <p:sp>
        <p:nvSpPr>
          <p:cNvPr id="2894" name="Google Shape;2894;p98">
            <a:hlinkClick r:id="rId3"/>
          </p:cNvPr>
          <p:cNvSpPr/>
          <p:nvPr/>
        </p:nvSpPr>
        <p:spPr>
          <a:xfrm>
            <a:off x="4957977" y="16083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5" name="Google Shape;2895;p98"/>
          <p:cNvGrpSpPr/>
          <p:nvPr/>
        </p:nvGrpSpPr>
        <p:grpSpPr>
          <a:xfrm>
            <a:off x="5010912" y="1666893"/>
            <a:ext cx="2412138" cy="191913"/>
            <a:chOff x="1213361" y="575225"/>
            <a:chExt cx="5184050" cy="412450"/>
          </a:xfrm>
        </p:grpSpPr>
        <p:sp>
          <p:nvSpPr>
            <p:cNvPr id="2896" name="Google Shape;2896;p98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8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8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1" name="Google Shape;2901;p98"/>
          <p:cNvSpPr/>
          <p:nvPr/>
        </p:nvSpPr>
        <p:spPr>
          <a:xfrm>
            <a:off x="5029539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2" name="Google Shape;2902;p98">
            <a:hlinkClick r:id="rId3"/>
          </p:cNvPr>
          <p:cNvPicPr preferRelativeResize="0"/>
          <p:nvPr/>
        </p:nvPicPr>
        <p:blipFill rotWithShape="1">
          <a:blip r:embed="rId4"/>
          <a:srcRect l="9751" r="9751"/>
          <a:stretch/>
        </p:blipFill>
        <p:spPr>
          <a:xfrm>
            <a:off x="5017085" y="1925600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2903" name="Google Shape;2903;p98"/>
          <p:cNvGrpSpPr/>
          <p:nvPr/>
        </p:nvGrpSpPr>
        <p:grpSpPr>
          <a:xfrm>
            <a:off x="7655301" y="1544442"/>
            <a:ext cx="627083" cy="436814"/>
            <a:chOff x="5779976" y="1418876"/>
            <a:chExt cx="421200" cy="293400"/>
          </a:xfrm>
        </p:grpSpPr>
        <p:sp>
          <p:nvSpPr>
            <p:cNvPr id="2904" name="Google Shape;2904;p9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6" name="Google Shape;2906;p98"/>
          <p:cNvGrpSpPr/>
          <p:nvPr/>
        </p:nvGrpSpPr>
        <p:grpSpPr>
          <a:xfrm rot="2700000">
            <a:off x="8058429" y="1357108"/>
            <a:ext cx="564891" cy="178747"/>
            <a:chOff x="6872640" y="3355362"/>
            <a:chExt cx="564897" cy="178749"/>
          </a:xfrm>
        </p:grpSpPr>
        <p:sp>
          <p:nvSpPr>
            <p:cNvPr id="2907" name="Google Shape;2907;p98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A591E49B-3F64-35AC-FD29-F91FB60BAEDF}"/>
              </a:ext>
            </a:extLst>
          </p:cNvPr>
          <p:cNvSpPr txBox="1">
            <a:spLocks/>
          </p:cNvSpPr>
          <p:nvPr/>
        </p:nvSpPr>
        <p:spPr>
          <a:xfrm flipH="1">
            <a:off x="8282384" y="4328005"/>
            <a:ext cx="461963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14</a:t>
            </a:r>
          </a:p>
        </p:txBody>
      </p:sp>
      <p:sp>
        <p:nvSpPr>
          <p:cNvPr id="4" name="Google Shape;1464;p75">
            <a:extLst>
              <a:ext uri="{FF2B5EF4-FFF2-40B4-BE49-F238E27FC236}">
                <a16:creationId xmlns:a16="http://schemas.microsoft.com/office/drawing/2014/main" id="{6287E90E-084E-A4C9-A8D1-A9209E89A4F0}"/>
              </a:ext>
            </a:extLst>
          </p:cNvPr>
          <p:cNvSpPr txBox="1">
            <a:spLocks/>
          </p:cNvSpPr>
          <p:nvPr/>
        </p:nvSpPr>
        <p:spPr>
          <a:xfrm>
            <a:off x="4914019" y="3835415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120"/>
          <p:cNvSpPr/>
          <p:nvPr/>
        </p:nvSpPr>
        <p:spPr>
          <a:xfrm rot="945579">
            <a:off x="4988523" y="1569100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flipH="1">
            <a:off x="895751" y="2650298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3" name="Google Shape;4023;p120"/>
          <p:cNvGrpSpPr/>
          <p:nvPr/>
        </p:nvGrpSpPr>
        <p:grpSpPr>
          <a:xfrm>
            <a:off x="1189285" y="818070"/>
            <a:ext cx="3951245" cy="3595586"/>
            <a:chOff x="925388" y="1643824"/>
            <a:chExt cx="2788750" cy="2516535"/>
          </a:xfrm>
        </p:grpSpPr>
        <p:sp>
          <p:nvSpPr>
            <p:cNvPr id="4024" name="Google Shape;4024;p120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20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5194950" y="1126699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Desktop software</a:t>
            </a:r>
            <a:endParaRPr sz="3500" dirty="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5194950" y="2571746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Darker Grotesque" panose="020B0604020202020204" charset="0"/>
              </a:rPr>
              <a:t>Explore a beleza e a funcionalidade da nossa aplicação web para desktop</a:t>
            </a:r>
            <a:endParaRPr lang="en-US" sz="2400" dirty="0">
              <a:latin typeface="Darker Grotesque" panose="020B0604020202020204" charset="0"/>
            </a:endParaRPr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849510" y="464921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4357128" y="3842238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5" name="Google Shape;4035;p120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16442" r="16442"/>
          <a:stretch/>
        </p:blipFill>
        <p:spPr>
          <a:xfrm>
            <a:off x="1463564" y="1111449"/>
            <a:ext cx="3336622" cy="2454902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4;p71">
            <a:extLst>
              <a:ext uri="{FF2B5EF4-FFF2-40B4-BE49-F238E27FC236}">
                <a16:creationId xmlns:a16="http://schemas.microsoft.com/office/drawing/2014/main" id="{DE8F19CA-41EF-3E7D-A10A-6BB1CEEFBB3D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753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52D95533-7D2E-33AA-B248-BB11D3BFB2FD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874037" y="1642344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Tablet </a:t>
            </a:r>
            <a:endParaRPr dirty="0"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874037" y="2493195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Descubra a versatilidade e o conforto da nossa aplicação web, otimizada para tablets.</a:t>
            </a:r>
            <a:endParaRPr lang="en-US" sz="2400" dirty="0"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>
            <a:hlinkClick r:id="rId3"/>
          </p:cNvPr>
          <p:cNvPicPr preferRelativeResize="0"/>
          <p:nvPr/>
        </p:nvPicPr>
        <p:blipFill rotWithShape="1">
          <a:blip r:embed="rId4"/>
          <a:srcRect l="733" r="733"/>
          <a:stretch/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3D88F18-FDC0-1E83-6786-8EB04AA5D56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3782345D-F5D4-8F32-B655-6EEFF521F4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3153827" y="21083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Mobile</a:t>
            </a:r>
            <a:endParaRPr sz="3500" dirty="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xfrm flipH="1">
            <a:off x="5325044" y="2558472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Aproveite a experiência móvel fluida e intuitiva, projetada para se adaptar ao seu estilo de vida.</a:t>
            </a:r>
            <a:endParaRPr lang="en-US" sz="2400" dirty="0"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932262" y="98347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3695114" y="1285522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605454" y="3623477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>
            <a:hlinkClick r:id="rId3"/>
          </p:cNvPr>
          <p:cNvPicPr preferRelativeResize="0"/>
          <p:nvPr/>
        </p:nvPicPr>
        <p:blipFill rotWithShape="1">
          <a:blip r:embed="rId4"/>
          <a:srcRect l="1378" r="1378"/>
          <a:stretch/>
        </p:blipFill>
        <p:spPr>
          <a:xfrm>
            <a:off x="1984330" y="1285525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1257866" y="1718654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CCDE20C1-4D03-5386-5AED-EF7A4F5F014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415467"/>
            <a:ext cx="3736006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Considerações Finais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 dirty="0"/>
              <a:t>Com a Localize Jahu estamos promovendo a arte e a cultura locais, facilitando a conexão entre a comunidade e seus talentos.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308006" y="4328005"/>
            <a:ext cx="436341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267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3" y="966418"/>
            <a:ext cx="4815659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Obras Consultadas</a:t>
            </a:r>
            <a:endParaRPr sz="35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778980"/>
            <a:ext cx="3852000" cy="22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Fernando Cunha. Requisitos funcionais e não funcionais: o que são? 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https://www.mestresdaweb.com.br/tecnologias/requisitos-funcionais-e-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-funcionais-o-que-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Casa do Desenvolvedor. Requisitos funcionais e não funcionais: o que são e como identificar?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https://blog.casadodesenvolvedor.com.br/requisitos-funcionais-e-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Cursos PM3. Aplicação web: o que é, características, princípios e como criar. Disponível em: </a:t>
            </a:r>
            <a:r>
              <a:rPr lang="pt-BR" sz="1100" b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https://www.cursospm3.com.br/blog/</a:t>
            </a:r>
            <a:r>
              <a:rPr lang="pt-BR" sz="1100" b="1" err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6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371A4A5-6163-00E2-E667-8A692BD4B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0" name="Google Shape;1264;p71">
            <a:extLst>
              <a:ext uri="{FF2B5EF4-FFF2-40B4-BE49-F238E27FC236}">
                <a16:creationId xmlns:a16="http://schemas.microsoft.com/office/drawing/2014/main" id="{16F54160-F40D-FCF2-05E3-178F405EB2C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405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952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Introdução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1881018"/>
            <a:ext cx="3714326" cy="244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pt-BR" sz="2000" dirty="0"/>
              <a:t>Na atualidade, em que eventos e espaços culturais tem uma grande importância para a formação de identidade e conhecimento, deve-se concluir que é essencial uma aplicação web para a divulgação destas celebrações.</a:t>
            </a:r>
          </a:p>
          <a:p>
            <a:pPr marL="0" lvl="0" indent="0" algn="l"/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49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1028855"/>
            <a:ext cx="412632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Obrigada!</a:t>
            </a:r>
            <a:endParaRPr sz="32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574799"/>
            <a:ext cx="3705300" cy="25024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273D40"/>
              </a:buClr>
              <a:buSzPts val="600"/>
            </a:pPr>
            <a:r>
              <a:rPr lang="pt-BR" sz="2000" dirty="0">
                <a:solidFill>
                  <a:schemeClr val="accent6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Agradecemos por explorar esta jornada conosco e esperamos que você aproveite todas as funcionalidades projetadas para enriquecer sua experiência cultural.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3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3CFBED2-EF6B-33EA-B6FE-7B5D3D7E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2AD910D0-D624-6841-0C06-6742ED559BC0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>
                <a:latin typeface="Roboto" pitchFamily="2" charset="0"/>
                <a:ea typeface="Roboto" pitchFamily="2" charset="0"/>
              </a:rPr>
              <a:t>20</a:t>
            </a:r>
            <a:endParaRPr lang="pt-BR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Gráfico 4" descr="Envelope com preenchimento sólido">
            <a:hlinkClick r:id="rId5"/>
            <a:extLst>
              <a:ext uri="{FF2B5EF4-FFF2-40B4-BE49-F238E27FC236}">
                <a16:creationId xmlns:a16="http://schemas.microsoft.com/office/drawing/2014/main" id="{30085435-218E-9B88-764A-A2A540262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809" y="3568701"/>
            <a:ext cx="914400" cy="914400"/>
          </a:xfrm>
          <a:prstGeom prst="rect">
            <a:avLst/>
          </a:prstGeom>
        </p:spPr>
      </p:pic>
      <p:sp>
        <p:nvSpPr>
          <p:cNvPr id="6" name="Google Shape;1764;p80">
            <a:extLst>
              <a:ext uri="{FF2B5EF4-FFF2-40B4-BE49-F238E27FC236}">
                <a16:creationId xmlns:a16="http://schemas.microsoft.com/office/drawing/2014/main" id="{FF3ABBB3-C052-6B05-DAF2-8BE65BD27DDE}"/>
              </a:ext>
            </a:extLst>
          </p:cNvPr>
          <p:cNvSpPr txBox="1">
            <a:spLocks/>
          </p:cNvSpPr>
          <p:nvPr/>
        </p:nvSpPr>
        <p:spPr>
          <a:xfrm>
            <a:off x="1752209" y="3756751"/>
            <a:ext cx="3787736" cy="57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>
              <a:buClr>
                <a:srgbClr val="273D40"/>
              </a:buClr>
              <a:buSzPts val="600"/>
            </a:pPr>
            <a:r>
              <a:rPr lang="en-US" sz="2000" b="1" dirty="0" err="1">
                <a:solidFill>
                  <a:schemeClr val="accent6"/>
                </a:solidFill>
              </a:rPr>
              <a:t>Fale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Conosco</a:t>
            </a:r>
            <a:r>
              <a:rPr lang="en-US" sz="2000" b="1" dirty="0">
                <a:solidFill>
                  <a:schemeClr val="accent6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Evelyn Cassinotte</a:t>
            </a:r>
          </a:p>
          <a:p>
            <a:pPr marL="0" indent="0" algn="l">
              <a:buClr>
                <a:srgbClr val="273D40"/>
              </a:buClr>
              <a:buSzPts val="600"/>
            </a:pPr>
            <a:r>
              <a:rPr lang="en-US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evelyn.cassinotte@fatec.sp.gov.br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1082740" y="1354960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833444" y="1819588"/>
            <a:ext cx="5542381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C4452"/>
                </a:solidFill>
              </a:rPr>
              <a:t>Todo evento, pequeno ou grande, pode virar um acontecimento histórico, depende da importância que damos a ele.</a:t>
            </a:r>
            <a:endParaRPr lang="en-US" sz="2400">
              <a:solidFill>
                <a:srgbClr val="4C4452"/>
              </a:solidFill>
            </a:endParaRPr>
          </a:p>
        </p:txBody>
      </p:sp>
      <p:sp>
        <p:nvSpPr>
          <p:cNvPr id="1124" name="Google Shape;1124;p68"/>
          <p:cNvSpPr/>
          <p:nvPr/>
        </p:nvSpPr>
        <p:spPr>
          <a:xfrm>
            <a:off x="5113788" y="3348364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452"/>
                </a:solidFill>
              </a:rPr>
              <a:t>— </a:t>
            </a:r>
            <a:r>
              <a:rPr lang="pt-BR">
                <a:solidFill>
                  <a:srgbClr val="4C4452"/>
                </a:solidFill>
              </a:rPr>
              <a:t>Thiago Moreira</a:t>
            </a:r>
            <a:endParaRPr>
              <a:solidFill>
                <a:srgbClr val="4C4452"/>
              </a:solidFill>
            </a:endParaRP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rgbClr val="4C4452"/>
          </a:solidFill>
          <a:ln>
            <a:noFill/>
          </a:ln>
          <a:effectLst>
            <a:outerShdw blurRad="157163" dist="85725" dir="5400000" algn="bl" rotWithShape="0">
              <a:srgbClr val="4C4452">
                <a:alpha val="38000"/>
              </a:srgb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4779AED4-4281-B9E3-E1F4-1295DB421D8A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1336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Montserrat" panose="00000500000000000000" pitchFamily="2" charset="0"/>
                <a:ea typeface="Roboto" pitchFamily="2" charset="0"/>
              </a:rPr>
              <a:t>Objetivo</a:t>
            </a:r>
            <a:endParaRPr sz="3500" dirty="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pt-BR" sz="2000" dirty="0"/>
              <a:t>Localize Jaú tem como intuito promover a cultura local em Jaú, tendendo a expandir a visibilidade das expressões culturais e artísticas, e por meio disso, instigar a participação da comunidade e dos interessados.</a:t>
            </a:r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3317;p107">
            <a:extLst>
              <a:ext uri="{FF2B5EF4-FFF2-40B4-BE49-F238E27FC236}">
                <a16:creationId xmlns:a16="http://schemas.microsoft.com/office/drawing/2014/main" id="{CB578310-DACF-2018-C0C9-EAA1E46FDF5A}"/>
              </a:ext>
            </a:extLst>
          </p:cNvPr>
          <p:cNvSpPr/>
          <p:nvPr/>
        </p:nvSpPr>
        <p:spPr>
          <a:xfrm>
            <a:off x="952500" y="1572257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3660846492"/>
              </p:ext>
            </p:extLst>
          </p:nvPr>
        </p:nvGraphicFramePr>
        <p:xfrm>
          <a:off x="1591925" y="2007185"/>
          <a:ext cx="6262044" cy="232082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4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RF1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RF2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Informações do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Próximos Eventos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Sobre Nós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921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317;p107">
            <a:extLst>
              <a:ext uri="{FF2B5EF4-FFF2-40B4-BE49-F238E27FC236}">
                <a16:creationId xmlns:a16="http://schemas.microsoft.com/office/drawing/2014/main" id="{1328234F-19DB-D2BB-CBE9-0C3F2F62E005}"/>
              </a:ext>
            </a:extLst>
          </p:cNvPr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34484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2749767272"/>
              </p:ext>
            </p:extLst>
          </p:nvPr>
        </p:nvGraphicFramePr>
        <p:xfrm>
          <a:off x="1591924" y="2007185"/>
          <a:ext cx="6252703" cy="232082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4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RF5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Formulário de Contato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RF6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Usuário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RF7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Realizar Login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RF8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Recuperar Senha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6	</a:t>
            </a:r>
          </a:p>
        </p:txBody>
      </p:sp>
    </p:spTree>
    <p:extLst>
      <p:ext uri="{BB962C8B-B14F-4D97-AF65-F5344CB8AC3E}">
        <p14:creationId xmlns:p14="http://schemas.microsoft.com/office/powerpoint/2010/main" val="34970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7" cy="1897091"/>
            <a:chOff x="488972" y="2265995"/>
            <a:chExt cx="8018547" cy="1897091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8" y="3853815"/>
              <a:ext cx="449123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1874684628"/>
              </p:ext>
            </p:extLst>
          </p:nvPr>
        </p:nvGraphicFramePr>
        <p:xfrm>
          <a:off x="1591925" y="2007185"/>
          <a:ext cx="6200480" cy="237726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RNF1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Desempenho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</a:rPr>
                        <a:t>RNF2</a:t>
                      </a:r>
                      <a:endParaRPr lang="pt-BR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Compatibilidade com Navegadores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Acessibilidade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RNF5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Manutenibilidade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C0B17EFD-D674-C3B4-878A-DBAB4FA38A90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7</a:t>
            </a:r>
            <a:endParaRPr lang="pt-BR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43612602-8A5F-FC0D-CBAE-344856042606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/>
          <p:cNvSpPr/>
          <p:nvPr/>
        </p:nvSpPr>
        <p:spPr>
          <a:xfrm rot="4628371" flipH="1">
            <a:off x="875855" y="3113501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9A6FFDE8-ECF9-1EF3-3EE6-E64E75819ED9}"/>
              </a:ext>
            </a:extLst>
          </p:cNvPr>
          <p:cNvSpPr/>
          <p:nvPr/>
        </p:nvSpPr>
        <p:spPr>
          <a:xfrm rot="14821399" flipH="1">
            <a:off x="6296446" y="-72695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Linha do tempo&#10;&#10;Descrição gerada automaticamente">
            <a:extLst>
              <a:ext uri="{FF2B5EF4-FFF2-40B4-BE49-F238E27FC236}">
                <a16:creationId xmlns:a16="http://schemas.microsoft.com/office/drawing/2014/main" id="{DA9F9A18-E361-BDDC-B6CE-FBB91AA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16" y="922405"/>
            <a:ext cx="6970934" cy="3455786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  <p:sp>
        <p:nvSpPr>
          <p:cNvPr id="2400" name="Google Shape;2400;p89"/>
          <p:cNvSpPr/>
          <p:nvPr/>
        </p:nvSpPr>
        <p:spPr>
          <a:xfrm>
            <a:off x="2080874" y="422109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2432830" y="4353446"/>
            <a:ext cx="49446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4452"/>
                </a:solidFill>
              </a:rPr>
              <a:t>Modelo de Negócios Canvas</a:t>
            </a:r>
            <a:endParaRPr b="1">
              <a:solidFill>
                <a:srgbClr val="4C4452"/>
              </a:solidFill>
            </a:endParaRPr>
          </a:p>
        </p:txBody>
      </p:sp>
      <p:grpSp>
        <p:nvGrpSpPr>
          <p:cNvPr id="2415" name="Google Shape;2415;p89"/>
          <p:cNvGrpSpPr/>
          <p:nvPr/>
        </p:nvGrpSpPr>
        <p:grpSpPr>
          <a:xfrm rot="2700000">
            <a:off x="7596924" y="70941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20692529-EE81-7050-B1C9-774076EA48E0}"/>
              </a:ext>
            </a:extLst>
          </p:cNvPr>
          <p:cNvGrpSpPr/>
          <p:nvPr/>
        </p:nvGrpSpPr>
        <p:grpSpPr>
          <a:xfrm rot="18545823">
            <a:off x="694291" y="3635539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CA84DBAD-BF16-CA02-C9D6-5817B05EEBE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3135DB46-58E7-5D1E-6300-2A8133857C05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823D3786-FA72-591D-E286-50A3760251FC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8</a:t>
            </a:r>
            <a:endParaRPr lang="pt-BR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5994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Isotipo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/>
              <a:t>O Isotipo escolhido para a Localize Jahu desempenha um papel crucial na representação visual da marca e na comunicação de sua identidade única.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800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191c2e-8b42-4228-85b4-7806ea93d9fa">
      <Terms xmlns="http://schemas.microsoft.com/office/infopath/2007/PartnerControls"/>
    </lcf76f155ced4ddcb4097134ff3c332f>
    <TaxCatchAll xmlns="8d5d6a0f-107e-4682-b58a-f9becefb0ba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C2005DCAB1674486624464BF14EA09" ma:contentTypeVersion="11" ma:contentTypeDescription="Crie um novo documento." ma:contentTypeScope="" ma:versionID="daaf81cceb216a00c89de795c2ef5d2d">
  <xsd:schema xmlns:xsd="http://www.w3.org/2001/XMLSchema" xmlns:xs="http://www.w3.org/2001/XMLSchema" xmlns:p="http://schemas.microsoft.com/office/2006/metadata/properties" xmlns:ns2="90191c2e-8b42-4228-85b4-7806ea93d9fa" xmlns:ns3="8d5d6a0f-107e-4682-b58a-f9becefb0ba6" targetNamespace="http://schemas.microsoft.com/office/2006/metadata/properties" ma:root="true" ma:fieldsID="20e8468169b743957fb572bee876097a" ns2:_="" ns3:_="">
    <xsd:import namespace="90191c2e-8b42-4228-85b4-7806ea93d9fa"/>
    <xsd:import namespace="8d5d6a0f-107e-4682-b58a-f9becefb0b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91c2e-8b42-4228-85b4-7806ea93d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d6a0f-107e-4682-b58a-f9becefb0b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ec2417-5b9a-4a53-a8da-984836d9f67a}" ma:internalName="TaxCatchAll" ma:showField="CatchAllData" ma:web="8d5d6a0f-107e-4682-b58a-f9becefb0b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A9C8C-C279-4C68-8BE0-8014C058D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CD7B5-BCF7-4A33-B6D3-C5190EC01BA0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90191c2e-8b42-4228-85b4-7806ea93d9f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8d5d6a0f-107e-4682-b58a-f9becefb0ba6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8AE3B0F-CE27-46E5-A181-A93DD31EA13F}">
  <ds:schemaRefs>
    <ds:schemaRef ds:uri="8d5d6a0f-107e-4682-b58a-f9becefb0ba6"/>
    <ds:schemaRef ds:uri="90191c2e-8b42-4228-85b4-7806ea93d9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558</Words>
  <Application>Microsoft Office PowerPoint</Application>
  <PresentationFormat>Apresentação na tela (16:9)</PresentationFormat>
  <Paragraphs>111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Montserrat</vt:lpstr>
      <vt:lpstr>Arial</vt:lpstr>
      <vt:lpstr>Roboto</vt:lpstr>
      <vt:lpstr>Darker Grotesque Medium</vt:lpstr>
      <vt:lpstr>Darker Grotesque</vt:lpstr>
      <vt:lpstr>Multi-Business Company Website by Slidesgo</vt:lpstr>
      <vt:lpstr>Localize Jahu</vt:lpstr>
      <vt:lpstr>Introdução</vt:lpstr>
      <vt:lpstr>— Thiago Moreira</vt:lpstr>
      <vt:lpstr>Objetivo</vt:lpstr>
      <vt:lpstr>Requisitos Funcionais</vt:lpstr>
      <vt:lpstr>Requisitos Funcionais</vt:lpstr>
      <vt:lpstr>Requisitos Não Funcionais</vt:lpstr>
      <vt:lpstr>Apresentação do PowerPoint</vt:lpstr>
      <vt:lpstr>Isotipo</vt:lpstr>
      <vt:lpstr>Paleta de Cores</vt:lpstr>
      <vt:lpstr>Localize Jahu</vt:lpstr>
      <vt:lpstr>Apresentação do PowerPoint</vt:lpstr>
      <vt:lpstr>Protótipo</vt:lpstr>
      <vt:lpstr>Aplicação</vt:lpstr>
      <vt:lpstr>Desktop software</vt:lpstr>
      <vt:lpstr>Tablet </vt:lpstr>
      <vt:lpstr>Mobile</vt:lpstr>
      <vt:lpstr>Considerações Finais</vt:lpstr>
      <vt:lpstr>Obras Consultadas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 Jahu</dc:title>
  <dc:creator>Evelyn - PC</dc:creator>
  <cp:lastModifiedBy>EVELYN NATALY APARECIDA CASSINOTTE</cp:lastModifiedBy>
  <cp:revision>2</cp:revision>
  <dcterms:modified xsi:type="dcterms:W3CDTF">2024-06-18T21:49:12Z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0x010100DBC2005DCAB1674486624464BF14EA09</vt:lpwstr>
  </property>
</Properties>
</file>