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Economica"/>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regular.fntdata"/><Relationship Id="rId21" Type="http://schemas.openxmlformats.org/officeDocument/2006/relationships/slide" Target="slides/slide16.xml"/><Relationship Id="rId24" Type="http://schemas.openxmlformats.org/officeDocument/2006/relationships/font" Target="fonts/Economica-italic.fntdata"/><Relationship Id="rId23" Type="http://schemas.openxmlformats.org/officeDocument/2006/relationships/font" Target="fonts/Economic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Economica-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6bc215ae8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6bc215ae8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6bc215ae80_0_3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6bc215ae80_0_3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6bc215ae8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6bc215ae8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6bc215ae80_0_1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6bc215ae80_0_1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6bc215ae8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6bc215ae8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6bc215ae8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6bc215ae8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6bc215ae8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6bc215ae8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6bc215ae8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6bc215ae8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6bc215ae8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6bc215ae8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6bc215ae8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6bc215ae8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6bc215ae8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6bc215ae8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6bc215ae8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6bc215ae8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6bc215ae8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6bc215ae8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6bc215ae8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6bc215ae8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6bc215ae8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6bc215ae8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xinntao/Real-ESRGAN" TargetMode="External"/><Relationship Id="rId4" Type="http://schemas.openxmlformats.org/officeDocument/2006/relationships/hyperlink" Target="https://data.vision.ee.ethz.ch/cvl/DIV2K/" TargetMode="External"/><Relationship Id="rId5" Type="http://schemas.openxmlformats.org/officeDocument/2006/relationships/hyperlink" Target="https://pytorch.org/docs/" TargetMode="External"/><Relationship Id="rId6" Type="http://schemas.openxmlformats.org/officeDocument/2006/relationships/hyperlink" Target="https://pytorch.org/vision/stable/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11708" y="1545450"/>
            <a:ext cx="8520600" cy="20526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b="1" lang="en" sz="2700">
                <a:solidFill>
                  <a:srgbClr val="1B1C1D"/>
                </a:solidFill>
                <a:latin typeface="Times New Roman"/>
                <a:ea typeface="Times New Roman"/>
                <a:cs typeface="Times New Roman"/>
                <a:sym typeface="Times New Roman"/>
              </a:rPr>
              <a:t>Image Sharpening using Knowledge Distillation: </a:t>
            </a:r>
            <a:endParaRPr b="1" sz="2700">
              <a:solidFill>
                <a:srgbClr val="1B1C1D"/>
              </a:solidFill>
              <a:latin typeface="Times New Roman"/>
              <a:ea typeface="Times New Roman"/>
              <a:cs typeface="Times New Roman"/>
              <a:sym typeface="Times New Roman"/>
            </a:endParaRPr>
          </a:p>
          <a:p>
            <a:pPr indent="0" lvl="0" marL="0" rtl="0" algn="ctr">
              <a:lnSpc>
                <a:spcPct val="100000"/>
              </a:lnSpc>
              <a:spcBef>
                <a:spcPts val="1200"/>
              </a:spcBef>
              <a:spcAft>
                <a:spcPts val="1200"/>
              </a:spcAft>
              <a:buNone/>
            </a:pPr>
            <a:r>
              <a:rPr b="1" lang="en" sz="2700">
                <a:solidFill>
                  <a:srgbClr val="1B1C1D"/>
                </a:solidFill>
                <a:latin typeface="Times New Roman"/>
                <a:ea typeface="Times New Roman"/>
                <a:cs typeface="Times New Roman"/>
                <a:sym typeface="Times New Roman"/>
              </a:rPr>
              <a:t>Efficient High-Resolution Image Restoration</a:t>
            </a:r>
            <a:endParaRPr sz="2700"/>
          </a:p>
        </p:txBody>
      </p:sp>
      <p:sp>
        <p:nvSpPr>
          <p:cNvPr id="63" name="Google Shape;63;p13"/>
          <p:cNvSpPr txBox="1"/>
          <p:nvPr/>
        </p:nvSpPr>
        <p:spPr>
          <a:xfrm>
            <a:off x="6575825" y="3598050"/>
            <a:ext cx="2568300" cy="154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rgbClr val="1B1C1D"/>
                </a:solidFill>
                <a:latin typeface="Times New Roman"/>
                <a:ea typeface="Times New Roman"/>
                <a:cs typeface="Times New Roman"/>
                <a:sym typeface="Times New Roman"/>
              </a:rPr>
              <a:t>Team Members:</a:t>
            </a:r>
            <a:endParaRPr b="1" sz="1600">
              <a:solidFill>
                <a:srgbClr val="1B1C1D"/>
              </a:solidFill>
              <a:latin typeface="Times New Roman"/>
              <a:ea typeface="Times New Roman"/>
              <a:cs typeface="Times New Roman"/>
              <a:sym typeface="Times New Roman"/>
            </a:endParaRPr>
          </a:p>
          <a:p>
            <a:pPr indent="-330200" lvl="0" marL="457200" rtl="0" algn="l">
              <a:lnSpc>
                <a:spcPct val="115000"/>
              </a:lnSpc>
              <a:spcBef>
                <a:spcPts val="1200"/>
              </a:spcBef>
              <a:spcAft>
                <a:spcPts val="0"/>
              </a:spcAft>
              <a:buClr>
                <a:srgbClr val="1B1C1D"/>
              </a:buClr>
              <a:buSzPts val="1600"/>
              <a:buFont typeface="Times New Roman"/>
              <a:buAutoNum type="arabicPeriod"/>
            </a:pPr>
            <a:r>
              <a:rPr lang="en" sz="1600">
                <a:solidFill>
                  <a:srgbClr val="1B1C1D"/>
                </a:solidFill>
                <a:latin typeface="Times New Roman"/>
                <a:ea typeface="Times New Roman"/>
                <a:cs typeface="Times New Roman"/>
                <a:sym typeface="Times New Roman"/>
              </a:rPr>
              <a:t>Lochan D</a:t>
            </a:r>
            <a:endParaRPr sz="1600">
              <a:solidFill>
                <a:srgbClr val="1B1C1D"/>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1B1C1D"/>
              </a:buClr>
              <a:buSzPts val="1600"/>
              <a:buFont typeface="Times New Roman"/>
              <a:buAutoNum type="arabicPeriod"/>
            </a:pPr>
            <a:r>
              <a:rPr lang="en" sz="1600">
                <a:solidFill>
                  <a:srgbClr val="1B1C1D"/>
                </a:solidFill>
                <a:latin typeface="Times New Roman"/>
                <a:ea typeface="Times New Roman"/>
                <a:cs typeface="Times New Roman"/>
                <a:sym typeface="Times New Roman"/>
              </a:rPr>
              <a:t>Alex Kurian</a:t>
            </a:r>
            <a:endParaRPr sz="1600">
              <a:solidFill>
                <a:srgbClr val="1B1C1D"/>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1B1C1D"/>
              </a:buClr>
              <a:buSzPts val="1600"/>
              <a:buFont typeface="Times New Roman"/>
              <a:buAutoNum type="arabicPeriod"/>
            </a:pPr>
            <a:r>
              <a:rPr lang="en" sz="1600">
                <a:solidFill>
                  <a:srgbClr val="1B1C1D"/>
                </a:solidFill>
                <a:latin typeface="Times New Roman"/>
                <a:ea typeface="Times New Roman"/>
                <a:cs typeface="Times New Roman"/>
                <a:sym typeface="Times New Roman"/>
              </a:rPr>
              <a:t>Vishwaa Patel</a:t>
            </a:r>
            <a:endParaRPr sz="1600">
              <a:solidFill>
                <a:srgbClr val="1B1C1D"/>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Results &amp; Metrics:</a:t>
            </a:r>
            <a:endParaRPr>
              <a:latin typeface="Times New Roman"/>
              <a:ea typeface="Times New Roman"/>
              <a:cs typeface="Times New Roman"/>
              <a:sym typeface="Times New Roman"/>
            </a:endParaRPr>
          </a:p>
        </p:txBody>
      </p:sp>
      <p:sp>
        <p:nvSpPr>
          <p:cNvPr id="115" name="Google Shape;115;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400">
                <a:latin typeface="Times New Roman"/>
                <a:ea typeface="Times New Roman"/>
                <a:cs typeface="Times New Roman"/>
                <a:sym typeface="Times New Roman"/>
              </a:rPr>
              <a:t>Dataset:</a:t>
            </a:r>
            <a:r>
              <a:rPr lang="en" sz="1400">
                <a:latin typeface="Times New Roman"/>
                <a:ea typeface="Times New Roman"/>
                <a:cs typeface="Times New Roman"/>
                <a:sym typeface="Times New Roman"/>
              </a:rPr>
              <a:t> DIV2K High-Resolution Set</a:t>
            </a:r>
            <a:br>
              <a:rPr lang="en" sz="1400">
                <a:latin typeface="Times New Roman"/>
                <a:ea typeface="Times New Roman"/>
                <a:cs typeface="Times New Roman"/>
                <a:sym typeface="Times New Roman"/>
              </a:rPr>
            </a:br>
            <a:r>
              <a:rPr lang="en" sz="1400">
                <a:latin typeface="Times New Roman"/>
                <a:ea typeface="Times New Roman"/>
                <a:cs typeface="Times New Roman"/>
                <a:sym typeface="Times New Roman"/>
              </a:rPr>
              <a:t> </a:t>
            </a:r>
            <a:r>
              <a:rPr b="1" lang="en" sz="1400">
                <a:latin typeface="Times New Roman"/>
                <a:ea typeface="Times New Roman"/>
                <a:cs typeface="Times New Roman"/>
                <a:sym typeface="Times New Roman"/>
              </a:rPr>
              <a:t>Degradation:</a:t>
            </a:r>
            <a:r>
              <a:rPr lang="en" sz="1400">
                <a:latin typeface="Times New Roman"/>
                <a:ea typeface="Times New Roman"/>
                <a:cs typeface="Times New Roman"/>
                <a:sym typeface="Times New Roman"/>
              </a:rPr>
              <a:t> Bicubic downsampling + mild Gaussian noise</a:t>
            </a:r>
            <a:endParaRPr sz="14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400">
                <a:latin typeface="Times New Roman"/>
                <a:ea typeface="Times New Roman"/>
                <a:cs typeface="Times New Roman"/>
                <a:sym typeface="Times New Roman"/>
              </a:rPr>
              <a:t>Teacher Model:</a:t>
            </a:r>
            <a:r>
              <a:rPr lang="en" sz="1400">
                <a:latin typeface="Times New Roman"/>
                <a:ea typeface="Times New Roman"/>
                <a:cs typeface="Times New Roman"/>
                <a:sym typeface="Times New Roman"/>
              </a:rPr>
              <a:t> Real-ESRGAN (Anime6B) — high-fidelity super-resolution</a:t>
            </a:r>
            <a:br>
              <a:rPr lang="en" sz="1400">
                <a:latin typeface="Times New Roman"/>
                <a:ea typeface="Times New Roman"/>
                <a:cs typeface="Times New Roman"/>
                <a:sym typeface="Times New Roman"/>
              </a:rPr>
            </a:br>
            <a:r>
              <a:rPr lang="en" sz="1400">
                <a:latin typeface="Times New Roman"/>
                <a:ea typeface="Times New Roman"/>
                <a:cs typeface="Times New Roman"/>
                <a:sym typeface="Times New Roman"/>
              </a:rPr>
              <a:t> </a:t>
            </a:r>
            <a:r>
              <a:rPr b="1" lang="en" sz="1400">
                <a:latin typeface="Times New Roman"/>
                <a:ea typeface="Times New Roman"/>
                <a:cs typeface="Times New Roman"/>
                <a:sym typeface="Times New Roman"/>
              </a:rPr>
              <a:t>Student Model:</a:t>
            </a:r>
            <a:r>
              <a:rPr lang="en" sz="1400">
                <a:latin typeface="Times New Roman"/>
                <a:ea typeface="Times New Roman"/>
                <a:cs typeface="Times New Roman"/>
                <a:sym typeface="Times New Roman"/>
              </a:rPr>
              <a:t> Lightweight CNN with 2× PixelShuffle — optimized for faster inference</a:t>
            </a:r>
            <a:endParaRPr sz="14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400">
                <a:latin typeface="Times New Roman"/>
                <a:ea typeface="Times New Roman"/>
                <a:cs typeface="Times New Roman"/>
                <a:sym typeface="Times New Roman"/>
              </a:rPr>
              <a:t>Sample Metrics:</a:t>
            </a:r>
            <a:endParaRPr b="1" sz="1400">
              <a:latin typeface="Times New Roman"/>
              <a:ea typeface="Times New Roman"/>
              <a:cs typeface="Times New Roman"/>
              <a:sym typeface="Times New Roman"/>
            </a:endParaRPr>
          </a:p>
          <a:p>
            <a:pPr indent="-317500" lvl="0" marL="457200" rtl="0" algn="l">
              <a:spcBef>
                <a:spcPts val="1200"/>
              </a:spcBef>
              <a:spcAft>
                <a:spcPts val="0"/>
              </a:spcAft>
              <a:buSzPts val="1400"/>
              <a:buFont typeface="Arial"/>
              <a:buChar char="●"/>
            </a:pPr>
            <a:r>
              <a:rPr b="1" lang="en" sz="1400">
                <a:latin typeface="Times New Roman"/>
                <a:ea typeface="Times New Roman"/>
                <a:cs typeface="Times New Roman"/>
                <a:sym typeface="Times New Roman"/>
              </a:rPr>
              <a:t>PSNR:</a:t>
            </a:r>
            <a:r>
              <a:rPr lang="en" sz="1400">
                <a:latin typeface="Times New Roman"/>
                <a:ea typeface="Times New Roman"/>
                <a:cs typeface="Times New Roman"/>
                <a:sym typeface="Times New Roman"/>
              </a:rPr>
              <a:t> 28–30 dB </a:t>
            </a:r>
            <a:r>
              <a:rPr i="1" lang="en" sz="1400">
                <a:latin typeface="Times New Roman"/>
                <a:ea typeface="Times New Roman"/>
                <a:cs typeface="Times New Roman"/>
                <a:sym typeface="Times New Roman"/>
              </a:rPr>
              <a:t>(Student)</a:t>
            </a:r>
            <a:br>
              <a:rPr i="1" lang="en" sz="1400">
                <a:latin typeface="Times New Roman"/>
                <a:ea typeface="Times New Roman"/>
                <a:cs typeface="Times New Roman"/>
                <a:sym typeface="Times New Roman"/>
              </a:rPr>
            </a:br>
            <a:endParaRPr i="1" sz="1400">
              <a:latin typeface="Times New Roman"/>
              <a:ea typeface="Times New Roman"/>
              <a:cs typeface="Times New Roman"/>
              <a:sym typeface="Times New Roman"/>
            </a:endParaRPr>
          </a:p>
          <a:p>
            <a:pPr indent="-317500" lvl="0" marL="457200" rtl="0" algn="l">
              <a:spcBef>
                <a:spcPts val="0"/>
              </a:spcBef>
              <a:spcAft>
                <a:spcPts val="0"/>
              </a:spcAft>
              <a:buSzPts val="1400"/>
              <a:buFont typeface="Arial"/>
              <a:buChar char="●"/>
            </a:pPr>
            <a:r>
              <a:rPr b="1" lang="en" sz="1400">
                <a:latin typeface="Times New Roman"/>
                <a:ea typeface="Times New Roman"/>
                <a:cs typeface="Times New Roman"/>
                <a:sym typeface="Times New Roman"/>
              </a:rPr>
              <a:t>SSIM:</a:t>
            </a:r>
            <a:r>
              <a:rPr lang="en" sz="1400">
                <a:latin typeface="Times New Roman"/>
                <a:ea typeface="Times New Roman"/>
                <a:cs typeface="Times New Roman"/>
                <a:sym typeface="Times New Roman"/>
              </a:rPr>
              <a:t> 0.80–0.85 </a:t>
            </a:r>
            <a:r>
              <a:rPr i="1" lang="en" sz="1400">
                <a:latin typeface="Times New Roman"/>
                <a:ea typeface="Times New Roman"/>
                <a:cs typeface="Times New Roman"/>
                <a:sym typeface="Times New Roman"/>
              </a:rPr>
              <a:t>(Student)</a:t>
            </a:r>
            <a:br>
              <a:rPr i="1" lang="en" sz="1400">
                <a:latin typeface="Times New Roman"/>
                <a:ea typeface="Times New Roman"/>
                <a:cs typeface="Times New Roman"/>
                <a:sym typeface="Times New Roman"/>
              </a:rPr>
            </a:br>
            <a:endParaRPr i="1" sz="1400">
              <a:latin typeface="Times New Roman"/>
              <a:ea typeface="Times New Roman"/>
              <a:cs typeface="Times New Roman"/>
              <a:sym typeface="Times New Roman"/>
            </a:endParaRPr>
          </a:p>
          <a:p>
            <a:pPr indent="-317500" lvl="0" marL="457200" rtl="0" algn="l">
              <a:spcBef>
                <a:spcPts val="0"/>
              </a:spcBef>
              <a:spcAft>
                <a:spcPts val="0"/>
              </a:spcAft>
              <a:buSzPts val="1400"/>
              <a:buFont typeface="Arial"/>
              <a:buChar char="●"/>
            </a:pPr>
            <a:r>
              <a:rPr b="1" lang="en" sz="1400">
                <a:latin typeface="Times New Roman"/>
                <a:ea typeface="Times New Roman"/>
                <a:cs typeface="Times New Roman"/>
                <a:sym typeface="Times New Roman"/>
              </a:rPr>
              <a:t>Teacher PSNR:</a:t>
            </a:r>
            <a:r>
              <a:rPr lang="en" sz="1400">
                <a:latin typeface="Times New Roman"/>
                <a:ea typeface="Times New Roman"/>
                <a:cs typeface="Times New Roman"/>
                <a:sym typeface="Times New Roman"/>
              </a:rPr>
              <a:t> ~32–34 dB</a:t>
            </a:r>
            <a:br>
              <a:rPr lang="en" sz="1400">
                <a:latin typeface="Times New Roman"/>
                <a:ea typeface="Times New Roman"/>
                <a:cs typeface="Times New Roman"/>
                <a:sym typeface="Times New Roman"/>
              </a:rPr>
            </a:b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Arial"/>
              <a:buChar char="●"/>
            </a:pPr>
            <a:r>
              <a:rPr b="1" lang="en" sz="1400">
                <a:latin typeface="Times New Roman"/>
                <a:ea typeface="Times New Roman"/>
                <a:cs typeface="Times New Roman"/>
                <a:sym typeface="Times New Roman"/>
              </a:rPr>
              <a:t>Teacher SSIM:</a:t>
            </a:r>
            <a:r>
              <a:rPr lang="en" sz="1400">
                <a:latin typeface="Times New Roman"/>
                <a:ea typeface="Times New Roman"/>
                <a:cs typeface="Times New Roman"/>
                <a:sym typeface="Times New Roman"/>
              </a:rPr>
              <a:t> ~0.88–0.90</a:t>
            </a:r>
            <a:endParaRPr sz="1400">
              <a:latin typeface="Times New Roman"/>
              <a:ea typeface="Times New Roman"/>
              <a:cs typeface="Times New Roman"/>
              <a:sym typeface="Times New Roman"/>
            </a:endParaRPr>
          </a:p>
          <a:p>
            <a:pPr indent="0" lvl="0" marL="0" rtl="0" algn="l">
              <a:spcBef>
                <a:spcPts val="120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Output:</a:t>
            </a:r>
            <a:endParaRPr>
              <a:latin typeface="Times New Roman"/>
              <a:ea typeface="Times New Roman"/>
              <a:cs typeface="Times New Roman"/>
              <a:sym typeface="Times New Roman"/>
            </a:endParaRPr>
          </a:p>
        </p:txBody>
      </p:sp>
      <p:pic>
        <p:nvPicPr>
          <p:cNvPr id="121" name="Google Shape;121;p23"/>
          <p:cNvPicPr preferRelativeResize="0"/>
          <p:nvPr/>
        </p:nvPicPr>
        <p:blipFill>
          <a:blip r:embed="rId3">
            <a:alphaModFix/>
          </a:blip>
          <a:stretch>
            <a:fillRect/>
          </a:stretch>
        </p:blipFill>
        <p:spPr>
          <a:xfrm>
            <a:off x="152400" y="1562200"/>
            <a:ext cx="8839200" cy="201910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Contributions:</a:t>
            </a:r>
            <a:endParaRPr>
              <a:latin typeface="Times New Roman"/>
              <a:ea typeface="Times New Roman"/>
              <a:cs typeface="Times New Roman"/>
              <a:sym typeface="Times New Roman"/>
            </a:endParaRPr>
          </a:p>
        </p:txBody>
      </p:sp>
      <p:sp>
        <p:nvSpPr>
          <p:cNvPr id="127" name="Google Shape;127;p24"/>
          <p:cNvSpPr txBox="1"/>
          <p:nvPr>
            <p:ph idx="1" type="body"/>
          </p:nvPr>
        </p:nvSpPr>
        <p:spPr>
          <a:xfrm>
            <a:off x="311700" y="1152475"/>
            <a:ext cx="8520600" cy="3695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Lochan D:</a:t>
            </a:r>
            <a:endParaRPr b="1" sz="1400">
              <a:solidFill>
                <a:schemeClr val="dk1"/>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chemeClr val="dk1"/>
              </a:buClr>
              <a:buSzPts val="1400"/>
              <a:buChar char="●"/>
            </a:pPr>
            <a:r>
              <a:rPr lang="en" sz="1400">
                <a:solidFill>
                  <a:schemeClr val="dk1"/>
                </a:solidFill>
                <a:latin typeface="Times New Roman"/>
                <a:ea typeface="Times New Roman"/>
                <a:cs typeface="Times New Roman"/>
                <a:sym typeface="Times New Roman"/>
              </a:rPr>
              <a:t>Led the </a:t>
            </a:r>
            <a:r>
              <a:rPr b="1" lang="en" sz="1400">
                <a:solidFill>
                  <a:schemeClr val="dk1"/>
                </a:solidFill>
                <a:latin typeface="Times New Roman"/>
                <a:ea typeface="Times New Roman"/>
                <a:cs typeface="Times New Roman"/>
                <a:sym typeface="Times New Roman"/>
              </a:rPr>
              <a:t>overall project design</a:t>
            </a:r>
            <a:r>
              <a:rPr lang="en" sz="1400">
                <a:solidFill>
                  <a:schemeClr val="dk1"/>
                </a:solidFill>
                <a:latin typeface="Times New Roman"/>
                <a:ea typeface="Times New Roman"/>
                <a:cs typeface="Times New Roman"/>
                <a:sym typeface="Times New Roman"/>
              </a:rPr>
              <a:t> and handled the integration of the </a:t>
            </a:r>
            <a:r>
              <a:rPr b="1" lang="en" sz="1400">
                <a:solidFill>
                  <a:schemeClr val="dk1"/>
                </a:solidFill>
                <a:latin typeface="Times New Roman"/>
                <a:ea typeface="Times New Roman"/>
                <a:cs typeface="Times New Roman"/>
                <a:sym typeface="Times New Roman"/>
              </a:rPr>
              <a:t>Real-ESRGAN Teacher Model</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latin typeface="Times New Roman"/>
                <a:ea typeface="Times New Roman"/>
                <a:cs typeface="Times New Roman"/>
                <a:sym typeface="Times New Roman"/>
              </a:rPr>
              <a:t>Designed and implemented the </a:t>
            </a:r>
            <a:r>
              <a:rPr b="1" lang="en" sz="1400">
                <a:solidFill>
                  <a:schemeClr val="dk1"/>
                </a:solidFill>
                <a:latin typeface="Times New Roman"/>
                <a:ea typeface="Times New Roman"/>
                <a:cs typeface="Times New Roman"/>
                <a:sym typeface="Times New Roman"/>
              </a:rPr>
              <a:t>data degradation pipeline</a:t>
            </a:r>
            <a:r>
              <a:rPr lang="en" sz="1400">
                <a:solidFill>
                  <a:schemeClr val="dk1"/>
                </a:solidFill>
                <a:latin typeface="Times New Roman"/>
                <a:ea typeface="Times New Roman"/>
                <a:cs typeface="Times New Roman"/>
                <a:sym typeface="Times New Roman"/>
              </a:rPr>
              <a:t> and verified the output consistency.</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latin typeface="Times New Roman"/>
                <a:ea typeface="Times New Roman"/>
                <a:cs typeface="Times New Roman"/>
                <a:sym typeface="Times New Roman"/>
              </a:rPr>
              <a:t>Coordinated the </a:t>
            </a:r>
            <a:r>
              <a:rPr b="1" lang="en" sz="1400">
                <a:solidFill>
                  <a:schemeClr val="dk1"/>
                </a:solidFill>
                <a:latin typeface="Times New Roman"/>
                <a:ea typeface="Times New Roman"/>
                <a:cs typeface="Times New Roman"/>
                <a:sym typeface="Times New Roman"/>
              </a:rPr>
              <a:t>training loops</a:t>
            </a:r>
            <a:r>
              <a:rPr lang="en" sz="1400">
                <a:solidFill>
                  <a:schemeClr val="dk1"/>
                </a:solidFill>
                <a:latin typeface="Times New Roman"/>
                <a:ea typeface="Times New Roman"/>
                <a:cs typeface="Times New Roman"/>
                <a:sym typeface="Times New Roman"/>
              </a:rPr>
              <a:t>, configured the loss functions (L1, perceptual), and handled the </a:t>
            </a:r>
            <a:r>
              <a:rPr b="1" lang="en" sz="1400">
                <a:solidFill>
                  <a:schemeClr val="dk1"/>
                </a:solidFill>
                <a:latin typeface="Times New Roman"/>
                <a:ea typeface="Times New Roman"/>
                <a:cs typeface="Times New Roman"/>
                <a:sym typeface="Times New Roman"/>
              </a:rPr>
              <a:t>model check</a:t>
            </a:r>
            <a:r>
              <a:rPr b="1" lang="en" sz="1400">
                <a:solidFill>
                  <a:schemeClr val="dk1"/>
                </a:solidFill>
                <a:latin typeface="Times New Roman"/>
                <a:ea typeface="Times New Roman"/>
                <a:cs typeface="Times New Roman"/>
                <a:sym typeface="Times New Roman"/>
              </a:rPr>
              <a:t>p</a:t>
            </a:r>
            <a:r>
              <a:rPr b="1" lang="en" sz="1400">
                <a:solidFill>
                  <a:schemeClr val="dk1"/>
                </a:solidFill>
                <a:latin typeface="Times New Roman"/>
                <a:ea typeface="Times New Roman"/>
                <a:cs typeface="Times New Roman"/>
                <a:sym typeface="Times New Roman"/>
              </a:rPr>
              <a:t>ointing</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latin typeface="Times New Roman"/>
                <a:ea typeface="Times New Roman"/>
                <a:cs typeface="Times New Roman"/>
                <a:sym typeface="Times New Roman"/>
              </a:rPr>
              <a:t>Oversaw final </a:t>
            </a:r>
            <a:r>
              <a:rPr b="1" lang="en" sz="1400">
                <a:solidFill>
                  <a:schemeClr val="dk1"/>
                </a:solidFill>
                <a:latin typeface="Times New Roman"/>
                <a:ea typeface="Times New Roman"/>
                <a:cs typeface="Times New Roman"/>
                <a:sym typeface="Times New Roman"/>
              </a:rPr>
              <a:t>report writing</a:t>
            </a:r>
            <a:r>
              <a:rPr lang="en" sz="1400">
                <a:solidFill>
                  <a:schemeClr val="dk1"/>
                </a:solidFill>
                <a:latin typeface="Times New Roman"/>
                <a:ea typeface="Times New Roman"/>
                <a:cs typeface="Times New Roman"/>
                <a:sym typeface="Times New Roman"/>
              </a:rPr>
              <a:t>, cleaned up the codebase, and ensured smooth execution in Google Colab.</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Vishwaa:</a:t>
            </a:r>
            <a:endParaRPr b="1" sz="1400">
              <a:solidFill>
                <a:schemeClr val="dk1"/>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chemeClr val="dk1"/>
              </a:buClr>
              <a:buSzPts val="1400"/>
              <a:buChar char="●"/>
            </a:pPr>
            <a:r>
              <a:rPr lang="en" sz="1400">
                <a:solidFill>
                  <a:schemeClr val="dk1"/>
                </a:solidFill>
                <a:latin typeface="Times New Roman"/>
                <a:ea typeface="Times New Roman"/>
                <a:cs typeface="Times New Roman"/>
                <a:sym typeface="Times New Roman"/>
              </a:rPr>
              <a:t>Focused on the </a:t>
            </a:r>
            <a:r>
              <a:rPr b="1" lang="en" sz="1400">
                <a:solidFill>
                  <a:schemeClr val="dk1"/>
                </a:solidFill>
                <a:latin typeface="Times New Roman"/>
                <a:ea typeface="Times New Roman"/>
                <a:cs typeface="Times New Roman"/>
                <a:sym typeface="Times New Roman"/>
              </a:rPr>
              <a:t>Student Model architecture</a:t>
            </a:r>
            <a:r>
              <a:rPr lang="en" sz="1400">
                <a:solidFill>
                  <a:schemeClr val="dk1"/>
                </a:solidFill>
                <a:latin typeface="Times New Roman"/>
                <a:ea typeface="Times New Roman"/>
                <a:cs typeface="Times New Roman"/>
                <a:sym typeface="Times New Roman"/>
              </a:rPr>
              <a:t>, exploring different lightweight CNN designs and implementing </a:t>
            </a:r>
            <a:r>
              <a:rPr b="1" lang="en" sz="1400">
                <a:solidFill>
                  <a:schemeClr val="dk1"/>
                </a:solidFill>
                <a:latin typeface="Times New Roman"/>
                <a:ea typeface="Times New Roman"/>
                <a:cs typeface="Times New Roman"/>
                <a:sym typeface="Times New Roman"/>
              </a:rPr>
              <a:t>PixelShuffle upscaling</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latin typeface="Times New Roman"/>
                <a:ea typeface="Times New Roman"/>
                <a:cs typeface="Times New Roman"/>
                <a:sym typeface="Times New Roman"/>
              </a:rPr>
              <a:t>Optimized the </a:t>
            </a:r>
            <a:r>
              <a:rPr b="1" lang="en" sz="1400">
                <a:solidFill>
                  <a:schemeClr val="dk1"/>
                </a:solidFill>
                <a:latin typeface="Times New Roman"/>
                <a:ea typeface="Times New Roman"/>
                <a:cs typeface="Times New Roman"/>
                <a:sym typeface="Times New Roman"/>
              </a:rPr>
              <a:t>training hyperparameters</a:t>
            </a:r>
            <a:r>
              <a:rPr lang="en" sz="1400">
                <a:solidFill>
                  <a:schemeClr val="dk1"/>
                </a:solidFill>
                <a:latin typeface="Times New Roman"/>
                <a:ea typeface="Times New Roman"/>
                <a:cs typeface="Times New Roman"/>
                <a:sym typeface="Times New Roman"/>
              </a:rPr>
              <a:t>, tested different learning rates and loss weightings.</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latin typeface="Times New Roman"/>
                <a:ea typeface="Times New Roman"/>
                <a:cs typeface="Times New Roman"/>
                <a:sym typeface="Times New Roman"/>
              </a:rPr>
              <a:t>Contributed significantly to setting up </a:t>
            </a:r>
            <a:r>
              <a:rPr b="1" lang="en" sz="1400">
                <a:solidFill>
                  <a:schemeClr val="dk1"/>
                </a:solidFill>
                <a:latin typeface="Times New Roman"/>
                <a:ea typeface="Times New Roman"/>
                <a:cs typeface="Times New Roman"/>
                <a:sym typeface="Times New Roman"/>
              </a:rPr>
              <a:t>evaluation metrics</a:t>
            </a:r>
            <a:r>
              <a:rPr lang="en" sz="1400">
                <a:solidFill>
                  <a:schemeClr val="dk1"/>
                </a:solidFill>
                <a:latin typeface="Times New Roman"/>
                <a:ea typeface="Times New Roman"/>
                <a:cs typeface="Times New Roman"/>
                <a:sym typeface="Times New Roman"/>
              </a:rPr>
              <a:t>, including PSNR and SSIM calculations.</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latin typeface="Times New Roman"/>
                <a:ea typeface="Times New Roman"/>
                <a:cs typeface="Times New Roman"/>
                <a:sym typeface="Times New Roman"/>
              </a:rPr>
              <a:t>Assisted in preparing the </a:t>
            </a:r>
            <a:r>
              <a:rPr b="1" lang="en" sz="1400">
                <a:solidFill>
                  <a:schemeClr val="dk1"/>
                </a:solidFill>
                <a:latin typeface="Times New Roman"/>
                <a:ea typeface="Times New Roman"/>
                <a:cs typeface="Times New Roman"/>
                <a:sym typeface="Times New Roman"/>
              </a:rPr>
              <a:t>visual slides</a:t>
            </a:r>
            <a:r>
              <a:rPr lang="en" sz="1400">
                <a:solidFill>
                  <a:schemeClr val="dk1"/>
                </a:solidFill>
                <a:latin typeface="Times New Roman"/>
                <a:ea typeface="Times New Roman"/>
                <a:cs typeface="Times New Roman"/>
                <a:sym typeface="Times New Roman"/>
              </a:rPr>
              <a:t> and the </a:t>
            </a:r>
            <a:r>
              <a:rPr b="1" lang="en" sz="1400">
                <a:solidFill>
                  <a:schemeClr val="dk1"/>
                </a:solidFill>
                <a:latin typeface="Times New Roman"/>
                <a:ea typeface="Times New Roman"/>
                <a:cs typeface="Times New Roman"/>
                <a:sym typeface="Times New Roman"/>
              </a:rPr>
              <a:t>architecture flowcharts</a:t>
            </a:r>
            <a:r>
              <a:rPr lang="en" sz="1400">
                <a:solidFill>
                  <a:schemeClr val="dk1"/>
                </a:solidFill>
                <a:latin typeface="Times New Roman"/>
                <a:ea typeface="Times New Roman"/>
                <a:cs typeface="Times New Roman"/>
                <a:sym typeface="Times New Roman"/>
              </a:rPr>
              <a:t> for the presentation.</a:t>
            </a:r>
            <a:br>
              <a:rPr lang="en" sz="1400">
                <a:solidFill>
                  <a:schemeClr val="dk1"/>
                </a:solidFill>
                <a:latin typeface="Times New Roman"/>
                <a:ea typeface="Times New Roman"/>
                <a:cs typeface="Times New Roman"/>
                <a:sym typeface="Times New Roman"/>
              </a:rPr>
            </a:b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idx="1" type="body"/>
          </p:nvPr>
        </p:nvSpPr>
        <p:spPr>
          <a:xfrm>
            <a:off x="311700" y="456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Alex Kurian:</a:t>
            </a:r>
            <a:endParaRPr b="1"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Char char="●"/>
            </a:pPr>
            <a:r>
              <a:rPr lang="en" sz="1400">
                <a:solidFill>
                  <a:schemeClr val="dk1"/>
                </a:solidFill>
                <a:latin typeface="Times New Roman"/>
                <a:ea typeface="Times New Roman"/>
                <a:cs typeface="Times New Roman"/>
                <a:sym typeface="Times New Roman"/>
              </a:rPr>
              <a:t>Managed </a:t>
            </a:r>
            <a:r>
              <a:rPr b="1" lang="en" sz="1400">
                <a:solidFill>
                  <a:schemeClr val="dk1"/>
                </a:solidFill>
                <a:latin typeface="Times New Roman"/>
                <a:ea typeface="Times New Roman"/>
                <a:cs typeface="Times New Roman"/>
                <a:sym typeface="Times New Roman"/>
              </a:rPr>
              <a:t>dataset curation</a:t>
            </a:r>
            <a:r>
              <a:rPr lang="en" sz="1400">
                <a:solidFill>
                  <a:schemeClr val="dk1"/>
                </a:solidFill>
                <a:latin typeface="Times New Roman"/>
                <a:ea typeface="Times New Roman"/>
                <a:cs typeface="Times New Roman"/>
                <a:sym typeface="Times New Roman"/>
              </a:rPr>
              <a:t>, ensured all degraded and high-res pairs matched, and prepared the </a:t>
            </a:r>
            <a:r>
              <a:rPr b="1" lang="en" sz="1400">
                <a:solidFill>
                  <a:schemeClr val="dk1"/>
                </a:solidFill>
                <a:latin typeface="Times New Roman"/>
                <a:ea typeface="Times New Roman"/>
                <a:cs typeface="Times New Roman"/>
                <a:sym typeface="Times New Roman"/>
              </a:rPr>
              <a:t>SharpeningDataset class</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Char char="●"/>
            </a:pPr>
            <a:r>
              <a:rPr lang="en" sz="1400">
                <a:solidFill>
                  <a:schemeClr val="dk1"/>
                </a:solidFill>
                <a:latin typeface="Times New Roman"/>
                <a:ea typeface="Times New Roman"/>
                <a:cs typeface="Times New Roman"/>
                <a:sym typeface="Times New Roman"/>
              </a:rPr>
              <a:t>Automated the </a:t>
            </a:r>
            <a:r>
              <a:rPr b="1" lang="en" sz="1400">
                <a:solidFill>
                  <a:schemeClr val="dk1"/>
                </a:solidFill>
                <a:latin typeface="Times New Roman"/>
                <a:ea typeface="Times New Roman"/>
                <a:cs typeface="Times New Roman"/>
                <a:sym typeface="Times New Roman"/>
              </a:rPr>
              <a:t>training data loader</a:t>
            </a:r>
            <a:r>
              <a:rPr lang="en" sz="1400">
                <a:solidFill>
                  <a:schemeClr val="dk1"/>
                </a:solidFill>
                <a:latin typeface="Times New Roman"/>
                <a:ea typeface="Times New Roman"/>
                <a:cs typeface="Times New Roman"/>
                <a:sym typeface="Times New Roman"/>
              </a:rPr>
              <a:t> with augmentations and validated input-output shapes.</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Char char="●"/>
            </a:pPr>
            <a:r>
              <a:rPr lang="en" sz="1400">
                <a:solidFill>
                  <a:schemeClr val="dk1"/>
                </a:solidFill>
                <a:latin typeface="Times New Roman"/>
                <a:ea typeface="Times New Roman"/>
                <a:cs typeface="Times New Roman"/>
                <a:sym typeface="Times New Roman"/>
              </a:rPr>
              <a:t>Handled </a:t>
            </a:r>
            <a:r>
              <a:rPr b="1" lang="en" sz="1400">
                <a:solidFill>
                  <a:schemeClr val="dk1"/>
                </a:solidFill>
                <a:latin typeface="Times New Roman"/>
                <a:ea typeface="Times New Roman"/>
                <a:cs typeface="Times New Roman"/>
                <a:sym typeface="Times New Roman"/>
              </a:rPr>
              <a:t>testing and evaluation</a:t>
            </a:r>
            <a:r>
              <a:rPr lang="en" sz="1400">
                <a:solidFill>
                  <a:schemeClr val="dk1"/>
                </a:solidFill>
                <a:latin typeface="Times New Roman"/>
                <a:ea typeface="Times New Roman"/>
                <a:cs typeface="Times New Roman"/>
                <a:sym typeface="Times New Roman"/>
              </a:rPr>
              <a:t>, cross-checking model outputs against the ground truth.</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Char char="●"/>
            </a:pPr>
            <a:r>
              <a:rPr lang="en" sz="1400">
                <a:solidFill>
                  <a:schemeClr val="dk1"/>
                </a:solidFill>
                <a:latin typeface="Times New Roman"/>
                <a:ea typeface="Times New Roman"/>
                <a:cs typeface="Times New Roman"/>
                <a:sym typeface="Times New Roman"/>
              </a:rPr>
              <a:t>Designed the </a:t>
            </a:r>
            <a:r>
              <a:rPr b="1" lang="en" sz="1400">
                <a:solidFill>
                  <a:schemeClr val="dk1"/>
                </a:solidFill>
                <a:latin typeface="Times New Roman"/>
                <a:ea typeface="Times New Roman"/>
                <a:cs typeface="Times New Roman"/>
                <a:sym typeface="Times New Roman"/>
              </a:rPr>
              <a:t>GitHub repository structure</a:t>
            </a:r>
            <a:r>
              <a:rPr lang="en" sz="1400">
                <a:solidFill>
                  <a:schemeClr val="dk1"/>
                </a:solidFill>
                <a:latin typeface="Times New Roman"/>
                <a:ea typeface="Times New Roman"/>
                <a:cs typeface="Times New Roman"/>
                <a:sym typeface="Times New Roman"/>
              </a:rPr>
              <a:t>, wrote parts of the README, and finalized the </a:t>
            </a:r>
            <a:r>
              <a:rPr b="1" lang="en" sz="1400">
                <a:solidFill>
                  <a:schemeClr val="dk1"/>
                </a:solidFill>
                <a:latin typeface="Times New Roman"/>
                <a:ea typeface="Times New Roman"/>
                <a:cs typeface="Times New Roman"/>
                <a:sym typeface="Times New Roman"/>
              </a:rPr>
              <a:t>project documentation</a:t>
            </a:r>
            <a:r>
              <a:rPr lang="en" sz="1400">
                <a:solidFill>
                  <a:schemeClr val="dk1"/>
                </a:solidFill>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38" name="Google Shape;138;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Conclusion: Efficient Image Sharpening via Knowledge Distillation</a:t>
            </a:r>
            <a:endParaRPr b="1"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Char char="●"/>
            </a:pPr>
            <a:r>
              <a:rPr lang="en" sz="1400">
                <a:solidFill>
                  <a:schemeClr val="dk1"/>
                </a:solidFill>
                <a:latin typeface="Times New Roman"/>
                <a:ea typeface="Times New Roman"/>
                <a:cs typeface="Times New Roman"/>
                <a:sym typeface="Times New Roman"/>
              </a:rPr>
              <a:t>This project successfully demonstrates that </a:t>
            </a:r>
            <a:r>
              <a:rPr b="1" lang="en" sz="1400">
                <a:solidFill>
                  <a:schemeClr val="dk1"/>
                </a:solidFill>
                <a:latin typeface="Times New Roman"/>
                <a:ea typeface="Times New Roman"/>
                <a:cs typeface="Times New Roman"/>
                <a:sym typeface="Times New Roman"/>
              </a:rPr>
              <a:t>knowledge distillation is a viable and effective strategy</a:t>
            </a:r>
            <a:r>
              <a:rPr lang="en" sz="1400">
                <a:solidFill>
                  <a:schemeClr val="dk1"/>
                </a:solidFill>
                <a:latin typeface="Times New Roman"/>
                <a:ea typeface="Times New Roman"/>
                <a:cs typeface="Times New Roman"/>
                <a:sym typeface="Times New Roman"/>
              </a:rPr>
              <a:t> for transferring complex image restoration capabilities from a large, high-performance model (RealESRGAN) to a significantly more lightweight student network.</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Char char="●"/>
            </a:pPr>
            <a:r>
              <a:rPr lang="en" sz="1400">
                <a:solidFill>
                  <a:schemeClr val="dk1"/>
                </a:solidFill>
                <a:latin typeface="Times New Roman"/>
                <a:ea typeface="Times New Roman"/>
                <a:cs typeface="Times New Roman"/>
                <a:sym typeface="Times New Roman"/>
              </a:rPr>
              <a:t>Our trained student model achieves </a:t>
            </a:r>
            <a:r>
              <a:rPr b="1" lang="en" sz="1400">
                <a:solidFill>
                  <a:schemeClr val="dk1"/>
                </a:solidFill>
                <a:latin typeface="Times New Roman"/>
                <a:ea typeface="Times New Roman"/>
                <a:cs typeface="Times New Roman"/>
                <a:sym typeface="Times New Roman"/>
              </a:rPr>
              <a:t>perceptually pleasing image sharpening</a:t>
            </a:r>
            <a:r>
              <a:rPr lang="en" sz="1400">
                <a:solidFill>
                  <a:schemeClr val="dk1"/>
                </a:solidFill>
                <a:latin typeface="Times New Roman"/>
                <a:ea typeface="Times New Roman"/>
                <a:cs typeface="Times New Roman"/>
                <a:sym typeface="Times New Roman"/>
              </a:rPr>
              <a:t> from degraded inputs, making advanced restoration accessible for deployment on devices with limited computational resources.</a:t>
            </a:r>
            <a:endParaRPr sz="1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Future Scope:</a:t>
            </a:r>
            <a:endParaRPr/>
          </a:p>
        </p:txBody>
      </p:sp>
      <p:sp>
        <p:nvSpPr>
          <p:cNvPr id="144" name="Google Shape;144;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Future Scope &amp; Enhancements</a:t>
            </a:r>
            <a:endParaRPr b="1"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Char char="●"/>
            </a:pPr>
            <a:r>
              <a:rPr b="1" lang="en" sz="1400">
                <a:solidFill>
                  <a:schemeClr val="dk1"/>
                </a:solidFill>
                <a:latin typeface="Times New Roman"/>
                <a:ea typeface="Times New Roman"/>
                <a:cs typeface="Times New Roman"/>
                <a:sym typeface="Times New Roman"/>
              </a:rPr>
              <a:t>Student Model Refinement:</a:t>
            </a:r>
            <a:r>
              <a:rPr lang="en" sz="1400">
                <a:solidFill>
                  <a:schemeClr val="dk1"/>
                </a:solidFill>
                <a:latin typeface="Times New Roman"/>
                <a:ea typeface="Times New Roman"/>
                <a:cs typeface="Times New Roman"/>
                <a:sym typeface="Times New Roman"/>
              </a:rPr>
              <a:t> Explore more advanced lightweight architectures for the student, such as attention-based mechanisms or efficient transformer blocks, to further boost performance.</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Char char="●"/>
            </a:pPr>
            <a:r>
              <a:rPr b="1" lang="en" sz="1400">
                <a:solidFill>
                  <a:schemeClr val="dk1"/>
                </a:solidFill>
                <a:latin typeface="Times New Roman"/>
                <a:ea typeface="Times New Roman"/>
                <a:cs typeface="Times New Roman"/>
                <a:sym typeface="Times New Roman"/>
              </a:rPr>
              <a:t>Advanced Distillation Techniques:</a:t>
            </a:r>
            <a:r>
              <a:rPr lang="en" sz="1400">
                <a:solidFill>
                  <a:schemeClr val="dk1"/>
                </a:solidFill>
                <a:latin typeface="Times New Roman"/>
                <a:ea typeface="Times New Roman"/>
                <a:cs typeface="Times New Roman"/>
                <a:sym typeface="Times New Roman"/>
              </a:rPr>
              <a:t> Incorporate additional knowledge distillation losses, such as:</a:t>
            </a:r>
            <a:endParaRPr sz="1400">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Adversarial Distillation:</a:t>
            </a:r>
            <a:r>
              <a:rPr lang="en">
                <a:solidFill>
                  <a:schemeClr val="dk1"/>
                </a:solidFill>
                <a:latin typeface="Times New Roman"/>
                <a:ea typeface="Times New Roman"/>
                <a:cs typeface="Times New Roman"/>
                <a:sym typeface="Times New Roman"/>
              </a:rPr>
              <a:t> Introduce a lightweight discriminator for the student to generate more perceptually realistic textures.</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Feature-map Distillation:</a:t>
            </a:r>
            <a:r>
              <a:rPr lang="en">
                <a:solidFill>
                  <a:schemeClr val="dk1"/>
                </a:solidFill>
                <a:latin typeface="Times New Roman"/>
                <a:ea typeface="Times New Roman"/>
                <a:cs typeface="Times New Roman"/>
                <a:sym typeface="Times New Roman"/>
              </a:rPr>
              <a:t> Directly align intermediate feature representations between teacher and student.</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Char char="●"/>
            </a:pPr>
            <a:r>
              <a:rPr b="1" lang="en" sz="1400">
                <a:solidFill>
                  <a:schemeClr val="dk1"/>
                </a:solidFill>
                <a:latin typeface="Times New Roman"/>
                <a:ea typeface="Times New Roman"/>
                <a:cs typeface="Times New Roman"/>
                <a:sym typeface="Times New Roman"/>
              </a:rPr>
              <a:t>Real-time Deployment Optimization:</a:t>
            </a:r>
            <a:r>
              <a:rPr lang="en" sz="1400">
                <a:solidFill>
                  <a:schemeClr val="dk1"/>
                </a:solidFill>
                <a:latin typeface="Times New Roman"/>
                <a:ea typeface="Times New Roman"/>
                <a:cs typeface="Times New Roman"/>
                <a:sym typeface="Times New Roman"/>
              </a:rPr>
              <a:t> Further optimize the student model for even faster inference and explore deployment on specific edge AI hardware (e.g., Intel Movidius, OpenVINO).</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Char char="●"/>
            </a:pPr>
            <a:r>
              <a:rPr b="1" lang="en" sz="1400">
                <a:solidFill>
                  <a:schemeClr val="dk1"/>
                </a:solidFill>
                <a:latin typeface="Times New Roman"/>
                <a:ea typeface="Times New Roman"/>
                <a:cs typeface="Times New Roman"/>
                <a:sym typeface="Times New Roman"/>
              </a:rPr>
              <a:t>Diverse Degradation Models:</a:t>
            </a:r>
            <a:r>
              <a:rPr lang="en" sz="1400">
                <a:solidFill>
                  <a:schemeClr val="dk1"/>
                </a:solidFill>
                <a:latin typeface="Times New Roman"/>
                <a:ea typeface="Times New Roman"/>
                <a:cs typeface="Times New Roman"/>
                <a:sym typeface="Times New Roman"/>
              </a:rPr>
              <a:t> Train with a wider variety of degradation types to improve robustness to different real-world image quality issues.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50" name="Google Shape;150;p2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Key Resources &amp; Inspirations</a:t>
            </a:r>
            <a:endParaRPr b="1"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Real-ESRGAN GitHub Repository:</a:t>
            </a:r>
            <a:endParaRPr b="1" sz="1400">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u="sng">
                <a:solidFill>
                  <a:schemeClr val="hlink"/>
                </a:solidFill>
                <a:latin typeface="Times New Roman"/>
                <a:ea typeface="Times New Roman"/>
                <a:cs typeface="Times New Roman"/>
                <a:sym typeface="Times New Roman"/>
                <a:hlinkClick r:id="rId3"/>
              </a:rPr>
              <a:t>https://github.com/xinntao/Real-ESRGAN</a:t>
            </a:r>
            <a:endParaRPr u="sng">
              <a:solidFill>
                <a:schemeClr val="hlink"/>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DIV2K Dataset:</a:t>
            </a:r>
            <a:endParaRPr b="1" sz="1400">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u="sng">
                <a:solidFill>
                  <a:schemeClr val="hlink"/>
                </a:solidFill>
                <a:latin typeface="Times New Roman"/>
                <a:ea typeface="Times New Roman"/>
                <a:cs typeface="Times New Roman"/>
                <a:sym typeface="Times New Roman"/>
                <a:hlinkClick r:id="rId4"/>
              </a:rPr>
              <a:t>https://data.vision.ee.ethz.ch/cvl/DIV2K/</a:t>
            </a:r>
            <a:endParaRPr u="sng">
              <a:solidFill>
                <a:schemeClr val="hlink"/>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PyTorch &amp; TorchVision Documentation:</a:t>
            </a:r>
            <a:endParaRPr b="1" sz="1400">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u="sng">
                <a:solidFill>
                  <a:schemeClr val="hlink"/>
                </a:solidFill>
                <a:latin typeface="Times New Roman"/>
                <a:ea typeface="Times New Roman"/>
                <a:cs typeface="Times New Roman"/>
                <a:sym typeface="Times New Roman"/>
                <a:hlinkClick r:id="rId5"/>
              </a:rPr>
              <a:t>https://pytorch.org/docs/</a:t>
            </a:r>
            <a:endParaRPr u="sng">
              <a:solidFill>
                <a:schemeClr val="hlink"/>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u="sng">
                <a:solidFill>
                  <a:schemeClr val="hlink"/>
                </a:solidFill>
                <a:latin typeface="Times New Roman"/>
                <a:ea typeface="Times New Roman"/>
                <a:cs typeface="Times New Roman"/>
                <a:sym typeface="Times New Roman"/>
                <a:hlinkClick r:id="rId6"/>
              </a:rPr>
              <a:t>https://pytorch.org/vision/stable/index.html</a:t>
            </a:r>
            <a:endParaRPr u="sng">
              <a:solidFill>
                <a:schemeClr val="hlink"/>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Char char="●"/>
            </a:pPr>
            <a:r>
              <a:rPr b="1" lang="en" sz="1400">
                <a:solidFill>
                  <a:schemeClr val="dk1"/>
                </a:solidFill>
                <a:latin typeface="Times New Roman"/>
                <a:ea typeface="Times New Roman"/>
                <a:cs typeface="Times New Roman"/>
                <a:sym typeface="Times New Roman"/>
              </a:rPr>
              <a:t>Knowledge Distillation Survey Papers:</a:t>
            </a:r>
            <a:r>
              <a:rPr lang="en" sz="1400">
                <a:solidFill>
                  <a:schemeClr val="dk1"/>
                </a:solidFill>
                <a:latin typeface="Times New Roman"/>
                <a:ea typeface="Times New Roman"/>
                <a:cs typeface="Times New Roman"/>
                <a:sym typeface="Times New Roman"/>
              </a:rPr>
              <a:t> (Consider adding a relevant survey paper if you referenced one for the concept)</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Char char="●"/>
            </a:pPr>
            <a:r>
              <a:rPr b="1" lang="en" sz="1400">
                <a:solidFill>
                  <a:schemeClr val="dk1"/>
                </a:solidFill>
                <a:latin typeface="Times New Roman"/>
                <a:ea typeface="Times New Roman"/>
                <a:cs typeface="Times New Roman"/>
                <a:sym typeface="Times New Roman"/>
              </a:rPr>
              <a:t>VGG19 Model for Perceptual Loss:</a:t>
            </a:r>
            <a:r>
              <a:rPr lang="en" sz="1400">
                <a:solidFill>
                  <a:schemeClr val="dk1"/>
                </a:solidFill>
                <a:latin typeface="Times New Roman"/>
                <a:ea typeface="Times New Roman"/>
                <a:cs typeface="Times New Roman"/>
                <a:sym typeface="Times New Roman"/>
              </a:rPr>
              <a:t> (Implicitly referenced through </a:t>
            </a:r>
            <a:r>
              <a:rPr lang="en" sz="1400">
                <a:solidFill>
                  <a:srgbClr val="188038"/>
                </a:solidFill>
                <a:latin typeface="Times New Roman"/>
                <a:ea typeface="Times New Roman"/>
                <a:cs typeface="Times New Roman"/>
                <a:sym typeface="Times New Roman"/>
              </a:rPr>
              <a:t>torchvision.models</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Problem Statement &amp; Motivation:</a:t>
            </a:r>
            <a:endParaRPr>
              <a:latin typeface="Times New Roman"/>
              <a:ea typeface="Times New Roman"/>
              <a:cs typeface="Times New Roman"/>
              <a:sym typeface="Times New Roman"/>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The Challenge of Image Degradation &amp; Computational Cost</a:t>
            </a:r>
            <a:endParaRPr b="1"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Char char="●"/>
            </a:pPr>
            <a:r>
              <a:rPr b="1" lang="en" sz="1400">
                <a:solidFill>
                  <a:schemeClr val="dk1"/>
                </a:solidFill>
                <a:latin typeface="Times New Roman"/>
                <a:ea typeface="Times New Roman"/>
                <a:cs typeface="Times New Roman"/>
                <a:sym typeface="Times New Roman"/>
              </a:rPr>
              <a:t>Ubiquitous Image Degradation:</a:t>
            </a:r>
            <a:r>
              <a:rPr lang="en" sz="1400">
                <a:solidFill>
                  <a:schemeClr val="dk1"/>
                </a:solidFill>
                <a:latin typeface="Times New Roman"/>
                <a:ea typeface="Times New Roman"/>
                <a:cs typeface="Times New Roman"/>
                <a:sym typeface="Times New Roman"/>
              </a:rPr>
              <a:t> Digital images frequently suffer from quality degradation (blur, noise, compression artifacts) in real-world scenarios, impacting visual clarity and downstream tasks.</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Char char="●"/>
            </a:pPr>
            <a:r>
              <a:rPr b="1" lang="en" sz="1400">
                <a:solidFill>
                  <a:schemeClr val="dk1"/>
                </a:solidFill>
                <a:latin typeface="Times New Roman"/>
                <a:ea typeface="Times New Roman"/>
                <a:cs typeface="Times New Roman"/>
                <a:sym typeface="Times New Roman"/>
              </a:rPr>
              <a:t>High-Performance Models are Resource-Intensive:</a:t>
            </a:r>
            <a:r>
              <a:rPr lang="en" sz="1400">
                <a:solidFill>
                  <a:schemeClr val="dk1"/>
                </a:solidFill>
                <a:latin typeface="Times New Roman"/>
                <a:ea typeface="Times New Roman"/>
                <a:cs typeface="Times New Roman"/>
                <a:sym typeface="Times New Roman"/>
              </a:rPr>
              <a:t> State-of-the-art image restoration models, such as RealESRGAN, deliver exceptional results but demand significant computational resources (GPU memory, inference time), limiting their deployment on edge devices or in real-time applications.</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Our Motivation: Bridging the Gap with Knowledge Distillation</a:t>
            </a:r>
            <a:endParaRPr b="1"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Char char="●"/>
            </a:pPr>
            <a:r>
              <a:rPr b="1" lang="en" sz="1400">
                <a:solidFill>
                  <a:schemeClr val="dk1"/>
                </a:solidFill>
                <a:latin typeface="Times New Roman"/>
                <a:ea typeface="Times New Roman"/>
                <a:cs typeface="Times New Roman"/>
                <a:sym typeface="Times New Roman"/>
              </a:rPr>
              <a:t>Efficiency without Compromise:</a:t>
            </a:r>
            <a:r>
              <a:rPr lang="en" sz="1400">
                <a:solidFill>
                  <a:schemeClr val="dk1"/>
                </a:solidFill>
                <a:latin typeface="Times New Roman"/>
                <a:ea typeface="Times New Roman"/>
                <a:cs typeface="Times New Roman"/>
                <a:sym typeface="Times New Roman"/>
              </a:rPr>
              <a:t> We aim to train a lightweight student model that can replicate the high-fidelity restoration performance of a heavy teacher model at a significantly reduced computational cost.</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Char char="●"/>
            </a:pPr>
            <a:r>
              <a:rPr b="1" lang="en" sz="1400">
                <a:solidFill>
                  <a:schemeClr val="dk1"/>
                </a:solidFill>
                <a:latin typeface="Times New Roman"/>
                <a:ea typeface="Times New Roman"/>
                <a:cs typeface="Times New Roman"/>
                <a:sym typeface="Times New Roman"/>
              </a:rPr>
              <a:t>Enabling Broader Deployment:</a:t>
            </a:r>
            <a:r>
              <a:rPr lang="en" sz="1400">
                <a:solidFill>
                  <a:schemeClr val="dk1"/>
                </a:solidFill>
                <a:latin typeface="Times New Roman"/>
                <a:ea typeface="Times New Roman"/>
                <a:cs typeface="Times New Roman"/>
                <a:sym typeface="Times New Roman"/>
              </a:rPr>
              <a:t> This approach facilitates the deployment of advanced image sharpening capabilities on devices with limited processing power, such as mobile phones, embedded systems, or IoT devices.</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Dataset &amp; Preprocessing:</a:t>
            </a:r>
            <a:endParaRPr>
              <a:latin typeface="Times New Roman"/>
              <a:ea typeface="Times New Roman"/>
              <a:cs typeface="Times New Roman"/>
              <a:sym typeface="Times New Roman"/>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DIV2K: The Foundation for High-Resolution Image Restoration</a:t>
            </a:r>
            <a:endParaRPr b="1"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Char char="●"/>
            </a:pPr>
            <a:r>
              <a:rPr b="1" lang="en" sz="1400">
                <a:solidFill>
                  <a:schemeClr val="dk1"/>
                </a:solidFill>
                <a:latin typeface="Times New Roman"/>
                <a:ea typeface="Times New Roman"/>
                <a:cs typeface="Times New Roman"/>
                <a:sym typeface="Times New Roman"/>
              </a:rPr>
              <a:t>Dataset:</a:t>
            </a:r>
            <a:r>
              <a:rPr lang="en" sz="1400">
                <a:solidFill>
                  <a:schemeClr val="dk1"/>
                </a:solidFill>
                <a:latin typeface="Times New Roman"/>
                <a:ea typeface="Times New Roman"/>
                <a:cs typeface="Times New Roman"/>
                <a:sym typeface="Times New Roman"/>
              </a:rPr>
              <a:t> We utilize the </a:t>
            </a:r>
            <a:r>
              <a:rPr b="1" lang="en" sz="1400">
                <a:solidFill>
                  <a:schemeClr val="dk1"/>
                </a:solidFill>
                <a:latin typeface="Times New Roman"/>
                <a:ea typeface="Times New Roman"/>
                <a:cs typeface="Times New Roman"/>
                <a:sym typeface="Times New Roman"/>
              </a:rPr>
              <a:t>DIV2K High-Resolution Image Dataset</a:t>
            </a:r>
            <a:r>
              <a:rPr lang="en" sz="1400">
                <a:solidFill>
                  <a:schemeClr val="dk1"/>
                </a:solidFill>
                <a:latin typeface="Times New Roman"/>
                <a:ea typeface="Times New Roman"/>
                <a:cs typeface="Times New Roman"/>
                <a:sym typeface="Times New Roman"/>
              </a:rPr>
              <a:t>, a widely recognized benchmark for image super-resolution, containing diverse high-quality natural images.</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Simulating Real-World Degradation</a:t>
            </a:r>
            <a:endParaRPr b="1"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Char char="●"/>
            </a:pPr>
            <a:r>
              <a:rPr b="1" lang="en" sz="1400">
                <a:solidFill>
                  <a:schemeClr val="dk1"/>
                </a:solidFill>
                <a:latin typeface="Times New Roman"/>
                <a:ea typeface="Times New Roman"/>
                <a:cs typeface="Times New Roman"/>
                <a:sym typeface="Times New Roman"/>
              </a:rPr>
              <a:t>Degradation Process:</a:t>
            </a:r>
            <a:r>
              <a:rPr lang="en" sz="1400">
                <a:solidFill>
                  <a:schemeClr val="dk1"/>
                </a:solidFill>
                <a:latin typeface="Times New Roman"/>
                <a:ea typeface="Times New Roman"/>
                <a:cs typeface="Times New Roman"/>
                <a:sym typeface="Times New Roman"/>
              </a:rPr>
              <a:t> To simulate common real-world quality losses, we apply a controlled degradation pipeline to the original high-resolution images:</a:t>
            </a:r>
            <a:endParaRPr sz="1400">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AutoNum type="arabicPeriod"/>
            </a:pPr>
            <a:r>
              <a:rPr b="1" lang="en">
                <a:solidFill>
                  <a:schemeClr val="dk1"/>
                </a:solidFill>
                <a:latin typeface="Times New Roman"/>
                <a:ea typeface="Times New Roman"/>
                <a:cs typeface="Times New Roman"/>
                <a:sym typeface="Times New Roman"/>
              </a:rPr>
              <a:t>Downsampling:</a:t>
            </a:r>
            <a:r>
              <a:rPr lang="en">
                <a:solidFill>
                  <a:schemeClr val="dk1"/>
                </a:solidFill>
                <a:latin typeface="Times New Roman"/>
                <a:ea typeface="Times New Roman"/>
                <a:cs typeface="Times New Roman"/>
                <a:sym typeface="Times New Roman"/>
              </a:rPr>
              <a:t> Images are first downscaled (e.g., bicubic interpolation to 128x128).</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AutoNum type="arabicPeriod"/>
            </a:pPr>
            <a:r>
              <a:rPr b="1" lang="en">
                <a:solidFill>
                  <a:schemeClr val="dk1"/>
                </a:solidFill>
                <a:latin typeface="Times New Roman"/>
                <a:ea typeface="Times New Roman"/>
                <a:cs typeface="Times New Roman"/>
                <a:sym typeface="Times New Roman"/>
              </a:rPr>
              <a:t>Upsampling:</a:t>
            </a:r>
            <a:r>
              <a:rPr lang="en">
                <a:solidFill>
                  <a:schemeClr val="dk1"/>
                </a:solidFill>
                <a:latin typeface="Times New Roman"/>
                <a:ea typeface="Times New Roman"/>
                <a:cs typeface="Times New Roman"/>
                <a:sym typeface="Times New Roman"/>
              </a:rPr>
              <a:t> They are then upscaled back to a larger size (e.g., 256x256) using bicubic interpolation, introducing blur.</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AutoNum type="arabicPeriod"/>
            </a:pPr>
            <a:r>
              <a:rPr b="1" lang="en">
                <a:solidFill>
                  <a:schemeClr val="dk1"/>
                </a:solidFill>
                <a:latin typeface="Times New Roman"/>
                <a:ea typeface="Times New Roman"/>
                <a:cs typeface="Times New Roman"/>
                <a:sym typeface="Times New Roman"/>
              </a:rPr>
              <a:t>Noise Injection:</a:t>
            </a:r>
            <a:r>
              <a:rPr lang="en">
                <a:solidFill>
                  <a:schemeClr val="dk1"/>
                </a:solidFill>
                <a:latin typeface="Times New Roman"/>
                <a:ea typeface="Times New Roman"/>
                <a:cs typeface="Times New Roman"/>
                <a:sym typeface="Times New Roman"/>
              </a:rPr>
              <a:t> Mild Gaussian noise is added to further mimic real-world sensor noise or compression artifacts.</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Char char="●"/>
            </a:pPr>
            <a:r>
              <a:rPr b="1" lang="en" sz="1400">
                <a:solidFill>
                  <a:schemeClr val="dk1"/>
                </a:solidFill>
                <a:latin typeface="Times New Roman"/>
                <a:ea typeface="Times New Roman"/>
                <a:cs typeface="Times New Roman"/>
                <a:sym typeface="Times New Roman"/>
              </a:rPr>
              <a:t>Purpose:</a:t>
            </a:r>
            <a:r>
              <a:rPr lang="en" sz="1400">
                <a:solidFill>
                  <a:schemeClr val="dk1"/>
                </a:solidFill>
                <a:latin typeface="Times New Roman"/>
                <a:ea typeface="Times New Roman"/>
                <a:cs typeface="Times New Roman"/>
                <a:sym typeface="Times New Roman"/>
              </a:rPr>
              <a:t> This synthetic degradation process creates realistic low-quality inputs, allowing our models to learn robust restoration capabilities.</a:t>
            </a:r>
            <a:endParaRPr sz="1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Architecture Diagram:</a:t>
            </a:r>
            <a:endParaRPr>
              <a:latin typeface="Times New Roman"/>
              <a:ea typeface="Times New Roman"/>
              <a:cs typeface="Times New Roman"/>
              <a:sym typeface="Times New Roman"/>
            </a:endParaRPr>
          </a:p>
        </p:txBody>
      </p:sp>
      <p:pic>
        <p:nvPicPr>
          <p:cNvPr id="81" name="Google Shape;81;p16"/>
          <p:cNvPicPr preferRelativeResize="0"/>
          <p:nvPr/>
        </p:nvPicPr>
        <p:blipFill>
          <a:blip r:embed="rId3">
            <a:alphaModFix/>
          </a:blip>
          <a:stretch>
            <a:fillRect/>
          </a:stretch>
        </p:blipFill>
        <p:spPr>
          <a:xfrm>
            <a:off x="0" y="1269275"/>
            <a:ext cx="9144000" cy="3552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Model Details:</a:t>
            </a:r>
            <a:endParaRPr>
              <a:latin typeface="Times New Roman"/>
              <a:ea typeface="Times New Roman"/>
              <a:cs typeface="Times New Roman"/>
              <a:sym typeface="Times New Roman"/>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The Teacher: RealESRGAN - A Powerful Super-Resolution Baseline</a:t>
            </a:r>
            <a:endParaRPr b="1"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Char char="●"/>
            </a:pPr>
            <a:r>
              <a:rPr b="1" lang="en" sz="1400">
                <a:solidFill>
                  <a:schemeClr val="dk1"/>
                </a:solidFill>
                <a:latin typeface="Times New Roman"/>
                <a:ea typeface="Times New Roman"/>
                <a:cs typeface="Times New Roman"/>
                <a:sym typeface="Times New Roman"/>
              </a:rPr>
              <a:t>Model:</a:t>
            </a:r>
            <a:r>
              <a:rPr lang="en" sz="1400">
                <a:solidFill>
                  <a:schemeClr val="dk1"/>
                </a:solidFill>
                <a:latin typeface="Times New Roman"/>
                <a:ea typeface="Times New Roman"/>
                <a:cs typeface="Times New Roman"/>
                <a:sym typeface="Times New Roman"/>
              </a:rPr>
              <a:t> RealESRGAN (specifically, the </a:t>
            </a:r>
            <a:r>
              <a:rPr lang="en" sz="1400">
                <a:solidFill>
                  <a:srgbClr val="188038"/>
                </a:solidFill>
                <a:latin typeface="Times New Roman"/>
                <a:ea typeface="Times New Roman"/>
                <a:cs typeface="Times New Roman"/>
                <a:sym typeface="Times New Roman"/>
              </a:rPr>
              <a:t>Anime6B</a:t>
            </a:r>
            <a:r>
              <a:rPr lang="en" sz="1400">
                <a:solidFill>
                  <a:schemeClr val="dk1"/>
                </a:solidFill>
                <a:latin typeface="Times New Roman"/>
                <a:ea typeface="Times New Roman"/>
                <a:cs typeface="Times New Roman"/>
                <a:sym typeface="Times New Roman"/>
              </a:rPr>
              <a:t> variant with an </a:t>
            </a:r>
            <a:r>
              <a:rPr lang="en" sz="1400">
                <a:solidFill>
                  <a:srgbClr val="188038"/>
                </a:solidFill>
                <a:latin typeface="Times New Roman"/>
                <a:ea typeface="Times New Roman"/>
                <a:cs typeface="Times New Roman"/>
                <a:sym typeface="Times New Roman"/>
              </a:rPr>
              <a:t>RRDBNet</a:t>
            </a:r>
            <a:r>
              <a:rPr lang="en" sz="1400">
                <a:solidFill>
                  <a:schemeClr val="dk1"/>
                </a:solidFill>
                <a:latin typeface="Times New Roman"/>
                <a:ea typeface="Times New Roman"/>
                <a:cs typeface="Times New Roman"/>
                <a:sym typeface="Times New Roman"/>
              </a:rPr>
              <a:t> backbone).</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Char char="●"/>
            </a:pPr>
            <a:r>
              <a:rPr b="1" lang="en" sz="1400">
                <a:solidFill>
                  <a:schemeClr val="dk1"/>
                </a:solidFill>
                <a:latin typeface="Times New Roman"/>
                <a:ea typeface="Times New Roman"/>
                <a:cs typeface="Times New Roman"/>
                <a:sym typeface="Times New Roman"/>
              </a:rPr>
              <a:t>Role:</a:t>
            </a:r>
            <a:r>
              <a:rPr lang="en" sz="1400">
                <a:solidFill>
                  <a:schemeClr val="dk1"/>
                </a:solidFill>
                <a:latin typeface="Times New Roman"/>
                <a:ea typeface="Times New Roman"/>
                <a:cs typeface="Times New Roman"/>
                <a:sym typeface="Times New Roman"/>
              </a:rPr>
              <a:t> Acts as a high-performance, pre-trained oracle. Its parameters are </a:t>
            </a:r>
            <a:r>
              <a:rPr b="1" lang="en" sz="1400">
                <a:solidFill>
                  <a:schemeClr val="dk1"/>
                </a:solidFill>
                <a:latin typeface="Times New Roman"/>
                <a:ea typeface="Times New Roman"/>
                <a:cs typeface="Times New Roman"/>
                <a:sym typeface="Times New Roman"/>
              </a:rPr>
              <a:t>frozen</a:t>
            </a:r>
            <a:r>
              <a:rPr lang="en" sz="1400">
                <a:solidFill>
                  <a:schemeClr val="dk1"/>
                </a:solidFill>
                <a:latin typeface="Times New Roman"/>
                <a:ea typeface="Times New Roman"/>
                <a:cs typeface="Times New Roman"/>
                <a:sym typeface="Times New Roman"/>
              </a:rPr>
              <a:t> during the student's training.</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Char char="●"/>
            </a:pPr>
            <a:r>
              <a:rPr b="1" lang="en" sz="1400">
                <a:solidFill>
                  <a:schemeClr val="dk1"/>
                </a:solidFill>
                <a:latin typeface="Times New Roman"/>
                <a:ea typeface="Times New Roman"/>
                <a:cs typeface="Times New Roman"/>
                <a:sym typeface="Times New Roman"/>
              </a:rPr>
              <a:t>Upscale Factor:</a:t>
            </a:r>
            <a:r>
              <a:rPr lang="en" sz="1400">
                <a:solidFill>
                  <a:schemeClr val="dk1"/>
                </a:solidFill>
                <a:latin typeface="Times New Roman"/>
                <a:ea typeface="Times New Roman"/>
                <a:cs typeface="Times New Roman"/>
                <a:sym typeface="Times New Roman"/>
              </a:rPr>
              <a:t> 4x (e.g., 128x128 input to 512x512 output).</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The Student: A Compact &amp; Efficient CNN</a:t>
            </a:r>
            <a:endParaRPr b="1"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Char char="●"/>
            </a:pPr>
            <a:r>
              <a:rPr b="1" lang="en" sz="1400">
                <a:solidFill>
                  <a:schemeClr val="dk1"/>
                </a:solidFill>
                <a:latin typeface="Times New Roman"/>
                <a:ea typeface="Times New Roman"/>
                <a:cs typeface="Times New Roman"/>
                <a:sym typeface="Times New Roman"/>
              </a:rPr>
              <a:t>Model:</a:t>
            </a:r>
            <a:r>
              <a:rPr lang="en" sz="1400">
                <a:solidFill>
                  <a:schemeClr val="dk1"/>
                </a:solidFill>
                <a:latin typeface="Times New Roman"/>
                <a:ea typeface="Times New Roman"/>
                <a:cs typeface="Times New Roman"/>
                <a:sym typeface="Times New Roman"/>
              </a:rPr>
              <a:t> A custom-designed, lightweight Convolutional Neural Network (</a:t>
            </a:r>
            <a:r>
              <a:rPr lang="en" sz="1400">
                <a:solidFill>
                  <a:srgbClr val="188038"/>
                </a:solidFill>
                <a:latin typeface="Times New Roman"/>
                <a:ea typeface="Times New Roman"/>
                <a:cs typeface="Times New Roman"/>
                <a:sym typeface="Times New Roman"/>
              </a:rPr>
              <a:t>StudentCNN</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Architecture Highlights:</a:t>
            </a:r>
            <a:endParaRPr b="1" sz="1400">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Char char="○"/>
            </a:pPr>
            <a:r>
              <a:rPr lang="en">
                <a:solidFill>
                  <a:schemeClr val="dk1"/>
                </a:solidFill>
                <a:latin typeface="Times New Roman"/>
                <a:ea typeface="Times New Roman"/>
                <a:cs typeface="Times New Roman"/>
                <a:sym typeface="Times New Roman"/>
              </a:rPr>
              <a:t>Composed of multiple </a:t>
            </a:r>
            <a:r>
              <a:rPr lang="en">
                <a:solidFill>
                  <a:srgbClr val="188038"/>
                </a:solidFill>
                <a:latin typeface="Times New Roman"/>
                <a:ea typeface="Times New Roman"/>
                <a:cs typeface="Times New Roman"/>
                <a:sym typeface="Times New Roman"/>
              </a:rPr>
              <a:t>Conv2d</a:t>
            </a:r>
            <a:r>
              <a:rPr lang="en">
                <a:solidFill>
                  <a:schemeClr val="dk1"/>
                </a:solidFill>
                <a:latin typeface="Times New Roman"/>
                <a:ea typeface="Times New Roman"/>
                <a:cs typeface="Times New Roman"/>
                <a:sym typeface="Times New Roman"/>
              </a:rPr>
              <a:t> layers for feature extraction and transformation.</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Char char="○"/>
            </a:pPr>
            <a:r>
              <a:rPr lang="en">
                <a:solidFill>
                  <a:schemeClr val="dk1"/>
                </a:solidFill>
                <a:latin typeface="Times New Roman"/>
                <a:ea typeface="Times New Roman"/>
                <a:cs typeface="Times New Roman"/>
                <a:sym typeface="Times New Roman"/>
              </a:rPr>
              <a:t>Employs two </a:t>
            </a:r>
            <a:r>
              <a:rPr lang="en">
                <a:solidFill>
                  <a:srgbClr val="188038"/>
                </a:solidFill>
                <a:latin typeface="Times New Roman"/>
                <a:ea typeface="Times New Roman"/>
                <a:cs typeface="Times New Roman"/>
                <a:sym typeface="Times New Roman"/>
              </a:rPr>
              <a:t>PixelShuffle</a:t>
            </a:r>
            <a:r>
              <a:rPr lang="en">
                <a:solidFill>
                  <a:schemeClr val="dk1"/>
                </a:solidFill>
                <a:latin typeface="Times New Roman"/>
                <a:ea typeface="Times New Roman"/>
                <a:cs typeface="Times New Roman"/>
                <a:sym typeface="Times New Roman"/>
              </a:rPr>
              <a:t> layers to achieve efficient 4x upsampling, converting low-resolution feature maps into high-resolution outputs.</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Char char="●"/>
            </a:pPr>
            <a:r>
              <a:rPr b="1" lang="en" sz="1400">
                <a:solidFill>
                  <a:schemeClr val="dk1"/>
                </a:solidFill>
                <a:latin typeface="Times New Roman"/>
                <a:ea typeface="Times New Roman"/>
                <a:cs typeface="Times New Roman"/>
                <a:sym typeface="Times New Roman"/>
              </a:rPr>
              <a:t>Goal:</a:t>
            </a:r>
            <a:r>
              <a:rPr lang="en" sz="1400">
                <a:solidFill>
                  <a:schemeClr val="dk1"/>
                </a:solidFill>
                <a:latin typeface="Times New Roman"/>
                <a:ea typeface="Times New Roman"/>
                <a:cs typeface="Times New Roman"/>
                <a:sym typeface="Times New Roman"/>
              </a:rPr>
              <a:t> To achieve comparable performance to the teacher with significantly fewer parameters and faster inference.</a:t>
            </a:r>
            <a:endParaRPr sz="1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1" type="body"/>
          </p:nvPr>
        </p:nvSpPr>
        <p:spPr>
          <a:xfrm>
            <a:off x="311700" y="4862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Knowledge Distillation Loss Functions</a:t>
            </a:r>
            <a:endParaRPr b="1"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Char char="●"/>
            </a:pPr>
            <a:r>
              <a:rPr b="1" lang="en" sz="1400">
                <a:solidFill>
                  <a:schemeClr val="dk1"/>
                </a:solidFill>
                <a:latin typeface="Times New Roman"/>
                <a:ea typeface="Times New Roman"/>
                <a:cs typeface="Times New Roman"/>
                <a:sym typeface="Times New Roman"/>
              </a:rPr>
              <a:t>L1 Loss (Pixel-wise Fidelity):</a:t>
            </a:r>
            <a:r>
              <a:rPr lang="en" sz="1400">
                <a:solidFill>
                  <a:schemeClr val="dk1"/>
                </a:solidFill>
                <a:latin typeface="Times New Roman"/>
                <a:ea typeface="Times New Roman"/>
                <a:cs typeface="Times New Roman"/>
                <a:sym typeface="Times New Roman"/>
              </a:rPr>
              <a:t> Measures the mean absolute error between the student's output and the teacher's output. This ensures pixel-level similarity.</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Char char="●"/>
            </a:pPr>
            <a:r>
              <a:rPr b="1" lang="en" sz="1400">
                <a:solidFill>
                  <a:schemeClr val="dk1"/>
                </a:solidFill>
                <a:latin typeface="Times New Roman"/>
                <a:ea typeface="Times New Roman"/>
                <a:cs typeface="Times New Roman"/>
                <a:sym typeface="Times New Roman"/>
              </a:rPr>
              <a:t>Perceptual Loss (VGG-based, Feature-level Similarity):</a:t>
            </a:r>
            <a:r>
              <a:rPr lang="en" sz="1400">
                <a:solidFill>
                  <a:schemeClr val="dk1"/>
                </a:solidFill>
                <a:latin typeface="Times New Roman"/>
                <a:ea typeface="Times New Roman"/>
                <a:cs typeface="Times New Roman"/>
                <a:sym typeface="Times New Roman"/>
              </a:rPr>
              <a:t> Utilizes a pre-trained VGG19 network to extract high-level feature representations. The L1 distance between the VGG features of the student's output and the teacher's output is minimized. This loss is crucial for capturing perceptual quality, texture, and visual realism.</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b="1" lang="en" sz="1400">
                <a:solidFill>
                  <a:schemeClr val="dk1"/>
                </a:solidFill>
                <a:latin typeface="Times New Roman"/>
                <a:ea typeface="Times New Roman"/>
                <a:cs typeface="Times New Roman"/>
                <a:sym typeface="Times New Roman"/>
              </a:rPr>
              <a:t>Optimizer:</a:t>
            </a:r>
            <a:r>
              <a:rPr lang="en" sz="1400">
                <a:solidFill>
                  <a:schemeClr val="dk1"/>
                </a:solidFill>
                <a:latin typeface="Times New Roman"/>
                <a:ea typeface="Times New Roman"/>
                <a:cs typeface="Times New Roman"/>
                <a:sym typeface="Times New Roman"/>
              </a:rPr>
              <a:t> Adam (</a:t>
            </a:r>
            <a:r>
              <a:rPr lang="en" sz="1400">
                <a:solidFill>
                  <a:srgbClr val="188038"/>
                </a:solidFill>
                <a:latin typeface="Times New Roman"/>
                <a:ea typeface="Times New Roman"/>
                <a:cs typeface="Times New Roman"/>
                <a:sym typeface="Times New Roman"/>
              </a:rPr>
              <a:t>lr = 1e-4</a:t>
            </a:r>
            <a:r>
              <a:rPr lang="en" sz="1400">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Algorithm &amp; Training Steps:</a:t>
            </a:r>
            <a:endParaRPr>
              <a:latin typeface="Times New Roman"/>
              <a:ea typeface="Times New Roman"/>
              <a:cs typeface="Times New Roman"/>
              <a:sym typeface="Times New Roman"/>
            </a:endParaRPr>
          </a:p>
        </p:txBody>
      </p:sp>
      <p:sp>
        <p:nvSpPr>
          <p:cNvPr id="98" name="Google Shape;98;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Training the Student through Knowledge Distillation</a:t>
            </a:r>
            <a:endParaRPr b="1"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AutoNum type="arabicPeriod"/>
            </a:pPr>
            <a:r>
              <a:rPr b="1" lang="en" sz="1400">
                <a:solidFill>
                  <a:schemeClr val="dk1"/>
                </a:solidFill>
                <a:latin typeface="Times New Roman"/>
                <a:ea typeface="Times New Roman"/>
                <a:cs typeface="Times New Roman"/>
                <a:sym typeface="Times New Roman"/>
              </a:rPr>
              <a:t>Data Loading:</a:t>
            </a:r>
            <a:r>
              <a:rPr lang="en" sz="1400">
                <a:solidFill>
                  <a:schemeClr val="dk1"/>
                </a:solidFill>
                <a:latin typeface="Times New Roman"/>
                <a:ea typeface="Times New Roman"/>
                <a:cs typeface="Times New Roman"/>
                <a:sym typeface="Times New Roman"/>
              </a:rPr>
              <a:t> Degraded images and their corresponding high-resolution ground truth images are loaded in batches.</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AutoNum type="arabicPeriod"/>
            </a:pPr>
            <a:r>
              <a:rPr b="1" lang="en" sz="1400">
                <a:solidFill>
                  <a:schemeClr val="dk1"/>
                </a:solidFill>
                <a:latin typeface="Times New Roman"/>
                <a:ea typeface="Times New Roman"/>
                <a:cs typeface="Times New Roman"/>
                <a:sym typeface="Times New Roman"/>
              </a:rPr>
              <a:t>Teacher Inference (Knowledge Generation):</a:t>
            </a:r>
            <a:endParaRPr b="1" sz="1400">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Char char="○"/>
            </a:pPr>
            <a:r>
              <a:rPr lang="en">
                <a:solidFill>
                  <a:schemeClr val="dk1"/>
                </a:solidFill>
                <a:latin typeface="Times New Roman"/>
                <a:ea typeface="Times New Roman"/>
                <a:cs typeface="Times New Roman"/>
                <a:sym typeface="Times New Roman"/>
              </a:rPr>
              <a:t>The degraded input batch is fed into the </a:t>
            </a:r>
            <a:r>
              <a:rPr b="1" lang="en">
                <a:solidFill>
                  <a:schemeClr val="dk1"/>
                </a:solidFill>
                <a:latin typeface="Times New Roman"/>
                <a:ea typeface="Times New Roman"/>
                <a:cs typeface="Times New Roman"/>
                <a:sym typeface="Times New Roman"/>
              </a:rPr>
              <a:t>frozen RealESRGAN Teacher Model</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teacher generates its high-resolution, sharpened output, which serves as the "ground truth" or target for the student.</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AutoNum type="arabicPeriod"/>
            </a:pPr>
            <a:r>
              <a:rPr b="1" lang="en" sz="1400">
                <a:solidFill>
                  <a:schemeClr val="dk1"/>
                </a:solidFill>
                <a:latin typeface="Times New Roman"/>
                <a:ea typeface="Times New Roman"/>
                <a:cs typeface="Times New Roman"/>
                <a:sym typeface="Times New Roman"/>
              </a:rPr>
              <a:t>Student Inference (Learning from Teacher):</a:t>
            </a:r>
            <a:endParaRPr b="1" sz="1400">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Char char="○"/>
            </a:pPr>
            <a:r>
              <a:rPr lang="en">
                <a:solidFill>
                  <a:schemeClr val="dk1"/>
                </a:solidFill>
                <a:latin typeface="Times New Roman"/>
                <a:ea typeface="Times New Roman"/>
                <a:cs typeface="Times New Roman"/>
                <a:sym typeface="Times New Roman"/>
              </a:rPr>
              <a:t>The </a:t>
            </a:r>
            <a:r>
              <a:rPr i="1" lang="en">
                <a:solidFill>
                  <a:schemeClr val="dk1"/>
                </a:solidFill>
                <a:latin typeface="Times New Roman"/>
                <a:ea typeface="Times New Roman"/>
                <a:cs typeface="Times New Roman"/>
                <a:sym typeface="Times New Roman"/>
              </a:rPr>
              <a:t>same</a:t>
            </a:r>
            <a:r>
              <a:rPr lang="en">
                <a:solidFill>
                  <a:schemeClr val="dk1"/>
                </a:solidFill>
                <a:latin typeface="Times New Roman"/>
                <a:ea typeface="Times New Roman"/>
                <a:cs typeface="Times New Roman"/>
                <a:sym typeface="Times New Roman"/>
              </a:rPr>
              <a:t> degraded input batch is passed through the </a:t>
            </a:r>
            <a:r>
              <a:rPr b="1" lang="en">
                <a:solidFill>
                  <a:schemeClr val="dk1"/>
                </a:solidFill>
                <a:latin typeface="Times New Roman"/>
                <a:ea typeface="Times New Roman"/>
                <a:cs typeface="Times New Roman"/>
                <a:sym typeface="Times New Roman"/>
              </a:rPr>
              <a:t>Student CNN</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student produces its super-resolved output.</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AutoNum type="arabicPeriod"/>
            </a:pPr>
            <a:r>
              <a:rPr b="1" lang="en" sz="1400">
                <a:solidFill>
                  <a:schemeClr val="dk1"/>
                </a:solidFill>
                <a:latin typeface="Times New Roman"/>
                <a:ea typeface="Times New Roman"/>
                <a:cs typeface="Times New Roman"/>
                <a:sym typeface="Times New Roman"/>
              </a:rPr>
              <a:t>Loss Calculation (Mimicking the Teacher):</a:t>
            </a:r>
            <a:endParaRPr b="1" sz="1400">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L1 Loss:</a:t>
            </a:r>
            <a:r>
              <a:rPr lang="en">
                <a:solidFill>
                  <a:schemeClr val="dk1"/>
                </a:solidFill>
                <a:latin typeface="Times New Roman"/>
                <a:ea typeface="Times New Roman"/>
                <a:cs typeface="Times New Roman"/>
                <a:sym typeface="Times New Roman"/>
              </a:rPr>
              <a:t> Calculated directly between the Student's Output and the Teacher's Output.</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Perceptual Loss:</a:t>
            </a:r>
            <a:r>
              <a:rPr lang="en">
                <a:solidFill>
                  <a:schemeClr val="dk1"/>
                </a:solidFill>
                <a:latin typeface="Times New Roman"/>
                <a:ea typeface="Times New Roman"/>
                <a:cs typeface="Times New Roman"/>
                <a:sym typeface="Times New Roman"/>
              </a:rPr>
              <a:t> Calculated between the VGG features of the Student's Output and the Teacher's Output.</a:t>
            </a:r>
            <a:endParaRPr sz="1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idx="1" type="body"/>
          </p:nvPr>
        </p:nvSpPr>
        <p:spPr>
          <a:xfrm>
            <a:off x="311700" y="464625"/>
            <a:ext cx="8520600" cy="3416400"/>
          </a:xfrm>
          <a:prstGeom prst="rect">
            <a:avLst/>
          </a:prstGeom>
        </p:spPr>
        <p:txBody>
          <a:bodyPr anchorCtr="0" anchor="t" bIns="91425" lIns="91425" spcFirstLastPara="1" rIns="91425" wrap="square" tIns="91425">
            <a:normAutofit/>
          </a:bodyPr>
          <a:lstStyle/>
          <a:p>
            <a:pPr indent="-317500" lvl="1" marL="914400" rtl="0" algn="l">
              <a:spcBef>
                <a:spcPts val="120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Total Loss:</a:t>
            </a:r>
            <a:r>
              <a:rPr lang="en">
                <a:solidFill>
                  <a:schemeClr val="dk1"/>
                </a:solidFill>
                <a:latin typeface="Times New Roman"/>
                <a:ea typeface="Times New Roman"/>
                <a:cs typeface="Times New Roman"/>
                <a:sym typeface="Times New Roman"/>
              </a:rPr>
              <a:t> A weighted sum: </a:t>
            </a:r>
            <a:r>
              <a:rPr lang="en">
                <a:solidFill>
                  <a:srgbClr val="188038"/>
                </a:solidFill>
                <a:latin typeface="Times New Roman"/>
                <a:ea typeface="Times New Roman"/>
                <a:cs typeface="Times New Roman"/>
                <a:sym typeface="Times New Roman"/>
              </a:rPr>
              <a:t>Total Loss = L1 Loss + 0.1 * Perceptual Loss</a:t>
            </a:r>
            <a:r>
              <a:rPr lang="en">
                <a:solidFill>
                  <a:schemeClr val="dk1"/>
                </a:solidFill>
                <a:latin typeface="Times New Roman"/>
                <a:ea typeface="Times New Roman"/>
                <a:cs typeface="Times New Roman"/>
                <a:sym typeface="Times New Roman"/>
              </a:rPr>
              <a:t>. The </a:t>
            </a:r>
            <a:r>
              <a:rPr lang="en">
                <a:solidFill>
                  <a:srgbClr val="188038"/>
                </a:solidFill>
                <a:latin typeface="Times New Roman"/>
                <a:ea typeface="Times New Roman"/>
                <a:cs typeface="Times New Roman"/>
                <a:sym typeface="Times New Roman"/>
              </a:rPr>
              <a:t>0.1</a:t>
            </a:r>
            <a:r>
              <a:rPr lang="en">
                <a:solidFill>
                  <a:schemeClr val="dk1"/>
                </a:solidFill>
                <a:latin typeface="Times New Roman"/>
                <a:ea typeface="Times New Roman"/>
                <a:cs typeface="Times New Roman"/>
                <a:sym typeface="Times New Roman"/>
              </a:rPr>
              <a:t> weight balances the contribution of perceptual similarity.</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AutoNum type="arabicPeriod"/>
            </a:pPr>
            <a:r>
              <a:rPr b="1" lang="en" sz="1400">
                <a:solidFill>
                  <a:schemeClr val="dk1"/>
                </a:solidFill>
                <a:latin typeface="Times New Roman"/>
                <a:ea typeface="Times New Roman"/>
                <a:cs typeface="Times New Roman"/>
                <a:sym typeface="Times New Roman"/>
              </a:rPr>
              <a:t>Backpropagation &amp; Optimization:</a:t>
            </a:r>
            <a:endParaRPr b="1" sz="1400">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gradients of the </a:t>
            </a:r>
            <a:r>
              <a:rPr lang="en">
                <a:solidFill>
                  <a:srgbClr val="188038"/>
                </a:solidFill>
                <a:latin typeface="Times New Roman"/>
                <a:ea typeface="Times New Roman"/>
                <a:cs typeface="Times New Roman"/>
                <a:sym typeface="Times New Roman"/>
              </a:rPr>
              <a:t>Total Loss</a:t>
            </a:r>
            <a:r>
              <a:rPr lang="en">
                <a:solidFill>
                  <a:schemeClr val="dk1"/>
                </a:solidFill>
                <a:latin typeface="Times New Roman"/>
                <a:ea typeface="Times New Roman"/>
                <a:cs typeface="Times New Roman"/>
                <a:sym typeface="Times New Roman"/>
              </a:rPr>
              <a:t> are computed with respect to the student model's parameters.</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Adam optimizer updates the student's weights, iteratively guiding it to produce outputs closer to the teacher's.</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AutoNum type="arabicPeriod"/>
            </a:pPr>
            <a:r>
              <a:rPr b="1" lang="en" sz="1400">
                <a:solidFill>
                  <a:schemeClr val="dk1"/>
                </a:solidFill>
                <a:latin typeface="Times New Roman"/>
                <a:ea typeface="Times New Roman"/>
                <a:cs typeface="Times New Roman"/>
                <a:sym typeface="Times New Roman"/>
              </a:rPr>
              <a:t>Iteration:</a:t>
            </a:r>
            <a:r>
              <a:rPr lang="en" sz="1400">
                <a:solidFill>
                  <a:schemeClr val="dk1"/>
                </a:solidFill>
                <a:latin typeface="Times New Roman"/>
                <a:ea typeface="Times New Roman"/>
                <a:cs typeface="Times New Roman"/>
                <a:sym typeface="Times New Roman"/>
              </a:rPr>
              <a:t> Steps 2-5 are repeated for multiple epochs and batches until the student model converges.</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Flowchart:</a:t>
            </a:r>
            <a:endParaRPr>
              <a:latin typeface="Times New Roman"/>
              <a:ea typeface="Times New Roman"/>
              <a:cs typeface="Times New Roman"/>
              <a:sym typeface="Times New Roman"/>
            </a:endParaRPr>
          </a:p>
        </p:txBody>
      </p:sp>
      <p:pic>
        <p:nvPicPr>
          <p:cNvPr id="109" name="Google Shape;109;p21"/>
          <p:cNvPicPr preferRelativeResize="0"/>
          <p:nvPr/>
        </p:nvPicPr>
        <p:blipFill>
          <a:blip r:embed="rId3">
            <a:alphaModFix/>
          </a:blip>
          <a:stretch>
            <a:fillRect/>
          </a:stretch>
        </p:blipFill>
        <p:spPr>
          <a:xfrm>
            <a:off x="0" y="1377050"/>
            <a:ext cx="9144000" cy="3228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