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66" r:id="rId3"/>
    <p:sldId id="281" r:id="rId4"/>
    <p:sldId id="280" r:id="rId5"/>
    <p:sldId id="267" r:id="rId6"/>
    <p:sldId id="270" r:id="rId7"/>
    <p:sldId id="271" r:id="rId8"/>
    <p:sldId id="272" r:id="rId9"/>
    <p:sldId id="283" r:id="rId10"/>
    <p:sldId id="273" r:id="rId11"/>
    <p:sldId id="274" r:id="rId12"/>
    <p:sldId id="275" r:id="rId13"/>
    <p:sldId id="284" r:id="rId14"/>
    <p:sldId id="276" r:id="rId15"/>
    <p:sldId id="278" r:id="rId16"/>
    <p:sldId id="279" r:id="rId1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
    <a:wholeTbl>
      <a:tcTxStyle>
        <a:font>
          <a:latin typeface="+mn-lt"/>
          <a:ea typeface="+mn-ea"/>
          <a:cs typeface="+mn-cs"/>
        </a:font>
        <a:srgbClr val="000000"/>
      </a:tcTxStyle>
      <a:tcStyle>
        <a:tcBdr>
          <a:top>
            <a:ln w="12701" cap="flat" cmpd="sng" algn="ctr">
              <a:solidFill>
                <a:srgbClr val="5B9BD5"/>
              </a:solidFill>
              <a:prstDash val="solid"/>
              <a:round/>
              <a:headEnd type="none" w="med" len="med"/>
              <a:tailEnd type="none" w="med" len="med"/>
            </a:ln>
          </a:top>
          <a:bottom>
            <a:ln w="12701" cap="flat" cmpd="sng" algn="ctr">
              <a:solidFill>
                <a:srgbClr val="5B9BD5"/>
              </a:solidFill>
              <a:prstDash val="solid"/>
              <a:round/>
              <a:headEnd type="none" w="med" len="med"/>
              <a:tailEnd type="none" w="med" len="med"/>
            </a:ln>
          </a:bottom>
        </a:tcBdr>
      </a:tcStyle>
    </a:wholeTbl>
    <a:band1H>
      <a:tcStyle>
        <a:tcBdr/>
        <a:fill>
          <a:solidFill>
            <a:srgbClr val="5B9BD5"/>
          </a:solidFill>
        </a:fill>
      </a:tcStyle>
    </a:band1H>
    <a:band2H>
      <a:tcStyle>
        <a:tcBdr/>
      </a:tcStyle>
    </a:band2H>
    <a:band1V>
      <a:tcStyle>
        <a:tcBdr/>
        <a:fill>
          <a:solidFill>
            <a:srgbClr val="5B9BD5"/>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5B9BD5"/>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5B9BD5"/>
              </a:solidFill>
              <a:prstDash val="solid"/>
              <a:round/>
              <a:headEnd type="none" w="med" len="med"/>
              <a:tailEnd type="none" w="med" len="med"/>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5C635A-FF86-F3A1-6AF3-B86CE37C1D19}"/>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A52009EB-5133-FE70-4E13-34E4C96C69C2}"/>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F432F01-D668-4D9D-B04F-441222748208}"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6/11/2023</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CC0265A8-6279-D980-F5DD-D7E873EEA827}"/>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C64352D5-C84C-4636-FAE6-30C807864943}"/>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BC75994-C4D1-4916-9E3E-12FD74E9F5A0}"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97388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09EA72-F2AA-6A73-8C75-B057FA32607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DE6D449E-036C-E1B1-68C0-CAA1DB25D5E1}"/>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8A37BE2C-0EA5-411D-A025-D9CCF240AC7A}" type="datetime1">
              <a:rPr lang="en-US"/>
              <a:pPr lvl="0"/>
              <a:t>6/11/2023</a:t>
            </a:fld>
            <a:endParaRPr lang="en-US"/>
          </a:p>
        </p:txBody>
      </p:sp>
      <p:sp>
        <p:nvSpPr>
          <p:cNvPr id="4" name="Slide Image Placeholder 3">
            <a:extLst>
              <a:ext uri="{FF2B5EF4-FFF2-40B4-BE49-F238E27FC236}">
                <a16:creationId xmlns:a16="http://schemas.microsoft.com/office/drawing/2014/main" id="{66D0D2B4-FB32-CEE7-1741-63B2C571D4E8}"/>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0931E20C-5E4F-C590-40C2-88422B3E8D65}"/>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AEA803C-333B-9DAA-96EE-5981FC983AB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98823BE5-B5BD-C582-B4E8-4BF6A532D3D4}"/>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F731F5F5-926D-4214-A355-B63636A792F7}" type="slidenum">
              <a:t>‹#›</a:t>
            </a:fld>
            <a:endParaRPr lang="en-US"/>
          </a:p>
        </p:txBody>
      </p:sp>
    </p:spTree>
    <p:extLst>
      <p:ext uri="{BB962C8B-B14F-4D97-AF65-F5344CB8AC3E}">
        <p14:creationId xmlns:p14="http://schemas.microsoft.com/office/powerpoint/2010/main" val="11852270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1D7C-58AC-501E-D363-A6865FF02654}"/>
              </a:ext>
            </a:extLst>
          </p:cNvPr>
          <p:cNvSpPr txBox="1">
            <a:spLocks noGrp="1"/>
          </p:cNvSpPr>
          <p:nvPr>
            <p:ph type="ctrTitle"/>
          </p:nvPr>
        </p:nvSpPr>
        <p:spPr>
          <a:xfrm>
            <a:off x="1524003" y="104140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FC0D5B51-A27B-DFD7-D9C5-6B53AC89FE91}"/>
              </a:ext>
            </a:extLst>
          </p:cNvPr>
          <p:cNvSpPr txBox="1">
            <a:spLocks noGrp="1"/>
          </p:cNvSpPr>
          <p:nvPr>
            <p:ph type="subTitle" idx="1"/>
          </p:nvPr>
        </p:nvSpPr>
        <p:spPr>
          <a:xfrm>
            <a:off x="1524003" y="3602041"/>
            <a:ext cx="9144000" cy="1655758"/>
          </a:xfrm>
        </p:spPr>
        <p:txBody>
          <a:bodyPr anchorCtr="1"/>
          <a:lstStyle>
            <a:lvl1pPr marL="0" indent="0" algn="ctr">
              <a:spcBef>
                <a:spcPts val="900"/>
              </a:spcBef>
              <a:buNone/>
              <a:defRPr sz="2400">
                <a:solidFill>
                  <a:srgbClr val="525252"/>
                </a:solidFil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E0715F6B-8F21-F3CE-E397-1C7FDC7F6010}"/>
              </a:ext>
            </a:extLst>
          </p:cNvPr>
          <p:cNvSpPr txBox="1">
            <a:spLocks noGrp="1"/>
          </p:cNvSpPr>
          <p:nvPr>
            <p:ph type="dt" sz="half" idx="7"/>
          </p:nvPr>
        </p:nvSpPr>
        <p:spPr/>
        <p:txBody>
          <a:bodyPr/>
          <a:lstStyle>
            <a:lvl1pPr>
              <a:defRPr/>
            </a:lvl1pPr>
          </a:lstStyle>
          <a:p>
            <a:pPr lvl="0"/>
            <a:fld id="{BFBF0B52-46A0-4FEC-B666-2752A3E4B50C}" type="datetime1">
              <a:rPr lang="en-US"/>
              <a:pPr lvl="0"/>
              <a:t>6/11/2023</a:t>
            </a:fld>
            <a:endParaRPr lang="en-US"/>
          </a:p>
        </p:txBody>
      </p:sp>
      <p:sp>
        <p:nvSpPr>
          <p:cNvPr id="5" name="Footer Placeholder 4">
            <a:extLst>
              <a:ext uri="{FF2B5EF4-FFF2-40B4-BE49-F238E27FC236}">
                <a16:creationId xmlns:a16="http://schemas.microsoft.com/office/drawing/2014/main" id="{5E4F1D4D-9265-1E75-3C1E-A2F864089F82}"/>
              </a:ext>
            </a:extLst>
          </p:cNvPr>
          <p:cNvSpPr txBox="1">
            <a:spLocks noGrp="1"/>
          </p:cNvSpPr>
          <p:nvPr>
            <p:ph type="ftr" sz="quarter" idx="9"/>
          </p:nvPr>
        </p:nvSpPr>
        <p:spPr/>
        <p:txBody>
          <a:bodyPr/>
          <a:lstStyle>
            <a:lvl1pPr>
              <a:defRPr/>
            </a:lvl1pPr>
          </a:lstStyle>
          <a:p>
            <a:pPr lvl="0"/>
            <a:r>
              <a:rPr lang="en-US"/>
              <a:t>Add a footer</a:t>
            </a:r>
          </a:p>
        </p:txBody>
      </p:sp>
      <p:sp>
        <p:nvSpPr>
          <p:cNvPr id="6" name="Slide Number Placeholder 5">
            <a:extLst>
              <a:ext uri="{FF2B5EF4-FFF2-40B4-BE49-F238E27FC236}">
                <a16:creationId xmlns:a16="http://schemas.microsoft.com/office/drawing/2014/main" id="{79BBAD90-A8D7-200D-51A0-6BAD317846C0}"/>
              </a:ext>
            </a:extLst>
          </p:cNvPr>
          <p:cNvSpPr txBox="1">
            <a:spLocks noGrp="1"/>
          </p:cNvSpPr>
          <p:nvPr>
            <p:ph type="sldNum" sz="quarter" idx="8"/>
          </p:nvPr>
        </p:nvSpPr>
        <p:spPr/>
        <p:txBody>
          <a:bodyPr/>
          <a:lstStyle>
            <a:lvl1pPr>
              <a:defRPr/>
            </a:lvl1pPr>
          </a:lstStyle>
          <a:p>
            <a:pPr lvl="0"/>
            <a:fld id="{A1176B56-FEBB-4ABA-BA5C-36A6C41BBEF8}" type="slidenum">
              <a:t>‹#›</a:t>
            </a:fld>
            <a:endParaRPr lang="en-US"/>
          </a:p>
        </p:txBody>
      </p:sp>
    </p:spTree>
    <p:extLst>
      <p:ext uri="{BB962C8B-B14F-4D97-AF65-F5344CB8AC3E}">
        <p14:creationId xmlns:p14="http://schemas.microsoft.com/office/powerpoint/2010/main" val="4142996814"/>
      </p:ext>
    </p:extLst>
  </p:cSld>
  <p:clrMapOvr>
    <a:masterClrMapping/>
  </p:clrMapOvr>
  <p:transition spd="med">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0F22-C599-F4F7-509F-0278BCC2A5F7}"/>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100C15A-81B2-D972-2626-B93D997765D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C3606-D1DD-9298-B6C0-DC214C3E5A26}"/>
              </a:ext>
            </a:extLst>
          </p:cNvPr>
          <p:cNvSpPr txBox="1">
            <a:spLocks noGrp="1"/>
          </p:cNvSpPr>
          <p:nvPr>
            <p:ph type="dt" sz="half" idx="7"/>
          </p:nvPr>
        </p:nvSpPr>
        <p:spPr/>
        <p:txBody>
          <a:bodyPr/>
          <a:lstStyle>
            <a:lvl1pPr>
              <a:defRPr/>
            </a:lvl1pPr>
          </a:lstStyle>
          <a:p>
            <a:pPr lvl="0"/>
            <a:fld id="{6C233ECF-07D8-402C-9010-1DAF6F41360D}" type="datetime1">
              <a:rPr lang="en-US"/>
              <a:pPr lvl="0"/>
              <a:t>6/11/2023</a:t>
            </a:fld>
            <a:endParaRPr lang="en-US"/>
          </a:p>
        </p:txBody>
      </p:sp>
      <p:sp>
        <p:nvSpPr>
          <p:cNvPr id="5" name="Footer Placeholder 4">
            <a:extLst>
              <a:ext uri="{FF2B5EF4-FFF2-40B4-BE49-F238E27FC236}">
                <a16:creationId xmlns:a16="http://schemas.microsoft.com/office/drawing/2014/main" id="{42851849-D532-A7DD-C819-3D90D028F2D1}"/>
              </a:ext>
            </a:extLst>
          </p:cNvPr>
          <p:cNvSpPr txBox="1">
            <a:spLocks noGrp="1"/>
          </p:cNvSpPr>
          <p:nvPr>
            <p:ph type="ftr" sz="quarter" idx="9"/>
          </p:nvPr>
        </p:nvSpPr>
        <p:spPr/>
        <p:txBody>
          <a:bodyPr/>
          <a:lstStyle>
            <a:lvl1pPr>
              <a:defRPr/>
            </a:lvl1pPr>
          </a:lstStyle>
          <a:p>
            <a:pPr lvl="0"/>
            <a:r>
              <a:rPr lang="en-US"/>
              <a:t>Add a footer</a:t>
            </a:r>
          </a:p>
        </p:txBody>
      </p:sp>
      <p:sp>
        <p:nvSpPr>
          <p:cNvPr id="6" name="Slide Number Placeholder 5">
            <a:extLst>
              <a:ext uri="{FF2B5EF4-FFF2-40B4-BE49-F238E27FC236}">
                <a16:creationId xmlns:a16="http://schemas.microsoft.com/office/drawing/2014/main" id="{BF40B965-FA45-5A3B-D9A8-A5C9590D5958}"/>
              </a:ext>
            </a:extLst>
          </p:cNvPr>
          <p:cNvSpPr txBox="1">
            <a:spLocks noGrp="1"/>
          </p:cNvSpPr>
          <p:nvPr>
            <p:ph type="sldNum" sz="quarter" idx="8"/>
          </p:nvPr>
        </p:nvSpPr>
        <p:spPr/>
        <p:txBody>
          <a:bodyPr/>
          <a:lstStyle>
            <a:lvl1pPr>
              <a:defRPr/>
            </a:lvl1pPr>
          </a:lstStyle>
          <a:p>
            <a:pPr lvl="0"/>
            <a:fld id="{351912FA-D7DB-4706-8616-7FA68F828A43}" type="slidenum">
              <a:t>‹#›</a:t>
            </a:fld>
            <a:endParaRPr lang="en-US"/>
          </a:p>
        </p:txBody>
      </p:sp>
    </p:spTree>
    <p:extLst>
      <p:ext uri="{BB962C8B-B14F-4D97-AF65-F5344CB8AC3E}">
        <p14:creationId xmlns:p14="http://schemas.microsoft.com/office/powerpoint/2010/main" val="331857804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8C31F-16C5-2FC8-3967-EAEC0FB4C13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EDF615A2-34BC-A608-5572-1745858C1A79}"/>
              </a:ext>
            </a:extLst>
          </p:cNvPr>
          <p:cNvSpPr txBox="1">
            <a:spLocks noGrp="1"/>
          </p:cNvSpPr>
          <p:nvPr>
            <p:ph type="body" orient="vert" idx="1"/>
          </p:nvPr>
        </p:nvSpPr>
        <p:spPr>
          <a:xfrm>
            <a:off x="1562096" y="365129"/>
            <a:ext cx="7010403"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E0A18-42B4-E821-DF63-C6BEB14ADB9F}"/>
              </a:ext>
            </a:extLst>
          </p:cNvPr>
          <p:cNvSpPr txBox="1">
            <a:spLocks noGrp="1"/>
          </p:cNvSpPr>
          <p:nvPr>
            <p:ph type="dt" sz="half" idx="7"/>
          </p:nvPr>
        </p:nvSpPr>
        <p:spPr/>
        <p:txBody>
          <a:bodyPr/>
          <a:lstStyle>
            <a:lvl1pPr>
              <a:defRPr/>
            </a:lvl1pPr>
          </a:lstStyle>
          <a:p>
            <a:pPr lvl="0"/>
            <a:fld id="{5CAF631E-E818-4087-BEBA-BB7EBBB6A82C}" type="datetime1">
              <a:rPr lang="en-US"/>
              <a:pPr lvl="0"/>
              <a:t>6/11/2023</a:t>
            </a:fld>
            <a:endParaRPr lang="en-US"/>
          </a:p>
        </p:txBody>
      </p:sp>
      <p:sp>
        <p:nvSpPr>
          <p:cNvPr id="5" name="Footer Placeholder 4">
            <a:extLst>
              <a:ext uri="{FF2B5EF4-FFF2-40B4-BE49-F238E27FC236}">
                <a16:creationId xmlns:a16="http://schemas.microsoft.com/office/drawing/2014/main" id="{81A91C7C-6E7E-C0C8-635A-4D97CCF7AB7C}"/>
              </a:ext>
            </a:extLst>
          </p:cNvPr>
          <p:cNvSpPr txBox="1">
            <a:spLocks noGrp="1"/>
          </p:cNvSpPr>
          <p:nvPr>
            <p:ph type="ftr" sz="quarter" idx="9"/>
          </p:nvPr>
        </p:nvSpPr>
        <p:spPr/>
        <p:txBody>
          <a:bodyPr/>
          <a:lstStyle>
            <a:lvl1pPr>
              <a:defRPr/>
            </a:lvl1pPr>
          </a:lstStyle>
          <a:p>
            <a:pPr lvl="0"/>
            <a:r>
              <a:rPr lang="en-US"/>
              <a:t>Add a footer</a:t>
            </a:r>
          </a:p>
        </p:txBody>
      </p:sp>
      <p:sp>
        <p:nvSpPr>
          <p:cNvPr id="6" name="Slide Number Placeholder 5">
            <a:extLst>
              <a:ext uri="{FF2B5EF4-FFF2-40B4-BE49-F238E27FC236}">
                <a16:creationId xmlns:a16="http://schemas.microsoft.com/office/drawing/2014/main" id="{BBE4FB6D-7342-793A-03E3-32F8D038C4A8}"/>
              </a:ext>
            </a:extLst>
          </p:cNvPr>
          <p:cNvSpPr txBox="1">
            <a:spLocks noGrp="1"/>
          </p:cNvSpPr>
          <p:nvPr>
            <p:ph type="sldNum" sz="quarter" idx="8"/>
          </p:nvPr>
        </p:nvSpPr>
        <p:spPr/>
        <p:txBody>
          <a:bodyPr/>
          <a:lstStyle>
            <a:lvl1pPr>
              <a:defRPr/>
            </a:lvl1pPr>
          </a:lstStyle>
          <a:p>
            <a:pPr lvl="0"/>
            <a:fld id="{167FE06D-110F-40FF-A64A-810DF6C994AE}" type="slidenum">
              <a:t>‹#›</a:t>
            </a:fld>
            <a:endParaRPr lang="en-US"/>
          </a:p>
        </p:txBody>
      </p:sp>
    </p:spTree>
    <p:extLst>
      <p:ext uri="{BB962C8B-B14F-4D97-AF65-F5344CB8AC3E}">
        <p14:creationId xmlns:p14="http://schemas.microsoft.com/office/powerpoint/2010/main" val="1345735174"/>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E7A2-D73F-9FE9-2FD3-53B877A8241C}"/>
              </a:ext>
            </a:extLst>
          </p:cNvPr>
          <p:cNvSpPr txBox="1">
            <a:spLocks noGrp="1"/>
          </p:cNvSpPr>
          <p:nvPr>
            <p:ph type="title"/>
          </p:nvPr>
        </p:nvSpPr>
        <p:spPr>
          <a:xfrm>
            <a:off x="1562096" y="457200"/>
            <a:ext cx="3932240" cy="1600200"/>
          </a:xfrm>
        </p:spPr>
        <p:txBody>
          <a:bodyPr anchor="b"/>
          <a:lstStyle>
            <a:lvl1pPr>
              <a:defRPr sz="3200"/>
            </a:lvl1pPr>
          </a:lstStyle>
          <a:p>
            <a:pPr lvl="0"/>
            <a:r>
              <a:rPr lang="en-US"/>
              <a:t>Click to edit Master title style</a:t>
            </a:r>
          </a:p>
        </p:txBody>
      </p:sp>
      <p:sp>
        <p:nvSpPr>
          <p:cNvPr id="3" name="Picture Placeholder 2" descr="An empty placeholder to add an image. Click on the placeholder and select the image that you wish to add">
            <a:extLst>
              <a:ext uri="{FF2B5EF4-FFF2-40B4-BE49-F238E27FC236}">
                <a16:creationId xmlns:a16="http://schemas.microsoft.com/office/drawing/2014/main" id="{CD414A12-DF0A-3310-8C60-069666799FE4}"/>
              </a:ext>
            </a:extLst>
          </p:cNvPr>
          <p:cNvSpPr txBox="1">
            <a:spLocks noGrp="1"/>
          </p:cNvSpPr>
          <p:nvPr>
            <p:ph type="pic" idx="4294967295"/>
          </p:nvPr>
        </p:nvSpPr>
        <p:spPr>
          <a:xfrm>
            <a:off x="5678899" y="987423"/>
            <a:ext cx="5678424" cy="4873623"/>
          </a:xfrm>
        </p:spPr>
        <p:txBody>
          <a:bodyPr/>
          <a:lstStyle>
            <a:lvl1pPr marL="0" indent="0">
              <a:spcBef>
                <a:spcPts val="1200"/>
              </a:spcBef>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755D00B8-8532-272A-B74D-22AFA7AB68B3}"/>
              </a:ext>
            </a:extLst>
          </p:cNvPr>
          <p:cNvSpPr txBox="1">
            <a:spLocks noGrp="1"/>
          </p:cNvSpPr>
          <p:nvPr>
            <p:ph type="body" idx="4294967295"/>
          </p:nvPr>
        </p:nvSpPr>
        <p:spPr>
          <a:xfrm>
            <a:off x="1562096" y="2101848"/>
            <a:ext cx="3932240" cy="3759198"/>
          </a:xfrm>
        </p:spPr>
        <p:txBody>
          <a:bodyPr/>
          <a:lstStyle>
            <a:lvl1pPr marL="0" indent="0">
              <a:spcBef>
                <a:spcPts val="600"/>
              </a:spcBef>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4DF8574-2B68-3D15-2D46-CBEF4343CB85}"/>
              </a:ext>
            </a:extLst>
          </p:cNvPr>
          <p:cNvSpPr txBox="1">
            <a:spLocks noGrp="1"/>
          </p:cNvSpPr>
          <p:nvPr>
            <p:ph type="dt" sz="half" idx="7"/>
          </p:nvPr>
        </p:nvSpPr>
        <p:spPr/>
        <p:txBody>
          <a:bodyPr/>
          <a:lstStyle>
            <a:lvl1pPr>
              <a:defRPr/>
            </a:lvl1pPr>
          </a:lstStyle>
          <a:p>
            <a:pPr lvl="0"/>
            <a:fld id="{2B09FDDE-939D-4F44-BF3C-D08C6C8BEE91}" type="datetime1">
              <a:rPr lang="en-US"/>
              <a:pPr lvl="0"/>
              <a:t>6/11/2023</a:t>
            </a:fld>
            <a:endParaRPr lang="en-US"/>
          </a:p>
        </p:txBody>
      </p:sp>
      <p:sp>
        <p:nvSpPr>
          <p:cNvPr id="6" name="Footer Placeholder 5">
            <a:extLst>
              <a:ext uri="{FF2B5EF4-FFF2-40B4-BE49-F238E27FC236}">
                <a16:creationId xmlns:a16="http://schemas.microsoft.com/office/drawing/2014/main" id="{FC0F7796-7B56-A1FE-F475-C3FC02B5D0DF}"/>
              </a:ext>
            </a:extLst>
          </p:cNvPr>
          <p:cNvSpPr txBox="1">
            <a:spLocks noGrp="1"/>
          </p:cNvSpPr>
          <p:nvPr>
            <p:ph type="ftr" sz="quarter" idx="9"/>
          </p:nvPr>
        </p:nvSpPr>
        <p:spPr/>
        <p:txBody>
          <a:bodyPr/>
          <a:lstStyle>
            <a:lvl1pPr>
              <a:defRPr/>
            </a:lvl1pPr>
          </a:lstStyle>
          <a:p>
            <a:pPr lvl="0"/>
            <a:r>
              <a:rPr lang="en-US"/>
              <a:t>Add a footer</a:t>
            </a:r>
          </a:p>
        </p:txBody>
      </p:sp>
      <p:sp>
        <p:nvSpPr>
          <p:cNvPr id="7" name="Slide Number Placeholder 6">
            <a:extLst>
              <a:ext uri="{FF2B5EF4-FFF2-40B4-BE49-F238E27FC236}">
                <a16:creationId xmlns:a16="http://schemas.microsoft.com/office/drawing/2014/main" id="{527803B4-D5F5-4225-2CA4-013C2DF581F8}"/>
              </a:ext>
            </a:extLst>
          </p:cNvPr>
          <p:cNvSpPr txBox="1">
            <a:spLocks noGrp="1"/>
          </p:cNvSpPr>
          <p:nvPr>
            <p:ph type="sldNum" sz="quarter" idx="8"/>
          </p:nvPr>
        </p:nvSpPr>
        <p:spPr/>
        <p:txBody>
          <a:bodyPr/>
          <a:lstStyle>
            <a:lvl1pPr>
              <a:defRPr/>
            </a:lvl1pPr>
          </a:lstStyle>
          <a:p>
            <a:pPr lvl="0"/>
            <a:fld id="{A3E9BC90-4AE8-44EC-899D-2790F8E0E1BE}" type="slidenum">
              <a:t>‹#›</a:t>
            </a:fld>
            <a:endParaRPr lang="en-US"/>
          </a:p>
        </p:txBody>
      </p:sp>
    </p:spTree>
    <p:extLst>
      <p:ext uri="{BB962C8B-B14F-4D97-AF65-F5344CB8AC3E}">
        <p14:creationId xmlns:p14="http://schemas.microsoft.com/office/powerpoint/2010/main" val="216083648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574F-362A-99AE-30C8-B52102A3C71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B5F36DE-A713-44EC-CC42-EFA7E57A155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35CE7-134C-3DCC-4A9B-8F00EF29EDFB}"/>
              </a:ext>
            </a:extLst>
          </p:cNvPr>
          <p:cNvSpPr txBox="1">
            <a:spLocks noGrp="1"/>
          </p:cNvSpPr>
          <p:nvPr>
            <p:ph type="dt" sz="half" idx="7"/>
          </p:nvPr>
        </p:nvSpPr>
        <p:spPr/>
        <p:txBody>
          <a:bodyPr/>
          <a:lstStyle>
            <a:lvl1pPr>
              <a:defRPr/>
            </a:lvl1pPr>
          </a:lstStyle>
          <a:p>
            <a:pPr lvl="0"/>
            <a:fld id="{7735DF74-9489-4108-9A87-A08D74D8D550}" type="datetime1">
              <a:rPr lang="en-US"/>
              <a:pPr lvl="0"/>
              <a:t>6/11/2023</a:t>
            </a:fld>
            <a:endParaRPr lang="en-US"/>
          </a:p>
        </p:txBody>
      </p:sp>
      <p:sp>
        <p:nvSpPr>
          <p:cNvPr id="5" name="Footer Placeholder 4">
            <a:extLst>
              <a:ext uri="{FF2B5EF4-FFF2-40B4-BE49-F238E27FC236}">
                <a16:creationId xmlns:a16="http://schemas.microsoft.com/office/drawing/2014/main" id="{68C4D9EF-AC86-5ED9-0501-C0E1AFAD6AD5}"/>
              </a:ext>
            </a:extLst>
          </p:cNvPr>
          <p:cNvSpPr txBox="1">
            <a:spLocks noGrp="1"/>
          </p:cNvSpPr>
          <p:nvPr>
            <p:ph type="ftr" sz="quarter" idx="9"/>
          </p:nvPr>
        </p:nvSpPr>
        <p:spPr/>
        <p:txBody>
          <a:bodyPr/>
          <a:lstStyle>
            <a:lvl1pPr>
              <a:defRPr/>
            </a:lvl1pPr>
          </a:lstStyle>
          <a:p>
            <a:pPr lvl="0"/>
            <a:r>
              <a:rPr lang="en-US"/>
              <a:t>Add a footer</a:t>
            </a:r>
          </a:p>
        </p:txBody>
      </p:sp>
      <p:sp>
        <p:nvSpPr>
          <p:cNvPr id="6" name="Slide Number Placeholder 5">
            <a:extLst>
              <a:ext uri="{FF2B5EF4-FFF2-40B4-BE49-F238E27FC236}">
                <a16:creationId xmlns:a16="http://schemas.microsoft.com/office/drawing/2014/main" id="{C5187A12-924E-F5B5-B541-C5CF76B1F4B4}"/>
              </a:ext>
            </a:extLst>
          </p:cNvPr>
          <p:cNvSpPr txBox="1">
            <a:spLocks noGrp="1"/>
          </p:cNvSpPr>
          <p:nvPr>
            <p:ph type="sldNum" sz="quarter" idx="8"/>
          </p:nvPr>
        </p:nvSpPr>
        <p:spPr/>
        <p:txBody>
          <a:bodyPr/>
          <a:lstStyle>
            <a:lvl1pPr>
              <a:defRPr/>
            </a:lvl1pPr>
          </a:lstStyle>
          <a:p>
            <a:pPr lvl="0"/>
            <a:fld id="{812F6F36-E2EF-4F10-BF35-CDD1B8478F37}" type="slidenum">
              <a:t>‹#›</a:t>
            </a:fld>
            <a:endParaRPr lang="en-US"/>
          </a:p>
        </p:txBody>
      </p:sp>
    </p:spTree>
    <p:extLst>
      <p:ext uri="{BB962C8B-B14F-4D97-AF65-F5344CB8AC3E}">
        <p14:creationId xmlns:p14="http://schemas.microsoft.com/office/powerpoint/2010/main" val="331187469"/>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ABB9-6068-792E-8501-08BC1386A69E}"/>
              </a:ext>
            </a:extLst>
          </p:cNvPr>
          <p:cNvSpPr txBox="1">
            <a:spLocks noGrp="1"/>
          </p:cNvSpPr>
          <p:nvPr>
            <p:ph type="title"/>
          </p:nvPr>
        </p:nvSpPr>
        <p:spPr>
          <a:xfrm>
            <a:off x="1241654" y="1709735"/>
            <a:ext cx="10105793" cy="2862264"/>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C7E68612-33E8-53C5-53D2-CCD52CDD3911}"/>
              </a:ext>
            </a:extLst>
          </p:cNvPr>
          <p:cNvSpPr txBox="1">
            <a:spLocks noGrp="1"/>
          </p:cNvSpPr>
          <p:nvPr>
            <p:ph type="body" idx="1"/>
          </p:nvPr>
        </p:nvSpPr>
        <p:spPr>
          <a:xfrm>
            <a:off x="1241654" y="4589465"/>
            <a:ext cx="10105793" cy="1500182"/>
          </a:xfrm>
        </p:spPr>
        <p:txBody>
          <a:bodyPr/>
          <a:lstStyle>
            <a:lvl1pPr marL="0" indent="0">
              <a:spcBef>
                <a:spcPts val="900"/>
              </a:spcBef>
              <a:buNone/>
              <a:defRPr sz="2400"/>
            </a:lvl1pPr>
          </a:lstStyle>
          <a:p>
            <a:pPr lvl="0"/>
            <a:r>
              <a:rPr lang="en-US"/>
              <a:t>Click to edit Master text styles</a:t>
            </a:r>
          </a:p>
        </p:txBody>
      </p:sp>
      <p:sp>
        <p:nvSpPr>
          <p:cNvPr id="4" name="Date Placeholder 3">
            <a:extLst>
              <a:ext uri="{FF2B5EF4-FFF2-40B4-BE49-F238E27FC236}">
                <a16:creationId xmlns:a16="http://schemas.microsoft.com/office/drawing/2014/main" id="{6DB7B086-8AB6-6519-0BC4-68978CC795B1}"/>
              </a:ext>
            </a:extLst>
          </p:cNvPr>
          <p:cNvSpPr txBox="1">
            <a:spLocks noGrp="1"/>
          </p:cNvSpPr>
          <p:nvPr>
            <p:ph type="dt" sz="half" idx="7"/>
          </p:nvPr>
        </p:nvSpPr>
        <p:spPr/>
        <p:txBody>
          <a:bodyPr/>
          <a:lstStyle>
            <a:lvl1pPr>
              <a:defRPr/>
            </a:lvl1pPr>
          </a:lstStyle>
          <a:p>
            <a:pPr lvl="0"/>
            <a:fld id="{31ED5BC9-458D-4990-962A-10AFFB076E5A}" type="datetime1">
              <a:rPr lang="en-US"/>
              <a:pPr lvl="0"/>
              <a:t>6/11/2023</a:t>
            </a:fld>
            <a:endParaRPr lang="en-US"/>
          </a:p>
        </p:txBody>
      </p:sp>
      <p:sp>
        <p:nvSpPr>
          <p:cNvPr id="5" name="Footer Placeholder 4">
            <a:extLst>
              <a:ext uri="{FF2B5EF4-FFF2-40B4-BE49-F238E27FC236}">
                <a16:creationId xmlns:a16="http://schemas.microsoft.com/office/drawing/2014/main" id="{0F3ECCD2-CB8C-6C1E-94C9-9754A9F1A5E7}"/>
              </a:ext>
            </a:extLst>
          </p:cNvPr>
          <p:cNvSpPr txBox="1">
            <a:spLocks noGrp="1"/>
          </p:cNvSpPr>
          <p:nvPr>
            <p:ph type="ftr" sz="quarter" idx="9"/>
          </p:nvPr>
        </p:nvSpPr>
        <p:spPr/>
        <p:txBody>
          <a:bodyPr/>
          <a:lstStyle>
            <a:lvl1pPr>
              <a:defRPr/>
            </a:lvl1pPr>
          </a:lstStyle>
          <a:p>
            <a:pPr lvl="0"/>
            <a:r>
              <a:rPr lang="en-US"/>
              <a:t>Add a footer</a:t>
            </a:r>
          </a:p>
        </p:txBody>
      </p:sp>
      <p:sp>
        <p:nvSpPr>
          <p:cNvPr id="6" name="Slide Number Placeholder 5">
            <a:extLst>
              <a:ext uri="{FF2B5EF4-FFF2-40B4-BE49-F238E27FC236}">
                <a16:creationId xmlns:a16="http://schemas.microsoft.com/office/drawing/2014/main" id="{5B6851BC-966E-6EBA-5D10-EF0CB6BA3365}"/>
              </a:ext>
            </a:extLst>
          </p:cNvPr>
          <p:cNvSpPr txBox="1">
            <a:spLocks noGrp="1"/>
          </p:cNvSpPr>
          <p:nvPr>
            <p:ph type="sldNum" sz="quarter" idx="8"/>
          </p:nvPr>
        </p:nvSpPr>
        <p:spPr/>
        <p:txBody>
          <a:bodyPr/>
          <a:lstStyle>
            <a:lvl1pPr>
              <a:defRPr/>
            </a:lvl1pPr>
          </a:lstStyle>
          <a:p>
            <a:pPr lvl="0"/>
            <a:fld id="{01A4CC07-2A7B-43D2-ABDE-A0B6BCFB96C3}" type="slidenum">
              <a:t>‹#›</a:t>
            </a:fld>
            <a:endParaRPr lang="en-US"/>
          </a:p>
        </p:txBody>
      </p:sp>
    </p:spTree>
    <p:extLst>
      <p:ext uri="{BB962C8B-B14F-4D97-AF65-F5344CB8AC3E}">
        <p14:creationId xmlns:p14="http://schemas.microsoft.com/office/powerpoint/2010/main" val="202670641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FD66-2D41-E823-67FE-E637E56C04E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E4C16B8-8E94-C446-B655-E7717098FE83}"/>
              </a:ext>
            </a:extLst>
          </p:cNvPr>
          <p:cNvSpPr txBox="1">
            <a:spLocks noGrp="1"/>
          </p:cNvSpPr>
          <p:nvPr>
            <p:ph idx="1"/>
          </p:nvPr>
        </p:nvSpPr>
        <p:spPr>
          <a:xfrm>
            <a:off x="1569695" y="1825627"/>
            <a:ext cx="4754880"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58374D-0C80-6C0C-E165-3F338B864892}"/>
              </a:ext>
            </a:extLst>
          </p:cNvPr>
          <p:cNvSpPr txBox="1">
            <a:spLocks noGrp="1"/>
          </p:cNvSpPr>
          <p:nvPr>
            <p:ph idx="2"/>
          </p:nvPr>
        </p:nvSpPr>
        <p:spPr>
          <a:xfrm>
            <a:off x="6605323" y="1825627"/>
            <a:ext cx="4754880"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9A6138-3E0E-4F5E-EB2A-96A4C142A76F}"/>
              </a:ext>
            </a:extLst>
          </p:cNvPr>
          <p:cNvSpPr txBox="1">
            <a:spLocks noGrp="1"/>
          </p:cNvSpPr>
          <p:nvPr>
            <p:ph type="dt" sz="half" idx="7"/>
          </p:nvPr>
        </p:nvSpPr>
        <p:spPr/>
        <p:txBody>
          <a:bodyPr/>
          <a:lstStyle>
            <a:lvl1pPr>
              <a:defRPr/>
            </a:lvl1pPr>
          </a:lstStyle>
          <a:p>
            <a:pPr lvl="0"/>
            <a:fld id="{C1020BAB-33A6-4705-A63E-715CDBDCB15A}" type="datetime1">
              <a:rPr lang="en-US"/>
              <a:pPr lvl="0"/>
              <a:t>6/11/2023</a:t>
            </a:fld>
            <a:endParaRPr lang="en-US"/>
          </a:p>
        </p:txBody>
      </p:sp>
      <p:sp>
        <p:nvSpPr>
          <p:cNvPr id="6" name="Footer Placeholder 5">
            <a:extLst>
              <a:ext uri="{FF2B5EF4-FFF2-40B4-BE49-F238E27FC236}">
                <a16:creationId xmlns:a16="http://schemas.microsoft.com/office/drawing/2014/main" id="{14399042-E280-5337-07FF-88A748AA2285}"/>
              </a:ext>
            </a:extLst>
          </p:cNvPr>
          <p:cNvSpPr txBox="1">
            <a:spLocks noGrp="1"/>
          </p:cNvSpPr>
          <p:nvPr>
            <p:ph type="ftr" sz="quarter" idx="9"/>
          </p:nvPr>
        </p:nvSpPr>
        <p:spPr/>
        <p:txBody>
          <a:bodyPr/>
          <a:lstStyle>
            <a:lvl1pPr>
              <a:defRPr/>
            </a:lvl1pPr>
          </a:lstStyle>
          <a:p>
            <a:pPr lvl="0"/>
            <a:r>
              <a:rPr lang="en-US"/>
              <a:t>Add a footer</a:t>
            </a:r>
          </a:p>
        </p:txBody>
      </p:sp>
      <p:sp>
        <p:nvSpPr>
          <p:cNvPr id="7" name="Slide Number Placeholder 6">
            <a:extLst>
              <a:ext uri="{FF2B5EF4-FFF2-40B4-BE49-F238E27FC236}">
                <a16:creationId xmlns:a16="http://schemas.microsoft.com/office/drawing/2014/main" id="{A9121A8C-1917-2D86-8E9A-B8666DBAB621}"/>
              </a:ext>
            </a:extLst>
          </p:cNvPr>
          <p:cNvSpPr txBox="1">
            <a:spLocks noGrp="1"/>
          </p:cNvSpPr>
          <p:nvPr>
            <p:ph type="sldNum" sz="quarter" idx="8"/>
          </p:nvPr>
        </p:nvSpPr>
        <p:spPr/>
        <p:txBody>
          <a:bodyPr/>
          <a:lstStyle>
            <a:lvl1pPr>
              <a:defRPr/>
            </a:lvl1pPr>
          </a:lstStyle>
          <a:p>
            <a:pPr lvl="0"/>
            <a:fld id="{CC024A1E-05DD-4F8C-A839-3133CBC2B87F}" type="slidenum">
              <a:t>‹#›</a:t>
            </a:fld>
            <a:endParaRPr lang="en-US"/>
          </a:p>
        </p:txBody>
      </p:sp>
    </p:spTree>
    <p:extLst>
      <p:ext uri="{BB962C8B-B14F-4D97-AF65-F5344CB8AC3E}">
        <p14:creationId xmlns:p14="http://schemas.microsoft.com/office/powerpoint/2010/main" val="1387239958"/>
      </p:ext>
    </p:extLst>
  </p:cSld>
  <p:clrMapOvr>
    <a:masterClrMapping/>
  </p:clrMapOvr>
  <p:transition spd="med">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9886-A186-FD70-CE62-76F556D46729}"/>
              </a:ext>
            </a:extLst>
          </p:cNvPr>
          <p:cNvSpPr txBox="1">
            <a:spLocks noGrp="1"/>
          </p:cNvSpPr>
          <p:nvPr>
            <p:ph type="title"/>
          </p:nvPr>
        </p:nvSpPr>
        <p:spPr>
          <a:xfrm>
            <a:off x="2324103" y="274640"/>
            <a:ext cx="9023354" cy="1143000"/>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71C7D914-2658-7A5F-0B3D-7EC7716B6DF6}"/>
              </a:ext>
            </a:extLst>
          </p:cNvPr>
          <p:cNvSpPr txBox="1">
            <a:spLocks noGrp="1"/>
          </p:cNvSpPr>
          <p:nvPr>
            <p:ph type="body" idx="1"/>
          </p:nvPr>
        </p:nvSpPr>
        <p:spPr>
          <a:xfrm>
            <a:off x="1562096" y="1489072"/>
            <a:ext cx="4754880" cy="641351"/>
          </a:xfrm>
        </p:spPr>
        <p:txBody>
          <a:bodyPr anchor="b"/>
          <a:lstStyle>
            <a:lvl1pPr marL="0" indent="0">
              <a:spcBef>
                <a:spcPts val="900"/>
              </a:spcBef>
              <a:buNone/>
              <a:defRPr sz="2400">
                <a:solidFill>
                  <a:srgbClr val="525252"/>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036AEB90-490B-ECC6-E334-2944A0092FBA}"/>
              </a:ext>
            </a:extLst>
          </p:cNvPr>
          <p:cNvSpPr txBox="1">
            <a:spLocks noGrp="1"/>
          </p:cNvSpPr>
          <p:nvPr>
            <p:ph idx="2"/>
          </p:nvPr>
        </p:nvSpPr>
        <p:spPr>
          <a:xfrm>
            <a:off x="1562096" y="2193929"/>
            <a:ext cx="4754880" cy="3978270"/>
          </a:xfrm>
        </p:spPr>
        <p:txBody>
          <a:bodyPr/>
          <a:lstStyle>
            <a:lvl1pPr>
              <a:spcBef>
                <a:spcPts val="900"/>
              </a:spcBef>
              <a:defRPr sz="2400"/>
            </a:lvl1pPr>
            <a:lvl2pPr>
              <a:spcBef>
                <a:spcPts val="700"/>
              </a:spcBef>
              <a:defRPr sz="2000"/>
            </a:lvl2pPr>
            <a:lvl3pPr>
              <a:spcBef>
                <a:spcPts val="600"/>
              </a:spcBef>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43146B-EE03-7863-48B0-A100D3C80D58}"/>
              </a:ext>
            </a:extLst>
          </p:cNvPr>
          <p:cNvSpPr txBox="1">
            <a:spLocks noGrp="1"/>
          </p:cNvSpPr>
          <p:nvPr>
            <p:ph type="body" idx="3"/>
          </p:nvPr>
        </p:nvSpPr>
        <p:spPr>
          <a:xfrm>
            <a:off x="6598923" y="1489072"/>
            <a:ext cx="4754880" cy="641351"/>
          </a:xfrm>
        </p:spPr>
        <p:txBody>
          <a:bodyPr anchor="b"/>
          <a:lstStyle>
            <a:lvl1pPr marL="0" indent="0">
              <a:spcBef>
                <a:spcPts val="900"/>
              </a:spcBef>
              <a:buNone/>
              <a:defRPr sz="2400">
                <a:solidFill>
                  <a:srgbClr val="525252"/>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69139914-C427-FAF1-5B1A-C9680DA46A5E}"/>
              </a:ext>
            </a:extLst>
          </p:cNvPr>
          <p:cNvSpPr txBox="1">
            <a:spLocks noGrp="1"/>
          </p:cNvSpPr>
          <p:nvPr>
            <p:ph idx="4"/>
          </p:nvPr>
        </p:nvSpPr>
        <p:spPr>
          <a:xfrm>
            <a:off x="6598923" y="2193929"/>
            <a:ext cx="4754880" cy="3978270"/>
          </a:xfrm>
        </p:spPr>
        <p:txBody>
          <a:bodyPr/>
          <a:lstStyle>
            <a:lvl1pPr>
              <a:spcBef>
                <a:spcPts val="900"/>
              </a:spcBef>
              <a:defRPr sz="2400"/>
            </a:lvl1pPr>
            <a:lvl2pPr>
              <a:spcBef>
                <a:spcPts val="700"/>
              </a:spcBef>
              <a:defRPr sz="2000"/>
            </a:lvl2pPr>
            <a:lvl3pPr>
              <a:spcBef>
                <a:spcPts val="600"/>
              </a:spcBef>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30E1D-81E9-EB5D-A947-8B5CA6B6F211}"/>
              </a:ext>
            </a:extLst>
          </p:cNvPr>
          <p:cNvSpPr txBox="1">
            <a:spLocks noGrp="1"/>
          </p:cNvSpPr>
          <p:nvPr>
            <p:ph type="dt" sz="half" idx="7"/>
          </p:nvPr>
        </p:nvSpPr>
        <p:spPr/>
        <p:txBody>
          <a:bodyPr/>
          <a:lstStyle>
            <a:lvl1pPr>
              <a:defRPr/>
            </a:lvl1pPr>
          </a:lstStyle>
          <a:p>
            <a:pPr lvl="0"/>
            <a:fld id="{2247CC55-B1F9-41EF-9EC7-8273135454BF}" type="datetime1">
              <a:rPr lang="en-US"/>
              <a:pPr lvl="0"/>
              <a:t>6/11/2023</a:t>
            </a:fld>
            <a:endParaRPr lang="en-US"/>
          </a:p>
        </p:txBody>
      </p:sp>
      <p:sp>
        <p:nvSpPr>
          <p:cNvPr id="8" name="Footer Placeholder 7">
            <a:extLst>
              <a:ext uri="{FF2B5EF4-FFF2-40B4-BE49-F238E27FC236}">
                <a16:creationId xmlns:a16="http://schemas.microsoft.com/office/drawing/2014/main" id="{E31B1D72-97D0-20AD-4A0C-4A31CC838993}"/>
              </a:ext>
            </a:extLst>
          </p:cNvPr>
          <p:cNvSpPr txBox="1">
            <a:spLocks noGrp="1"/>
          </p:cNvSpPr>
          <p:nvPr>
            <p:ph type="ftr" sz="quarter" idx="9"/>
          </p:nvPr>
        </p:nvSpPr>
        <p:spPr/>
        <p:txBody>
          <a:bodyPr/>
          <a:lstStyle>
            <a:lvl1pPr>
              <a:defRPr/>
            </a:lvl1pPr>
          </a:lstStyle>
          <a:p>
            <a:pPr lvl="0"/>
            <a:r>
              <a:rPr lang="en-US"/>
              <a:t>Add a footer</a:t>
            </a:r>
          </a:p>
        </p:txBody>
      </p:sp>
      <p:sp>
        <p:nvSpPr>
          <p:cNvPr id="9" name="Slide Number Placeholder 8">
            <a:extLst>
              <a:ext uri="{FF2B5EF4-FFF2-40B4-BE49-F238E27FC236}">
                <a16:creationId xmlns:a16="http://schemas.microsoft.com/office/drawing/2014/main" id="{E11288BB-2F6D-0ED5-DC62-F1BEDA9A6BC7}"/>
              </a:ext>
            </a:extLst>
          </p:cNvPr>
          <p:cNvSpPr txBox="1">
            <a:spLocks noGrp="1"/>
          </p:cNvSpPr>
          <p:nvPr>
            <p:ph type="sldNum" sz="quarter" idx="8"/>
          </p:nvPr>
        </p:nvSpPr>
        <p:spPr/>
        <p:txBody>
          <a:bodyPr/>
          <a:lstStyle>
            <a:lvl1pPr>
              <a:defRPr/>
            </a:lvl1pPr>
          </a:lstStyle>
          <a:p>
            <a:pPr lvl="0"/>
            <a:fld id="{9DBD4600-1887-42B6-A89A-1F17D7CD1B8F}" type="slidenum">
              <a:t>‹#›</a:t>
            </a:fld>
            <a:endParaRPr lang="en-US"/>
          </a:p>
        </p:txBody>
      </p:sp>
    </p:spTree>
    <p:extLst>
      <p:ext uri="{BB962C8B-B14F-4D97-AF65-F5344CB8AC3E}">
        <p14:creationId xmlns:p14="http://schemas.microsoft.com/office/powerpoint/2010/main" val="12842751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8D22-1DE5-673C-692B-AAE327AEDB2B}"/>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DED917B6-1AB1-D5E9-4D65-919C779C6018}"/>
              </a:ext>
            </a:extLst>
          </p:cNvPr>
          <p:cNvSpPr txBox="1">
            <a:spLocks noGrp="1"/>
          </p:cNvSpPr>
          <p:nvPr>
            <p:ph type="dt" sz="half" idx="7"/>
          </p:nvPr>
        </p:nvSpPr>
        <p:spPr/>
        <p:txBody>
          <a:bodyPr/>
          <a:lstStyle>
            <a:lvl1pPr>
              <a:defRPr/>
            </a:lvl1pPr>
          </a:lstStyle>
          <a:p>
            <a:pPr lvl="0"/>
            <a:fld id="{6FA3294D-AAFD-446F-8CBB-F1BA1C5E1D7A}" type="datetime1">
              <a:rPr lang="en-US"/>
              <a:pPr lvl="0"/>
              <a:t>6/11/2023</a:t>
            </a:fld>
            <a:endParaRPr lang="en-US"/>
          </a:p>
        </p:txBody>
      </p:sp>
      <p:sp>
        <p:nvSpPr>
          <p:cNvPr id="4" name="Footer Placeholder 3">
            <a:extLst>
              <a:ext uri="{FF2B5EF4-FFF2-40B4-BE49-F238E27FC236}">
                <a16:creationId xmlns:a16="http://schemas.microsoft.com/office/drawing/2014/main" id="{B4AC3B45-3145-7107-D2A6-6B0DAE968A10}"/>
              </a:ext>
            </a:extLst>
          </p:cNvPr>
          <p:cNvSpPr txBox="1">
            <a:spLocks noGrp="1"/>
          </p:cNvSpPr>
          <p:nvPr>
            <p:ph type="ftr" sz="quarter" idx="9"/>
          </p:nvPr>
        </p:nvSpPr>
        <p:spPr/>
        <p:txBody>
          <a:bodyPr/>
          <a:lstStyle>
            <a:lvl1pPr>
              <a:defRPr/>
            </a:lvl1pPr>
          </a:lstStyle>
          <a:p>
            <a:pPr lvl="0"/>
            <a:r>
              <a:rPr lang="en-US"/>
              <a:t>Add a footer</a:t>
            </a:r>
          </a:p>
        </p:txBody>
      </p:sp>
      <p:sp>
        <p:nvSpPr>
          <p:cNvPr id="5" name="Slide Number Placeholder 4">
            <a:extLst>
              <a:ext uri="{FF2B5EF4-FFF2-40B4-BE49-F238E27FC236}">
                <a16:creationId xmlns:a16="http://schemas.microsoft.com/office/drawing/2014/main" id="{9483EB48-FF5C-7C84-2435-EAF7A5E5119D}"/>
              </a:ext>
            </a:extLst>
          </p:cNvPr>
          <p:cNvSpPr txBox="1">
            <a:spLocks noGrp="1"/>
          </p:cNvSpPr>
          <p:nvPr>
            <p:ph type="sldNum" sz="quarter" idx="8"/>
          </p:nvPr>
        </p:nvSpPr>
        <p:spPr/>
        <p:txBody>
          <a:bodyPr/>
          <a:lstStyle>
            <a:lvl1pPr>
              <a:defRPr/>
            </a:lvl1pPr>
          </a:lstStyle>
          <a:p>
            <a:pPr lvl="0"/>
            <a:fld id="{8A00E072-07EF-4698-923F-3E709BD8E068}" type="slidenum">
              <a:t>‹#›</a:t>
            </a:fld>
            <a:endParaRPr lang="en-US"/>
          </a:p>
        </p:txBody>
      </p:sp>
    </p:spTree>
    <p:extLst>
      <p:ext uri="{BB962C8B-B14F-4D97-AF65-F5344CB8AC3E}">
        <p14:creationId xmlns:p14="http://schemas.microsoft.com/office/powerpoint/2010/main" val="10128858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3EDC5-17AA-56B0-1969-3EE942EF76B4}"/>
              </a:ext>
            </a:extLst>
          </p:cNvPr>
          <p:cNvSpPr txBox="1">
            <a:spLocks noGrp="1"/>
          </p:cNvSpPr>
          <p:nvPr>
            <p:ph type="dt" sz="half" idx="7"/>
          </p:nvPr>
        </p:nvSpPr>
        <p:spPr/>
        <p:txBody>
          <a:bodyPr/>
          <a:lstStyle>
            <a:lvl1pPr>
              <a:defRPr/>
            </a:lvl1pPr>
          </a:lstStyle>
          <a:p>
            <a:pPr lvl="0"/>
            <a:fld id="{36D2FBFD-9C0B-4381-BF2B-9548305E86FE}" type="datetime1">
              <a:rPr lang="en-US"/>
              <a:pPr lvl="0"/>
              <a:t>6/11/2023</a:t>
            </a:fld>
            <a:endParaRPr lang="en-US"/>
          </a:p>
        </p:txBody>
      </p:sp>
      <p:sp>
        <p:nvSpPr>
          <p:cNvPr id="3" name="Footer Placeholder 2">
            <a:extLst>
              <a:ext uri="{FF2B5EF4-FFF2-40B4-BE49-F238E27FC236}">
                <a16:creationId xmlns:a16="http://schemas.microsoft.com/office/drawing/2014/main" id="{654F2488-0EC7-D03F-FD11-4E387C2C7020}"/>
              </a:ext>
            </a:extLst>
          </p:cNvPr>
          <p:cNvSpPr txBox="1">
            <a:spLocks noGrp="1"/>
          </p:cNvSpPr>
          <p:nvPr>
            <p:ph type="ftr" sz="quarter" idx="9"/>
          </p:nvPr>
        </p:nvSpPr>
        <p:spPr/>
        <p:txBody>
          <a:bodyPr/>
          <a:lstStyle>
            <a:lvl1pPr>
              <a:defRPr/>
            </a:lvl1pPr>
          </a:lstStyle>
          <a:p>
            <a:pPr lvl="0"/>
            <a:r>
              <a:rPr lang="en-US"/>
              <a:t>Add a footer</a:t>
            </a:r>
          </a:p>
        </p:txBody>
      </p:sp>
      <p:sp>
        <p:nvSpPr>
          <p:cNvPr id="4" name="Slide Number Placeholder 3">
            <a:extLst>
              <a:ext uri="{FF2B5EF4-FFF2-40B4-BE49-F238E27FC236}">
                <a16:creationId xmlns:a16="http://schemas.microsoft.com/office/drawing/2014/main" id="{99747EFD-BFEF-09BF-C6E2-5A0BFD1E01EA}"/>
              </a:ext>
            </a:extLst>
          </p:cNvPr>
          <p:cNvSpPr txBox="1">
            <a:spLocks noGrp="1"/>
          </p:cNvSpPr>
          <p:nvPr>
            <p:ph type="sldNum" sz="quarter" idx="8"/>
          </p:nvPr>
        </p:nvSpPr>
        <p:spPr/>
        <p:txBody>
          <a:bodyPr/>
          <a:lstStyle>
            <a:lvl1pPr>
              <a:defRPr/>
            </a:lvl1pPr>
          </a:lstStyle>
          <a:p>
            <a:pPr lvl="0"/>
            <a:fld id="{253DBDDE-A81F-4EBC-8CBD-315835DC2F6F}" type="slidenum">
              <a:t>‹#›</a:t>
            </a:fld>
            <a:endParaRPr lang="en-US"/>
          </a:p>
        </p:txBody>
      </p:sp>
    </p:spTree>
    <p:extLst>
      <p:ext uri="{BB962C8B-B14F-4D97-AF65-F5344CB8AC3E}">
        <p14:creationId xmlns:p14="http://schemas.microsoft.com/office/powerpoint/2010/main" val="6305118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F426-2F8D-EB9A-F9D6-B90A69037701}"/>
              </a:ext>
            </a:extLst>
          </p:cNvPr>
          <p:cNvSpPr txBox="1">
            <a:spLocks noGrp="1"/>
          </p:cNvSpPr>
          <p:nvPr>
            <p:ph type="title"/>
          </p:nvPr>
        </p:nvSpPr>
        <p:spPr>
          <a:xfrm>
            <a:off x="1562096"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B4746CEA-4238-8F94-4A0D-F9B1F02C3807}"/>
              </a:ext>
            </a:extLst>
          </p:cNvPr>
          <p:cNvSpPr txBox="1">
            <a:spLocks noGrp="1"/>
          </p:cNvSpPr>
          <p:nvPr>
            <p:ph idx="1"/>
          </p:nvPr>
        </p:nvSpPr>
        <p:spPr>
          <a:xfrm>
            <a:off x="5678908" y="987423"/>
            <a:ext cx="5676485" cy="4873623"/>
          </a:xfrm>
        </p:spPr>
        <p:txBody>
          <a:bodyPr/>
          <a:lstStyle>
            <a:lvl1pPr>
              <a:spcBef>
                <a:spcPts val="1200"/>
              </a:spcBef>
              <a:defRPr sz="3200"/>
            </a:lvl1pPr>
            <a:lvl2pPr>
              <a:spcBef>
                <a:spcPts val="1000"/>
              </a:spcBef>
              <a:defRPr sz="2800"/>
            </a:lvl2pPr>
            <a:lvl3pPr>
              <a:spcBef>
                <a:spcPts val="900"/>
              </a:spcBef>
              <a:defRPr sz="2400"/>
            </a:lvl3pPr>
            <a:lvl4pPr>
              <a:spcBef>
                <a:spcPts val="700"/>
              </a:spcBef>
              <a:defRPr sz="2000"/>
            </a:lvl4pPr>
            <a:lvl5pPr>
              <a:spcBef>
                <a:spcPts val="7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11EF03-DF27-0DCB-C7F0-90BA4DD37E7F}"/>
              </a:ext>
            </a:extLst>
          </p:cNvPr>
          <p:cNvSpPr txBox="1">
            <a:spLocks noGrp="1"/>
          </p:cNvSpPr>
          <p:nvPr>
            <p:ph type="body" idx="2"/>
          </p:nvPr>
        </p:nvSpPr>
        <p:spPr>
          <a:xfrm>
            <a:off x="1562096" y="2101848"/>
            <a:ext cx="3932240" cy="3759198"/>
          </a:xfrm>
        </p:spPr>
        <p:txBody>
          <a:bodyPr/>
          <a:lstStyle>
            <a:lvl1pPr marL="0" indent="0">
              <a:spcBef>
                <a:spcPts val="600"/>
              </a:spcBef>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117B91F-F033-08E7-B382-2DD100F9D57F}"/>
              </a:ext>
            </a:extLst>
          </p:cNvPr>
          <p:cNvSpPr txBox="1">
            <a:spLocks noGrp="1"/>
          </p:cNvSpPr>
          <p:nvPr>
            <p:ph type="dt" sz="half" idx="7"/>
          </p:nvPr>
        </p:nvSpPr>
        <p:spPr/>
        <p:txBody>
          <a:bodyPr/>
          <a:lstStyle>
            <a:lvl1pPr>
              <a:defRPr/>
            </a:lvl1pPr>
          </a:lstStyle>
          <a:p>
            <a:pPr lvl="0"/>
            <a:fld id="{4B8E2300-AA1E-4EC8-938E-A9C2302440BB}" type="datetime1">
              <a:rPr lang="en-US"/>
              <a:pPr lvl="0"/>
              <a:t>6/11/2023</a:t>
            </a:fld>
            <a:endParaRPr lang="en-US"/>
          </a:p>
        </p:txBody>
      </p:sp>
      <p:sp>
        <p:nvSpPr>
          <p:cNvPr id="6" name="Footer Placeholder 5">
            <a:extLst>
              <a:ext uri="{FF2B5EF4-FFF2-40B4-BE49-F238E27FC236}">
                <a16:creationId xmlns:a16="http://schemas.microsoft.com/office/drawing/2014/main" id="{7E0F93CE-85C0-B34F-AC7A-D6DF885E82D2}"/>
              </a:ext>
            </a:extLst>
          </p:cNvPr>
          <p:cNvSpPr txBox="1">
            <a:spLocks noGrp="1"/>
          </p:cNvSpPr>
          <p:nvPr>
            <p:ph type="ftr" sz="quarter" idx="9"/>
          </p:nvPr>
        </p:nvSpPr>
        <p:spPr/>
        <p:txBody>
          <a:bodyPr/>
          <a:lstStyle>
            <a:lvl1pPr>
              <a:defRPr/>
            </a:lvl1pPr>
          </a:lstStyle>
          <a:p>
            <a:pPr lvl="0"/>
            <a:r>
              <a:rPr lang="en-US"/>
              <a:t>Add a footer</a:t>
            </a:r>
          </a:p>
        </p:txBody>
      </p:sp>
      <p:sp>
        <p:nvSpPr>
          <p:cNvPr id="7" name="Slide Number Placeholder 6">
            <a:extLst>
              <a:ext uri="{FF2B5EF4-FFF2-40B4-BE49-F238E27FC236}">
                <a16:creationId xmlns:a16="http://schemas.microsoft.com/office/drawing/2014/main" id="{6261B966-47DF-ADB7-C457-43F5AD75E70D}"/>
              </a:ext>
            </a:extLst>
          </p:cNvPr>
          <p:cNvSpPr txBox="1">
            <a:spLocks noGrp="1"/>
          </p:cNvSpPr>
          <p:nvPr>
            <p:ph type="sldNum" sz="quarter" idx="8"/>
          </p:nvPr>
        </p:nvSpPr>
        <p:spPr/>
        <p:txBody>
          <a:bodyPr/>
          <a:lstStyle>
            <a:lvl1pPr>
              <a:defRPr/>
            </a:lvl1pPr>
          </a:lstStyle>
          <a:p>
            <a:pPr lvl="0"/>
            <a:fld id="{D180DA29-2514-49A6-B45C-AA57C3164993}" type="slidenum">
              <a:t>‹#›</a:t>
            </a:fld>
            <a:endParaRPr lang="en-US"/>
          </a:p>
        </p:txBody>
      </p:sp>
    </p:spTree>
    <p:extLst>
      <p:ext uri="{BB962C8B-B14F-4D97-AF65-F5344CB8AC3E}">
        <p14:creationId xmlns:p14="http://schemas.microsoft.com/office/powerpoint/2010/main" val="417326399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8B0F-D246-7340-EC70-F36FA8BF6BE7}"/>
              </a:ext>
            </a:extLst>
          </p:cNvPr>
          <p:cNvSpPr txBox="1">
            <a:spLocks noGrp="1"/>
          </p:cNvSpPr>
          <p:nvPr>
            <p:ph type="title"/>
          </p:nvPr>
        </p:nvSpPr>
        <p:spPr>
          <a:xfrm>
            <a:off x="1562096" y="457200"/>
            <a:ext cx="3932240" cy="1600200"/>
          </a:xfrm>
        </p:spPr>
        <p:txBody>
          <a:bodyPr anchor="b"/>
          <a:lstStyle>
            <a:lvl1pPr>
              <a:defRPr sz="3200"/>
            </a:lvl1pPr>
          </a:lstStyle>
          <a:p>
            <a:pPr lvl="0"/>
            <a:r>
              <a:rPr lang="en-US"/>
              <a:t>Click to edit Master title style</a:t>
            </a:r>
          </a:p>
        </p:txBody>
      </p:sp>
      <p:sp>
        <p:nvSpPr>
          <p:cNvPr id="3" name="Picture Placeholder 2" descr="An empty placeholder to add an image. Click on the placeholder and select the image that you wish to add">
            <a:extLst>
              <a:ext uri="{FF2B5EF4-FFF2-40B4-BE49-F238E27FC236}">
                <a16:creationId xmlns:a16="http://schemas.microsoft.com/office/drawing/2014/main" id="{9B7D507A-DEE3-4028-E302-31A8D1FFCE5A}"/>
              </a:ext>
            </a:extLst>
          </p:cNvPr>
          <p:cNvSpPr txBox="1">
            <a:spLocks noGrp="1"/>
          </p:cNvSpPr>
          <p:nvPr>
            <p:ph type="pic" idx="4294967295"/>
          </p:nvPr>
        </p:nvSpPr>
        <p:spPr>
          <a:xfrm>
            <a:off x="5678899" y="987423"/>
            <a:ext cx="5678424" cy="4873623"/>
          </a:xfrm>
        </p:spPr>
        <p:txBody>
          <a:bodyPr/>
          <a:lstStyle>
            <a:lvl1pPr marL="0" indent="0">
              <a:spcBef>
                <a:spcPts val="1200"/>
              </a:spcBef>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37AA172E-0CEE-182D-2390-8979715511FB}"/>
              </a:ext>
            </a:extLst>
          </p:cNvPr>
          <p:cNvSpPr txBox="1">
            <a:spLocks noGrp="1"/>
          </p:cNvSpPr>
          <p:nvPr>
            <p:ph type="body" idx="4294967295"/>
          </p:nvPr>
        </p:nvSpPr>
        <p:spPr>
          <a:xfrm>
            <a:off x="1562096" y="2101848"/>
            <a:ext cx="3932240" cy="3759198"/>
          </a:xfrm>
        </p:spPr>
        <p:txBody>
          <a:bodyPr/>
          <a:lstStyle>
            <a:lvl1pPr marL="0" indent="0">
              <a:spcBef>
                <a:spcPts val="600"/>
              </a:spcBef>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FD82395-615C-BBD3-EE92-80E2C6971B00}"/>
              </a:ext>
            </a:extLst>
          </p:cNvPr>
          <p:cNvSpPr txBox="1">
            <a:spLocks noGrp="1"/>
          </p:cNvSpPr>
          <p:nvPr>
            <p:ph type="dt" sz="half" idx="7"/>
          </p:nvPr>
        </p:nvSpPr>
        <p:spPr/>
        <p:txBody>
          <a:bodyPr/>
          <a:lstStyle>
            <a:lvl1pPr>
              <a:defRPr/>
            </a:lvl1pPr>
          </a:lstStyle>
          <a:p>
            <a:pPr lvl="0"/>
            <a:fld id="{4F217F7A-E89D-49D5-85E5-0E598CF4911E}" type="datetime1">
              <a:rPr lang="en-US"/>
              <a:pPr lvl="0"/>
              <a:t>6/11/2023</a:t>
            </a:fld>
            <a:endParaRPr lang="en-US"/>
          </a:p>
        </p:txBody>
      </p:sp>
      <p:sp>
        <p:nvSpPr>
          <p:cNvPr id="6" name="Footer Placeholder 5">
            <a:extLst>
              <a:ext uri="{FF2B5EF4-FFF2-40B4-BE49-F238E27FC236}">
                <a16:creationId xmlns:a16="http://schemas.microsoft.com/office/drawing/2014/main" id="{73FFE938-EF98-DCF6-484B-3759F8AD6CCD}"/>
              </a:ext>
            </a:extLst>
          </p:cNvPr>
          <p:cNvSpPr txBox="1">
            <a:spLocks noGrp="1"/>
          </p:cNvSpPr>
          <p:nvPr>
            <p:ph type="ftr" sz="quarter" idx="9"/>
          </p:nvPr>
        </p:nvSpPr>
        <p:spPr/>
        <p:txBody>
          <a:bodyPr/>
          <a:lstStyle>
            <a:lvl1pPr>
              <a:defRPr/>
            </a:lvl1pPr>
          </a:lstStyle>
          <a:p>
            <a:pPr lvl="0"/>
            <a:r>
              <a:rPr lang="en-US"/>
              <a:t>Add a footer</a:t>
            </a:r>
          </a:p>
        </p:txBody>
      </p:sp>
      <p:sp>
        <p:nvSpPr>
          <p:cNvPr id="7" name="Slide Number Placeholder 6">
            <a:extLst>
              <a:ext uri="{FF2B5EF4-FFF2-40B4-BE49-F238E27FC236}">
                <a16:creationId xmlns:a16="http://schemas.microsoft.com/office/drawing/2014/main" id="{ACE71DD5-AD4E-0D43-5C7B-59CFC158B39C}"/>
              </a:ext>
            </a:extLst>
          </p:cNvPr>
          <p:cNvSpPr txBox="1">
            <a:spLocks noGrp="1"/>
          </p:cNvSpPr>
          <p:nvPr>
            <p:ph type="sldNum" sz="quarter" idx="8"/>
          </p:nvPr>
        </p:nvSpPr>
        <p:spPr/>
        <p:txBody>
          <a:bodyPr/>
          <a:lstStyle>
            <a:lvl1pPr>
              <a:defRPr/>
            </a:lvl1pPr>
          </a:lstStyle>
          <a:p>
            <a:pPr lvl="0"/>
            <a:fld id="{BB1967EE-4F79-4500-9E18-0210A9504719}" type="slidenum">
              <a:t>‹#›</a:t>
            </a:fld>
            <a:endParaRPr lang="en-US"/>
          </a:p>
        </p:txBody>
      </p:sp>
    </p:spTree>
    <p:extLst>
      <p:ext uri="{BB962C8B-B14F-4D97-AF65-F5344CB8AC3E}">
        <p14:creationId xmlns:p14="http://schemas.microsoft.com/office/powerpoint/2010/main" val="22912530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1EEBA0-4267-8C64-6A23-111B52FFB21F}"/>
              </a:ext>
            </a:extLst>
          </p:cNvPr>
          <p:cNvSpPr txBox="1">
            <a:spLocks noGrp="1"/>
          </p:cNvSpPr>
          <p:nvPr>
            <p:ph type="title"/>
          </p:nvPr>
        </p:nvSpPr>
        <p:spPr>
          <a:xfrm>
            <a:off x="2324103" y="365129"/>
            <a:ext cx="90297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FA3D67B1-04FE-BD0D-D55A-F4A0A1C95515}"/>
              </a:ext>
            </a:extLst>
          </p:cNvPr>
          <p:cNvSpPr txBox="1">
            <a:spLocks noGrp="1"/>
          </p:cNvSpPr>
          <p:nvPr>
            <p:ph type="body" idx="1"/>
          </p:nvPr>
        </p:nvSpPr>
        <p:spPr>
          <a:xfrm>
            <a:off x="1562096" y="1825627"/>
            <a:ext cx="9791696"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0407F-C8C9-70F0-2626-9D8BEC7AD342}"/>
              </a:ext>
            </a:extLst>
          </p:cNvPr>
          <p:cNvSpPr txBox="1">
            <a:spLocks noGrp="1"/>
          </p:cNvSpPr>
          <p:nvPr>
            <p:ph type="dt" sz="half" idx="2"/>
          </p:nvPr>
        </p:nvSpPr>
        <p:spPr>
          <a:xfrm>
            <a:off x="1562096" y="6356351"/>
            <a:ext cx="2552703"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595959"/>
                </a:solidFill>
                <a:uFillTx/>
                <a:latin typeface="Calibri"/>
              </a:defRPr>
            </a:lvl1pPr>
          </a:lstStyle>
          <a:p>
            <a:pPr lvl="0"/>
            <a:fld id="{AD7500E5-8404-4CE5-8D74-8D35DE0F5F33}" type="datetime1">
              <a:rPr lang="en-US"/>
              <a:pPr lvl="0"/>
              <a:t>6/11/2023</a:t>
            </a:fld>
            <a:endParaRPr lang="en-US"/>
          </a:p>
        </p:txBody>
      </p:sp>
      <p:sp>
        <p:nvSpPr>
          <p:cNvPr id="5" name="Footer Placeholder 4">
            <a:extLst>
              <a:ext uri="{FF2B5EF4-FFF2-40B4-BE49-F238E27FC236}">
                <a16:creationId xmlns:a16="http://schemas.microsoft.com/office/drawing/2014/main" id="{EE40E3BF-6F59-AEC2-BE19-3FF61652832C}"/>
              </a:ext>
            </a:extLst>
          </p:cNvPr>
          <p:cNvSpPr txBox="1">
            <a:spLocks noGrp="1"/>
          </p:cNvSpPr>
          <p:nvPr>
            <p:ph type="ftr" sz="quarter" idx="3"/>
          </p:nvPr>
        </p:nvSpPr>
        <p:spPr>
          <a:xfrm>
            <a:off x="4648196" y="6356351"/>
            <a:ext cx="2895603"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595959"/>
                </a:solidFill>
                <a:uFillTx/>
                <a:latin typeface="Calibri"/>
              </a:defRPr>
            </a:lvl1pPr>
          </a:lstStyle>
          <a:p>
            <a:pPr lvl="0"/>
            <a:r>
              <a:rPr lang="en-US"/>
              <a:t>Add a footer</a:t>
            </a:r>
          </a:p>
        </p:txBody>
      </p:sp>
      <p:sp>
        <p:nvSpPr>
          <p:cNvPr id="6" name="Slide Number Placeholder 5">
            <a:extLst>
              <a:ext uri="{FF2B5EF4-FFF2-40B4-BE49-F238E27FC236}">
                <a16:creationId xmlns:a16="http://schemas.microsoft.com/office/drawing/2014/main" id="{51EA30F5-90C5-3516-DCE3-54C92B0C43E0}"/>
              </a:ext>
            </a:extLst>
          </p:cNvPr>
          <p:cNvSpPr txBox="1">
            <a:spLocks noGrp="1"/>
          </p:cNvSpPr>
          <p:nvPr>
            <p:ph type="sldNum" sz="quarter" idx="4"/>
          </p:nvPr>
        </p:nvSpPr>
        <p:spPr>
          <a:xfrm>
            <a:off x="8077196" y="6356351"/>
            <a:ext cx="3276596"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595959"/>
                </a:solidFill>
                <a:uFillTx/>
                <a:latin typeface="Calibri"/>
              </a:defRPr>
            </a:lvl1pPr>
          </a:lstStyle>
          <a:p>
            <a:pPr lvl="0"/>
            <a:fld id="{DBA2A295-C5C5-474D-8F7C-357BFB43C4E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p:transition>
  <p:txStyles>
    <p:titleStyle>
      <a:lvl1pPr marL="0" marR="0" lvl="0" indent="0" algn="l" defTabSz="914400" rtl="0" fontAlgn="auto" hangingPunct="1">
        <a:lnSpc>
          <a:spcPct val="100000"/>
        </a:lnSpc>
        <a:spcBef>
          <a:spcPts val="0"/>
        </a:spcBef>
        <a:spcAft>
          <a:spcPts val="0"/>
        </a:spcAft>
        <a:buNone/>
        <a:tabLst/>
        <a:defRPr lang="en-US" sz="4400" b="0" i="0" u="none" strike="noStrike" kern="1200" cap="none" spc="0" baseline="0">
          <a:solidFill>
            <a:srgbClr val="2E75B6"/>
          </a:solidFill>
          <a:uFillTx/>
          <a:latin typeface="Cambria"/>
        </a:defRPr>
      </a:lvl1pPr>
    </p:titleStyle>
    <p:bodyStyle>
      <a:lvl1pPr marL="228600" marR="0" lvl="0" indent="-228600" algn="l" defTabSz="914400" rtl="0" fontAlgn="auto" hangingPunct="1">
        <a:lnSpc>
          <a:spcPct val="90000"/>
        </a:lnSpc>
        <a:spcBef>
          <a:spcPts val="1000"/>
        </a:spcBef>
        <a:spcAft>
          <a:spcPts val="0"/>
        </a:spcAft>
        <a:buClr>
          <a:srgbClr val="A5A5A5"/>
        </a:buClr>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900"/>
        </a:spcBef>
        <a:spcAft>
          <a:spcPts val="0"/>
        </a:spcAft>
        <a:buClr>
          <a:srgbClr val="A5A5A5"/>
        </a:buClr>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700"/>
        </a:spcBef>
        <a:spcAft>
          <a:spcPts val="0"/>
        </a:spcAft>
        <a:buClr>
          <a:srgbClr val="A5A5A5"/>
        </a:buClr>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600"/>
        </a:spcBef>
        <a:spcAft>
          <a:spcPts val="0"/>
        </a:spcAft>
        <a:buClr>
          <a:srgbClr val="A5A5A5"/>
        </a:buClr>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600"/>
        </a:spcBef>
        <a:spcAft>
          <a:spcPts val="0"/>
        </a:spcAft>
        <a:buClr>
          <a:srgbClr val="A5A5A5"/>
        </a:buClr>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cs.uni-salzburg.at/~anas/papers/VBS-STTT.pdf" TargetMode="External"/><Relationship Id="rId2" Type="http://schemas.openxmlformats.org/officeDocument/2006/relationships/hyperlink" Target="https://www.geeksforgeeks.org/real-time-system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79C7-4000-EF18-D3B5-FC20D6A91472}"/>
              </a:ext>
            </a:extLst>
          </p:cNvPr>
          <p:cNvSpPr txBox="1">
            <a:spLocks noGrp="1"/>
          </p:cNvSpPr>
          <p:nvPr>
            <p:ph type="ctrTitle"/>
          </p:nvPr>
        </p:nvSpPr>
        <p:spPr>
          <a:xfrm>
            <a:off x="1524003" y="406395"/>
            <a:ext cx="9144000" cy="2387598"/>
          </a:xfrm>
        </p:spPr>
        <p:txBody>
          <a:bodyPr/>
          <a:lstStyle/>
          <a:p>
            <a:pPr lvl="0"/>
            <a:r>
              <a:rPr lang="en-US" dirty="0"/>
              <a:t>Constant Bandwidth Server</a:t>
            </a:r>
          </a:p>
        </p:txBody>
      </p:sp>
      <p:sp>
        <p:nvSpPr>
          <p:cNvPr id="3" name="Subtitle 2">
            <a:extLst>
              <a:ext uri="{FF2B5EF4-FFF2-40B4-BE49-F238E27FC236}">
                <a16:creationId xmlns:a16="http://schemas.microsoft.com/office/drawing/2014/main" id="{063492C3-3940-9179-D909-FBFAF8C0F66A}"/>
              </a:ext>
            </a:extLst>
          </p:cNvPr>
          <p:cNvSpPr txBox="1">
            <a:spLocks noGrp="1"/>
          </p:cNvSpPr>
          <p:nvPr>
            <p:ph type="subTitle" idx="1"/>
          </p:nvPr>
        </p:nvSpPr>
        <p:spPr>
          <a:xfrm>
            <a:off x="1343184" y="2793993"/>
            <a:ext cx="9144000" cy="1655758"/>
          </a:xfrm>
        </p:spPr>
        <p:txBody>
          <a:bodyPr/>
          <a:lstStyle/>
          <a:p>
            <a:pPr lvl="0"/>
            <a:r>
              <a:rPr lang="en-US" dirty="0"/>
              <a:t>A presentation on Real-Time Systems</a:t>
            </a:r>
          </a:p>
        </p:txBody>
      </p:sp>
      <p:sp>
        <p:nvSpPr>
          <p:cNvPr id="5" name="TextBox 4">
            <a:extLst>
              <a:ext uri="{FF2B5EF4-FFF2-40B4-BE49-F238E27FC236}">
                <a16:creationId xmlns:a16="http://schemas.microsoft.com/office/drawing/2014/main" id="{74EB52AB-B5AB-A1C1-C1C2-F70A1BD60109}"/>
              </a:ext>
            </a:extLst>
          </p:cNvPr>
          <p:cNvSpPr txBox="1"/>
          <p:nvPr/>
        </p:nvSpPr>
        <p:spPr>
          <a:xfrm>
            <a:off x="8356601" y="6128439"/>
            <a:ext cx="3835399" cy="646331"/>
          </a:xfrm>
          <a:prstGeom prst="rect">
            <a:avLst/>
          </a:prstGeom>
          <a:noFill/>
        </p:spPr>
        <p:txBody>
          <a:bodyPr wrap="square" rtlCol="0">
            <a:spAutoFit/>
          </a:bodyPr>
          <a:lstStyle/>
          <a:p>
            <a:pPr algn="r"/>
            <a:r>
              <a:rPr lang="en-US" dirty="0"/>
              <a:t>Lochana </a:t>
            </a:r>
            <a:r>
              <a:rPr lang="en-US" dirty="0" err="1"/>
              <a:t>Abhayawardana</a:t>
            </a:r>
            <a:endParaRPr lang="en-US" dirty="0"/>
          </a:p>
          <a:p>
            <a:pPr algn="r"/>
            <a:r>
              <a:rPr lang="en-US" dirty="0"/>
              <a:t>lochana.abhayawardana@stud.hshl.de</a:t>
            </a:r>
            <a:endParaRPr lang="en-DE"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A69-9C60-79F1-52A9-4D6C345CFF73}"/>
              </a:ext>
            </a:extLst>
          </p:cNvPr>
          <p:cNvSpPr txBox="1">
            <a:spLocks noGrp="1"/>
          </p:cNvSpPr>
          <p:nvPr>
            <p:ph type="title"/>
          </p:nvPr>
        </p:nvSpPr>
        <p:spPr>
          <a:xfrm>
            <a:off x="1208754" y="429292"/>
            <a:ext cx="8025067" cy="1325559"/>
          </a:xfrm>
        </p:spPr>
        <p:txBody>
          <a:bodyPr>
            <a:normAutofit/>
          </a:bodyPr>
          <a:lstStyle/>
          <a:p>
            <a:pPr lvl="0" algn="ctr"/>
            <a:r>
              <a:rPr lang="en-US" sz="2800" dirty="0"/>
              <a:t>THE USE OF CBS FOR SERVING SELF-SUSPENDING TASKS</a:t>
            </a:r>
            <a:endParaRPr lang="en-DE" sz="2800" dirty="0"/>
          </a:p>
        </p:txBody>
      </p:sp>
      <p:sp>
        <p:nvSpPr>
          <p:cNvPr id="3" name="Content Placeholder 2">
            <a:extLst>
              <a:ext uri="{FF2B5EF4-FFF2-40B4-BE49-F238E27FC236}">
                <a16:creationId xmlns:a16="http://schemas.microsoft.com/office/drawing/2014/main" id="{F87878C8-3783-DCFB-48BE-83220D8E82B1}"/>
              </a:ext>
            </a:extLst>
          </p:cNvPr>
          <p:cNvSpPr txBox="1">
            <a:spLocks noGrp="1"/>
          </p:cNvSpPr>
          <p:nvPr>
            <p:ph idx="1"/>
          </p:nvPr>
        </p:nvSpPr>
        <p:spPr>
          <a:xfrm>
            <a:off x="138779" y="1754851"/>
            <a:ext cx="7408333" cy="4500563"/>
          </a:xfrm>
        </p:spPr>
        <p:txBody>
          <a:bodyPr>
            <a:normAutofit fontScale="92500" lnSpcReduction="10000"/>
          </a:bodyPr>
          <a:lstStyle/>
          <a:p>
            <a:pPr lvl="0"/>
            <a:r>
              <a:rPr lang="en-US" sz="2000" b="1" dirty="0"/>
              <a:t>voluntarily suspend their execution</a:t>
            </a:r>
            <a:r>
              <a:rPr lang="en-US" sz="2000" dirty="0"/>
              <a:t> during their execution time due to </a:t>
            </a:r>
            <a:r>
              <a:rPr lang="en-US" sz="2000" b="1" dirty="0"/>
              <a:t>waiting for some activity to complete</a:t>
            </a:r>
            <a:r>
              <a:rPr lang="en-US" sz="2000" dirty="0"/>
              <a:t>, e.g., an accelerator to return data. However, this situation can cause substantial performance/</a:t>
            </a:r>
            <a:r>
              <a:rPr lang="en-US" sz="2000" dirty="0" err="1"/>
              <a:t>schedulability</a:t>
            </a:r>
            <a:r>
              <a:rPr lang="en-US" sz="2000" dirty="0"/>
              <a:t> degradation.</a:t>
            </a:r>
          </a:p>
          <a:p>
            <a:pPr marL="0" lvl="0" indent="0">
              <a:buNone/>
            </a:pPr>
            <a:r>
              <a:rPr lang="en-US" sz="2000" dirty="0"/>
              <a:t>Examples of the self-suspending task system: </a:t>
            </a:r>
          </a:p>
          <a:p>
            <a:r>
              <a:rPr lang="en-US" sz="2000" b="1" dirty="0"/>
              <a:t>Hardware acceleration by using co-processors and computation offloading</a:t>
            </a:r>
            <a:r>
              <a:rPr lang="en-US" sz="1400" dirty="0"/>
              <a:t>.</a:t>
            </a:r>
            <a:endParaRPr lang="en-US" sz="2000" dirty="0"/>
          </a:p>
          <a:p>
            <a:pPr marL="457200" lvl="0" indent="-457200">
              <a:buFont typeface="Calibri Light"/>
              <a:buAutoNum type="arabicPeriod"/>
            </a:pPr>
            <a:r>
              <a:rPr lang="en-US" sz="2000" b="1" dirty="0"/>
              <a:t>Busy Waiting</a:t>
            </a:r>
            <a:r>
              <a:rPr lang="en-US" sz="2000" dirty="0"/>
              <a:t>: The </a:t>
            </a:r>
            <a:r>
              <a:rPr lang="en-US" sz="2000" b="1" dirty="0"/>
              <a:t>software task does not give up its privileges on the processor </a:t>
            </a:r>
            <a:r>
              <a:rPr lang="en-US" sz="2000" dirty="0"/>
              <a:t>and must wait by spinning on the processor until the co-processor finishes the requested work</a:t>
            </a:r>
          </a:p>
          <a:p>
            <a:pPr marL="457200" lvl="0" indent="-457200">
              <a:buFont typeface="Calibri Light"/>
              <a:buAutoNum type="arabicPeriod"/>
            </a:pPr>
            <a:r>
              <a:rPr lang="en-US" sz="2000" dirty="0"/>
              <a:t>self-suspending task: This </a:t>
            </a:r>
            <a:r>
              <a:rPr lang="en-US" sz="2000" b="1" dirty="0"/>
              <a:t>allows freeing the processor so the processor can be used by the other ready tasks</a:t>
            </a:r>
            <a:r>
              <a:rPr lang="en-US" sz="2000" dirty="0"/>
              <a:t>. Therefore, even </a:t>
            </a:r>
            <a:r>
              <a:rPr lang="en-US" sz="2000" b="1" dirty="0"/>
              <a:t>single CPU systems can execute tasks simultaneously</a:t>
            </a:r>
            <a:r>
              <a:rPr lang="en-US" sz="2000" dirty="0"/>
              <a:t>. This arrangement is </a:t>
            </a:r>
            <a:r>
              <a:rPr lang="en-US" sz="2000" b="1" dirty="0"/>
              <a:t>called limited parallelism</a:t>
            </a:r>
            <a:r>
              <a:rPr lang="en-US" sz="2000" dirty="0"/>
              <a:t>, which </a:t>
            </a:r>
            <a:r>
              <a:rPr lang="en-US" sz="2000" b="1" dirty="0"/>
              <a:t>improves the performance of the CPU</a:t>
            </a:r>
            <a:r>
              <a:rPr lang="en-US" sz="2000" dirty="0"/>
              <a:t> by effectively utilizing the processor and the co-processors</a:t>
            </a:r>
            <a:endParaRPr lang="en-DE" sz="2000" dirty="0"/>
          </a:p>
        </p:txBody>
      </p:sp>
      <p:pic>
        <p:nvPicPr>
          <p:cNvPr id="4" name="Picture 5" descr="A picture containing sketch, diagram, technical drawing, drawing&#10;&#10;Description automatically generated">
            <a:extLst>
              <a:ext uri="{FF2B5EF4-FFF2-40B4-BE49-F238E27FC236}">
                <a16:creationId xmlns:a16="http://schemas.microsoft.com/office/drawing/2014/main" id="{6A5EA3E8-44B3-C3EA-54F1-75BE3FF77892}"/>
              </a:ext>
            </a:extLst>
          </p:cNvPr>
          <p:cNvPicPr>
            <a:picLocks noChangeAspect="1"/>
          </p:cNvPicPr>
          <p:nvPr/>
        </p:nvPicPr>
        <p:blipFill>
          <a:blip r:embed="rId2"/>
          <a:stretch>
            <a:fillRect/>
          </a:stretch>
        </p:blipFill>
        <p:spPr>
          <a:xfrm>
            <a:off x="7282515" y="2548467"/>
            <a:ext cx="4770706" cy="1206079"/>
          </a:xfrm>
          <a:prstGeom prst="rect">
            <a:avLst/>
          </a:prstGeom>
          <a:noFill/>
          <a:ln cap="flat">
            <a:noFill/>
          </a:ln>
        </p:spPr>
      </p:pic>
      <p:pic>
        <p:nvPicPr>
          <p:cNvPr id="5" name="Picture 7" descr="A picture containing sketch, diagram, line, technical drawing&#10;&#10;Description automatically generated">
            <a:extLst>
              <a:ext uri="{FF2B5EF4-FFF2-40B4-BE49-F238E27FC236}">
                <a16:creationId xmlns:a16="http://schemas.microsoft.com/office/drawing/2014/main" id="{088E85C6-8399-FB89-4344-EABB089C0CF9}"/>
              </a:ext>
            </a:extLst>
          </p:cNvPr>
          <p:cNvPicPr>
            <a:picLocks noChangeAspect="1"/>
          </p:cNvPicPr>
          <p:nvPr/>
        </p:nvPicPr>
        <p:blipFill>
          <a:blip r:embed="rId3"/>
          <a:stretch>
            <a:fillRect/>
          </a:stretch>
        </p:blipFill>
        <p:spPr>
          <a:xfrm>
            <a:off x="7430421" y="4236563"/>
            <a:ext cx="4622800" cy="1458383"/>
          </a:xfrm>
          <a:prstGeom prst="rect">
            <a:avLst/>
          </a:prstGeom>
          <a:noFill/>
          <a:ln cap="flat">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AF3C-7B86-ADAC-1888-32ABADACB9CF}"/>
              </a:ext>
            </a:extLst>
          </p:cNvPr>
          <p:cNvSpPr txBox="1">
            <a:spLocks noGrp="1"/>
          </p:cNvSpPr>
          <p:nvPr>
            <p:ph type="title"/>
          </p:nvPr>
        </p:nvSpPr>
        <p:spPr/>
        <p:txBody>
          <a:bodyPr>
            <a:normAutofit/>
          </a:bodyPr>
          <a:lstStyle/>
          <a:p>
            <a:pPr lvl="0"/>
            <a:r>
              <a:rPr lang="en-US" sz="4000" dirty="0"/>
              <a:t>H-CBS algorithm definition</a:t>
            </a:r>
            <a:endParaRPr lang="en-DE"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C318A3-669A-CF94-2006-84023A671BD6}"/>
                  </a:ext>
                </a:extLst>
              </p:cNvPr>
              <p:cNvSpPr txBox="1">
                <a:spLocks noGrp="1"/>
              </p:cNvSpPr>
              <p:nvPr>
                <p:ph idx="1"/>
              </p:nvPr>
            </p:nvSpPr>
            <p:spPr>
              <a:xfrm>
                <a:off x="594360" y="1690689"/>
                <a:ext cx="4335783" cy="4892990"/>
              </a:xfrm>
            </p:spPr>
            <p:txBody>
              <a:bodyPr>
                <a:normAutofit lnSpcReduction="10000"/>
              </a:bodyPr>
              <a:lstStyle/>
              <a:p>
                <a:pPr marL="0" lvl="0" indent="0">
                  <a:buNone/>
                </a:pPr>
                <a:r>
                  <a:rPr lang="en-US" sz="1400" dirty="0"/>
                  <a:t>Hard Constant Bandwidth Server (H-CBS)</a:t>
                </a:r>
              </a:p>
              <a:p>
                <a:pPr lvl="0"/>
                <a:r>
                  <a:rPr lang="en-US" sz="1400" dirty="0"/>
                  <a:t>Rule 1: Each server is Idle with q = 0 and d = 0. </a:t>
                </a:r>
              </a:p>
              <a:p>
                <a:pPr lvl="0"/>
                <a:endParaRPr lang="en-US" sz="1400" dirty="0"/>
              </a:p>
              <a:p>
                <a:pPr lvl="0"/>
                <a:r>
                  <a:rPr lang="en-US" sz="1400" dirty="0"/>
                  <a:t>Rule 2: When the server is Idle or a job receives at time t, a replenishment time is computed as </a:t>
                </a:r>
              </a:p>
              <a:p>
                <a:pPr marL="0" lvl="0" indent="0">
                  <a:buNone/>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                               </m:t>
                        </m:r>
                        <m:r>
                          <a:rPr lang="en-US" sz="1400" b="0" i="1" smtClean="0">
                            <a:latin typeface="Cambria Math" panose="02040503050406030204" pitchFamily="18" charset="0"/>
                          </a:rPr>
                          <m:t>𝑡</m:t>
                        </m:r>
                      </m:e>
                      <m:sub>
                        <m:r>
                          <a:rPr lang="en-US" sz="1400" b="0" i="1" smtClean="0">
                            <a:latin typeface="Cambria Math" panose="02040503050406030204" pitchFamily="18" charset="0"/>
                          </a:rPr>
                          <m:t>𝑟</m:t>
                        </m:r>
                      </m:sub>
                    </m:sSub>
                  </m:oMath>
                </a14:m>
                <a:r>
                  <a:rPr lang="en-US" sz="1400" dirty="0"/>
                  <a:t> = d(t) – q(t)/α </a:t>
                </a:r>
              </a:p>
              <a:p>
                <a:pPr marL="0" lvl="0" indent="0">
                  <a:buNone/>
                </a:pPr>
                <a:r>
                  <a:rPr lang="en-US" sz="1400" b="1" dirty="0"/>
                  <a:t>If t is smaller than </a:t>
                </a:r>
                <a14:m>
                  <m:oMath xmlns:m="http://schemas.openxmlformats.org/officeDocument/2006/math">
                    <m:sSub>
                      <m:sSubPr>
                        <m:ctrlPr>
                          <a:rPr lang="en-US" sz="1400" b="1" i="1" smtClean="0">
                            <a:latin typeface="Cambria Math" panose="02040503050406030204" pitchFamily="18" charset="0"/>
                          </a:rPr>
                        </m:ctrlPr>
                      </m:sSubPr>
                      <m:e>
                        <m:r>
                          <a:rPr lang="en-US" sz="1400" b="1" i="1">
                            <a:latin typeface="Cambria Math" panose="02040503050406030204" pitchFamily="18" charset="0"/>
                          </a:rPr>
                          <m:t>𝒕</m:t>
                        </m:r>
                      </m:e>
                      <m:sub>
                        <m:r>
                          <a:rPr lang="en-US" sz="1400" b="1" i="1">
                            <a:latin typeface="Cambria Math" panose="02040503050406030204" pitchFamily="18" charset="0"/>
                          </a:rPr>
                          <m:t>𝒓</m:t>
                        </m:r>
                      </m:sub>
                    </m:sSub>
                  </m:oMath>
                </a14:m>
                <a:r>
                  <a:rPr lang="en-US" sz="1400" b="1" dirty="0"/>
                  <a:t> , the server becomes Suspended and it remains suspended until time </a:t>
                </a:r>
                <a14:m>
                  <m:oMath xmlns:m="http://schemas.openxmlformats.org/officeDocument/2006/math">
                    <m:sSub>
                      <m:sSubPr>
                        <m:ctrlPr>
                          <a:rPr lang="en-US" sz="1400" b="1" i="1" smtClean="0">
                            <a:latin typeface="Cambria Math" panose="02040503050406030204" pitchFamily="18" charset="0"/>
                          </a:rPr>
                        </m:ctrlPr>
                      </m:sSubPr>
                      <m:e>
                        <m:r>
                          <a:rPr lang="en-US" sz="1400" b="1" i="1">
                            <a:latin typeface="Cambria Math" panose="02040503050406030204" pitchFamily="18" charset="0"/>
                          </a:rPr>
                          <m:t>𝒕</m:t>
                        </m:r>
                      </m:e>
                      <m:sub>
                        <m:r>
                          <a:rPr lang="en-US" sz="1400" b="1" i="1">
                            <a:latin typeface="Cambria Math" panose="02040503050406030204" pitchFamily="18" charset="0"/>
                          </a:rPr>
                          <m:t>𝒓</m:t>
                        </m:r>
                      </m:sub>
                    </m:sSub>
                  </m:oMath>
                </a14:m>
                <a:r>
                  <a:rPr lang="en-US" sz="1400" dirty="0"/>
                  <a:t> , at </a:t>
                </a:r>
                <a:r>
                  <a:rPr lang="en-US" sz="1400" b="1" dirty="0"/>
                  <a:t>time </a:t>
                </a:r>
                <a14:m>
                  <m:oMath xmlns:m="http://schemas.openxmlformats.org/officeDocument/2006/math">
                    <m:sSub>
                      <m:sSubPr>
                        <m:ctrlPr>
                          <a:rPr lang="en-US" sz="1400" b="1" i="1" smtClean="0">
                            <a:latin typeface="Cambria Math" panose="02040503050406030204" pitchFamily="18" charset="0"/>
                          </a:rPr>
                        </m:ctrlPr>
                      </m:sSubPr>
                      <m:e>
                        <m:r>
                          <a:rPr lang="en-US" sz="1400" b="1" i="1">
                            <a:latin typeface="Cambria Math" panose="02040503050406030204" pitchFamily="18" charset="0"/>
                          </a:rPr>
                          <m:t>𝒕</m:t>
                        </m:r>
                      </m:e>
                      <m:sub>
                        <m:r>
                          <a:rPr lang="en-US" sz="1400" b="1" i="1">
                            <a:latin typeface="Cambria Math" panose="02040503050406030204" pitchFamily="18" charset="0"/>
                          </a:rPr>
                          <m:t>𝒓</m:t>
                        </m:r>
                      </m:sub>
                    </m:sSub>
                  </m:oMath>
                </a14:m>
                <a:r>
                  <a:rPr lang="en-US" sz="1400" b="1" dirty="0"/>
                  <a:t> , the sever becomes Ready</a:t>
                </a:r>
                <a:r>
                  <a:rPr lang="en-US" sz="1400" dirty="0"/>
                  <a:t>, the budget is replenished to Q and </a:t>
                </a:r>
              </a:p>
              <a:p>
                <a:pPr marL="0" lvl="0" indent="0">
                  <a:buNone/>
                </a:pPr>
                <a:r>
                  <a:rPr lang="en-US" sz="1400" dirty="0"/>
                  <a:t> d ← </a:t>
                </a:r>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𝑟</m:t>
                        </m:r>
                      </m:sub>
                    </m:sSub>
                  </m:oMath>
                </a14:m>
                <a:r>
                  <a:rPr lang="en-US" sz="1400" dirty="0"/>
                  <a:t> + P. </a:t>
                </a:r>
              </a:p>
              <a:p>
                <a:pPr marL="0" lvl="0" indent="0">
                  <a:buNone/>
                </a:pPr>
                <a:r>
                  <a:rPr lang="en-US" sz="1400" dirty="0"/>
                  <a:t>Otherwise, if the server becomes Ready, the budget is immediately replenished to Q and d ← t + P. </a:t>
                </a:r>
              </a:p>
              <a:p>
                <a:pPr lvl="0"/>
                <a:r>
                  <a:rPr lang="en-US" sz="1400" dirty="0"/>
                  <a:t>Rule 3: </a:t>
                </a:r>
                <a:r>
                  <a:rPr lang="en-US" sz="1400" b="1" dirty="0"/>
                  <a:t>When q = 0, the server becomes suspended and suspended until time d</a:t>
                </a:r>
                <a:r>
                  <a:rPr lang="en-US" sz="1400" dirty="0"/>
                  <a:t>. At time d, the server becomes Ready, the budget becomes Q and the deadline is postponed to d ← d + P. </a:t>
                </a:r>
              </a:p>
              <a:p>
                <a:pPr lvl="0"/>
                <a:r>
                  <a:rPr lang="en-US" sz="1400" dirty="0"/>
                  <a:t>Rule 4: </a:t>
                </a:r>
                <a:r>
                  <a:rPr lang="en-US" sz="1400" b="1" dirty="0"/>
                  <a:t>When the server does not have any pending work it turns to the Idle state, holding the current values of both budget q and deadline d.</a:t>
                </a:r>
                <a:endParaRPr lang="en-DE" sz="2000" b="1" dirty="0"/>
              </a:p>
            </p:txBody>
          </p:sp>
        </mc:Choice>
        <mc:Fallback>
          <p:sp>
            <p:nvSpPr>
              <p:cNvPr id="3" name="Content Placeholder 2">
                <a:extLst>
                  <a:ext uri="{FF2B5EF4-FFF2-40B4-BE49-F238E27FC236}">
                    <a16:creationId xmlns:a16="http://schemas.microsoft.com/office/drawing/2014/main" id="{38C318A3-669A-CF94-2006-84023A671BD6}"/>
                  </a:ext>
                </a:extLst>
              </p:cNvPr>
              <p:cNvSpPr txBox="1">
                <a:spLocks noGrp="1" noRot="1" noChangeAspect="1" noMove="1" noResize="1" noEditPoints="1" noAdjustHandles="1" noChangeArrowheads="1" noChangeShapeType="1" noTextEdit="1"/>
              </p:cNvSpPr>
              <p:nvPr>
                <p:ph idx="1"/>
              </p:nvPr>
            </p:nvSpPr>
            <p:spPr>
              <a:xfrm>
                <a:off x="594360" y="1690689"/>
                <a:ext cx="4335783" cy="4892990"/>
              </a:xfrm>
              <a:blipFill>
                <a:blip r:embed="rId2"/>
                <a:stretch>
                  <a:fillRect l="-422" t="-872"/>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D95E323-23AD-72F4-F5D7-C4F59589E8E3}"/>
                  </a:ext>
                </a:extLst>
              </p:cNvPr>
              <p:cNvSpPr txBox="1">
                <a:spLocks noGrp="1"/>
              </p:cNvSpPr>
              <p:nvPr>
                <p:ph idx="2"/>
              </p:nvPr>
            </p:nvSpPr>
            <p:spPr>
              <a:xfrm>
                <a:off x="5311136" y="1615443"/>
                <a:ext cx="6576063" cy="4877427"/>
              </a:xfrm>
            </p:spPr>
            <p:txBody>
              <a:bodyPr>
                <a:normAutofit lnSpcReduction="10000"/>
              </a:bodyPr>
              <a:lstStyle/>
              <a:p>
                <a:pPr lvl="0"/>
                <a:r>
                  <a:rPr lang="en-US" sz="1400" dirty="0"/>
                  <a:t>Theorem 01: </a:t>
                </a:r>
              </a:p>
              <a:p>
                <a:pPr marL="0" lvl="0" indent="0">
                  <a:buNone/>
                </a:pPr>
                <a:r>
                  <a:rPr lang="en-US" sz="1400" dirty="0"/>
                  <a:t>The </a:t>
                </a:r>
                <a:r>
                  <a:rPr lang="en-US" sz="1400" b="1" dirty="0"/>
                  <a:t>H-CBS server can be used to achieve temporal isolation among a set of real-time tasks</a:t>
                </a:r>
                <a:r>
                  <a:rPr lang="en-US" sz="1400" dirty="0"/>
                  <a:t>. [5] </a:t>
                </a:r>
              </a:p>
              <a:p>
                <a:pPr lvl="0"/>
                <a:r>
                  <a:rPr lang="en-US" sz="1400" dirty="0"/>
                  <a:t>Theorem 02: </a:t>
                </a:r>
              </a:p>
              <a:p>
                <a:pPr marL="0" lvl="0" indent="0">
                  <a:buNone/>
                </a:pPr>
                <a:r>
                  <a:rPr lang="en-US" sz="1400" dirty="0"/>
                  <a:t>Given sets of n </a:t>
                </a:r>
                <a:r>
                  <a:rPr lang="en-US" sz="1400" b="1" dirty="0"/>
                  <a:t>non-self-suspending tasks having an implicit deadline,</a:t>
                </a:r>
                <a:r>
                  <a:rPr lang="en-US" sz="1400" dirty="0"/>
                  <a:t> associates each task to an H-CBS server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𝑖</m:t>
                        </m:r>
                      </m:sub>
                    </m:sSub>
                  </m:oMath>
                </a14:m>
                <a:r>
                  <a:rPr lang="en-US" sz="1400" dirty="0"/>
                  <a:t>. For each H-CBS server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i="1">
                            <a:latin typeface="Cambria Math" panose="02040503050406030204" pitchFamily="18" charset="0"/>
                          </a:rPr>
                          <m:t>𝑖</m:t>
                        </m:r>
                      </m:sub>
                    </m:sSub>
                  </m:oMath>
                </a14:m>
                <a:r>
                  <a:rPr lang="en-US" sz="1400" dirty="0"/>
                  <a:t>, define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𝑄</m:t>
                        </m:r>
                      </m:e>
                      <m:sub>
                        <m:r>
                          <a:rPr lang="en-US" sz="1400" i="1">
                            <a:latin typeface="Cambria Math" panose="02040503050406030204" pitchFamily="18" charset="0"/>
                          </a:rPr>
                          <m:t>𝑖</m:t>
                        </m:r>
                      </m:sub>
                    </m:sSub>
                  </m:oMath>
                </a14:m>
                <a:r>
                  <a:rPr lang="en-US" sz="1400" dirty="0"/>
                  <a:t> =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i="1">
                            <a:latin typeface="Cambria Math" panose="02040503050406030204" pitchFamily="18" charset="0"/>
                          </a:rPr>
                          <m:t>𝑖</m:t>
                        </m:r>
                      </m:sub>
                    </m:sSub>
                  </m:oMath>
                </a14:m>
                <a:r>
                  <a:rPr lang="en-US" sz="1400" dirty="0"/>
                  <a:t> and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i="1">
                            <a:latin typeface="Cambria Math" panose="02040503050406030204" pitchFamily="18" charset="0"/>
                          </a:rPr>
                          <m:t>𝑖</m:t>
                        </m:r>
                      </m:sub>
                    </m:sSub>
                  </m:oMath>
                </a14:m>
                <a:r>
                  <a:rPr lang="en-US" sz="1400" dirty="0"/>
                  <a:t> =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i="1">
                            <a:latin typeface="Cambria Math" panose="02040503050406030204" pitchFamily="18" charset="0"/>
                          </a:rPr>
                          <m:t>𝑖</m:t>
                        </m:r>
                      </m:sub>
                    </m:sSub>
                  </m:oMath>
                </a14:m>
                <a:r>
                  <a:rPr lang="en-US" sz="1400" dirty="0"/>
                  <a:t> =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i="1">
                            <a:latin typeface="Cambria Math" panose="02040503050406030204" pitchFamily="18" charset="0"/>
                          </a:rPr>
                          <m:t>𝑖</m:t>
                        </m:r>
                      </m:sub>
                    </m:sSub>
                  </m:oMath>
                </a14:m>
                <a:r>
                  <a:rPr lang="en-US" sz="1400" dirty="0"/>
                  <a:t> . This set of tasks is executed each upon a dedicated H-CBS and is schedulable with EDF if and only if the test of the previous Equation holds. [5] </a:t>
                </a:r>
              </a:p>
              <a:p>
                <a:pPr lvl="0"/>
                <a:r>
                  <a:rPr lang="en-US" sz="1400" dirty="0"/>
                  <a:t>The advantage of associating each task to an H-CBS server is </a:t>
                </a:r>
                <a:r>
                  <a:rPr lang="en-US" sz="1400" b="1" dirty="0"/>
                  <a:t>enabling the protection from over-run tasks of the system</a:t>
                </a:r>
                <a:r>
                  <a:rPr lang="en-US" sz="1400" dirty="0"/>
                  <a:t>. In this way, </a:t>
                </a:r>
                <a:r>
                  <a:rPr lang="en-US" sz="1400" b="1" dirty="0"/>
                  <a:t>when each task is executed upon a reservation server, all the overruns are protected by the budget exhaustion mechanism that stops the execution of the task</a:t>
                </a:r>
                <a:r>
                  <a:rPr lang="en-US" sz="1400" dirty="0"/>
                  <a:t>. </a:t>
                </a:r>
              </a:p>
              <a:p>
                <a:pPr lvl="0"/>
                <a:r>
                  <a:rPr lang="en-US" sz="1400" dirty="0"/>
                  <a:t>This way, only the task that is experiencing an overrun is affected in terms of stimulability, guaranteeing the deadlines of other tasks. [5]</a:t>
                </a:r>
              </a:p>
              <a:p>
                <a:r>
                  <a:rPr lang="en-US" sz="1400" dirty="0"/>
                  <a:t>The advantage of associating each task to an H-CBS server is </a:t>
                </a:r>
                <a:r>
                  <a:rPr lang="en-US" sz="1400" b="1" dirty="0"/>
                  <a:t>enabling the protection from over-run tasks of the system</a:t>
                </a:r>
                <a:r>
                  <a:rPr lang="en-US" sz="1400" dirty="0"/>
                  <a:t>.</a:t>
                </a:r>
              </a:p>
              <a:p>
                <a:r>
                  <a:rPr lang="en-US" sz="1400" dirty="0"/>
                  <a:t> In this way, when each task is executed upon a reservation server, </a:t>
                </a:r>
                <a:r>
                  <a:rPr lang="en-US" sz="1400" b="1" dirty="0"/>
                  <a:t>all the overruns are protected by the budget exhaustion mechanism that stops the execution of the task</a:t>
                </a:r>
                <a:r>
                  <a:rPr lang="en-US" sz="1400" dirty="0"/>
                  <a:t>. This way, only the task that is experiencing an overrun is affected in terms of stimulability, guaranteeing the deadlines of other tasks. [5]</a:t>
                </a:r>
                <a:endParaRPr lang="en-DE" sz="2000" dirty="0"/>
              </a:p>
            </p:txBody>
          </p:sp>
        </mc:Choice>
        <mc:Fallback>
          <p:sp>
            <p:nvSpPr>
              <p:cNvPr id="4" name="Content Placeholder 3">
                <a:extLst>
                  <a:ext uri="{FF2B5EF4-FFF2-40B4-BE49-F238E27FC236}">
                    <a16:creationId xmlns:a16="http://schemas.microsoft.com/office/drawing/2014/main" id="{CD95E323-23AD-72F4-F5D7-C4F59589E8E3}"/>
                  </a:ext>
                </a:extLst>
              </p:cNvPr>
              <p:cNvSpPr txBox="1">
                <a:spLocks noGrp="1" noRot="1" noChangeAspect="1" noMove="1" noResize="1" noEditPoints="1" noAdjustHandles="1" noChangeArrowheads="1" noChangeShapeType="1" noTextEdit="1"/>
              </p:cNvSpPr>
              <p:nvPr>
                <p:ph idx="2"/>
              </p:nvPr>
            </p:nvSpPr>
            <p:spPr>
              <a:xfrm>
                <a:off x="5311136" y="1615443"/>
                <a:ext cx="6576063" cy="4877427"/>
              </a:xfrm>
              <a:blipFill>
                <a:blip r:embed="rId3"/>
                <a:stretch>
                  <a:fillRect l="-278" t="-1000" r="-371"/>
                </a:stretch>
              </a:blipFill>
            </p:spPr>
            <p:txBody>
              <a:bodyPr/>
              <a:lstStyle/>
              <a:p>
                <a:r>
                  <a:rPr lang="en-DE">
                    <a:noFill/>
                  </a:rPr>
                  <a:t> </a:t>
                </a:r>
              </a:p>
            </p:txBody>
          </p:sp>
        </mc:Fallback>
      </mc:AlternateContent>
      <p:pic>
        <p:nvPicPr>
          <p:cNvPr id="5" name="Picture 5">
            <a:extLst>
              <a:ext uri="{FF2B5EF4-FFF2-40B4-BE49-F238E27FC236}">
                <a16:creationId xmlns:a16="http://schemas.microsoft.com/office/drawing/2014/main" id="{F4C5E4C4-565E-55FB-4127-C476C5EDAE20}"/>
              </a:ext>
            </a:extLst>
          </p:cNvPr>
          <p:cNvPicPr>
            <a:picLocks noChangeAspect="1"/>
          </p:cNvPicPr>
          <p:nvPr/>
        </p:nvPicPr>
        <p:blipFill>
          <a:blip r:embed="rId4"/>
          <a:stretch>
            <a:fillRect/>
          </a:stretch>
        </p:blipFill>
        <p:spPr>
          <a:xfrm>
            <a:off x="6659886" y="1615443"/>
            <a:ext cx="1171575" cy="342900"/>
          </a:xfrm>
          <a:prstGeom prst="rect">
            <a:avLst/>
          </a:prstGeom>
          <a:noFill/>
          <a:ln cap="flat">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9BF2-08EC-6B96-4198-269C1710F15F}"/>
              </a:ext>
            </a:extLst>
          </p:cNvPr>
          <p:cNvSpPr txBox="1">
            <a:spLocks noGrp="1"/>
          </p:cNvSpPr>
          <p:nvPr>
            <p:ph type="title"/>
          </p:nvPr>
        </p:nvSpPr>
        <p:spPr>
          <a:xfrm>
            <a:off x="431800" y="365129"/>
            <a:ext cx="10921993" cy="1325559"/>
          </a:xfrm>
        </p:spPr>
        <p:txBody>
          <a:bodyPr>
            <a:normAutofit/>
          </a:bodyPr>
          <a:lstStyle/>
          <a:p>
            <a:pPr lvl="0" algn="ctr"/>
            <a:r>
              <a:rPr lang="en-US" sz="2400" dirty="0"/>
              <a:t>COMPARISON OF CBS WITH OTHER SERVICE MECHANISMS</a:t>
            </a:r>
            <a:endParaRPr lang="en-DE" sz="2400" dirty="0"/>
          </a:p>
        </p:txBody>
      </p:sp>
      <p:sp>
        <p:nvSpPr>
          <p:cNvPr id="3" name="Content Placeholder 2">
            <a:extLst>
              <a:ext uri="{FF2B5EF4-FFF2-40B4-BE49-F238E27FC236}">
                <a16:creationId xmlns:a16="http://schemas.microsoft.com/office/drawing/2014/main" id="{B6359E42-39EA-F40F-1E2F-B050884987E6}"/>
              </a:ext>
            </a:extLst>
          </p:cNvPr>
          <p:cNvSpPr txBox="1">
            <a:spLocks noGrp="1"/>
          </p:cNvSpPr>
          <p:nvPr>
            <p:ph idx="1"/>
          </p:nvPr>
        </p:nvSpPr>
        <p:spPr>
          <a:xfrm>
            <a:off x="609603" y="1744976"/>
            <a:ext cx="4800597" cy="4747895"/>
          </a:xfrm>
        </p:spPr>
        <p:txBody>
          <a:bodyPr>
            <a:normAutofit/>
          </a:bodyPr>
          <a:lstStyle/>
          <a:p>
            <a:r>
              <a:rPr lang="en-US" sz="2000" dirty="0"/>
              <a:t>Variable bandwidth Server (VBS)</a:t>
            </a:r>
          </a:p>
          <a:p>
            <a:pPr marL="0" lvl="0" indent="0">
              <a:buNone/>
            </a:pPr>
            <a:r>
              <a:rPr lang="en-US" sz="1400" dirty="0"/>
              <a:t>VBS is an </a:t>
            </a:r>
            <a:r>
              <a:rPr lang="en-US" sz="1400" b="1" dirty="0"/>
              <a:t>extension of a constant-bandwidth server </a:t>
            </a:r>
            <a:r>
              <a:rPr lang="en-US" sz="1400" dirty="0"/>
              <a:t>where the </a:t>
            </a:r>
            <a:r>
              <a:rPr lang="en-US" sz="1400" b="1" dirty="0"/>
              <a:t>throughput and latency of process execution cannot be controlled to remain constant across different workloads </a:t>
            </a:r>
            <a:r>
              <a:rPr lang="en-US" sz="1400" dirty="0"/>
              <a:t>but also vary in time as long as the resulting bandwidth stays below the given bandwidth cap. [6]</a:t>
            </a:r>
          </a:p>
          <a:p>
            <a:pPr lvl="0">
              <a:buAutoNum type="arabicParenR"/>
            </a:pPr>
            <a:r>
              <a:rPr lang="en-US" sz="1400" b="1" dirty="0"/>
              <a:t>Period Adjustment</a:t>
            </a:r>
            <a:r>
              <a:rPr lang="en-US" sz="1400" dirty="0"/>
              <a:t>: VBS provides </a:t>
            </a:r>
            <a:r>
              <a:rPr lang="en-US" sz="1400" b="1" dirty="0"/>
              <a:t>dynamic period adjustment</a:t>
            </a:r>
            <a:r>
              <a:rPr lang="en-US" sz="1400" dirty="0"/>
              <a:t> while the </a:t>
            </a:r>
            <a:r>
              <a:rPr lang="en-US" sz="1400" b="1" dirty="0"/>
              <a:t>CBS provides constant bandwidth for each process</a:t>
            </a:r>
            <a:r>
              <a:rPr lang="en-US" sz="1400" dirty="0"/>
              <a:t>. In comparison, </a:t>
            </a:r>
            <a:r>
              <a:rPr lang="en-US" sz="1400" b="1" dirty="0"/>
              <a:t>VBS provides better resource utilization and adaptation to dynamic workload demands</a:t>
            </a:r>
            <a:r>
              <a:rPr lang="en-US" sz="1400" dirty="0"/>
              <a:t>. </a:t>
            </a:r>
          </a:p>
          <a:p>
            <a:pPr lvl="0">
              <a:buAutoNum type="arabicParenR"/>
            </a:pPr>
            <a:r>
              <a:rPr lang="en-US" sz="1400" dirty="0"/>
              <a:t> </a:t>
            </a:r>
            <a:r>
              <a:rPr lang="en-US" sz="1400" b="1" dirty="0"/>
              <a:t>Responsiveness</a:t>
            </a:r>
            <a:r>
              <a:rPr lang="en-US" sz="1400" dirty="0"/>
              <a:t>: VBS provides responsiveness to the changing resource demands and allocates bandwidth dynamically. </a:t>
            </a:r>
            <a:r>
              <a:rPr lang="en-US" sz="1400" b="1" dirty="0"/>
              <a:t>This process allows to obtain more resources when needed and release resources when they are not required.</a:t>
            </a:r>
            <a:r>
              <a:rPr lang="en-US" sz="1400" dirty="0"/>
              <a:t> While CBS is using a constant bandwidth allocation and may not be responsive to sudden changes in process requirements or workloads. </a:t>
            </a:r>
          </a:p>
          <a:p>
            <a:pPr lvl="0">
              <a:buAutoNum type="arabicParenR"/>
            </a:pPr>
            <a:r>
              <a:rPr lang="en-US" sz="1400" b="1" dirty="0"/>
              <a:t>Flexibility: VBS provides great flexibility when it comes to resource allocation by allowing dynamic bandwidth allocation</a:t>
            </a:r>
            <a:r>
              <a:rPr lang="en-US" sz="1400" dirty="0"/>
              <a:t> in changing workload requirements. While CBS provides deterministic and predictable resource allocation. </a:t>
            </a:r>
          </a:p>
          <a:p>
            <a:pPr marL="0" lvl="0" indent="0">
              <a:buNone/>
            </a:pPr>
            <a:endParaRPr lang="en-US" sz="1400" dirty="0"/>
          </a:p>
          <a:p>
            <a:pPr lvl="0"/>
            <a:endParaRPr lang="en-DE" sz="2000" dirty="0"/>
          </a:p>
        </p:txBody>
      </p:sp>
      <p:sp>
        <p:nvSpPr>
          <p:cNvPr id="4" name="Content Placeholder 3">
            <a:extLst>
              <a:ext uri="{FF2B5EF4-FFF2-40B4-BE49-F238E27FC236}">
                <a16:creationId xmlns:a16="http://schemas.microsoft.com/office/drawing/2014/main" id="{DB6CFD65-2BB4-496B-4F82-3B78ABC9D937}"/>
              </a:ext>
            </a:extLst>
          </p:cNvPr>
          <p:cNvSpPr txBox="1">
            <a:spLocks noGrp="1"/>
          </p:cNvSpPr>
          <p:nvPr>
            <p:ph idx="2"/>
          </p:nvPr>
        </p:nvSpPr>
        <p:spPr>
          <a:xfrm>
            <a:off x="6096003" y="1825627"/>
            <a:ext cx="5264200" cy="4537069"/>
          </a:xfrm>
        </p:spPr>
        <p:txBody>
          <a:bodyPr>
            <a:normAutofit/>
          </a:bodyPr>
          <a:lstStyle/>
          <a:p>
            <a:pPr lvl="0"/>
            <a:r>
              <a:rPr lang="en-US" sz="2000" dirty="0"/>
              <a:t>Best-Effort Bandwidth Server (BEBS) </a:t>
            </a:r>
          </a:p>
          <a:p>
            <a:pPr marL="0" lvl="0" indent="0">
              <a:buNone/>
            </a:pPr>
            <a:r>
              <a:rPr lang="en-US" sz="1400" dirty="0"/>
              <a:t>The BEBS server is </a:t>
            </a:r>
            <a:r>
              <a:rPr lang="en-US" sz="1400" b="1" dirty="0"/>
              <a:t>an aperiodic server </a:t>
            </a:r>
            <a:r>
              <a:rPr lang="en-US" sz="1400" dirty="0"/>
              <a:t>that can be integrated into the real-time system. The </a:t>
            </a:r>
            <a:r>
              <a:rPr lang="en-US" sz="1400" b="1" dirty="0"/>
              <a:t>algorithm adjusts its period dynamically based on the runtime of tasks</a:t>
            </a:r>
            <a:r>
              <a:rPr lang="en-US" sz="1400" dirty="0"/>
              <a:t> and it </a:t>
            </a:r>
            <a:r>
              <a:rPr lang="en-US" sz="1400" b="1" dirty="0"/>
              <a:t>recognizes each best-effort task is not needed equal responsiveness and adapts its scheduling accordingly</a:t>
            </a:r>
            <a:r>
              <a:rPr lang="en-US" sz="1400" dirty="0"/>
              <a:t>. [7]</a:t>
            </a:r>
          </a:p>
          <a:p>
            <a:pPr marL="342900" lvl="0" indent="-342900">
              <a:buAutoNum type="arabicParenR"/>
            </a:pPr>
            <a:r>
              <a:rPr lang="en-US" sz="1400" b="1" dirty="0"/>
              <a:t>Period Adjustment</a:t>
            </a:r>
            <a:r>
              <a:rPr lang="en-US" sz="1400" dirty="0"/>
              <a:t>: BEBS </a:t>
            </a:r>
            <a:r>
              <a:rPr lang="en-US" sz="1400" b="1" dirty="0"/>
              <a:t>dynamically adjusts its period based on the behavior of the assigned task </a:t>
            </a:r>
            <a:r>
              <a:rPr lang="en-US" sz="1400" dirty="0"/>
              <a:t>while CBS allocates a fixed bandwidth to each best-effort task and maintains it over time. </a:t>
            </a:r>
          </a:p>
          <a:p>
            <a:pPr marL="342900" lvl="0" indent="-342900">
              <a:buAutoNum type="arabicParenR"/>
            </a:pPr>
            <a:r>
              <a:rPr lang="en-US" sz="1400" b="1" dirty="0"/>
              <a:t>Responsiveness: BEBS aims to provide better responsiveness for best-effort tasks by combining a timeshare strategy with an aperiodic server</a:t>
            </a:r>
            <a:r>
              <a:rPr lang="en-US" sz="1400" dirty="0"/>
              <a:t>. While CBS treats all best effort tasks quality and does not consider the levels of responsiveness. </a:t>
            </a:r>
          </a:p>
          <a:p>
            <a:pPr marL="342900" lvl="0" indent="-342900">
              <a:buAutoNum type="arabicParenR"/>
            </a:pPr>
            <a:r>
              <a:rPr lang="en-US" sz="1400" b="1" dirty="0"/>
              <a:t>Flexibility: BEBS algorithm is designed to be integrated into a real-time scheduler allowing the simultaneous operation of soft real-time, hard real-time and best effort tasks</a:t>
            </a:r>
            <a:r>
              <a:rPr lang="en-US" sz="1400" dirty="0"/>
              <a:t>. While the CBS is more focused on providing CPU bandwidth reservations continues media applications and is less flexible when it comes to mixed time-constrained workloads. </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20BE42-FD13-E877-BBCF-A7919715BB28}"/>
              </a:ext>
            </a:extLst>
          </p:cNvPr>
          <p:cNvSpPr txBox="1"/>
          <p:nvPr/>
        </p:nvSpPr>
        <p:spPr>
          <a:xfrm>
            <a:off x="1693333" y="1583267"/>
            <a:ext cx="7239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Total Bandwidth Server (TBS)</a:t>
            </a:r>
          </a:p>
          <a:p>
            <a:pPr marL="285750" indent="-285750">
              <a:buFont typeface="Arial" panose="020B0604020202020204" pitchFamily="34" charset="0"/>
              <a:buChar char="•"/>
            </a:pPr>
            <a:endParaRPr lang="en-US" dirty="0"/>
          </a:p>
          <a:p>
            <a:pPr lvl="0">
              <a:buAutoNum type="arabicParenR"/>
            </a:pPr>
            <a:r>
              <a:rPr lang="en-US" sz="1800" b="1" dirty="0"/>
              <a:t>Period Adjustment: </a:t>
            </a:r>
            <a:r>
              <a:rPr lang="en-US" sz="1800" dirty="0"/>
              <a:t>TBS allows for dynamic period adjustments based on workload demands and available resources.</a:t>
            </a:r>
          </a:p>
          <a:p>
            <a:pPr lvl="0">
              <a:buAutoNum type="arabicParenR"/>
            </a:pPr>
            <a:r>
              <a:rPr lang="en-US" sz="1800" b="1" dirty="0"/>
              <a:t>Responsiveness: </a:t>
            </a:r>
            <a:r>
              <a:rPr lang="en-US" sz="1800" dirty="0"/>
              <a:t>TBS dynamically allocates bandwidth based on the workload and requirements and releases unused resources improving the system’s responsiveness and workload variations. </a:t>
            </a:r>
          </a:p>
          <a:p>
            <a:pPr lvl="0">
              <a:buAutoNum type="arabicParenR"/>
            </a:pPr>
            <a:r>
              <a:rPr lang="en-US" sz="1800" b="1" dirty="0"/>
              <a:t>Flexibility: </a:t>
            </a:r>
            <a:r>
              <a:rPr lang="en-US" sz="1800" dirty="0"/>
              <a:t>TBS allows dynamic bandwidth allocation based on the workload demands improving the flexibility of the system.</a:t>
            </a:r>
            <a:endParaRPr lang="en-DE" sz="1800" dirty="0"/>
          </a:p>
          <a:p>
            <a:endParaRPr lang="en-DE" dirty="0"/>
          </a:p>
        </p:txBody>
      </p:sp>
    </p:spTree>
    <p:extLst>
      <p:ext uri="{BB962C8B-B14F-4D97-AF65-F5344CB8AC3E}">
        <p14:creationId xmlns:p14="http://schemas.microsoft.com/office/powerpoint/2010/main" val="78663984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E3D7-0206-7C42-6C01-859C20C9B4D6}"/>
              </a:ext>
            </a:extLst>
          </p:cNvPr>
          <p:cNvSpPr txBox="1">
            <a:spLocks noGrp="1"/>
          </p:cNvSpPr>
          <p:nvPr>
            <p:ph type="title"/>
          </p:nvPr>
        </p:nvSpPr>
        <p:spPr>
          <a:xfrm>
            <a:off x="423333" y="365129"/>
            <a:ext cx="10930470" cy="1325559"/>
          </a:xfrm>
        </p:spPr>
        <p:txBody>
          <a:bodyPr>
            <a:normAutofit/>
          </a:bodyPr>
          <a:lstStyle/>
          <a:p>
            <a:pPr lvl="0" algn="ctr"/>
            <a:r>
              <a:rPr lang="en-US" sz="2800" dirty="0"/>
              <a:t>ADVANTAGES AND DISADVANTAGES OF CONSTANT BANDWIDTH SERVER</a:t>
            </a:r>
            <a:endParaRPr lang="en-DE" sz="2800" dirty="0"/>
          </a:p>
        </p:txBody>
      </p:sp>
      <p:sp>
        <p:nvSpPr>
          <p:cNvPr id="3" name="Content Placeholder 2">
            <a:extLst>
              <a:ext uri="{FF2B5EF4-FFF2-40B4-BE49-F238E27FC236}">
                <a16:creationId xmlns:a16="http://schemas.microsoft.com/office/drawing/2014/main" id="{97FC760F-A695-5351-D366-F505C37CAE2B}"/>
              </a:ext>
            </a:extLst>
          </p:cNvPr>
          <p:cNvSpPr txBox="1">
            <a:spLocks noGrp="1"/>
          </p:cNvSpPr>
          <p:nvPr>
            <p:ph idx="1"/>
          </p:nvPr>
        </p:nvSpPr>
        <p:spPr>
          <a:xfrm>
            <a:off x="563883" y="1825627"/>
            <a:ext cx="5227317" cy="4351336"/>
          </a:xfrm>
        </p:spPr>
        <p:txBody>
          <a:bodyPr/>
          <a:lstStyle/>
          <a:p>
            <a:r>
              <a:rPr lang="en-US" sz="1600" dirty="0"/>
              <a:t> </a:t>
            </a:r>
            <a:r>
              <a:rPr lang="en-US" sz="1600" b="1" dirty="0"/>
              <a:t>Advantages</a:t>
            </a:r>
            <a:r>
              <a:rPr lang="en-US" sz="1600" dirty="0"/>
              <a:t>:</a:t>
            </a:r>
          </a:p>
          <a:p>
            <a:pPr marL="0" lvl="0" indent="0">
              <a:buNone/>
            </a:pPr>
            <a:r>
              <a:rPr lang="en-US" sz="1600" dirty="0"/>
              <a:t> 1) CBS allows a </a:t>
            </a:r>
            <a:r>
              <a:rPr lang="en-US" sz="1600" b="1" dirty="0"/>
              <a:t>guaranteed bandwidth regardless of the system load and other tasks</a:t>
            </a:r>
            <a:r>
              <a:rPr lang="en-US" sz="1600" dirty="0"/>
              <a:t>.</a:t>
            </a:r>
          </a:p>
          <a:p>
            <a:pPr marL="0" lvl="0" indent="0">
              <a:buNone/>
            </a:pPr>
            <a:r>
              <a:rPr lang="en-US" sz="1600" dirty="0"/>
              <a:t> 2) CBS </a:t>
            </a:r>
            <a:r>
              <a:rPr lang="en-US" sz="1600" b="1" dirty="0"/>
              <a:t>allocates a fixed priority to each task </a:t>
            </a:r>
            <a:r>
              <a:rPr lang="en-US" sz="1600" dirty="0"/>
              <a:t>from higher priority to lower priority ensuring that each critical task’s deadline is met. </a:t>
            </a:r>
          </a:p>
          <a:p>
            <a:pPr marL="0" lvl="0" indent="0">
              <a:buNone/>
            </a:pPr>
            <a:r>
              <a:rPr lang="en-US" sz="1600" dirty="0"/>
              <a:t>3) CBS </a:t>
            </a:r>
            <a:r>
              <a:rPr lang="en-US" sz="1600" b="1" dirty="0"/>
              <a:t>provides precise predictions</a:t>
            </a:r>
            <a:r>
              <a:rPr lang="en-US" sz="1600" dirty="0"/>
              <a:t>. </a:t>
            </a:r>
            <a:r>
              <a:rPr lang="en-US" sz="1600" b="1" dirty="0"/>
              <a:t>The timing </a:t>
            </a:r>
            <a:r>
              <a:rPr lang="en-US" sz="1600" dirty="0"/>
              <a:t>and </a:t>
            </a:r>
            <a:r>
              <a:rPr lang="en-US" sz="1600" b="1" dirty="0"/>
              <a:t>execution are predicted more accurately </a:t>
            </a:r>
            <a:r>
              <a:rPr lang="en-US" sz="1600" dirty="0"/>
              <a:t>allowing strict timing requirements. </a:t>
            </a:r>
          </a:p>
          <a:p>
            <a:pPr marL="0" lvl="0" indent="0">
              <a:buNone/>
            </a:pPr>
            <a:r>
              <a:rPr lang="en-US" sz="1600" dirty="0"/>
              <a:t>4) CBS allows </a:t>
            </a:r>
            <a:r>
              <a:rPr lang="en-US" sz="1600" b="1" dirty="0"/>
              <a:t>temporal isolation for tasks</a:t>
            </a:r>
            <a:r>
              <a:rPr lang="en-US" sz="1600" dirty="0"/>
              <a:t>. This behavior prevents tasks from exceeding allocated bandwidth. [5] [6]</a:t>
            </a:r>
            <a:endParaRPr lang="en-DE" sz="1600" dirty="0"/>
          </a:p>
        </p:txBody>
      </p:sp>
      <p:sp>
        <p:nvSpPr>
          <p:cNvPr id="4" name="Content Placeholder 3">
            <a:extLst>
              <a:ext uri="{FF2B5EF4-FFF2-40B4-BE49-F238E27FC236}">
                <a16:creationId xmlns:a16="http://schemas.microsoft.com/office/drawing/2014/main" id="{EBDF1011-EF0C-EB36-0D33-153C59734266}"/>
              </a:ext>
            </a:extLst>
          </p:cNvPr>
          <p:cNvSpPr txBox="1">
            <a:spLocks noGrp="1"/>
          </p:cNvSpPr>
          <p:nvPr>
            <p:ph idx="2"/>
          </p:nvPr>
        </p:nvSpPr>
        <p:spPr>
          <a:xfrm>
            <a:off x="6126486" y="1825627"/>
            <a:ext cx="5227317" cy="4351336"/>
          </a:xfrm>
        </p:spPr>
        <p:txBody>
          <a:bodyPr/>
          <a:lstStyle/>
          <a:p>
            <a:pPr lvl="0"/>
            <a:r>
              <a:rPr lang="en-US" sz="1600" b="1" dirty="0"/>
              <a:t>Disadvantages:</a:t>
            </a:r>
          </a:p>
          <a:p>
            <a:pPr lvl="0">
              <a:buFont typeface="Calibri Light"/>
              <a:buAutoNum type="arabicPeriod"/>
            </a:pPr>
            <a:r>
              <a:rPr lang="en-US" sz="1600" b="1" dirty="0"/>
              <a:t>Limited flexibility</a:t>
            </a:r>
            <a:r>
              <a:rPr lang="en-US" sz="1600" dirty="0"/>
              <a:t>, CBS is </a:t>
            </a:r>
            <a:r>
              <a:rPr lang="en-US" sz="1600" b="1" dirty="0"/>
              <a:t>not designed to dynamically changing environments</a:t>
            </a:r>
            <a:r>
              <a:rPr lang="en-US" sz="1600" dirty="0"/>
              <a:t>. It is designed for real-time systems where the timing is critical.</a:t>
            </a:r>
          </a:p>
          <a:p>
            <a:pPr lvl="0">
              <a:buFont typeface="Calibri Light"/>
              <a:buAutoNum type="arabicPeriod"/>
            </a:pPr>
            <a:r>
              <a:rPr lang="en-US" sz="1600" dirty="0"/>
              <a:t>CBS </a:t>
            </a:r>
            <a:r>
              <a:rPr lang="en-US" sz="1600" b="1" dirty="0"/>
              <a:t>is not originally designed to cope with overruns</a:t>
            </a:r>
            <a:r>
              <a:rPr lang="en-US" sz="1600" dirty="0"/>
              <a:t>. This can affect system performance.</a:t>
            </a:r>
          </a:p>
          <a:p>
            <a:pPr lvl="0">
              <a:buFont typeface="Calibri Light"/>
              <a:buAutoNum type="arabicPeriod"/>
            </a:pPr>
            <a:r>
              <a:rPr lang="en-US" sz="1600" b="1" dirty="0"/>
              <a:t>CBS lacks adaptability</a:t>
            </a:r>
            <a:r>
              <a:rPr lang="en-US" sz="1600" dirty="0"/>
              <a:t>, which means once the bandwidth allocation is set any actual requirements spike will not be considered.</a:t>
            </a:r>
            <a:endParaRPr lang="en-DE" sz="1600"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88FA-33F0-7891-0D13-64D0EB526787}"/>
              </a:ext>
            </a:extLst>
          </p:cNvPr>
          <p:cNvSpPr txBox="1">
            <a:spLocks noGrp="1"/>
          </p:cNvSpPr>
          <p:nvPr>
            <p:ph type="title"/>
          </p:nvPr>
        </p:nvSpPr>
        <p:spPr>
          <a:xfrm>
            <a:off x="4426286" y="981824"/>
            <a:ext cx="3852111" cy="1325559"/>
          </a:xfrm>
        </p:spPr>
        <p:txBody>
          <a:bodyPr>
            <a:normAutofit/>
          </a:bodyPr>
          <a:lstStyle/>
          <a:p>
            <a:pPr lvl="0"/>
            <a:r>
              <a:rPr lang="en-US" sz="3600" dirty="0"/>
              <a:t>CONCLUSION</a:t>
            </a:r>
            <a:endParaRPr lang="en-DE" sz="3600" dirty="0"/>
          </a:p>
        </p:txBody>
      </p:sp>
      <p:sp>
        <p:nvSpPr>
          <p:cNvPr id="3" name="Content Placeholder 2">
            <a:extLst>
              <a:ext uri="{FF2B5EF4-FFF2-40B4-BE49-F238E27FC236}">
                <a16:creationId xmlns:a16="http://schemas.microsoft.com/office/drawing/2014/main" id="{3A26ACFC-B586-674E-7E2A-DDF942EA522B}"/>
              </a:ext>
            </a:extLst>
          </p:cNvPr>
          <p:cNvSpPr txBox="1">
            <a:spLocks noGrp="1"/>
          </p:cNvSpPr>
          <p:nvPr>
            <p:ph idx="1"/>
          </p:nvPr>
        </p:nvSpPr>
        <p:spPr>
          <a:xfrm>
            <a:off x="3159731" y="2307383"/>
            <a:ext cx="6026602" cy="2973808"/>
          </a:xfrm>
        </p:spPr>
        <p:txBody>
          <a:bodyPr anchorCtr="1">
            <a:normAutofit/>
          </a:bodyPr>
          <a:lstStyle/>
          <a:p>
            <a:r>
              <a:rPr lang="en-US" sz="1600" dirty="0"/>
              <a:t>CBS is a Scheduling algorithm used in real-time systems all over the world. </a:t>
            </a:r>
          </a:p>
          <a:p>
            <a:r>
              <a:rPr lang="en-US" sz="1600" dirty="0"/>
              <a:t>CBS ensures temporal isolation and </a:t>
            </a:r>
            <a:r>
              <a:rPr lang="en-US" sz="1600" b="1" dirty="0"/>
              <a:t>maintains system integrity while ensuring that each task is executed within its allocated time frame</a:t>
            </a:r>
            <a:r>
              <a:rPr lang="en-US" sz="1600" dirty="0"/>
              <a:t>. </a:t>
            </a:r>
          </a:p>
          <a:p>
            <a:r>
              <a:rPr lang="en-US" sz="1600" dirty="0"/>
              <a:t>This means CBS </a:t>
            </a:r>
            <a:r>
              <a:rPr lang="en-US" sz="1600" b="1" dirty="0"/>
              <a:t>ensures reliable operations of critical tasks guaranteeing the quality of service</a:t>
            </a:r>
            <a:r>
              <a:rPr lang="en-US" sz="1600" dirty="0"/>
              <a:t>. </a:t>
            </a:r>
          </a:p>
          <a:p>
            <a:r>
              <a:rPr lang="en-US" sz="1600" dirty="0"/>
              <a:t>CBS is an essential part of real-time systems across multiple industries.</a:t>
            </a:r>
            <a:endParaRPr lang="en-DE" sz="1600" dirty="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2FD4-056F-3015-37CB-E540F9D19739}"/>
              </a:ext>
            </a:extLst>
          </p:cNvPr>
          <p:cNvSpPr txBox="1">
            <a:spLocks noGrp="1"/>
          </p:cNvSpPr>
          <p:nvPr>
            <p:ph type="title"/>
          </p:nvPr>
        </p:nvSpPr>
        <p:spPr>
          <a:xfrm>
            <a:off x="4927598" y="681037"/>
            <a:ext cx="1947335" cy="1325559"/>
          </a:xfrm>
        </p:spPr>
        <p:txBody>
          <a:bodyPr/>
          <a:lstStyle/>
          <a:p>
            <a:pPr lvl="0"/>
            <a:r>
              <a:rPr lang="en-US" sz="2000" dirty="0"/>
              <a:t>References</a:t>
            </a:r>
            <a:endParaRPr lang="en-DE" sz="2000" dirty="0"/>
          </a:p>
        </p:txBody>
      </p:sp>
      <p:sp>
        <p:nvSpPr>
          <p:cNvPr id="3" name="Content Placeholder 2">
            <a:extLst>
              <a:ext uri="{FF2B5EF4-FFF2-40B4-BE49-F238E27FC236}">
                <a16:creationId xmlns:a16="http://schemas.microsoft.com/office/drawing/2014/main" id="{AA3FBA8B-AA2E-64BD-558E-9EEBF721D226}"/>
              </a:ext>
            </a:extLst>
          </p:cNvPr>
          <p:cNvSpPr txBox="1">
            <a:spLocks noGrp="1"/>
          </p:cNvSpPr>
          <p:nvPr>
            <p:ph idx="1"/>
          </p:nvPr>
        </p:nvSpPr>
        <p:spPr>
          <a:xfrm>
            <a:off x="1569695" y="1825627"/>
            <a:ext cx="9784107" cy="4351336"/>
          </a:xfrm>
        </p:spPr>
        <p:txBody>
          <a:bodyPr/>
          <a:lstStyle/>
          <a:p>
            <a:pPr marL="0" lvl="0" indent="0">
              <a:buNone/>
            </a:pPr>
            <a:endParaRPr lang="en-US" dirty="0"/>
          </a:p>
          <a:p>
            <a:pPr lvl="0"/>
            <a:r>
              <a:rPr lang="en-US" sz="1400" dirty="0">
                <a:latin typeface="+mn-lt"/>
                <a:ea typeface="Amiri" pitchFamily="2"/>
                <a:cs typeface="Amiri" pitchFamily="2"/>
              </a:rPr>
              <a:t>[</a:t>
            </a:r>
            <a:r>
              <a:rPr lang="en-US" sz="1200" dirty="0">
                <a:latin typeface="+mn-lt"/>
                <a:ea typeface="Amiri" pitchFamily="2"/>
                <a:cs typeface="Amiri" pitchFamily="2"/>
              </a:rPr>
              <a:t>1]Dahiya, P., Real Time Systems, Geeks for Geeks, </a:t>
            </a:r>
            <a:r>
              <a:rPr lang="en-US" sz="1200" dirty="0">
                <a:latin typeface="+mn-lt"/>
                <a:ea typeface="Amiri" pitchFamily="2"/>
                <a:cs typeface="Amiri" pitchFamily="2"/>
                <a:hlinkClick r:id="rId2"/>
              </a:rPr>
              <a:t>https://www.geeksforgeeks.org/real-time-systems/</a:t>
            </a:r>
            <a:r>
              <a:rPr lang="en-US" sz="1200" dirty="0">
                <a:latin typeface="+mn-lt"/>
                <a:ea typeface="Amiri" pitchFamily="2"/>
                <a:cs typeface="Amiri" pitchFamily="2"/>
              </a:rPr>
              <a:t> visited on 11</a:t>
            </a:r>
            <a:r>
              <a:rPr lang="en-US" sz="1200" baseline="30000" dirty="0">
                <a:latin typeface="+mn-lt"/>
                <a:ea typeface="Amiri" pitchFamily="2"/>
                <a:cs typeface="Amiri" pitchFamily="2"/>
              </a:rPr>
              <a:t>th</a:t>
            </a:r>
            <a:r>
              <a:rPr lang="en-US" sz="1200" dirty="0">
                <a:latin typeface="+mn-lt"/>
                <a:ea typeface="Amiri" pitchFamily="2"/>
                <a:cs typeface="Amiri" pitchFamily="2"/>
              </a:rPr>
              <a:t> June 2023 </a:t>
            </a:r>
          </a:p>
          <a:p>
            <a:pPr lvl="0"/>
            <a:r>
              <a:rPr lang="en-US" sz="1200" dirty="0">
                <a:latin typeface="+mn-lt"/>
                <a:ea typeface="Amiri" pitchFamily="2"/>
                <a:cs typeface="Amiri" pitchFamily="2"/>
              </a:rPr>
              <a:t>[2] </a:t>
            </a:r>
            <a:r>
              <a:rPr lang="en-US" sz="1200" dirty="0" err="1">
                <a:solidFill>
                  <a:srgbClr val="111111"/>
                </a:solidFill>
                <a:latin typeface="+mn-lt"/>
                <a:ea typeface="Amiri" pitchFamily="2"/>
                <a:cs typeface="Amiri" pitchFamily="2"/>
              </a:rPr>
              <a:t>Henkler</a:t>
            </a:r>
            <a:r>
              <a:rPr lang="en-US" sz="1200" dirty="0">
                <a:solidFill>
                  <a:srgbClr val="111111"/>
                </a:solidFill>
                <a:latin typeface="+mn-lt"/>
                <a:ea typeface="Amiri" pitchFamily="2"/>
                <a:cs typeface="Amiri" pitchFamily="2"/>
              </a:rPr>
              <a:t>, S., Lecture Slides, </a:t>
            </a:r>
            <a:r>
              <a:rPr lang="en-US" sz="1200" dirty="0" err="1">
                <a:solidFill>
                  <a:srgbClr val="111111"/>
                </a:solidFill>
                <a:latin typeface="+mn-lt"/>
                <a:ea typeface="Amiri" pitchFamily="2"/>
                <a:cs typeface="Amiri" pitchFamily="2"/>
              </a:rPr>
              <a:t>RTS_introduction</a:t>
            </a:r>
            <a:r>
              <a:rPr lang="en-US" sz="1200" dirty="0">
                <a:solidFill>
                  <a:srgbClr val="111111"/>
                </a:solidFill>
                <a:latin typeface="+mn-lt"/>
                <a:ea typeface="Amiri" pitchFamily="2"/>
                <a:cs typeface="Amiri" pitchFamily="2"/>
              </a:rPr>
              <a:t> ,Hochschule Hamm-Lippstadt.</a:t>
            </a:r>
          </a:p>
          <a:p>
            <a:pPr lvl="0"/>
            <a:r>
              <a:rPr lang="en-US" sz="1200" dirty="0">
                <a:solidFill>
                  <a:srgbClr val="111111"/>
                </a:solidFill>
                <a:latin typeface="+mn-lt"/>
                <a:ea typeface="Amiri" pitchFamily="2"/>
                <a:cs typeface="Amiri" pitchFamily="2"/>
              </a:rPr>
              <a:t>[3] </a:t>
            </a:r>
            <a:r>
              <a:rPr lang="en-US" sz="1200" dirty="0" err="1">
                <a:latin typeface="+mn-lt"/>
              </a:rPr>
              <a:t>Silviu</a:t>
            </a:r>
            <a:r>
              <a:rPr lang="en-US" sz="1200" dirty="0">
                <a:latin typeface="+mn-lt"/>
              </a:rPr>
              <a:t> S., Christoph M. , Harald </a:t>
            </a:r>
            <a:r>
              <a:rPr lang="en-US" sz="1200" dirty="0" err="1">
                <a:latin typeface="+mn-lt"/>
              </a:rPr>
              <a:t>K.,Sokolova</a:t>
            </a:r>
            <a:r>
              <a:rPr lang="en-US" sz="1200" dirty="0">
                <a:latin typeface="+mn-lt"/>
              </a:rPr>
              <a:t> A., ‘</a:t>
            </a:r>
            <a:r>
              <a:rPr lang="en-US" sz="1200" dirty="0">
                <a:latin typeface="+mn-lt"/>
                <a:ea typeface="Amiri" pitchFamily="2"/>
                <a:cs typeface="Amiri" pitchFamily="2"/>
              </a:rPr>
              <a:t>Temporal Isolation in Real-Time Systems’, </a:t>
            </a:r>
            <a:r>
              <a:rPr lang="en-US" sz="1200" dirty="0">
                <a:latin typeface="+mn-lt"/>
                <a:hlinkClick r:id="rId3"/>
              </a:rPr>
              <a:t>VBS-STTT.pdf (uni-salzburg.at) </a:t>
            </a:r>
            <a:r>
              <a:rPr lang="en-US" sz="1200" dirty="0">
                <a:latin typeface="+mn-lt"/>
              </a:rPr>
              <a:t> , </a:t>
            </a:r>
            <a:r>
              <a:rPr lang="en-US" sz="1200" dirty="0">
                <a:latin typeface="+mn-lt"/>
                <a:ea typeface="Amiri" pitchFamily="2"/>
                <a:cs typeface="Amiri" pitchFamily="2"/>
              </a:rPr>
              <a:t>visited on   11</a:t>
            </a:r>
            <a:r>
              <a:rPr lang="en-US" sz="1200" baseline="30000" dirty="0">
                <a:latin typeface="+mn-lt"/>
                <a:ea typeface="Amiri" pitchFamily="2"/>
                <a:cs typeface="Amiri" pitchFamily="2"/>
              </a:rPr>
              <a:t>th</a:t>
            </a:r>
            <a:r>
              <a:rPr lang="en-US" sz="1200" dirty="0">
                <a:latin typeface="+mn-lt"/>
                <a:ea typeface="Amiri" pitchFamily="2"/>
                <a:cs typeface="Amiri" pitchFamily="2"/>
              </a:rPr>
              <a:t> June 2023 </a:t>
            </a:r>
          </a:p>
          <a:p>
            <a:pPr lvl="0"/>
            <a:r>
              <a:rPr lang="en-US" sz="1200" dirty="0">
                <a:latin typeface="+mn-lt"/>
                <a:ea typeface="Amiri" pitchFamily="2"/>
                <a:cs typeface="Amiri" pitchFamily="2"/>
              </a:rPr>
              <a:t>[4] </a:t>
            </a:r>
            <a:r>
              <a:rPr lang="en-US" sz="1200" dirty="0">
                <a:latin typeface="+mn-lt"/>
              </a:rPr>
              <a:t>G. </a:t>
            </a:r>
            <a:r>
              <a:rPr lang="en-US" sz="1200" dirty="0" err="1">
                <a:latin typeface="+mn-lt"/>
              </a:rPr>
              <a:t>Buttazzo</a:t>
            </a:r>
            <a:r>
              <a:rPr lang="en-US" sz="1200" dirty="0">
                <a:latin typeface="+mn-lt"/>
              </a:rPr>
              <a:t>, Hard Real-Time Computing Systems: </a:t>
            </a:r>
            <a:r>
              <a:rPr lang="en-US" sz="1200" dirty="0" err="1">
                <a:latin typeface="+mn-lt"/>
              </a:rPr>
              <a:t>PredictableScheduling</a:t>
            </a:r>
            <a:r>
              <a:rPr lang="en-US" sz="1200" dirty="0">
                <a:latin typeface="+mn-lt"/>
              </a:rPr>
              <a:t> Algorithms and Applications - Second Edition, Springer2005, 2011</a:t>
            </a:r>
          </a:p>
          <a:p>
            <a:pPr lvl="0"/>
            <a:r>
              <a:rPr lang="en-US" sz="1200" dirty="0">
                <a:latin typeface="+mn-lt"/>
                <a:ea typeface="Amiri" pitchFamily="2"/>
                <a:cs typeface="Amiri" pitchFamily="2"/>
              </a:rPr>
              <a:t>[5] </a:t>
            </a:r>
            <a:r>
              <a:rPr lang="en-US" sz="1000" dirty="0"/>
              <a:t>. M. M. A. Biondi, “Resource reservation for real-time </a:t>
            </a:r>
            <a:r>
              <a:rPr lang="en-US" sz="1000" dirty="0" err="1"/>
              <a:t>selfsuspending</a:t>
            </a:r>
            <a:r>
              <a:rPr lang="en-US" sz="1000" dirty="0"/>
              <a:t> tasks: Theory and practice,” 2015</a:t>
            </a:r>
          </a:p>
          <a:p>
            <a:pPr lvl="0"/>
            <a:r>
              <a:rPr lang="en-US" sz="1200" dirty="0">
                <a:latin typeface="+mn-lt"/>
                <a:ea typeface="Amiri" pitchFamily="2"/>
                <a:cs typeface="Amiri" pitchFamily="2"/>
              </a:rPr>
              <a:t>[6] </a:t>
            </a:r>
            <a:r>
              <a:rPr lang="fr-FR" sz="1200" dirty="0"/>
              <a:t>C. M. K. H. P. H. R. a. A. S. S. s. </a:t>
            </a:r>
            <a:r>
              <a:rPr lang="fr-FR" sz="1200" dirty="0" err="1"/>
              <a:t>Craciunas</a:t>
            </a:r>
            <a:r>
              <a:rPr lang="fr-FR" sz="1200" dirty="0"/>
              <a:t>, “Programmable temporal isolation”</a:t>
            </a:r>
            <a:endParaRPr lang="en-US" sz="1200" dirty="0"/>
          </a:p>
          <a:p>
            <a:pPr lvl="0"/>
            <a:r>
              <a:rPr lang="en-US" sz="1200" dirty="0">
                <a:latin typeface="+mn-lt"/>
                <a:ea typeface="Amiri" pitchFamily="2"/>
                <a:cs typeface="Amiri" pitchFamily="2"/>
              </a:rPr>
              <a:t>[7] </a:t>
            </a:r>
            <a:r>
              <a:rPr lang="en-US" sz="1200" dirty="0"/>
              <a:t>S. </a:t>
            </a:r>
            <a:r>
              <a:rPr lang="en-US" sz="1200" dirty="0" err="1"/>
              <a:t>Banachowski</a:t>
            </a:r>
            <a:r>
              <a:rPr lang="en-US" sz="1200" dirty="0"/>
              <a:t>, T. B. Brandt, and S. A. Anderson, “Integrating best-effort scheduling into a real-time system,” 2006</a:t>
            </a:r>
            <a:endParaRPr lang="en-DE" sz="1200" dirty="0">
              <a:latin typeface="+mn-lt"/>
              <a:ea typeface="Amiri" pitchFamily="2"/>
              <a:cs typeface="Amiri" pitchFamily="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8D80A583-ECBC-438F-1C46-8AC760AD843E}"/>
              </a:ext>
            </a:extLst>
          </p:cNvPr>
          <p:cNvSpPr txBox="1">
            <a:spLocks noGrp="1"/>
          </p:cNvSpPr>
          <p:nvPr>
            <p:ph type="title"/>
          </p:nvPr>
        </p:nvSpPr>
        <p:spPr>
          <a:xfrm>
            <a:off x="1200150" y="357100"/>
            <a:ext cx="10890247" cy="1325559"/>
          </a:xfrm>
        </p:spPr>
        <p:txBody>
          <a:bodyPr/>
          <a:lstStyle/>
          <a:p>
            <a:pPr lvl="0"/>
            <a:r>
              <a:rPr lang="en-US" sz="4000"/>
              <a:t>Real Time systems and Constant Bandwidth Server</a:t>
            </a:r>
          </a:p>
        </p:txBody>
      </p:sp>
      <p:sp>
        <p:nvSpPr>
          <p:cNvPr id="3" name="Content Placeholder 13">
            <a:extLst>
              <a:ext uri="{FF2B5EF4-FFF2-40B4-BE49-F238E27FC236}">
                <a16:creationId xmlns:a16="http://schemas.microsoft.com/office/drawing/2014/main" id="{E742DD74-FA89-881D-46F2-7FD4F6472F66}"/>
              </a:ext>
            </a:extLst>
          </p:cNvPr>
          <p:cNvSpPr txBox="1">
            <a:spLocks noGrp="1"/>
          </p:cNvSpPr>
          <p:nvPr>
            <p:ph idx="1"/>
          </p:nvPr>
        </p:nvSpPr>
        <p:spPr>
          <a:xfrm>
            <a:off x="1200150" y="1797810"/>
            <a:ext cx="9791696" cy="4888437"/>
          </a:xfrm>
        </p:spPr>
        <p:txBody>
          <a:bodyPr/>
          <a:lstStyle/>
          <a:p>
            <a:pPr lvl="0"/>
            <a:r>
              <a:rPr lang="en-US" sz="2400" dirty="0"/>
              <a:t>What is the </a:t>
            </a:r>
            <a:r>
              <a:rPr lang="en-US" sz="2400" b="1" dirty="0"/>
              <a:t>constant Bandwidth Server (CBS) </a:t>
            </a:r>
          </a:p>
          <a:p>
            <a:pPr marL="0" lvl="0" indent="0">
              <a:buNone/>
            </a:pPr>
            <a:r>
              <a:rPr lang="en-US" sz="2400" dirty="0"/>
              <a:t>    A scheduling algorithm used in </a:t>
            </a:r>
            <a:r>
              <a:rPr lang="en-US" sz="2400" b="1" dirty="0"/>
              <a:t>real-time systems.</a:t>
            </a:r>
          </a:p>
          <a:p>
            <a:pPr lvl="0"/>
            <a:r>
              <a:rPr lang="en-US" sz="2400" b="1" dirty="0"/>
              <a:t>Real-time systems </a:t>
            </a:r>
            <a:r>
              <a:rPr lang="en-US" sz="2400" dirty="0"/>
              <a:t>: A system that the respond should be guaranteed within a </a:t>
            </a:r>
            <a:r>
              <a:rPr lang="en-US" sz="2400" b="1" dirty="0"/>
              <a:t>specified timing constraint </a:t>
            </a:r>
            <a:r>
              <a:rPr lang="en-US" sz="2400" dirty="0"/>
              <a:t>or the system should meet the </a:t>
            </a:r>
            <a:r>
              <a:rPr lang="en-US" sz="2400" b="1" dirty="0"/>
              <a:t>specified deadline</a:t>
            </a:r>
            <a:r>
              <a:rPr lang="en-US" sz="2400" dirty="0"/>
              <a:t>.[1]</a:t>
            </a:r>
          </a:p>
          <a:p>
            <a:pPr marL="0" lvl="0" indent="0">
              <a:buNone/>
            </a:pPr>
            <a:endParaRPr lang="en-US" dirty="0"/>
          </a:p>
          <a:p>
            <a:pPr lvl="0">
              <a:buFont typeface="Courier New" pitchFamily="49"/>
              <a:buChar char="o"/>
            </a:pPr>
            <a:endParaRPr lang="en-US" dirty="0"/>
          </a:p>
          <a:p>
            <a:pPr marL="0" lvl="0" indent="0">
              <a:buNone/>
            </a:pPr>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9F4F-95CB-83A6-7084-6C17C96EA9BA}"/>
              </a:ext>
            </a:extLst>
          </p:cNvPr>
          <p:cNvSpPr txBox="1">
            <a:spLocks noGrp="1"/>
          </p:cNvSpPr>
          <p:nvPr>
            <p:ph type="title"/>
          </p:nvPr>
        </p:nvSpPr>
        <p:spPr>
          <a:xfrm>
            <a:off x="1001487" y="365129"/>
            <a:ext cx="10352315" cy="1325559"/>
          </a:xfrm>
        </p:spPr>
        <p:txBody>
          <a:bodyPr>
            <a:normAutofit fontScale="90000"/>
          </a:bodyPr>
          <a:lstStyle/>
          <a:p>
            <a:pPr lvl="0"/>
            <a:r>
              <a:rPr lang="en-US" sz="4000"/>
              <a:t>Difference between Soft and Hard real time systems</a:t>
            </a:r>
            <a:br>
              <a:rPr lang="en-US" sz="4000"/>
            </a:br>
            <a:endParaRPr lang="en-DE" sz="4000"/>
          </a:p>
        </p:txBody>
      </p:sp>
      <p:sp>
        <p:nvSpPr>
          <p:cNvPr id="3" name="Content Placeholder 2">
            <a:extLst>
              <a:ext uri="{FF2B5EF4-FFF2-40B4-BE49-F238E27FC236}">
                <a16:creationId xmlns:a16="http://schemas.microsoft.com/office/drawing/2014/main" id="{1674E764-77BD-01FB-9B20-4A297647F582}"/>
              </a:ext>
            </a:extLst>
          </p:cNvPr>
          <p:cNvSpPr txBox="1">
            <a:spLocks noGrp="1"/>
          </p:cNvSpPr>
          <p:nvPr>
            <p:ph idx="1"/>
          </p:nvPr>
        </p:nvSpPr>
        <p:spPr>
          <a:xfrm>
            <a:off x="381000" y="1419231"/>
            <a:ext cx="5167093" cy="2365369"/>
          </a:xfrm>
        </p:spPr>
        <p:txBody>
          <a:bodyPr/>
          <a:lstStyle/>
          <a:p>
            <a:pPr marL="0" lvl="0" indent="0">
              <a:buNone/>
            </a:pPr>
            <a:r>
              <a:rPr lang="en-US" sz="2000" dirty="0"/>
              <a:t>Soft RTS: </a:t>
            </a:r>
          </a:p>
          <a:p>
            <a:pPr marL="0" lvl="0" indent="0">
              <a:buNone/>
            </a:pPr>
            <a:r>
              <a:rPr lang="en-US" sz="2000" dirty="0"/>
              <a:t>A failure to meet a specified deadline reduces the utility of the result, but </a:t>
            </a:r>
            <a:r>
              <a:rPr lang="en-US" sz="2000" b="1" dirty="0"/>
              <a:t>does not lead to a significant financial loss </a:t>
            </a:r>
            <a:r>
              <a:rPr lang="en-US" sz="2000" dirty="0"/>
              <a:t>(E.g., letter sorting machine) [2]</a:t>
            </a:r>
          </a:p>
          <a:p>
            <a:pPr lvl="0"/>
            <a:endParaRPr lang="en-DE" dirty="0"/>
          </a:p>
        </p:txBody>
      </p:sp>
      <p:sp>
        <p:nvSpPr>
          <p:cNvPr id="4" name="Content Placeholder 2">
            <a:extLst>
              <a:ext uri="{FF2B5EF4-FFF2-40B4-BE49-F238E27FC236}">
                <a16:creationId xmlns:a16="http://schemas.microsoft.com/office/drawing/2014/main" id="{F2B30D2A-6426-1DCA-A6F0-65CDBFB7C1B1}"/>
              </a:ext>
            </a:extLst>
          </p:cNvPr>
          <p:cNvSpPr txBox="1"/>
          <p:nvPr/>
        </p:nvSpPr>
        <p:spPr>
          <a:xfrm>
            <a:off x="6168580" y="1419231"/>
            <a:ext cx="5805709" cy="3210833"/>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alibri"/>
              </a:rPr>
              <a:t>Hard RTS: </a:t>
            </a: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alibri"/>
              </a:rPr>
              <a:t>A failure to meet a specified deadline </a:t>
            </a:r>
            <a:r>
              <a:rPr lang="en-US" sz="2000" b="1" i="0" u="none" strike="noStrike" kern="1200" cap="none" spc="0" baseline="0" dirty="0">
                <a:solidFill>
                  <a:srgbClr val="000000"/>
                </a:solidFill>
                <a:uFillTx/>
                <a:latin typeface="Calibri"/>
              </a:rPr>
              <a:t>can lead to catastrophic consequences</a:t>
            </a:r>
            <a:r>
              <a:rPr lang="en-US" sz="2000" b="0" i="0" u="none" strike="noStrike" kern="1200" cap="none" spc="0" baseline="0" dirty="0">
                <a:solidFill>
                  <a:srgbClr val="000000"/>
                </a:solidFill>
                <a:uFillTx/>
                <a:latin typeface="Calibri"/>
              </a:rPr>
              <a:t> (e.g., a computer system [2], Flight control systems).</a:t>
            </a:r>
          </a:p>
          <a:p>
            <a:pPr marL="228600" marR="0" lvl="0" indent="-228600" algn="l" defTabSz="914400" rtl="0" fontAlgn="auto" hangingPunct="1">
              <a:lnSpc>
                <a:spcPct val="90000"/>
              </a:lnSpc>
              <a:spcBef>
                <a:spcPts val="1000"/>
              </a:spcBef>
              <a:spcAft>
                <a:spcPts val="0"/>
              </a:spcAft>
              <a:buClr>
                <a:srgbClr val="A5A5A5"/>
              </a:buClr>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dirty="0">
              <a:solidFill>
                <a:srgbClr val="000000"/>
              </a:solidFill>
              <a:uFillTx/>
              <a:latin typeface="Calibri"/>
            </a:endParaRPr>
          </a:p>
        </p:txBody>
      </p:sp>
      <p:pic>
        <p:nvPicPr>
          <p:cNvPr id="5" name="Picture 9" descr="A picture containing text, line, screenshot, plot">
            <a:extLst>
              <a:ext uri="{FF2B5EF4-FFF2-40B4-BE49-F238E27FC236}">
                <a16:creationId xmlns:a16="http://schemas.microsoft.com/office/drawing/2014/main" id="{9B346F9C-ABA0-73F2-8A6B-2B7EB18BD189}"/>
              </a:ext>
            </a:extLst>
          </p:cNvPr>
          <p:cNvPicPr>
            <a:picLocks noChangeAspect="1"/>
          </p:cNvPicPr>
          <p:nvPr/>
        </p:nvPicPr>
        <p:blipFill>
          <a:blip r:embed="rId2"/>
          <a:stretch>
            <a:fillRect/>
          </a:stretch>
        </p:blipFill>
        <p:spPr>
          <a:xfrm>
            <a:off x="6177639" y="4301067"/>
            <a:ext cx="5397135" cy="1810581"/>
          </a:xfrm>
          <a:prstGeom prst="rect">
            <a:avLst/>
          </a:prstGeom>
          <a:noFill/>
          <a:ln cap="flat">
            <a:noFill/>
          </a:ln>
        </p:spPr>
      </p:pic>
      <p:pic>
        <p:nvPicPr>
          <p:cNvPr id="6" name="Picture 11" descr="A picture containing line, text, plot, diagram&#10;&#10;Description automatically generated">
            <a:extLst>
              <a:ext uri="{FF2B5EF4-FFF2-40B4-BE49-F238E27FC236}">
                <a16:creationId xmlns:a16="http://schemas.microsoft.com/office/drawing/2014/main" id="{7024667A-976D-DF05-9092-441FD7DBB04E}"/>
              </a:ext>
            </a:extLst>
          </p:cNvPr>
          <p:cNvPicPr>
            <a:picLocks noChangeAspect="1"/>
          </p:cNvPicPr>
          <p:nvPr/>
        </p:nvPicPr>
        <p:blipFill>
          <a:blip r:embed="rId3"/>
          <a:stretch>
            <a:fillRect/>
          </a:stretch>
        </p:blipFill>
        <p:spPr>
          <a:xfrm>
            <a:off x="185248" y="4287232"/>
            <a:ext cx="5558596" cy="1810581"/>
          </a:xfrm>
          <a:prstGeom prst="rect">
            <a:avLst/>
          </a:prstGeom>
          <a:noFill/>
          <a:ln cap="flat">
            <a:noFill/>
          </a:ln>
        </p:spPr>
      </p:pic>
      <p:sp>
        <p:nvSpPr>
          <p:cNvPr id="7" name="TextBox 14">
            <a:extLst>
              <a:ext uri="{FF2B5EF4-FFF2-40B4-BE49-F238E27FC236}">
                <a16:creationId xmlns:a16="http://schemas.microsoft.com/office/drawing/2014/main" id="{B55A2E16-5F3C-4A55-5F43-F1DAA2A73DC1}"/>
              </a:ext>
            </a:extLst>
          </p:cNvPr>
          <p:cNvSpPr txBox="1"/>
          <p:nvPr/>
        </p:nvSpPr>
        <p:spPr>
          <a:xfrm>
            <a:off x="8164284" y="6097813"/>
            <a:ext cx="48441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[2]</a:t>
            </a:r>
            <a:endParaRPr lang="en-DE" sz="1800" b="0" i="0" u="none" strike="noStrike" kern="1200" cap="none" spc="0" baseline="0">
              <a:solidFill>
                <a:srgbClr val="000000"/>
              </a:solidFill>
              <a:uFillTx/>
              <a:latin typeface="Calibri"/>
            </a:endParaRPr>
          </a:p>
        </p:txBody>
      </p:sp>
      <p:sp>
        <p:nvSpPr>
          <p:cNvPr id="8" name="TextBox 15">
            <a:extLst>
              <a:ext uri="{FF2B5EF4-FFF2-40B4-BE49-F238E27FC236}">
                <a16:creationId xmlns:a16="http://schemas.microsoft.com/office/drawing/2014/main" id="{10C767D2-29A7-2A25-9FCE-2F8AD60FB0C4}"/>
              </a:ext>
            </a:extLst>
          </p:cNvPr>
          <p:cNvSpPr txBox="1"/>
          <p:nvPr/>
        </p:nvSpPr>
        <p:spPr>
          <a:xfrm>
            <a:off x="2656112" y="6121149"/>
            <a:ext cx="48441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[2]</a:t>
            </a:r>
            <a:endParaRPr lang="en-DE" sz="1800" b="0" i="0" u="none" strike="noStrike" kern="1200" cap="none" spc="0" baseline="0">
              <a:solidFill>
                <a:srgbClr val="000000"/>
              </a:solidFill>
              <a:uFillTx/>
              <a:latin typeface="Calibri"/>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0CB5-CF72-4509-588F-E3BDBD31EBAC}"/>
              </a:ext>
            </a:extLst>
          </p:cNvPr>
          <p:cNvSpPr txBox="1">
            <a:spLocks noGrp="1"/>
          </p:cNvSpPr>
          <p:nvPr>
            <p:ph type="title"/>
          </p:nvPr>
        </p:nvSpPr>
        <p:spPr>
          <a:xfrm>
            <a:off x="928911" y="365129"/>
            <a:ext cx="10424891" cy="1325559"/>
          </a:xfrm>
        </p:spPr>
        <p:txBody>
          <a:bodyPr/>
          <a:lstStyle/>
          <a:p>
            <a:pPr lvl="0"/>
            <a:r>
              <a:rPr lang="en-US" sz="3200" dirty="0"/>
              <a:t>What is Constant Bandwidth Server</a:t>
            </a:r>
            <a:br>
              <a:rPr lang="en-US" sz="4000" dirty="0"/>
            </a:br>
            <a:endParaRPr lang="en-DE" sz="4000" b="1" dirty="0"/>
          </a:p>
        </p:txBody>
      </p:sp>
      <p:sp>
        <p:nvSpPr>
          <p:cNvPr id="3" name="Content Placeholder 2">
            <a:extLst>
              <a:ext uri="{FF2B5EF4-FFF2-40B4-BE49-F238E27FC236}">
                <a16:creationId xmlns:a16="http://schemas.microsoft.com/office/drawing/2014/main" id="{C3F4A33F-F95B-16A3-151A-E0B02773FE7D}"/>
              </a:ext>
            </a:extLst>
          </p:cNvPr>
          <p:cNvSpPr txBox="1">
            <a:spLocks noGrp="1"/>
          </p:cNvSpPr>
          <p:nvPr>
            <p:ph idx="1"/>
          </p:nvPr>
        </p:nvSpPr>
        <p:spPr>
          <a:xfrm>
            <a:off x="928902" y="1103086"/>
            <a:ext cx="10424891" cy="5073877"/>
          </a:xfrm>
        </p:spPr>
        <p:txBody>
          <a:bodyPr/>
          <a:lstStyle/>
          <a:p>
            <a:pPr marL="0" lvl="0" indent="0">
              <a:buNone/>
            </a:pPr>
            <a:endParaRPr lang="en-US" dirty="0"/>
          </a:p>
          <a:p>
            <a:pPr lvl="0"/>
            <a:r>
              <a:rPr lang="en-US" sz="2400" dirty="0"/>
              <a:t>Task of </a:t>
            </a:r>
            <a:r>
              <a:rPr lang="en-US" sz="2400" b="1" dirty="0"/>
              <a:t>CBS</a:t>
            </a:r>
            <a:r>
              <a:rPr lang="en-US" sz="2400" dirty="0"/>
              <a:t>: </a:t>
            </a:r>
          </a:p>
          <a:p>
            <a:pPr marL="0" lvl="0" indent="0">
              <a:buNone/>
            </a:pPr>
            <a:r>
              <a:rPr lang="en-US" sz="2400" dirty="0"/>
              <a:t>To ensure </a:t>
            </a:r>
            <a:r>
              <a:rPr lang="en-US" sz="2400" b="1" dirty="0"/>
              <a:t>temporal isolation </a:t>
            </a:r>
            <a:r>
              <a:rPr lang="en-US" sz="2400" dirty="0"/>
              <a:t>and </a:t>
            </a:r>
            <a:r>
              <a:rPr lang="en-US" sz="2400" b="1" dirty="0"/>
              <a:t>effective resource allocation among tasks</a:t>
            </a:r>
            <a:r>
              <a:rPr lang="en-US" sz="2400" dirty="0"/>
              <a:t>. </a:t>
            </a:r>
          </a:p>
          <a:p>
            <a:r>
              <a:rPr lang="en-US" sz="2400" dirty="0"/>
              <a:t>Explanation to Temporal Isolation: </a:t>
            </a:r>
          </a:p>
          <a:p>
            <a:pPr marL="0" lvl="0" indent="0">
              <a:buNone/>
            </a:pPr>
            <a:r>
              <a:rPr lang="en-US" sz="2400" dirty="0"/>
              <a:t>Temporal isolation in real-time systems allows the execution of software processes isolated from one another in the temporal domain[3]</a:t>
            </a:r>
          </a:p>
          <a:p>
            <a:pPr marL="0" lvl="0" indent="0">
              <a:buNone/>
            </a:pPr>
            <a:r>
              <a:rPr lang="en-US" sz="2400" dirty="0">
                <a:solidFill>
                  <a:schemeClr val="tx1"/>
                </a:solidFill>
              </a:rPr>
              <a:t>Or the ability to ensure different tasks of a system operates independently to each other in terms of timing. </a:t>
            </a:r>
            <a:endParaRPr lang="en-DE" sz="2400" dirty="0">
              <a:solidFill>
                <a:schemeClr val="tx1"/>
              </a:solidFil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title="Title and Content Layout with Chart">
            <a:extLst>
              <a:ext uri="{FF2B5EF4-FFF2-40B4-BE49-F238E27FC236}">
                <a16:creationId xmlns:a16="http://schemas.microsoft.com/office/drawing/2014/main" id="{BA362127-E75F-69F6-8409-63267FFCE785}"/>
              </a:ext>
            </a:extLst>
          </p:cNvPr>
          <p:cNvSpPr txBox="1">
            <a:spLocks noGrp="1"/>
          </p:cNvSpPr>
          <p:nvPr>
            <p:ph type="title"/>
          </p:nvPr>
        </p:nvSpPr>
        <p:spPr>
          <a:xfrm>
            <a:off x="1652339" y="365129"/>
            <a:ext cx="9701463" cy="1325559"/>
          </a:xfrm>
        </p:spPr>
        <p:txBody>
          <a:bodyPr>
            <a:normAutofit/>
          </a:bodyPr>
          <a:lstStyle/>
          <a:p>
            <a:pPr lvl="0"/>
            <a:r>
              <a:rPr lang="en-US" sz="2800" dirty="0"/>
              <a:t>RESOURCE RESERVATION IN DYNAMIC REAL-TIME SYSTEMS</a:t>
            </a:r>
          </a:p>
        </p:txBody>
      </p:sp>
      <p:sp>
        <p:nvSpPr>
          <p:cNvPr id="3" name="TextBox 2">
            <a:extLst>
              <a:ext uri="{FF2B5EF4-FFF2-40B4-BE49-F238E27FC236}">
                <a16:creationId xmlns:a16="http://schemas.microsoft.com/office/drawing/2014/main" id="{8350A8DE-E199-E92A-488D-1A1D060957F7}"/>
              </a:ext>
            </a:extLst>
          </p:cNvPr>
          <p:cNvSpPr txBox="1"/>
          <p:nvPr/>
        </p:nvSpPr>
        <p:spPr>
          <a:xfrm>
            <a:off x="960120" y="1690689"/>
            <a:ext cx="10675620" cy="563231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Resource reservation: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to assure that the task is executed within its allocated time limits.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allocates a fraction of the processor bandwidth to each task considering each timing requirement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A way to implement resource reservation is </a:t>
            </a:r>
            <a:r>
              <a:rPr lang="en-US" sz="1800" b="1" i="0" u="none" strike="noStrike" kern="1200" cap="none" spc="0" baseline="0" dirty="0">
                <a:solidFill>
                  <a:srgbClr val="000000"/>
                </a:solidFill>
                <a:uFillTx/>
                <a:latin typeface="Calibri"/>
              </a:rPr>
              <a:t>to reserve a task-specific amount of CPU time at every interval</a:t>
            </a:r>
            <a:r>
              <a:rPr lang="en-US" sz="1800" b="0" i="0" u="none" strike="noStrike" kern="1200" cap="none" spc="0" baseline="0" dirty="0">
                <a:solidFill>
                  <a:srgbClr val="000000"/>
                </a:solidFill>
                <a:uFillTx/>
                <a:latin typeface="Calibri"/>
              </a:rPr>
              <a:t>. If a task is assigned a pair (Qi and Pi), Where </a:t>
            </a:r>
            <a:r>
              <a:rPr lang="en-US" sz="1800" b="1" i="0" u="none" strike="noStrike" kern="1200" cap="none" spc="0" baseline="0" dirty="0">
                <a:solidFill>
                  <a:srgbClr val="000000"/>
                </a:solidFill>
                <a:uFillTx/>
                <a:latin typeface="Calibri"/>
              </a:rPr>
              <a:t>Qi is the amount of CPU time allocated to a task </a:t>
            </a:r>
            <a:r>
              <a:rPr lang="en-US" sz="1800" b="0" i="0" u="none" strike="noStrike" kern="1200" cap="none" spc="0" baseline="0" dirty="0">
                <a:solidFill>
                  <a:srgbClr val="000000"/>
                </a:solidFill>
                <a:uFillTx/>
                <a:latin typeface="Calibri"/>
              </a:rPr>
              <a:t>and </a:t>
            </a:r>
            <a:r>
              <a:rPr lang="en-US" sz="1800" b="1" i="0" u="none" strike="noStrike" kern="1200" cap="none" spc="0" baseline="0" dirty="0">
                <a:solidFill>
                  <a:srgbClr val="000000"/>
                </a:solidFill>
                <a:uFillTx/>
                <a:latin typeface="Calibri"/>
              </a:rPr>
              <a:t>Pi is the interval</a:t>
            </a:r>
            <a:r>
              <a:rPr lang="en-US" sz="1800" b="0" i="0" u="none" strike="noStrike" kern="1200" cap="none" spc="0" baseline="0" dirty="0">
                <a:solidFill>
                  <a:srgbClr val="000000"/>
                </a:solidFill>
                <a:uFillTx/>
                <a:latin typeface="Calibri"/>
              </a:rPr>
              <a:t> in which the task is executed. The task can execute for the Qi unit(Qi = 2 In figure) for </a:t>
            </a:r>
            <a:r>
              <a:rPr lang="en-US" sz="1800" b="1" i="0" u="none" strike="noStrike" kern="1200" cap="none" spc="0" baseline="0" dirty="0">
                <a:solidFill>
                  <a:srgbClr val="000000"/>
                </a:solidFill>
                <a:uFillTx/>
                <a:latin typeface="Calibri"/>
              </a:rPr>
              <a:t>each Pi time, But if the task is not finished, It assigns another time Qi at the beginning of the next time period </a:t>
            </a:r>
            <a:r>
              <a:rPr lang="en-US" sz="1800" b="0" i="0" u="none" strike="noStrike" kern="1200" cap="none" spc="0" baseline="0" dirty="0">
                <a:solidFill>
                  <a:srgbClr val="000000"/>
                </a:solidFill>
                <a:uFillTx/>
                <a:latin typeface="Calibri"/>
              </a:rPr>
              <a:t>and schedules it as a real-time task and the budget expires.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But the kernel then prevents each task from consuming more than its allocated bandwidth </a:t>
            </a:r>
            <a:r>
              <a:rPr lang="en-US" sz="1800" b="0" i="0" u="none" strike="noStrike" kern="1200" cap="none" spc="0" baseline="0" dirty="0">
                <a:solidFill>
                  <a:srgbClr val="000000"/>
                </a:solidFill>
                <a:uFillTx/>
                <a:latin typeface="Calibri"/>
              </a:rPr>
              <a:t>to protect other tasks in the system.</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DE" sz="1800" b="0" i="0" u="none" strike="noStrike" kern="1200" cap="none" spc="0" baseline="0" dirty="0">
              <a:solidFill>
                <a:srgbClr val="000000"/>
              </a:solidFill>
              <a:uFillTx/>
              <a:latin typeface="Calibri"/>
            </a:endParaRPr>
          </a:p>
        </p:txBody>
      </p:sp>
      <p:pic>
        <p:nvPicPr>
          <p:cNvPr id="4" name="Picture 13" descr="A picture containing text, screenshot, line, diagram&#10;&#10;Description automatically generated">
            <a:extLst>
              <a:ext uri="{FF2B5EF4-FFF2-40B4-BE49-F238E27FC236}">
                <a16:creationId xmlns:a16="http://schemas.microsoft.com/office/drawing/2014/main" id="{AC2AC79B-FF25-5A84-1807-8A7B74F426A9}"/>
              </a:ext>
            </a:extLst>
          </p:cNvPr>
          <p:cNvPicPr>
            <a:picLocks noChangeAspect="1"/>
          </p:cNvPicPr>
          <p:nvPr/>
        </p:nvPicPr>
        <p:blipFill>
          <a:blip r:embed="rId2"/>
          <a:stretch>
            <a:fillRect/>
          </a:stretch>
        </p:blipFill>
        <p:spPr>
          <a:xfrm>
            <a:off x="6595036" y="2755553"/>
            <a:ext cx="3800365" cy="1806113"/>
          </a:xfrm>
          <a:prstGeom prst="rect">
            <a:avLst/>
          </a:prstGeom>
          <a:noFill/>
          <a:ln cap="flat">
            <a:noFill/>
          </a:ln>
          <a:effectLst>
            <a:outerShdw dist="25395" dir="14699641" algn="tl">
              <a:srgbClr val="000000">
                <a:alpha val="50000"/>
              </a:srgbClr>
            </a:outerShdw>
          </a:effectLst>
        </p:spPr>
      </p:pic>
      <p:pic>
        <p:nvPicPr>
          <p:cNvPr id="5" name="Picture 15" descr="A picture containing text, line, screenshot, diagram&#10;&#10;Description automatically generated">
            <a:extLst>
              <a:ext uri="{FF2B5EF4-FFF2-40B4-BE49-F238E27FC236}">
                <a16:creationId xmlns:a16="http://schemas.microsoft.com/office/drawing/2014/main" id="{3EC311B7-BB5F-A112-8A36-1B5147B76BF1}"/>
              </a:ext>
            </a:extLst>
          </p:cNvPr>
          <p:cNvPicPr>
            <a:picLocks noChangeAspect="1"/>
          </p:cNvPicPr>
          <p:nvPr/>
        </p:nvPicPr>
        <p:blipFill>
          <a:blip r:embed="rId3"/>
          <a:stretch>
            <a:fillRect/>
          </a:stretch>
        </p:blipFill>
        <p:spPr>
          <a:xfrm>
            <a:off x="1554233" y="2755553"/>
            <a:ext cx="3800475" cy="1771649"/>
          </a:xfrm>
          <a:prstGeom prst="rect">
            <a:avLst/>
          </a:prstGeom>
          <a:noFill/>
          <a:ln cap="flat">
            <a:noFill/>
          </a:ln>
          <a:effectLst>
            <a:outerShdw dist="25395" dir="14699641" algn="tl">
              <a:srgbClr val="000000">
                <a:alpha val="50000"/>
              </a:srgbClr>
            </a:outerShdw>
          </a:effec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2D27-C8E0-5402-0E6A-E9AC859EAC30}"/>
              </a:ext>
            </a:extLst>
          </p:cNvPr>
          <p:cNvSpPr txBox="1">
            <a:spLocks noGrp="1"/>
          </p:cNvSpPr>
          <p:nvPr>
            <p:ph type="title"/>
          </p:nvPr>
        </p:nvSpPr>
        <p:spPr>
          <a:xfrm>
            <a:off x="270933" y="409075"/>
            <a:ext cx="11921072" cy="1933078"/>
          </a:xfrm>
        </p:spPr>
        <p:txBody>
          <a:bodyPr>
            <a:normAutofit/>
          </a:bodyPr>
          <a:lstStyle/>
          <a:p>
            <a:pPr lvl="0" algn="ctr"/>
            <a:r>
              <a:rPr lang="en-US" sz="2800" dirty="0"/>
              <a:t>EFFICIENT RECLAIMING IN RESERVATION-BASED REAL-TIME SYSTEMS WITH VARIABLE EXECUTION TIMES</a:t>
            </a:r>
            <a:endParaRPr lang="en-DE" sz="2800" dirty="0"/>
          </a:p>
        </p:txBody>
      </p:sp>
      <p:sp>
        <p:nvSpPr>
          <p:cNvPr id="3" name="Content Placeholder 2">
            <a:extLst>
              <a:ext uri="{FF2B5EF4-FFF2-40B4-BE49-F238E27FC236}">
                <a16:creationId xmlns:a16="http://schemas.microsoft.com/office/drawing/2014/main" id="{92A79ECA-B85D-94ED-67ED-0726F67A0217}"/>
              </a:ext>
            </a:extLst>
          </p:cNvPr>
          <p:cNvSpPr txBox="1">
            <a:spLocks noGrp="1"/>
          </p:cNvSpPr>
          <p:nvPr>
            <p:ph idx="1"/>
          </p:nvPr>
        </p:nvSpPr>
        <p:spPr>
          <a:xfrm>
            <a:off x="822137" y="2438403"/>
            <a:ext cx="10866939" cy="2362196"/>
          </a:xfrm>
        </p:spPr>
        <p:txBody>
          <a:bodyPr/>
          <a:lstStyle/>
          <a:p>
            <a:pPr lvl="0"/>
            <a:r>
              <a:rPr lang="en-US" sz="2400" b="1" dirty="0"/>
              <a:t>Real Time systems with periodic and aperiodic tasks </a:t>
            </a:r>
            <a:r>
              <a:rPr lang="en-US" sz="2400" dirty="0"/>
              <a:t>efficiently utilizing </a:t>
            </a:r>
            <a:r>
              <a:rPr lang="en-US" sz="2400" b="1" dirty="0"/>
              <a:t>the spare time</a:t>
            </a:r>
            <a:r>
              <a:rPr lang="en-US" sz="2400" dirty="0"/>
              <a:t> is ensured using the DPS server to </a:t>
            </a:r>
            <a:r>
              <a:rPr lang="en-US" sz="2400" b="1" dirty="0"/>
              <a:t>reclaim spare time</a:t>
            </a:r>
            <a:r>
              <a:rPr lang="en-US" sz="2400" dirty="0"/>
              <a:t> from the periodic task and add it to the </a:t>
            </a:r>
            <a:r>
              <a:rPr lang="en-US" sz="2400" b="1" dirty="0"/>
              <a:t>corresponding aperiodic capacity</a:t>
            </a:r>
            <a:r>
              <a:rPr lang="en-US" sz="2400" dirty="0"/>
              <a:t>.</a:t>
            </a:r>
          </a:p>
          <a:p>
            <a:pPr lvl="0"/>
            <a:r>
              <a:rPr lang="en-US" sz="2400" dirty="0"/>
              <a:t>Which allows for </a:t>
            </a:r>
            <a:r>
              <a:rPr lang="en-US" sz="2400" b="1" dirty="0"/>
              <a:t>immediate service of aperiodic requests</a:t>
            </a:r>
            <a:r>
              <a:rPr lang="en-US" sz="2400" dirty="0"/>
              <a:t>.</a:t>
            </a:r>
            <a:endParaRPr lang="en-DE" sz="2400" dirty="0"/>
          </a:p>
        </p:txBody>
      </p:sp>
      <p:pic>
        <p:nvPicPr>
          <p:cNvPr id="4" name="Picture 5" descr="A picture containing diagram, line, technical drawing, plan&#10;&#10;Description automatically generated">
            <a:extLst>
              <a:ext uri="{FF2B5EF4-FFF2-40B4-BE49-F238E27FC236}">
                <a16:creationId xmlns:a16="http://schemas.microsoft.com/office/drawing/2014/main" id="{E46245BF-92D4-81EF-DDFD-119D659D0C27}"/>
              </a:ext>
            </a:extLst>
          </p:cNvPr>
          <p:cNvPicPr>
            <a:picLocks noChangeAspect="1"/>
          </p:cNvPicPr>
          <p:nvPr/>
        </p:nvPicPr>
        <p:blipFill>
          <a:blip r:embed="rId2"/>
          <a:stretch>
            <a:fillRect/>
          </a:stretch>
        </p:blipFill>
        <p:spPr>
          <a:xfrm>
            <a:off x="3177752" y="4668727"/>
            <a:ext cx="4629149" cy="1885950"/>
          </a:xfrm>
          <a:prstGeom prst="rect">
            <a:avLst/>
          </a:prstGeom>
          <a:noFill/>
          <a:ln cap="flat">
            <a:noFill/>
          </a:ln>
        </p:spPr>
      </p:pic>
      <p:sp>
        <p:nvSpPr>
          <p:cNvPr id="5" name="TextBox 4">
            <a:extLst>
              <a:ext uri="{FF2B5EF4-FFF2-40B4-BE49-F238E27FC236}">
                <a16:creationId xmlns:a16="http://schemas.microsoft.com/office/drawing/2014/main" id="{A85242A0-E540-BAE9-648A-9DCFCC857F0D}"/>
              </a:ext>
            </a:extLst>
          </p:cNvPr>
          <p:cNvSpPr txBox="1"/>
          <p:nvPr/>
        </p:nvSpPr>
        <p:spPr>
          <a:xfrm>
            <a:off x="7514801" y="6554677"/>
            <a:ext cx="584200" cy="230832"/>
          </a:xfrm>
          <a:prstGeom prst="rect">
            <a:avLst/>
          </a:prstGeom>
          <a:noFill/>
        </p:spPr>
        <p:txBody>
          <a:bodyPr wrap="square" rtlCol="0">
            <a:spAutoFit/>
          </a:bodyPr>
          <a:lstStyle/>
          <a:p>
            <a:r>
              <a:rPr lang="en-US" sz="900" dirty="0">
                <a:latin typeface="Amiri" pitchFamily="2"/>
                <a:ea typeface="Amiri" pitchFamily="2"/>
                <a:cs typeface="Amiri" pitchFamily="2"/>
              </a:rPr>
              <a:t>[4]</a:t>
            </a:r>
            <a:endParaRPr lang="en-DE" sz="900"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A2CD-D242-13DB-0674-BAD9DC7332CF}"/>
              </a:ext>
            </a:extLst>
          </p:cNvPr>
          <p:cNvSpPr txBox="1">
            <a:spLocks noGrp="1"/>
          </p:cNvSpPr>
          <p:nvPr>
            <p:ph type="title"/>
          </p:nvPr>
        </p:nvSpPr>
        <p:spPr>
          <a:xfrm>
            <a:off x="1211177" y="365129"/>
            <a:ext cx="10142625" cy="1325559"/>
          </a:xfrm>
        </p:spPr>
        <p:txBody>
          <a:bodyPr>
            <a:normAutofit/>
          </a:bodyPr>
          <a:lstStyle/>
          <a:p>
            <a:pPr lvl="0"/>
            <a:r>
              <a:rPr lang="en-US" sz="3200" dirty="0"/>
              <a:t>THE CBS ALGORITHM AND ITS IMPLEMENTATION</a:t>
            </a:r>
            <a:endParaRPr lang="en-DE" sz="3200" dirty="0"/>
          </a:p>
        </p:txBody>
      </p:sp>
      <p:pic>
        <p:nvPicPr>
          <p:cNvPr id="3" name="Content Placeholder 9" descr="A picture containing text, screenshot, font, document&#10;&#10;Description automatically generated">
            <a:extLst>
              <a:ext uri="{FF2B5EF4-FFF2-40B4-BE49-F238E27FC236}">
                <a16:creationId xmlns:a16="http://schemas.microsoft.com/office/drawing/2014/main" id="{C2C141F6-5707-07DA-0AD9-EC1269F120B4}"/>
              </a:ext>
            </a:extLst>
          </p:cNvPr>
          <p:cNvPicPr>
            <a:picLocks noGrp="1" noChangeAspect="1"/>
          </p:cNvPicPr>
          <p:nvPr>
            <p:ph idx="1"/>
          </p:nvPr>
        </p:nvPicPr>
        <p:blipFill>
          <a:blip r:embed="rId2"/>
          <a:stretch>
            <a:fillRect/>
          </a:stretch>
        </p:blipFill>
        <p:spPr>
          <a:xfrm>
            <a:off x="6650330" y="1253331"/>
            <a:ext cx="4810146" cy="4833308"/>
          </a:xfrm>
        </p:spPr>
      </p:pic>
      <p:sp>
        <p:nvSpPr>
          <p:cNvPr id="4" name="TextBox 10">
            <a:extLst>
              <a:ext uri="{FF2B5EF4-FFF2-40B4-BE49-F238E27FC236}">
                <a16:creationId xmlns:a16="http://schemas.microsoft.com/office/drawing/2014/main" id="{AD16C147-7C30-D81D-B99D-8DC6E019C757}"/>
              </a:ext>
            </a:extLst>
          </p:cNvPr>
          <p:cNvSpPr txBox="1"/>
          <p:nvPr/>
        </p:nvSpPr>
        <p:spPr>
          <a:xfrm>
            <a:off x="11353803" y="5840409"/>
            <a:ext cx="495303"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Amiri" pitchFamily="2"/>
                <a:ea typeface="Amiri" pitchFamily="2"/>
                <a:cs typeface="Amiri" pitchFamily="2"/>
              </a:rPr>
              <a:t>[4]</a:t>
            </a:r>
            <a:endParaRPr lang="en-DE" sz="1000" b="0" i="0" u="none" strike="noStrike" kern="1200" cap="none" spc="0" baseline="0">
              <a:solidFill>
                <a:srgbClr val="000000"/>
              </a:solidFill>
              <a:uFillTx/>
              <a:latin typeface="Calibri"/>
            </a:endParaRPr>
          </a:p>
        </p:txBody>
      </p:sp>
      <mc:AlternateContent xmlns:mc="http://schemas.openxmlformats.org/markup-compatibility/2006">
        <mc:Choice xmlns:a14="http://schemas.microsoft.com/office/drawing/2010/main" Requires="a14">
          <p:sp>
            <p:nvSpPr>
              <p:cNvPr id="5" name="TextBox 11">
                <a:extLst>
                  <a:ext uri="{FF2B5EF4-FFF2-40B4-BE49-F238E27FC236}">
                    <a16:creationId xmlns:a16="http://schemas.microsoft.com/office/drawing/2014/main" id="{DC0FDA44-BD31-6735-E3BD-542D1A9E2C8B}"/>
                  </a:ext>
                </a:extLst>
              </p:cNvPr>
              <p:cNvSpPr txBox="1"/>
              <p:nvPr/>
            </p:nvSpPr>
            <p:spPr>
              <a:xfrm>
                <a:off x="474133" y="1803401"/>
                <a:ext cx="5787576" cy="259026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When describing the CBS algorithm, let </a:t>
                </a:r>
                <a14:m>
                  <m:oMath xmlns:m="http://schemas.openxmlformats.org/officeDocument/2006/math">
                    <m:sSub>
                      <m:sSubPr>
                        <m:ctrlPr>
                          <a:rPr lang="en-DE" b="1">
                            <a:solidFill>
                              <a:srgbClr val="836967"/>
                            </a:solidFill>
                            <a:latin typeface="Cambria Math" panose="02040503050406030204" pitchFamily="18" charset="0"/>
                          </a:rPr>
                        </m:ctrlPr>
                      </m:sSubPr>
                      <m:e>
                        <m:r>
                          <a:rPr lang="en-DE" b="1" i="1">
                            <a:latin typeface="Cambria Math" panose="02040503050406030204" pitchFamily="18" charset="0"/>
                          </a:rPr>
                          <m:t>𝒂</m:t>
                        </m:r>
                      </m:e>
                      <m:sub>
                        <m:r>
                          <a:rPr lang="en-DE" b="1" i="1">
                            <a:latin typeface="Cambria Math" panose="02040503050406030204" pitchFamily="18" charset="0"/>
                          </a:rPr>
                          <m:t>𝒌</m:t>
                        </m:r>
                      </m:sub>
                    </m:sSub>
                  </m:oMath>
                </a14:m>
                <a:r>
                  <a:rPr lang="en-US" sz="1800" b="1" i="0" u="none" strike="noStrike" kern="1200" cap="none" spc="0" baseline="0" dirty="0">
                    <a:solidFill>
                      <a:srgbClr val="000000"/>
                    </a:solidFill>
                    <a:uFillTx/>
                    <a:latin typeface="Calibri"/>
                  </a:rPr>
                  <a:t> and </a:t>
                </a:r>
                <a14:m>
                  <m:oMath xmlns:m="http://schemas.openxmlformats.org/officeDocument/2006/math">
                    <m:sSub>
                      <m:sSubPr>
                        <m:ctrlPr>
                          <a:rPr lang="en-DE" b="1">
                            <a:solidFill>
                              <a:srgbClr val="836967"/>
                            </a:solidFill>
                            <a:latin typeface="Cambria Math" panose="02040503050406030204" pitchFamily="18" charset="0"/>
                          </a:rPr>
                        </m:ctrlPr>
                      </m:sSubPr>
                      <m:e>
                        <m:r>
                          <a:rPr lang="en-DE" b="1" i="1">
                            <a:latin typeface="Cambria Math" panose="02040503050406030204" pitchFamily="18" charset="0"/>
                          </a:rPr>
                          <m:t>𝒅</m:t>
                        </m:r>
                      </m:e>
                      <m:sub>
                        <m:r>
                          <a:rPr lang="en-DE" b="1" i="1">
                            <a:latin typeface="Cambria Math" panose="02040503050406030204" pitchFamily="18" charset="0"/>
                          </a:rPr>
                          <m:t>𝒌</m:t>
                        </m:r>
                      </m:sub>
                    </m:sSub>
                  </m:oMath>
                </a14:m>
                <a:r>
                  <a:rPr lang="en-US" sz="1800" b="1" i="0" u="none" strike="noStrike" kern="1200" cap="none" spc="0" baseline="0" dirty="0">
                    <a:solidFill>
                      <a:srgbClr val="000000"/>
                    </a:solidFill>
                    <a:uFillTx/>
                    <a:latin typeface="Calibri"/>
                  </a:rPr>
                  <a:t> be the release time</a:t>
                </a:r>
                <a:r>
                  <a:rPr lang="en-US" sz="1800" b="0" i="0" u="none" strike="noStrike" kern="1200" cap="none" spc="0" baseline="0" dirty="0">
                    <a:solidFill>
                      <a:srgbClr val="000000"/>
                    </a:solidFill>
                    <a:uFillTx/>
                    <a:latin typeface="Calibri"/>
                  </a:rPr>
                  <a:t> and the </a:t>
                </a:r>
                <a:r>
                  <a:rPr lang="en-US" sz="1800" b="1" i="0" u="none" strike="noStrike" kern="1200" cap="none" spc="0" baseline="0" dirty="0">
                    <a:solidFill>
                      <a:srgbClr val="000000"/>
                    </a:solidFill>
                    <a:uFillTx/>
                    <a:latin typeface="Calibri"/>
                  </a:rPr>
                  <a:t>deadline of the </a:t>
                </a:r>
                <a14:m>
                  <m:oMath xmlns:m="http://schemas.openxmlformats.org/officeDocument/2006/math">
                    <m:sSup>
                      <m:sSupPr>
                        <m:ctrlPr>
                          <a:rPr lang="en-DE" b="1">
                            <a:solidFill>
                              <a:srgbClr val="836967"/>
                            </a:solidFill>
                            <a:latin typeface="Cambria Math" panose="02040503050406030204" pitchFamily="18" charset="0"/>
                          </a:rPr>
                        </m:ctrlPr>
                      </m:sSupPr>
                      <m:e>
                        <m:r>
                          <a:rPr lang="en-DE" b="1" i="1">
                            <a:latin typeface="Cambria Math" panose="02040503050406030204" pitchFamily="18" charset="0"/>
                          </a:rPr>
                          <m:t>𝒌</m:t>
                        </m:r>
                      </m:e>
                      <m:sup>
                        <m:r>
                          <a:rPr lang="en-DE" b="1" i="1">
                            <a:latin typeface="Cambria Math" panose="02040503050406030204" pitchFamily="18" charset="0"/>
                          </a:rPr>
                          <m:t>𝒕𝒉</m:t>
                        </m:r>
                      </m:sup>
                    </m:sSup>
                  </m:oMath>
                </a14:m>
                <a:r>
                  <a:rPr lang="en-US" sz="1800" b="0" i="0" u="none" strike="noStrike" kern="1200" cap="none" spc="0" baseline="0" dirty="0">
                    <a:solidFill>
                      <a:srgbClr val="000000"/>
                    </a:solidFill>
                    <a:uFillTx/>
                    <a:latin typeface="Calibri"/>
                  </a:rPr>
                  <a:t> chunk generated by the server</a:t>
                </a:r>
              </a:p>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Let </a:t>
                </a:r>
                <a:r>
                  <a:rPr lang="en-US" sz="1800" b="1" i="0" u="none" strike="noStrike" kern="1200" cap="none" spc="0" baseline="0" dirty="0">
                    <a:solidFill>
                      <a:srgbClr val="000000"/>
                    </a:solidFill>
                    <a:uFillTx/>
                    <a:latin typeface="Calibri"/>
                  </a:rPr>
                  <a:t>c and n be the actual server budget number of the pending requests in the server queue</a:t>
                </a:r>
                <a:r>
                  <a:rPr lang="en-US" sz="1800" b="0" i="0" u="none" strike="noStrike" kern="1200" cap="none" spc="0" baseline="0" dirty="0">
                    <a:solidFill>
                      <a:srgbClr val="000000"/>
                    </a:solidFill>
                    <a:uFillTx/>
                    <a:latin typeface="Calibri"/>
                  </a:rPr>
                  <a:t>. </a:t>
                </a:r>
              </a:p>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dirty="0">
                    <a:solidFill>
                      <a:srgbClr val="000000"/>
                    </a:solidFill>
                    <a:latin typeface="Calibri"/>
                  </a:rPr>
                  <a:t>V</a:t>
                </a:r>
                <a:r>
                  <a:rPr lang="en-US" sz="1800" b="0" i="0" u="none" strike="noStrike" kern="1200" cap="none" spc="0" baseline="0" dirty="0">
                    <a:solidFill>
                      <a:srgbClr val="000000"/>
                    </a:solidFill>
                    <a:uFillTx/>
                    <a:latin typeface="Calibri"/>
                  </a:rPr>
                  <a:t>ariables are initialized as follows:</a:t>
                </a: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                      </a:t>
                </a:r>
                <a14:m>
                  <m:oMath xmlns:m="http://schemas.openxmlformats.org/officeDocument/2006/math">
                    <m:sSub>
                      <m:sSubPr>
                        <m:ctrlPr>
                          <a:rPr lang="en-DE">
                            <a:solidFill>
                              <a:srgbClr val="836967"/>
                            </a:solidFill>
                            <a:latin typeface="Cambria Math" panose="02040503050406030204" pitchFamily="18" charset="0"/>
                          </a:rPr>
                        </m:ctrlPr>
                      </m:sSubPr>
                      <m:e>
                        <m:r>
                          <a:rPr lang="en-DE" i="1">
                            <a:latin typeface="Cambria Math" panose="02040503050406030204" pitchFamily="18" charset="0"/>
                          </a:rPr>
                          <m:t>𝑑</m:t>
                        </m:r>
                      </m:e>
                      <m:sub>
                        <m:r>
                          <a:rPr lang="en-DE" i="0">
                            <a:latin typeface="Cambria Math" panose="02040503050406030204" pitchFamily="18" charset="0"/>
                          </a:rPr>
                          <m:t>0</m:t>
                        </m:r>
                      </m:sub>
                    </m:sSub>
                  </m:oMath>
                </a14:m>
                <a:r>
                  <a:rPr lang="en-US" sz="1800" b="0" i="0" u="none" strike="noStrike" kern="1200" cap="none" spc="0" baseline="0" dirty="0">
                    <a:solidFill>
                      <a:srgbClr val="000000"/>
                    </a:solidFill>
                    <a:uFillTx/>
                    <a:latin typeface="Calibri"/>
                  </a:rPr>
                  <a:t> = 0 , c = 0, n = 0, k = 0. </a:t>
                </a:r>
              </a:p>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Calibri"/>
                  </a:rPr>
                  <a:t>The server behavior can be described by the algorithm shown below in Figure. </a:t>
                </a:r>
                <a:endParaRPr lang="en-DE" sz="1800" b="0" i="0" u="none" strike="noStrike" kern="1200" cap="none" spc="0" baseline="0" dirty="0">
                  <a:solidFill>
                    <a:srgbClr val="000000"/>
                  </a:solidFill>
                  <a:uFillTx/>
                  <a:latin typeface="Calibri"/>
                </a:endParaRPr>
              </a:p>
            </p:txBody>
          </p:sp>
        </mc:Choice>
        <mc:Fallback>
          <p:sp>
            <p:nvSpPr>
              <p:cNvPr id="5" name="TextBox 11">
                <a:extLst>
                  <a:ext uri="{FF2B5EF4-FFF2-40B4-BE49-F238E27FC236}">
                    <a16:creationId xmlns:a16="http://schemas.microsoft.com/office/drawing/2014/main" id="{DC0FDA44-BD31-6735-E3BD-542D1A9E2C8B}"/>
                  </a:ext>
                </a:extLst>
              </p:cNvPr>
              <p:cNvSpPr txBox="1">
                <a:spLocks noRot="1" noChangeAspect="1" noMove="1" noResize="1" noEditPoints="1" noAdjustHandles="1" noChangeArrowheads="1" noChangeShapeType="1" noTextEdit="1"/>
              </p:cNvSpPr>
              <p:nvPr/>
            </p:nvSpPr>
            <p:spPr>
              <a:xfrm>
                <a:off x="474133" y="1803401"/>
                <a:ext cx="5787576" cy="2590261"/>
              </a:xfrm>
              <a:prstGeom prst="rect">
                <a:avLst/>
              </a:prstGeom>
              <a:blipFill>
                <a:blip r:embed="rId3"/>
                <a:stretch>
                  <a:fillRect l="-738" t="-1412" b="-3059"/>
                </a:stretch>
              </a:blipFill>
              <a:ln cap="flat">
                <a:noFill/>
              </a:ln>
            </p:spPr>
            <p:txBody>
              <a:bodyPr/>
              <a:lstStyle/>
              <a:p>
                <a:r>
                  <a:rPr lang="en-DE">
                    <a:noFill/>
                  </a:rPr>
                  <a:t> </a:t>
                </a:r>
              </a:p>
            </p:txBody>
          </p:sp>
        </mc:Fallback>
      </mc:AlternateContent>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3B5F-63CC-56F8-3D22-42B17BA27AE0}"/>
              </a:ext>
            </a:extLst>
          </p:cNvPr>
          <p:cNvSpPr txBox="1">
            <a:spLocks noGrp="1"/>
          </p:cNvSpPr>
          <p:nvPr>
            <p:ph type="title"/>
          </p:nvPr>
        </p:nvSpPr>
        <p:spPr>
          <a:xfrm>
            <a:off x="770016" y="365129"/>
            <a:ext cx="10583777" cy="1325559"/>
          </a:xfrm>
        </p:spPr>
        <p:txBody>
          <a:bodyPr>
            <a:normAutofit/>
          </a:bodyPr>
          <a:lstStyle/>
          <a:p>
            <a:pPr lvl="0" algn="ctr"/>
            <a:r>
              <a:rPr lang="en-US" sz="2800" dirty="0"/>
              <a:t>HANDLING OVERRUNS AND IMPLEMENTING RESOURCE RESERVATIONS WITH CBS</a:t>
            </a:r>
            <a:endParaRPr lang="en-DE" sz="28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997213-9445-CDA5-2C38-7057BFE5BFCB}"/>
                  </a:ext>
                </a:extLst>
              </p:cNvPr>
              <p:cNvSpPr txBox="1">
                <a:spLocks noGrp="1"/>
              </p:cNvSpPr>
              <p:nvPr>
                <p:ph idx="1"/>
              </p:nvPr>
            </p:nvSpPr>
            <p:spPr>
              <a:xfrm>
                <a:off x="610442" y="2274889"/>
                <a:ext cx="7635240" cy="4486275"/>
              </a:xfrm>
            </p:spPr>
            <p:txBody>
              <a:bodyPr/>
              <a:lstStyle/>
              <a:p>
                <a:pPr lvl="0"/>
                <a:r>
                  <a:rPr lang="en-US" sz="1800" dirty="0"/>
                  <a:t>Overrun conditions are caused </a:t>
                </a:r>
                <a:r>
                  <a:rPr lang="en-US" sz="1800" b="1" dirty="0"/>
                  <a:t>by tasks that execute more than expected or are activated more frequently than expected</a:t>
                </a:r>
                <a:r>
                  <a:rPr lang="en-US" sz="1800" dirty="0"/>
                  <a:t>.</a:t>
                </a:r>
              </a:p>
              <a:p>
                <a:pPr lvl="0"/>
                <a:r>
                  <a:rPr lang="en-US" sz="1800" dirty="0"/>
                  <a:t>because the </a:t>
                </a:r>
                <a:r>
                  <a:rPr lang="en-US" sz="1800" b="1" dirty="0"/>
                  <a:t>task parameter is incorrectly estimated and calculated</a:t>
                </a:r>
              </a:p>
              <a:p>
                <a:pPr lvl="0"/>
                <a:r>
                  <a:rPr lang="en-US" sz="1800" dirty="0"/>
                  <a:t>If the overruns are not properly handled, </a:t>
                </a:r>
                <a:r>
                  <a:rPr lang="en-US" sz="1800" b="1" dirty="0"/>
                  <a:t>task overruns can cause critical issues</a:t>
                </a:r>
                <a:r>
                  <a:rPr lang="en-US" sz="1800" dirty="0"/>
                  <a:t> in real-time systems.</a:t>
                </a:r>
              </a:p>
              <a:p>
                <a:pPr lvl="0"/>
                <a:r>
                  <a:rPr lang="en-US" sz="1800" dirty="0"/>
                  <a:t>resource reservations are used to handle this overruns. </a:t>
                </a:r>
              </a:p>
              <a:p>
                <a:r>
                  <a:rPr lang="en-US" sz="1800" dirty="0"/>
                  <a:t>To implement temporal protection, each task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𝑖</m:t>
                        </m:r>
                      </m:sub>
                    </m:sSub>
                  </m:oMath>
                </a14:m>
                <a:r>
                  <a:rPr lang="en-US" sz="1800" dirty="0"/>
                  <a:t> with variable computation time should be handled by a dedicated CBS with bandwidth </a:t>
                </a:r>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𝑈</m:t>
                        </m:r>
                      </m:e>
                      <m:sub>
                        <m:r>
                          <a:rPr lang="en-US" sz="1800" i="1" dirty="0">
                            <a:latin typeface="Cambria Math" panose="02040503050406030204" pitchFamily="18" charset="0"/>
                          </a:rPr>
                          <m:t>𝑠𝑖</m:t>
                        </m:r>
                      </m:sub>
                    </m:sSub>
                  </m:oMath>
                </a14:m>
                <a:r>
                  <a:rPr lang="en-US" sz="1800" dirty="0"/>
                  <a:t> , that can not interfere with the rest of the tasks for more than </a:t>
                </a:r>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𝑈</m:t>
                        </m:r>
                      </m:e>
                      <m:sub>
                        <m:r>
                          <a:rPr lang="en-US" sz="1800" i="1" dirty="0">
                            <a:latin typeface="Cambria Math" panose="02040503050406030204" pitchFamily="18" charset="0"/>
                          </a:rPr>
                          <m:t>𝑠𝑖</m:t>
                        </m:r>
                      </m:sub>
                    </m:sSub>
                  </m:oMath>
                </a14:m>
                <a:r>
                  <a:rPr lang="en-US" sz="1800" dirty="0"/>
                  <a:t> . </a:t>
                </a:r>
              </a:p>
              <a:p>
                <a:pPr lvl="0"/>
                <a:endParaRPr lang="en-US" sz="1800" dirty="0"/>
              </a:p>
            </p:txBody>
          </p:sp>
        </mc:Choice>
        <mc:Fallback>
          <p:sp>
            <p:nvSpPr>
              <p:cNvPr id="3" name="Content Placeholder 2">
                <a:extLst>
                  <a:ext uri="{FF2B5EF4-FFF2-40B4-BE49-F238E27FC236}">
                    <a16:creationId xmlns:a16="http://schemas.microsoft.com/office/drawing/2014/main" id="{BE997213-9445-CDA5-2C38-7057BFE5BFCB}"/>
                  </a:ext>
                </a:extLst>
              </p:cNvPr>
              <p:cNvSpPr txBox="1">
                <a:spLocks noGrp="1" noRot="1" noChangeAspect="1" noMove="1" noResize="1" noEditPoints="1" noAdjustHandles="1" noChangeArrowheads="1" noChangeShapeType="1" noTextEdit="1"/>
              </p:cNvSpPr>
              <p:nvPr>
                <p:ph idx="1"/>
              </p:nvPr>
            </p:nvSpPr>
            <p:spPr>
              <a:xfrm>
                <a:off x="610442" y="2274889"/>
                <a:ext cx="7635240" cy="4486275"/>
              </a:xfrm>
              <a:blipFill>
                <a:blip r:embed="rId2"/>
                <a:stretch>
                  <a:fillRect l="-479" t="-1223" r="-798"/>
                </a:stretch>
              </a:blipFill>
            </p:spPr>
            <p:txBody>
              <a:bodyPr/>
              <a:lstStyle/>
              <a:p>
                <a:r>
                  <a:rPr lang="en-DE">
                    <a:noFill/>
                  </a:rPr>
                  <a:t> </a:t>
                </a:r>
              </a:p>
            </p:txBody>
          </p:sp>
        </mc:Fallback>
      </mc:AlternateContent>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27C316A-ED8C-4511-2C76-DE261546D3D1}"/>
                  </a:ext>
                </a:extLst>
              </p:cNvPr>
              <p:cNvSpPr txBox="1"/>
              <p:nvPr/>
            </p:nvSpPr>
            <p:spPr>
              <a:xfrm>
                <a:off x="4831929" y="-1621787"/>
                <a:ext cx="7137399" cy="4524315"/>
              </a:xfrm>
              <a:prstGeom prst="rect">
                <a:avLst/>
              </a:prstGeom>
              <a:noFill/>
            </p:spPr>
            <p:txBody>
              <a:bodyPr wrap="square">
                <a:spAutoFit/>
              </a:bodyPr>
              <a:lstStyle/>
              <a:p>
                <a:pPr lvl="0"/>
                <a:endParaRPr lang="en-US" dirty="0"/>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endParaRPr lang="en-US" dirty="0"/>
              </a:p>
              <a:p>
                <a:pPr lvl="0"/>
                <a:endParaRPr lang="en-US" dirty="0"/>
              </a:p>
              <a:p>
                <a:pPr lvl="0"/>
                <a:endParaRPr lang="en-US" dirty="0"/>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Above Figure shows an example of two tasks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sz="1800" dirty="0"/>
                  <a:t> and</a:t>
                </a:r>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2</m:t>
                        </m:r>
                      </m:sub>
                    </m:sSub>
                  </m:oMath>
                </a14:m>
                <a:r>
                  <a:rPr lang="en-US" dirty="0"/>
                  <a:t> served by the two dedicated </a:t>
                </a:r>
                <a:r>
                  <a:rPr lang="en-US" sz="1800" dirty="0"/>
                  <a:t>1CBSs with a bandwidth of </a:t>
                </a:r>
                <a14:m>
                  <m:oMath xmlns:m="http://schemas.openxmlformats.org/officeDocument/2006/math">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𝑈</m:t>
                        </m:r>
                      </m:e>
                      <m:sub>
                        <m:r>
                          <a:rPr lang="en-US" sz="1800" b="0" i="1" dirty="0" smtClean="0">
                            <a:latin typeface="Cambria Math" panose="02040503050406030204" pitchFamily="18" charset="0"/>
                          </a:rPr>
                          <m:t>𝑠</m:t>
                        </m:r>
                        <m:r>
                          <a:rPr lang="en-US" sz="1800" b="0" i="1" dirty="0" smtClean="0">
                            <a:latin typeface="Cambria Math" panose="02040503050406030204" pitchFamily="18" charset="0"/>
                          </a:rPr>
                          <m:t>1</m:t>
                        </m:r>
                      </m:sub>
                    </m:sSub>
                  </m:oMath>
                </a14:m>
                <a:r>
                  <a:rPr lang="en-US" sz="1800" dirty="0"/>
                  <a:t> = 0.15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𝑈</m:t>
                        </m:r>
                      </m:e>
                      <m:sub>
                        <m:r>
                          <a:rPr lang="en-US" i="1" dirty="0">
                            <a:latin typeface="Cambria Math" panose="02040503050406030204" pitchFamily="18" charset="0"/>
                          </a:rPr>
                          <m:t>𝑠</m:t>
                        </m:r>
                        <m:r>
                          <a:rPr lang="en-US" b="0" i="1" dirty="0" smtClean="0">
                            <a:latin typeface="Cambria Math" panose="02040503050406030204" pitchFamily="18" charset="0"/>
                          </a:rPr>
                          <m:t>2</m:t>
                        </m:r>
                      </m:sub>
                    </m:sSub>
                  </m:oMath>
                </a14:m>
                <a:r>
                  <a:rPr lang="en-US" sz="1800" dirty="0"/>
                  <a:t> = 0.1, a group of two tasks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4</m:t>
                        </m:r>
                      </m:sub>
                    </m:sSub>
                  </m:oMath>
                </a14:m>
                <a:r>
                  <a:rPr lang="en-US" dirty="0"/>
                  <a:t> ) is handled by a single CBS with the bandwidth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𝑈</m:t>
                        </m:r>
                      </m:e>
                      <m:sub>
                        <m:r>
                          <a:rPr lang="en-US" i="1" dirty="0">
                            <a:latin typeface="Cambria Math" panose="02040503050406030204" pitchFamily="18" charset="0"/>
                          </a:rPr>
                          <m:t>𝑠</m:t>
                        </m:r>
                        <m:r>
                          <a:rPr lang="en-US" b="0" i="1" dirty="0" smtClean="0">
                            <a:latin typeface="Cambria Math" panose="02040503050406030204" pitchFamily="18" charset="0"/>
                          </a:rPr>
                          <m:t>3</m:t>
                        </m:r>
                      </m:sub>
                    </m:sSub>
                  </m:oMath>
                </a14:m>
                <a:r>
                  <a:rPr lang="en-US" sz="1800" dirty="0"/>
                  <a:t> = 0.25, and three hard periodic tasks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5</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𝑇</m:t>
                        </m:r>
                      </m:e>
                      <m:sub>
                        <m:r>
                          <a:rPr lang="en-US" b="0" i="1" smtClean="0">
                            <a:latin typeface="Cambria Math" panose="02040503050406030204" pitchFamily="18" charset="0"/>
                          </a:rPr>
                          <m:t>6</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7</m:t>
                        </m:r>
                      </m:sub>
                    </m:sSub>
                  </m:oMath>
                </a14:m>
                <a:r>
                  <a:rPr lang="en-US" dirty="0"/>
                  <a:t> ) are directly scheduled by the EDF, without server intercession, because their execution times are not subject to larger variations. The example the total processor bandwidth is shared among the task as shown in Figure </a:t>
                </a:r>
                <a:r>
                  <a:rPr lang="en-US" sz="1800" dirty="0"/>
                  <a:t>below. </a:t>
                </a:r>
              </a:p>
            </p:txBody>
          </p:sp>
        </mc:Choice>
        <mc:Fallback>
          <p:sp>
            <p:nvSpPr>
              <p:cNvPr id="7" name="TextBox 6">
                <a:extLst>
                  <a:ext uri="{FF2B5EF4-FFF2-40B4-BE49-F238E27FC236}">
                    <a16:creationId xmlns:a16="http://schemas.microsoft.com/office/drawing/2014/main" id="{927C316A-ED8C-4511-2C76-DE261546D3D1}"/>
                  </a:ext>
                </a:extLst>
              </p:cNvPr>
              <p:cNvSpPr txBox="1">
                <a:spLocks noRot="1" noChangeAspect="1" noMove="1" noResize="1" noEditPoints="1" noAdjustHandles="1" noChangeArrowheads="1" noChangeShapeType="1" noTextEdit="1"/>
              </p:cNvSpPr>
              <p:nvPr/>
            </p:nvSpPr>
            <p:spPr>
              <a:xfrm>
                <a:off x="4831929" y="-1621787"/>
                <a:ext cx="7137399" cy="4524315"/>
              </a:xfrm>
              <a:prstGeom prst="rect">
                <a:avLst/>
              </a:prstGeom>
              <a:blipFill>
                <a:blip r:embed="rId2"/>
                <a:stretch>
                  <a:fillRect l="-598" b="-1213"/>
                </a:stretch>
              </a:blipFill>
            </p:spPr>
            <p:txBody>
              <a:bodyPr/>
              <a:lstStyle/>
              <a:p>
                <a:r>
                  <a:rPr lang="en-DE">
                    <a:noFill/>
                  </a:rPr>
                  <a:t> </a:t>
                </a:r>
              </a:p>
            </p:txBody>
          </p:sp>
        </mc:Fallback>
      </mc:AlternateContent>
      <p:grpSp>
        <p:nvGrpSpPr>
          <p:cNvPr id="8" name="Group 7">
            <a:extLst>
              <a:ext uri="{FF2B5EF4-FFF2-40B4-BE49-F238E27FC236}">
                <a16:creationId xmlns:a16="http://schemas.microsoft.com/office/drawing/2014/main" id="{F2560DA6-B4FD-284D-ECC3-A72F2D6434D7}"/>
              </a:ext>
            </a:extLst>
          </p:cNvPr>
          <p:cNvGrpSpPr/>
          <p:nvPr/>
        </p:nvGrpSpPr>
        <p:grpSpPr>
          <a:xfrm>
            <a:off x="734368" y="601133"/>
            <a:ext cx="4343404" cy="2063445"/>
            <a:chOff x="2152225" y="3933826"/>
            <a:chExt cx="4343404" cy="2063445"/>
          </a:xfrm>
        </p:grpSpPr>
        <p:pic>
          <p:nvPicPr>
            <p:cNvPr id="9" name="Picture 5" descr="A picture containing diagram, drawing, line, plan&#10;&#10;Description automatically generated">
              <a:extLst>
                <a:ext uri="{FF2B5EF4-FFF2-40B4-BE49-F238E27FC236}">
                  <a16:creationId xmlns:a16="http://schemas.microsoft.com/office/drawing/2014/main" id="{8FBBCB36-D6E6-598F-526F-85D7C8BCC487}"/>
                </a:ext>
              </a:extLst>
            </p:cNvPr>
            <p:cNvPicPr>
              <a:picLocks noChangeAspect="1"/>
            </p:cNvPicPr>
            <p:nvPr/>
          </p:nvPicPr>
          <p:blipFill>
            <a:blip r:embed="rId3"/>
            <a:stretch>
              <a:fillRect/>
            </a:stretch>
          </p:blipFill>
          <p:spPr>
            <a:xfrm>
              <a:off x="2152225" y="3933826"/>
              <a:ext cx="4051304" cy="1832613"/>
            </a:xfrm>
            <a:prstGeom prst="rect">
              <a:avLst/>
            </a:prstGeom>
            <a:noFill/>
            <a:ln cap="flat">
              <a:noFill/>
            </a:ln>
          </p:spPr>
        </p:pic>
        <p:sp>
          <p:nvSpPr>
            <p:cNvPr id="10" name="TextBox 9">
              <a:extLst>
                <a:ext uri="{FF2B5EF4-FFF2-40B4-BE49-F238E27FC236}">
                  <a16:creationId xmlns:a16="http://schemas.microsoft.com/office/drawing/2014/main" id="{274DED1C-451F-C91C-05D0-158BDABD307E}"/>
                </a:ext>
              </a:extLst>
            </p:cNvPr>
            <p:cNvSpPr txBox="1"/>
            <p:nvPr/>
          </p:nvSpPr>
          <p:spPr>
            <a:xfrm>
              <a:off x="5911429" y="5766439"/>
              <a:ext cx="584200" cy="230832"/>
            </a:xfrm>
            <a:prstGeom prst="rect">
              <a:avLst/>
            </a:prstGeom>
            <a:noFill/>
          </p:spPr>
          <p:txBody>
            <a:bodyPr wrap="square" rtlCol="0">
              <a:spAutoFit/>
            </a:bodyPr>
            <a:lstStyle/>
            <a:p>
              <a:r>
                <a:rPr lang="en-US" sz="900" dirty="0">
                  <a:latin typeface="Amiri" pitchFamily="2"/>
                  <a:ea typeface="Amiri" pitchFamily="2"/>
                  <a:cs typeface="Amiri" pitchFamily="2"/>
                </a:rPr>
                <a:t>[4]</a:t>
              </a:r>
              <a:endParaRPr lang="en-DE" sz="900" dirty="0"/>
            </a:p>
          </p:txBody>
        </p:sp>
      </p:grpSp>
      <p:grpSp>
        <p:nvGrpSpPr>
          <p:cNvPr id="11" name="Group 10">
            <a:extLst>
              <a:ext uri="{FF2B5EF4-FFF2-40B4-BE49-F238E27FC236}">
                <a16:creationId xmlns:a16="http://schemas.microsoft.com/office/drawing/2014/main" id="{7D01306B-7B58-D8E5-200D-2F1533443A51}"/>
              </a:ext>
            </a:extLst>
          </p:cNvPr>
          <p:cNvGrpSpPr/>
          <p:nvPr/>
        </p:nvGrpSpPr>
        <p:grpSpPr>
          <a:xfrm>
            <a:off x="8432800" y="3301158"/>
            <a:ext cx="3393663" cy="2659376"/>
            <a:chOff x="8038032" y="2604138"/>
            <a:chExt cx="3393663" cy="2659376"/>
          </a:xfrm>
        </p:grpSpPr>
        <p:pic>
          <p:nvPicPr>
            <p:cNvPr id="12" name="Picture 9" descr="A picture containing text, circle, diagram, font&#10;&#10;Description automatically generated">
              <a:extLst>
                <a:ext uri="{FF2B5EF4-FFF2-40B4-BE49-F238E27FC236}">
                  <a16:creationId xmlns:a16="http://schemas.microsoft.com/office/drawing/2014/main" id="{595AAB1B-F6C6-250B-7911-943BDA920D0D}"/>
                </a:ext>
              </a:extLst>
            </p:cNvPr>
            <p:cNvPicPr>
              <a:picLocks noChangeAspect="1"/>
            </p:cNvPicPr>
            <p:nvPr/>
          </p:nvPicPr>
          <p:blipFill>
            <a:blip r:embed="rId4"/>
            <a:stretch>
              <a:fillRect/>
            </a:stretch>
          </p:blipFill>
          <p:spPr>
            <a:xfrm>
              <a:off x="8038032" y="2604138"/>
              <a:ext cx="3237030" cy="2659376"/>
            </a:xfrm>
            <a:prstGeom prst="rect">
              <a:avLst/>
            </a:prstGeom>
            <a:noFill/>
            <a:ln cap="flat">
              <a:noFill/>
            </a:ln>
          </p:spPr>
        </p:pic>
        <p:sp>
          <p:nvSpPr>
            <p:cNvPr id="13" name="TextBox 12">
              <a:extLst>
                <a:ext uri="{FF2B5EF4-FFF2-40B4-BE49-F238E27FC236}">
                  <a16:creationId xmlns:a16="http://schemas.microsoft.com/office/drawing/2014/main" id="{9BAD3DAD-CCC2-25F6-05F4-9DC5B0F6FFA5}"/>
                </a:ext>
              </a:extLst>
            </p:cNvPr>
            <p:cNvSpPr txBox="1"/>
            <p:nvPr/>
          </p:nvSpPr>
          <p:spPr>
            <a:xfrm>
              <a:off x="10847495" y="4934364"/>
              <a:ext cx="584200" cy="230832"/>
            </a:xfrm>
            <a:prstGeom prst="rect">
              <a:avLst/>
            </a:prstGeom>
            <a:noFill/>
          </p:spPr>
          <p:txBody>
            <a:bodyPr wrap="square" rtlCol="0">
              <a:spAutoFit/>
            </a:bodyPr>
            <a:lstStyle/>
            <a:p>
              <a:r>
                <a:rPr lang="en-US" sz="900" dirty="0">
                  <a:latin typeface="Amiri" pitchFamily="2"/>
                  <a:ea typeface="Amiri" pitchFamily="2"/>
                  <a:cs typeface="Amiri" pitchFamily="2"/>
                </a:rPr>
                <a:t>[4]</a:t>
              </a:r>
              <a:endParaRPr lang="en-DE" sz="900" dirty="0"/>
            </a:p>
          </p:txBody>
        </p:sp>
      </p:gr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9067677-97D5-5776-8C7D-E0B68C7C757E}"/>
                  </a:ext>
                </a:extLst>
              </p:cNvPr>
              <p:cNvSpPr txBox="1"/>
              <p:nvPr/>
            </p:nvSpPr>
            <p:spPr>
              <a:xfrm>
                <a:off x="999067" y="3141133"/>
                <a:ext cx="7433733"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properties of the CBS guarantee that the set of hard periodic tasks (with utilization Up) are schedulable by EDF only if, </a:t>
                </a:r>
              </a:p>
              <a:p>
                <a:pPr marL="285750" indent="-285750">
                  <a:buFont typeface="Arial" panose="020B0604020202020204" pitchFamily="34" charset="0"/>
                  <a:buChar char="•"/>
                </a:pPr>
                <a:endParaRPr lang="en-US" dirty="0"/>
              </a:p>
              <a:p>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𝑝</m:t>
                        </m:r>
                      </m:sub>
                    </m:sSub>
                  </m:oMath>
                </a14:m>
                <a:r>
                  <a:rPr lang="en-US" sz="1800" dirty="0"/>
                  <a:t>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𝑈</m:t>
                        </m:r>
                      </m:e>
                      <m:sub>
                        <m:r>
                          <a:rPr lang="en-US" i="1" dirty="0">
                            <a:latin typeface="Cambria Math" panose="02040503050406030204" pitchFamily="18" charset="0"/>
                          </a:rPr>
                          <m:t>𝑠</m:t>
                        </m:r>
                        <m:r>
                          <a:rPr lang="en-US" b="0" i="1" dirty="0" smtClean="0">
                            <a:latin typeface="Cambria Math" panose="02040503050406030204" pitchFamily="18" charset="0"/>
                          </a:rPr>
                          <m:t>1</m:t>
                        </m:r>
                      </m:sub>
                    </m:sSub>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𝑈</m:t>
                        </m:r>
                      </m:e>
                      <m:sub>
                        <m:r>
                          <a:rPr lang="en-US" i="1" dirty="0">
                            <a:latin typeface="Cambria Math" panose="02040503050406030204" pitchFamily="18" charset="0"/>
                          </a:rPr>
                          <m:t>𝑠</m:t>
                        </m:r>
                        <m:r>
                          <a:rPr lang="en-US" b="0" i="1" dirty="0" smtClean="0">
                            <a:latin typeface="Cambria Math" panose="02040503050406030204" pitchFamily="18" charset="0"/>
                          </a:rPr>
                          <m:t>2</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𝑈</m:t>
                        </m:r>
                      </m:e>
                      <m:sub>
                        <m:r>
                          <a:rPr lang="en-US" i="1" dirty="0">
                            <a:latin typeface="Cambria Math" panose="02040503050406030204" pitchFamily="18" charset="0"/>
                          </a:rPr>
                          <m:t>𝑠</m:t>
                        </m:r>
                        <m:r>
                          <a:rPr lang="en-US" b="0" i="1" dirty="0" smtClean="0">
                            <a:latin typeface="Cambria Math" panose="02040503050406030204" pitchFamily="18" charset="0"/>
                          </a:rPr>
                          <m:t>3</m:t>
                        </m:r>
                      </m:sub>
                    </m:sSub>
                  </m:oMath>
                </a14:m>
                <a:r>
                  <a:rPr lang="en-US" sz="1800" dirty="0"/>
                  <a:t>  ≤ 1 </a:t>
                </a:r>
              </a:p>
              <a:p>
                <a:endParaRPr lang="en-US" dirty="0"/>
              </a:p>
              <a:p>
                <a:r>
                  <a:rPr lang="en-US" sz="1800" dirty="0"/>
                  <a:t>If the above condition holds the set of </a:t>
                </a:r>
                <a:r>
                  <a:rPr lang="en-US" sz="1800" b="1" dirty="0"/>
                  <a:t>hard periodic tasks always use fifty percent of the processor</a:t>
                </a:r>
                <a:r>
                  <a:rPr lang="en-US" sz="1800" dirty="0"/>
                  <a:t> independent of the execution time of the other tasks. [4] </a:t>
                </a:r>
              </a:p>
              <a:p>
                <a:endParaRPr lang="en-US" sz="1800" dirty="0"/>
              </a:p>
              <a:p>
                <a:pPr marL="285750" indent="-285750">
                  <a:buFont typeface="Arial" panose="020B0604020202020204" pitchFamily="34" charset="0"/>
                  <a:buChar char="•"/>
                </a:pPr>
                <a:r>
                  <a:rPr lang="en-US" sz="1800" dirty="0"/>
                  <a:t>The CBS can be </a:t>
                </a:r>
                <a:r>
                  <a:rPr lang="en-US" sz="1800" b="1" dirty="0"/>
                  <a:t>updated to enforce hard reservations by postponing the budget replenishment to the server deadline.</a:t>
                </a:r>
                <a:endParaRPr lang="en-US" sz="2800" b="1" dirty="0"/>
              </a:p>
              <a:p>
                <a:endParaRPr lang="en-DE" dirty="0"/>
              </a:p>
            </p:txBody>
          </p:sp>
        </mc:Choice>
        <mc:Fallback>
          <p:sp>
            <p:nvSpPr>
              <p:cNvPr id="14" name="TextBox 13">
                <a:extLst>
                  <a:ext uri="{FF2B5EF4-FFF2-40B4-BE49-F238E27FC236}">
                    <a16:creationId xmlns:a16="http://schemas.microsoft.com/office/drawing/2014/main" id="{79067677-97D5-5776-8C7D-E0B68C7C757E}"/>
                  </a:ext>
                </a:extLst>
              </p:cNvPr>
              <p:cNvSpPr txBox="1">
                <a:spLocks noRot="1" noChangeAspect="1" noMove="1" noResize="1" noEditPoints="1" noAdjustHandles="1" noChangeArrowheads="1" noChangeShapeType="1" noTextEdit="1"/>
              </p:cNvSpPr>
              <p:nvPr/>
            </p:nvSpPr>
            <p:spPr>
              <a:xfrm>
                <a:off x="999067" y="3141133"/>
                <a:ext cx="7433733" cy="3416320"/>
              </a:xfrm>
              <a:prstGeom prst="rect">
                <a:avLst/>
              </a:prstGeom>
              <a:blipFill>
                <a:blip r:embed="rId5"/>
                <a:stretch>
                  <a:fillRect l="-738" t="-891"/>
                </a:stretch>
              </a:blipFill>
            </p:spPr>
            <p:txBody>
              <a:bodyPr/>
              <a:lstStyle/>
              <a:p>
                <a:r>
                  <a:rPr lang="en-DE">
                    <a:noFill/>
                  </a:rPr>
                  <a:t> </a:t>
                </a:r>
              </a:p>
            </p:txBody>
          </p:sp>
        </mc:Fallback>
      </mc:AlternateContent>
    </p:spTree>
    <p:extLst>
      <p:ext uri="{BB962C8B-B14F-4D97-AF65-F5344CB8AC3E}">
        <p14:creationId xmlns:p14="http://schemas.microsoft.com/office/powerpoint/2010/main" val="2912955334"/>
      </p:ext>
    </p:extLst>
  </p:cSld>
  <p:clrMapOvr>
    <a:masterClrMapping/>
  </p:clrMapOvr>
  <p:transition spd="med">
    <p:fade/>
  </p:transition>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Cloud%20skipper%20design%20slides</Template>
  <TotalTime>897</TotalTime>
  <Words>2276</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Amiri</vt:lpstr>
      <vt:lpstr>Arial</vt:lpstr>
      <vt:lpstr>Calibri</vt:lpstr>
      <vt:lpstr>Calibri Light</vt:lpstr>
      <vt:lpstr>Cambria</vt:lpstr>
      <vt:lpstr>Cambria Math</vt:lpstr>
      <vt:lpstr>Courier New</vt:lpstr>
      <vt:lpstr>Cloud skipper design template</vt:lpstr>
      <vt:lpstr>Constant Bandwidth Server</vt:lpstr>
      <vt:lpstr>Real Time systems and Constant Bandwidth Server</vt:lpstr>
      <vt:lpstr>Difference between Soft and Hard real time systems </vt:lpstr>
      <vt:lpstr>What is Constant Bandwidth Server </vt:lpstr>
      <vt:lpstr>RESOURCE RESERVATION IN DYNAMIC REAL-TIME SYSTEMS</vt:lpstr>
      <vt:lpstr>EFFICIENT RECLAIMING IN RESERVATION-BASED REAL-TIME SYSTEMS WITH VARIABLE EXECUTION TIMES</vt:lpstr>
      <vt:lpstr>THE CBS ALGORITHM AND ITS IMPLEMENTATION</vt:lpstr>
      <vt:lpstr>HANDLING OVERRUNS AND IMPLEMENTING RESOURCE RESERVATIONS WITH CBS</vt:lpstr>
      <vt:lpstr>PowerPoint Presentation</vt:lpstr>
      <vt:lpstr>THE USE OF CBS FOR SERVING SELF-SUSPENDING TASKS</vt:lpstr>
      <vt:lpstr>H-CBS algorithm definition</vt:lpstr>
      <vt:lpstr>COMPARISON OF CBS WITH OTHER SERVICE MECHANISMS</vt:lpstr>
      <vt:lpstr>PowerPoint Presentation</vt:lpstr>
      <vt:lpstr>ADVANTAGES AND DISADVANTAGES OF CONSTANT BANDWIDTH SERVER</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Constant Bandwidth Server</dc:title>
  <dc:creator>Lochana Abhayawardane</dc:creator>
  <cp:lastModifiedBy>Lochana Abhayawardane</cp:lastModifiedBy>
  <cp:revision>32</cp:revision>
  <dcterms:created xsi:type="dcterms:W3CDTF">2023-06-10T14:10:52Z</dcterms:created>
  <dcterms:modified xsi:type="dcterms:W3CDTF">2023-06-11T20:04:56Z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