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359c4ae99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359c4ae99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34bbdee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34bbdee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34bbdeef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34bbdeef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359c4ae9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359c4ae9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34bbdeef8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534bbdeef8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359c4ae99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5359c4ae99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359c4ae99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359c4ae99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34bbdeef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34bbdeef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534bbdee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534bbdee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534bbdeef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534bbdeef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33f0399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533f0399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534bbdeef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534bbdeef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533f03e073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533f03e073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533f03e073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533f03e073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359c4ae9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5359c4ae9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34bbdeef8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34bbdeef8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34bbdeef8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34bbdeef8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34bbdeef8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34bbdeef8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33f03e073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33f03e073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33f03e073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33f03e073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33f03e073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33f03e073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33f03e073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33f03e073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jpg"/><Relationship Id="rId4" Type="http://schemas.openxmlformats.org/officeDocument/2006/relationships/image" Target="../media/image14.jpg"/><Relationship Id="rId5" Type="http://schemas.openxmlformats.org/officeDocument/2006/relationships/image" Target="../media/image2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rive.google.com/file/d/1lQ-tgEIUJBM8uJ-tFbjpwiRKhFk_JGzW/view" TargetMode="Externa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0.jp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jpg"/><Relationship Id="rId4" Type="http://schemas.openxmlformats.org/officeDocument/2006/relationships/image" Target="../media/image23.jpg"/><Relationship Id="rId5" Type="http://schemas.openxmlformats.org/officeDocument/2006/relationships/image" Target="../media/image35.jpg"/><Relationship Id="rId6" Type="http://schemas.openxmlformats.org/officeDocument/2006/relationships/image" Target="../media/image3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8.jpg"/><Relationship Id="rId4" Type="http://schemas.openxmlformats.org/officeDocument/2006/relationships/image" Target="../media/image3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1.png"/><Relationship Id="rId6" Type="http://schemas.openxmlformats.org/officeDocument/2006/relationships/image" Target="../media/image9.png"/><Relationship Id="rId7"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81402"/>
            <a:ext cx="9144003" cy="6103450"/>
          </a:xfrm>
          <a:prstGeom prst="rect">
            <a:avLst/>
          </a:prstGeom>
          <a:noFill/>
          <a:ln>
            <a:noFill/>
          </a:ln>
        </p:spPr>
      </p:pic>
      <p:sp>
        <p:nvSpPr>
          <p:cNvPr id="55" name="Google Shape;55;p13"/>
          <p:cNvSpPr txBox="1"/>
          <p:nvPr>
            <p:ph idx="1" type="subTitle"/>
          </p:nvPr>
        </p:nvSpPr>
        <p:spPr>
          <a:xfrm>
            <a:off x="4707800" y="3576300"/>
            <a:ext cx="4436400" cy="1567200"/>
          </a:xfrm>
          <a:prstGeom prst="rect">
            <a:avLst/>
          </a:prstGeom>
          <a:solidFill>
            <a:srgbClr val="F1C232"/>
          </a:solidFill>
        </p:spPr>
        <p:txBody>
          <a:bodyPr anchorCtr="0" anchor="t" bIns="91425" lIns="91425" spcFirstLastPara="1" rIns="91425" wrap="square" tIns="91425">
            <a:normAutofit/>
          </a:bodyPr>
          <a:lstStyle/>
          <a:p>
            <a:pPr indent="0" lvl="0" marL="0" rtl="0" algn="ctr">
              <a:spcBef>
                <a:spcPts val="0"/>
              </a:spcBef>
              <a:spcAft>
                <a:spcPts val="0"/>
              </a:spcAft>
              <a:buNone/>
            </a:pPr>
            <a:r>
              <a:rPr lang="en-GB" sz="2100">
                <a:solidFill>
                  <a:srgbClr val="F7F7F8"/>
                </a:solidFill>
              </a:rPr>
              <a:t>By :</a:t>
            </a:r>
            <a:r>
              <a:rPr lang="en-GB" sz="2100">
                <a:solidFill>
                  <a:srgbClr val="F7F7F8"/>
                </a:solidFill>
              </a:rPr>
              <a:t>-</a:t>
            </a:r>
            <a:r>
              <a:rPr lang="en-GB" sz="2100">
                <a:solidFill>
                  <a:srgbClr val="F7F7F8"/>
                </a:solidFill>
              </a:rPr>
              <a:t>  Ravindu Athukorala</a:t>
            </a:r>
            <a:endParaRPr sz="2100">
              <a:solidFill>
                <a:srgbClr val="F7F7F8"/>
              </a:solidFill>
            </a:endParaRPr>
          </a:p>
          <a:p>
            <a:pPr indent="0" lvl="0" marL="0" rtl="0" algn="ctr">
              <a:spcBef>
                <a:spcPts val="0"/>
              </a:spcBef>
              <a:spcAft>
                <a:spcPts val="0"/>
              </a:spcAft>
              <a:buNone/>
            </a:pPr>
            <a:r>
              <a:rPr lang="en-GB" sz="2100">
                <a:solidFill>
                  <a:srgbClr val="F7F7F8"/>
                </a:solidFill>
              </a:rPr>
              <a:t>                  Lochana Abhyawardana</a:t>
            </a:r>
            <a:endParaRPr sz="2100">
              <a:solidFill>
                <a:srgbClr val="F7F7F8"/>
              </a:solidFill>
            </a:endParaRPr>
          </a:p>
          <a:p>
            <a:pPr indent="0" lvl="0" marL="0" rtl="0" algn="ctr">
              <a:spcBef>
                <a:spcPts val="0"/>
              </a:spcBef>
              <a:spcAft>
                <a:spcPts val="0"/>
              </a:spcAft>
              <a:buNone/>
            </a:pPr>
            <a:r>
              <a:rPr lang="en-GB" sz="2100">
                <a:solidFill>
                  <a:srgbClr val="F7F7F8"/>
                </a:solidFill>
              </a:rPr>
              <a:t>Heansuh Lee</a:t>
            </a:r>
            <a:endParaRPr sz="2100">
              <a:solidFill>
                <a:srgbClr val="F7F7F8"/>
              </a:solidFill>
            </a:endParaRPr>
          </a:p>
          <a:p>
            <a:pPr indent="0" lvl="0" marL="0" rtl="0" algn="ctr">
              <a:spcBef>
                <a:spcPts val="0"/>
              </a:spcBef>
              <a:spcAft>
                <a:spcPts val="0"/>
              </a:spcAft>
              <a:buNone/>
            </a:pPr>
            <a:r>
              <a:rPr lang="en-GB" sz="2100">
                <a:solidFill>
                  <a:srgbClr val="F7F7F8"/>
                </a:solidFill>
              </a:rPr>
              <a:t>            Kajeepan Umaibalan</a:t>
            </a:r>
            <a:endParaRPr sz="2100">
              <a:solidFill>
                <a:srgbClr val="F7F7F8"/>
              </a:solidFill>
            </a:endParaRPr>
          </a:p>
        </p:txBody>
      </p:sp>
      <p:sp>
        <p:nvSpPr>
          <p:cNvPr id="56" name="Google Shape;56;p13"/>
          <p:cNvSpPr txBox="1"/>
          <p:nvPr>
            <p:ph type="ctrTitle"/>
          </p:nvPr>
        </p:nvSpPr>
        <p:spPr>
          <a:xfrm>
            <a:off x="409500" y="81400"/>
            <a:ext cx="8520600" cy="162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000">
                <a:highlight>
                  <a:schemeClr val="accent4"/>
                </a:highlight>
              </a:rPr>
              <a:t>Efficient Cross Traffic Control System</a:t>
            </a:r>
            <a:endParaRPr sz="4000">
              <a:highlight>
                <a:schemeClr val="accent4"/>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2"/>
          <p:cNvPicPr preferRelativeResize="0"/>
          <p:nvPr/>
        </p:nvPicPr>
        <p:blipFill>
          <a:blip r:embed="rId3">
            <a:alphaModFix/>
          </a:blip>
          <a:stretch>
            <a:fillRect/>
          </a:stretch>
        </p:blipFill>
        <p:spPr>
          <a:xfrm>
            <a:off x="764350" y="152400"/>
            <a:ext cx="7615301"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idx="1" type="body"/>
          </p:nvPr>
        </p:nvSpPr>
        <p:spPr>
          <a:xfrm>
            <a:off x="311700" y="1158700"/>
            <a:ext cx="8520600" cy="341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GB">
                <a:solidFill>
                  <a:schemeClr val="dk1"/>
                </a:solidFill>
              </a:rPr>
              <a:t>Shortest Remaining Time First (SRTF)</a:t>
            </a:r>
            <a:endParaRPr b="1">
              <a:solidFill>
                <a:schemeClr val="dk1"/>
              </a:solidFill>
            </a:endParaRPr>
          </a:p>
          <a:p>
            <a:pPr indent="-342900" lvl="0" marL="457200" rtl="0" algn="l">
              <a:spcBef>
                <a:spcPts val="0"/>
              </a:spcBef>
              <a:spcAft>
                <a:spcPts val="0"/>
              </a:spcAft>
              <a:buClr>
                <a:schemeClr val="dk1"/>
              </a:buClr>
              <a:buSzPts val="1800"/>
              <a:buChar char="-"/>
            </a:pPr>
            <a:r>
              <a:rPr b="1" lang="en-GB">
                <a:solidFill>
                  <a:schemeClr val="dk1"/>
                </a:solidFill>
              </a:rPr>
              <a:t>P</a:t>
            </a:r>
            <a:r>
              <a:rPr b="1" lang="en-GB">
                <a:solidFill>
                  <a:schemeClr val="dk1"/>
                </a:solidFill>
              </a:rPr>
              <a:t>reemptive </a:t>
            </a:r>
            <a:r>
              <a:rPr lang="en-GB">
                <a:solidFill>
                  <a:schemeClr val="dk1"/>
                </a:solidFill>
              </a:rPr>
              <a:t>scheduling method</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Derived from the </a:t>
            </a:r>
            <a:r>
              <a:rPr b="1" lang="en-GB">
                <a:solidFill>
                  <a:schemeClr val="dk1"/>
                </a:solidFill>
              </a:rPr>
              <a:t>Shortest Job First (SJF)</a:t>
            </a:r>
            <a:r>
              <a:rPr lang="en-GB">
                <a:solidFill>
                  <a:schemeClr val="dk1"/>
                </a:solidFill>
              </a:rPr>
              <a:t> scheduling algorithm</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Difference: SRTF is preemptive, but SJF is non-preemptive [1]</a:t>
            </a:r>
            <a:endParaRPr>
              <a:solidFill>
                <a:schemeClr val="dk1"/>
              </a:solidFill>
            </a:endParaRPr>
          </a:p>
          <a:p>
            <a:pPr indent="0" lvl="0" marL="0" rtl="0" algn="l">
              <a:spcBef>
                <a:spcPts val="1200"/>
              </a:spcBef>
              <a:spcAft>
                <a:spcPts val="0"/>
              </a:spcAft>
              <a:buNone/>
            </a:pPr>
            <a:r>
              <a:rPr lang="en-GB">
                <a:solidFill>
                  <a:schemeClr val="dk1"/>
                </a:solidFill>
              </a:rPr>
              <a:t>2 essential elements, in the crossroad traffic control:</a:t>
            </a:r>
            <a:endParaRPr>
              <a:solidFill>
                <a:schemeClr val="dk1"/>
              </a:solidFill>
            </a:endParaRPr>
          </a:p>
          <a:p>
            <a:pPr indent="-342900" lvl="0" marL="457200" rtl="0" algn="l">
              <a:spcBef>
                <a:spcPts val="1200"/>
              </a:spcBef>
              <a:spcAft>
                <a:spcPts val="0"/>
              </a:spcAft>
              <a:buClr>
                <a:schemeClr val="dk1"/>
              </a:buClr>
              <a:buSzPts val="1800"/>
              <a:buAutoNum type="arabicParenR"/>
            </a:pPr>
            <a:r>
              <a:rPr b="1" lang="en-GB">
                <a:solidFill>
                  <a:schemeClr val="dk1"/>
                </a:solidFill>
              </a:rPr>
              <a:t>Speed </a:t>
            </a:r>
            <a:r>
              <a:rPr lang="en-GB">
                <a:solidFill>
                  <a:schemeClr val="dk1"/>
                </a:solidFill>
              </a:rPr>
              <a:t>of the </a:t>
            </a:r>
            <a:r>
              <a:rPr lang="en-GB">
                <a:solidFill>
                  <a:schemeClr val="dk1"/>
                </a:solidFill>
              </a:rPr>
              <a:t>vehicle</a:t>
            </a:r>
            <a:r>
              <a:rPr lang="en-GB">
                <a:solidFill>
                  <a:schemeClr val="dk1"/>
                </a:solidFill>
              </a:rPr>
              <a:t> (1-3 units/time unit) before entering junction</a:t>
            </a:r>
            <a:endParaRPr>
              <a:solidFill>
                <a:schemeClr val="dk1"/>
              </a:solidFill>
            </a:endParaRPr>
          </a:p>
          <a:p>
            <a:pPr indent="-342900" lvl="0" marL="457200" rtl="0" algn="l">
              <a:spcBef>
                <a:spcPts val="0"/>
              </a:spcBef>
              <a:spcAft>
                <a:spcPts val="0"/>
              </a:spcAft>
              <a:buClr>
                <a:schemeClr val="dk1"/>
              </a:buClr>
              <a:buSzPts val="1800"/>
              <a:buAutoNum type="arabicParenR"/>
            </a:pPr>
            <a:r>
              <a:rPr b="1" lang="en-GB">
                <a:solidFill>
                  <a:schemeClr val="dk1"/>
                </a:solidFill>
              </a:rPr>
              <a:t>Intersection matrix units</a:t>
            </a:r>
            <a:r>
              <a:rPr lang="en-GB">
                <a:solidFill>
                  <a:schemeClr val="dk1"/>
                </a:solidFill>
              </a:rPr>
              <a:t>, based on </a:t>
            </a:r>
            <a:r>
              <a:rPr b="1" lang="en-GB">
                <a:solidFill>
                  <a:schemeClr val="dk1"/>
                </a:solidFill>
              </a:rPr>
              <a:t>destination lane</a:t>
            </a:r>
            <a:r>
              <a:rPr lang="en-GB">
                <a:solidFill>
                  <a:schemeClr val="dk1"/>
                </a:solidFill>
              </a:rPr>
              <a:t> selected (1-3 units)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Determined in the </a:t>
            </a:r>
            <a:r>
              <a:rPr b="1" lang="en-GB">
                <a:solidFill>
                  <a:schemeClr val="dk1"/>
                </a:solidFill>
              </a:rPr>
              <a:t>junction</a:t>
            </a:r>
            <a:r>
              <a:rPr lang="en-GB">
                <a:solidFill>
                  <a:schemeClr val="dk1"/>
                </a:solidFill>
              </a:rPr>
              <a:t> of the crossroad traffic control</a:t>
            </a:r>
            <a:br>
              <a:rPr lang="en-GB">
                <a:solidFill>
                  <a:schemeClr val="dk1"/>
                </a:solidFill>
              </a:rPr>
            </a:br>
            <a:r>
              <a:rPr lang="en-GB">
                <a:solidFill>
                  <a:schemeClr val="dk1"/>
                </a:solidFill>
              </a:rPr>
              <a:t>i</a:t>
            </a:r>
            <a:r>
              <a:rPr lang="en-GB">
                <a:solidFill>
                  <a:schemeClr val="dk1"/>
                </a:solidFill>
              </a:rPr>
              <a:t>.e. in our model, it is 1 unit before the </a:t>
            </a:r>
            <a:r>
              <a:rPr b="1" lang="en-GB">
                <a:solidFill>
                  <a:schemeClr val="dk1"/>
                </a:solidFill>
              </a:rPr>
              <a:t>intersection</a:t>
            </a:r>
            <a:endParaRPr b="1">
              <a:solidFill>
                <a:schemeClr val="dk1"/>
              </a:solidFill>
            </a:endParaRPr>
          </a:p>
        </p:txBody>
      </p:sp>
      <p:sp>
        <p:nvSpPr>
          <p:cNvPr id="151" name="Google Shape;151;p23"/>
          <p:cNvSpPr txBox="1"/>
          <p:nvPr/>
        </p:nvSpPr>
        <p:spPr>
          <a:xfrm>
            <a:off x="311700" y="386175"/>
            <a:ext cx="668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t>Scheduling Algorithm</a:t>
            </a:r>
            <a:endParaRPr b="1"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idx="1" type="body"/>
          </p:nvPr>
        </p:nvSpPr>
        <p:spPr>
          <a:xfrm>
            <a:off x="311700" y="1151125"/>
            <a:ext cx="8520600" cy="341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Assumption: All the cars at the junction/intersection NEVER collide, due to their speed variations (i.e. speeds are similar, in junction/intersection)</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Priority based on intersection units &gt; priority based on speed before junction</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Two cars are of same priority based on the intersection units, priority based on speed before junction takes over</a:t>
            </a:r>
            <a:br>
              <a:rPr lang="en-GB">
                <a:solidFill>
                  <a:schemeClr val="dk1"/>
                </a:solidFill>
              </a:rPr>
            </a:br>
            <a:r>
              <a:rPr lang="en-GB">
                <a:solidFill>
                  <a:schemeClr val="dk1"/>
                </a:solidFill>
              </a:rPr>
              <a:t>i.e. raising the priority of the car with a higher speed</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Two cars are heading straight, there’s no </a:t>
            </a:r>
            <a:r>
              <a:rPr b="1" lang="en-GB">
                <a:solidFill>
                  <a:schemeClr val="dk1"/>
                </a:solidFill>
              </a:rPr>
              <a:t>collision</a:t>
            </a:r>
            <a:r>
              <a:rPr lang="en-GB">
                <a:solidFill>
                  <a:schemeClr val="dk1"/>
                </a:solidFill>
              </a:rPr>
              <a:t>, so both cars move together</a:t>
            </a:r>
            <a:br>
              <a:rPr lang="en-GB">
                <a:solidFill>
                  <a:schemeClr val="dk1"/>
                </a:solidFill>
              </a:rPr>
            </a:br>
            <a:r>
              <a:rPr lang="en-GB">
                <a:solidFill>
                  <a:schemeClr val="dk1"/>
                </a:solidFill>
              </a:rPr>
              <a:t>i</a:t>
            </a:r>
            <a:r>
              <a:rPr lang="en-GB">
                <a:solidFill>
                  <a:schemeClr val="dk1"/>
                </a:solidFill>
              </a:rPr>
              <a:t>.e. </a:t>
            </a:r>
            <a:r>
              <a:rPr b="1" lang="en-GB">
                <a:solidFill>
                  <a:schemeClr val="dk1"/>
                </a:solidFill>
              </a:rPr>
              <a:t>Priority 2</a:t>
            </a:r>
            <a:r>
              <a:rPr lang="en-GB">
                <a:solidFill>
                  <a:schemeClr val="dk1"/>
                </a:solidFill>
              </a:rPr>
              <a:t>: </a:t>
            </a:r>
            <a:r>
              <a:rPr b="1" lang="en-GB">
                <a:solidFill>
                  <a:schemeClr val="dk1"/>
                </a:solidFill>
              </a:rPr>
              <a:t>2 units</a:t>
            </a:r>
            <a:r>
              <a:rPr lang="en-GB">
                <a:solidFill>
                  <a:schemeClr val="dk1"/>
                </a:solidFill>
              </a:rPr>
              <a:t> of intersection matrix units</a:t>
            </a:r>
            <a:endParaRPr>
              <a:solidFill>
                <a:schemeClr val="dk1"/>
              </a:solidFill>
            </a:endParaRPr>
          </a:p>
        </p:txBody>
      </p:sp>
      <p:sp>
        <p:nvSpPr>
          <p:cNvPr id="157" name="Google Shape;157;p24"/>
          <p:cNvSpPr txBox="1"/>
          <p:nvPr/>
        </p:nvSpPr>
        <p:spPr>
          <a:xfrm>
            <a:off x="311700" y="386175"/>
            <a:ext cx="7855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t>Priority Allocation</a:t>
            </a:r>
            <a:endParaRPr b="1"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5"/>
          <p:cNvPicPr preferRelativeResize="0"/>
          <p:nvPr/>
        </p:nvPicPr>
        <p:blipFill rotWithShape="1">
          <a:blip r:embed="rId3">
            <a:alphaModFix/>
          </a:blip>
          <a:srcRect b="5141" l="0" r="0" t="0"/>
          <a:stretch/>
        </p:blipFill>
        <p:spPr>
          <a:xfrm>
            <a:off x="1547600" y="1413124"/>
            <a:ext cx="2887700" cy="2198125"/>
          </a:xfrm>
          <a:prstGeom prst="rect">
            <a:avLst/>
          </a:prstGeom>
          <a:noFill/>
          <a:ln>
            <a:noFill/>
          </a:ln>
        </p:spPr>
      </p:pic>
      <p:sp>
        <p:nvSpPr>
          <p:cNvPr id="163" name="Google Shape;163;p25"/>
          <p:cNvSpPr txBox="1"/>
          <p:nvPr/>
        </p:nvSpPr>
        <p:spPr>
          <a:xfrm>
            <a:off x="375800" y="1362975"/>
            <a:ext cx="30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Main scenario</a:t>
            </a:r>
            <a:endParaRPr b="1"/>
          </a:p>
        </p:txBody>
      </p:sp>
      <p:grpSp>
        <p:nvGrpSpPr>
          <p:cNvPr id="164" name="Google Shape;164;p25"/>
          <p:cNvGrpSpPr/>
          <p:nvPr/>
        </p:nvGrpSpPr>
        <p:grpSpPr>
          <a:xfrm>
            <a:off x="324300" y="2145475"/>
            <a:ext cx="1768800" cy="1693200"/>
            <a:chOff x="324300" y="2145475"/>
            <a:chExt cx="1768800" cy="1693200"/>
          </a:xfrm>
        </p:grpSpPr>
        <p:sp>
          <p:nvSpPr>
            <p:cNvPr id="165" name="Google Shape;165;p25"/>
            <p:cNvSpPr/>
            <p:nvPr/>
          </p:nvSpPr>
          <p:spPr>
            <a:xfrm>
              <a:off x="324300" y="2297825"/>
              <a:ext cx="146700" cy="163200"/>
            </a:xfrm>
            <a:prstGeom prst="ellipse">
              <a:avLst/>
            </a:prstGeom>
            <a:solidFill>
              <a:srgbClr val="CC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324300" y="2697687"/>
              <a:ext cx="146700" cy="163200"/>
            </a:xfrm>
            <a:prstGeom prst="ellipse">
              <a:avLst/>
            </a:prstGeom>
            <a:solidFill>
              <a:srgbClr val="6A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324300" y="3497387"/>
              <a:ext cx="146700" cy="163200"/>
            </a:xfrm>
            <a:prstGeom prst="ellipse">
              <a:avLst/>
            </a:prstGeom>
            <a:solidFill>
              <a:srgbClr val="FEFE9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324300" y="3097525"/>
              <a:ext cx="146700" cy="163200"/>
            </a:xfrm>
            <a:prstGeom prst="ellipse">
              <a:avLst/>
            </a:prstGeom>
            <a:solidFill>
              <a:srgbClr val="9FC13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txBox="1"/>
            <p:nvPr/>
          </p:nvSpPr>
          <p:spPr>
            <a:xfrm>
              <a:off x="471000" y="2145475"/>
              <a:ext cx="1622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Car 1 - WN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Car 2 - 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Car 3 - SN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Car 4 - ES</a:t>
              </a:r>
              <a:endParaRPr/>
            </a:p>
          </p:txBody>
        </p:sp>
      </p:grpSp>
      <p:pic>
        <p:nvPicPr>
          <p:cNvPr id="170" name="Google Shape;170;p25"/>
          <p:cNvPicPr preferRelativeResize="0"/>
          <p:nvPr/>
        </p:nvPicPr>
        <p:blipFill rotWithShape="1">
          <a:blip r:embed="rId4">
            <a:alphaModFix/>
          </a:blip>
          <a:srcRect b="0" l="0" r="3316" t="0"/>
          <a:stretch/>
        </p:blipFill>
        <p:spPr>
          <a:xfrm>
            <a:off x="4140525" y="1207875"/>
            <a:ext cx="2693176" cy="2727751"/>
          </a:xfrm>
          <a:prstGeom prst="rect">
            <a:avLst/>
          </a:prstGeom>
          <a:noFill/>
          <a:ln>
            <a:noFill/>
          </a:ln>
        </p:spPr>
      </p:pic>
      <p:sp>
        <p:nvSpPr>
          <p:cNvPr id="171" name="Google Shape;171;p25"/>
          <p:cNvSpPr txBox="1"/>
          <p:nvPr/>
        </p:nvSpPr>
        <p:spPr>
          <a:xfrm>
            <a:off x="2464948" y="3935625"/>
            <a:ext cx="105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Priority 1</a:t>
            </a:r>
            <a:endParaRPr/>
          </a:p>
        </p:txBody>
      </p:sp>
      <p:sp>
        <p:nvSpPr>
          <p:cNvPr id="172" name="Google Shape;172;p25"/>
          <p:cNvSpPr txBox="1"/>
          <p:nvPr/>
        </p:nvSpPr>
        <p:spPr>
          <a:xfrm>
            <a:off x="7416883" y="3935625"/>
            <a:ext cx="122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Priority 3</a:t>
            </a:r>
            <a:endParaRPr/>
          </a:p>
        </p:txBody>
      </p:sp>
      <p:sp>
        <p:nvSpPr>
          <p:cNvPr id="173" name="Google Shape;173;p25"/>
          <p:cNvSpPr txBox="1"/>
          <p:nvPr/>
        </p:nvSpPr>
        <p:spPr>
          <a:xfrm>
            <a:off x="112975" y="138900"/>
            <a:ext cx="3204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t>Visual Implementation</a:t>
            </a:r>
            <a:endParaRPr b="1" sz="1700"/>
          </a:p>
          <a:p>
            <a:pPr indent="0" lvl="0" marL="0" rtl="0" algn="l">
              <a:spcBef>
                <a:spcPts val="0"/>
              </a:spcBef>
              <a:spcAft>
                <a:spcPts val="0"/>
              </a:spcAft>
              <a:buNone/>
            </a:pPr>
            <a:r>
              <a:rPr b="1" lang="en-GB" sz="1700"/>
              <a:t>Of UPPAAL And VHDL Code</a:t>
            </a:r>
            <a:endParaRPr b="1" sz="1700"/>
          </a:p>
        </p:txBody>
      </p:sp>
      <p:pic>
        <p:nvPicPr>
          <p:cNvPr id="174" name="Google Shape;174;p25"/>
          <p:cNvPicPr preferRelativeResize="0"/>
          <p:nvPr/>
        </p:nvPicPr>
        <p:blipFill rotWithShape="1">
          <a:blip r:embed="rId5">
            <a:alphaModFix/>
          </a:blip>
          <a:srcRect b="0" l="2978" r="0" t="0"/>
          <a:stretch/>
        </p:blipFill>
        <p:spPr>
          <a:xfrm>
            <a:off x="6646775" y="1349275"/>
            <a:ext cx="2497225" cy="2444950"/>
          </a:xfrm>
          <a:prstGeom prst="rect">
            <a:avLst/>
          </a:prstGeom>
          <a:noFill/>
          <a:ln>
            <a:noFill/>
          </a:ln>
        </p:spPr>
      </p:pic>
      <p:sp>
        <p:nvSpPr>
          <p:cNvPr id="175" name="Google Shape;175;p25"/>
          <p:cNvSpPr txBox="1"/>
          <p:nvPr/>
        </p:nvSpPr>
        <p:spPr>
          <a:xfrm>
            <a:off x="5142425" y="3935625"/>
            <a:ext cx="105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a:solidFill>
                  <a:schemeClr val="dk1"/>
                </a:solidFill>
              </a:rPr>
              <a:t>Priority 2</a:t>
            </a:r>
            <a:endParaRPr/>
          </a:p>
        </p:txBody>
      </p:sp>
      <p:sp>
        <p:nvSpPr>
          <p:cNvPr id="176" name="Google Shape;176;p25"/>
          <p:cNvSpPr txBox="1"/>
          <p:nvPr/>
        </p:nvSpPr>
        <p:spPr>
          <a:xfrm>
            <a:off x="3087523" y="3611250"/>
            <a:ext cx="1053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800">
                <a:solidFill>
                  <a:schemeClr val="dk1"/>
                </a:solidFill>
              </a:rPr>
              <a:t>S</a:t>
            </a:r>
            <a:endParaRPr b="1" sz="800"/>
          </a:p>
        </p:txBody>
      </p:sp>
      <p:sp>
        <p:nvSpPr>
          <p:cNvPr id="177" name="Google Shape;177;p25"/>
          <p:cNvSpPr txBox="1"/>
          <p:nvPr/>
        </p:nvSpPr>
        <p:spPr>
          <a:xfrm>
            <a:off x="4140523" y="2358288"/>
            <a:ext cx="1053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800">
                <a:solidFill>
                  <a:schemeClr val="dk1"/>
                </a:solidFill>
              </a:rPr>
              <a:t>E</a:t>
            </a:r>
            <a:endParaRPr b="1" sz="800"/>
          </a:p>
        </p:txBody>
      </p:sp>
      <p:sp>
        <p:nvSpPr>
          <p:cNvPr id="178" name="Google Shape;178;p25"/>
          <p:cNvSpPr txBox="1"/>
          <p:nvPr/>
        </p:nvSpPr>
        <p:spPr>
          <a:xfrm>
            <a:off x="6646773" y="2323788"/>
            <a:ext cx="1053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800">
                <a:solidFill>
                  <a:schemeClr val="dk1"/>
                </a:solidFill>
              </a:rPr>
              <a:t>E</a:t>
            </a:r>
            <a:endParaRPr b="1"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nvSpPr>
        <p:spPr>
          <a:xfrm>
            <a:off x="375800" y="1362975"/>
            <a:ext cx="30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Main scenario</a:t>
            </a:r>
            <a:endParaRPr b="1"/>
          </a:p>
        </p:txBody>
      </p:sp>
      <p:grpSp>
        <p:nvGrpSpPr>
          <p:cNvPr id="184" name="Google Shape;184;p26"/>
          <p:cNvGrpSpPr/>
          <p:nvPr/>
        </p:nvGrpSpPr>
        <p:grpSpPr>
          <a:xfrm>
            <a:off x="324300" y="2145475"/>
            <a:ext cx="1768800" cy="1693200"/>
            <a:chOff x="324300" y="2145475"/>
            <a:chExt cx="1768800" cy="1693200"/>
          </a:xfrm>
        </p:grpSpPr>
        <p:sp>
          <p:nvSpPr>
            <p:cNvPr id="185" name="Google Shape;185;p26"/>
            <p:cNvSpPr/>
            <p:nvPr/>
          </p:nvSpPr>
          <p:spPr>
            <a:xfrm>
              <a:off x="324300" y="2297825"/>
              <a:ext cx="146700" cy="163200"/>
            </a:xfrm>
            <a:prstGeom prst="ellipse">
              <a:avLst/>
            </a:prstGeom>
            <a:solidFill>
              <a:srgbClr val="CC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324300" y="2697687"/>
              <a:ext cx="146700" cy="163200"/>
            </a:xfrm>
            <a:prstGeom prst="ellipse">
              <a:avLst/>
            </a:prstGeom>
            <a:solidFill>
              <a:srgbClr val="6A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324300" y="3497387"/>
              <a:ext cx="146700" cy="163200"/>
            </a:xfrm>
            <a:prstGeom prst="ellipse">
              <a:avLst/>
            </a:prstGeom>
            <a:solidFill>
              <a:srgbClr val="FEFE9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p:nvPr/>
          </p:nvSpPr>
          <p:spPr>
            <a:xfrm>
              <a:off x="324300" y="3097525"/>
              <a:ext cx="146700" cy="163200"/>
            </a:xfrm>
            <a:prstGeom prst="ellipse">
              <a:avLst/>
            </a:prstGeom>
            <a:solidFill>
              <a:srgbClr val="9FC13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txBox="1"/>
            <p:nvPr/>
          </p:nvSpPr>
          <p:spPr>
            <a:xfrm>
              <a:off x="471000" y="2145475"/>
              <a:ext cx="1622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Car 1 - WN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Car 2 - 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Car 3 - SN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Car 4</a:t>
              </a:r>
              <a:r>
                <a:rPr lang="en-GB"/>
                <a:t> - ES</a:t>
              </a:r>
              <a:endParaRPr/>
            </a:p>
          </p:txBody>
        </p:sp>
      </p:grpSp>
      <p:sp>
        <p:nvSpPr>
          <p:cNvPr id="190" name="Google Shape;190;p26"/>
          <p:cNvSpPr txBox="1"/>
          <p:nvPr/>
        </p:nvSpPr>
        <p:spPr>
          <a:xfrm>
            <a:off x="112975" y="138900"/>
            <a:ext cx="3204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t>Visual Implementation</a:t>
            </a:r>
            <a:endParaRPr b="1" sz="1700"/>
          </a:p>
          <a:p>
            <a:pPr indent="0" lvl="0" marL="0" rtl="0" algn="l">
              <a:spcBef>
                <a:spcPts val="0"/>
              </a:spcBef>
              <a:spcAft>
                <a:spcPts val="0"/>
              </a:spcAft>
              <a:buNone/>
            </a:pPr>
            <a:r>
              <a:rPr b="1" lang="en-GB" sz="1700"/>
              <a:t>Of UPPAAL And VHDL Code</a:t>
            </a:r>
            <a:endParaRPr b="1" sz="1700"/>
          </a:p>
        </p:txBody>
      </p:sp>
      <p:pic>
        <p:nvPicPr>
          <p:cNvPr id="191" name="Google Shape;191;p26"/>
          <p:cNvPicPr preferRelativeResize="0"/>
          <p:nvPr/>
        </p:nvPicPr>
        <p:blipFill>
          <a:blip r:embed="rId3">
            <a:alphaModFix/>
          </a:blip>
          <a:stretch>
            <a:fillRect/>
          </a:stretch>
        </p:blipFill>
        <p:spPr>
          <a:xfrm>
            <a:off x="3576800" y="152400"/>
            <a:ext cx="4395815" cy="483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nvSpPr>
        <p:spPr>
          <a:xfrm>
            <a:off x="375800" y="1362975"/>
            <a:ext cx="30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Main scenario</a:t>
            </a:r>
            <a:endParaRPr b="1"/>
          </a:p>
        </p:txBody>
      </p:sp>
      <p:grpSp>
        <p:nvGrpSpPr>
          <p:cNvPr id="197" name="Google Shape;197;p27"/>
          <p:cNvGrpSpPr/>
          <p:nvPr/>
        </p:nvGrpSpPr>
        <p:grpSpPr>
          <a:xfrm>
            <a:off x="324300" y="2145475"/>
            <a:ext cx="1768800" cy="1693200"/>
            <a:chOff x="324300" y="2145475"/>
            <a:chExt cx="1768800" cy="1693200"/>
          </a:xfrm>
        </p:grpSpPr>
        <p:sp>
          <p:nvSpPr>
            <p:cNvPr id="198" name="Google Shape;198;p27"/>
            <p:cNvSpPr/>
            <p:nvPr/>
          </p:nvSpPr>
          <p:spPr>
            <a:xfrm>
              <a:off x="324300" y="2297825"/>
              <a:ext cx="146700" cy="163200"/>
            </a:xfrm>
            <a:prstGeom prst="ellipse">
              <a:avLst/>
            </a:prstGeom>
            <a:solidFill>
              <a:srgbClr val="CC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324300" y="2697687"/>
              <a:ext cx="146700" cy="163200"/>
            </a:xfrm>
            <a:prstGeom prst="ellipse">
              <a:avLst/>
            </a:prstGeom>
            <a:solidFill>
              <a:srgbClr val="6A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324300" y="3497387"/>
              <a:ext cx="146700" cy="163200"/>
            </a:xfrm>
            <a:prstGeom prst="ellipse">
              <a:avLst/>
            </a:prstGeom>
            <a:solidFill>
              <a:srgbClr val="FEFE9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324300" y="3097525"/>
              <a:ext cx="146700" cy="163200"/>
            </a:xfrm>
            <a:prstGeom prst="ellipse">
              <a:avLst/>
            </a:prstGeom>
            <a:solidFill>
              <a:srgbClr val="9FC13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txBox="1"/>
            <p:nvPr/>
          </p:nvSpPr>
          <p:spPr>
            <a:xfrm>
              <a:off x="471000" y="2145475"/>
              <a:ext cx="1622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Car 1 - WN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Car 2 - 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Car 3 - SN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Car 4 - ES</a:t>
              </a:r>
              <a:endParaRPr/>
            </a:p>
          </p:txBody>
        </p:sp>
      </p:grpSp>
      <p:sp>
        <p:nvSpPr>
          <p:cNvPr id="203" name="Google Shape;203;p27"/>
          <p:cNvSpPr txBox="1"/>
          <p:nvPr/>
        </p:nvSpPr>
        <p:spPr>
          <a:xfrm>
            <a:off x="112975" y="138900"/>
            <a:ext cx="3204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t>Visual Implementation</a:t>
            </a:r>
            <a:endParaRPr b="1" sz="1700"/>
          </a:p>
          <a:p>
            <a:pPr indent="0" lvl="0" marL="0" rtl="0" algn="l">
              <a:spcBef>
                <a:spcPts val="0"/>
              </a:spcBef>
              <a:spcAft>
                <a:spcPts val="0"/>
              </a:spcAft>
              <a:buNone/>
            </a:pPr>
            <a:r>
              <a:rPr b="1" lang="en-GB" sz="1700"/>
              <a:t>Of UPPAAL And VHDL Code</a:t>
            </a:r>
            <a:endParaRPr b="1" sz="1700"/>
          </a:p>
        </p:txBody>
      </p:sp>
      <p:pic>
        <p:nvPicPr>
          <p:cNvPr id="204" name="Google Shape;204;p27"/>
          <p:cNvPicPr preferRelativeResize="0"/>
          <p:nvPr/>
        </p:nvPicPr>
        <p:blipFill>
          <a:blip r:embed="rId3">
            <a:alphaModFix/>
          </a:blip>
          <a:stretch>
            <a:fillRect/>
          </a:stretch>
        </p:blipFill>
        <p:spPr>
          <a:xfrm>
            <a:off x="3576800" y="152400"/>
            <a:ext cx="4395815" cy="48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nvSpPr>
        <p:spPr>
          <a:xfrm>
            <a:off x="375800" y="1362975"/>
            <a:ext cx="30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Main scenario</a:t>
            </a:r>
            <a:endParaRPr b="1"/>
          </a:p>
        </p:txBody>
      </p:sp>
      <p:grpSp>
        <p:nvGrpSpPr>
          <p:cNvPr id="210" name="Google Shape;210;p28"/>
          <p:cNvGrpSpPr/>
          <p:nvPr/>
        </p:nvGrpSpPr>
        <p:grpSpPr>
          <a:xfrm>
            <a:off x="324300" y="2145475"/>
            <a:ext cx="1768800" cy="1693200"/>
            <a:chOff x="324300" y="2145475"/>
            <a:chExt cx="1768800" cy="1693200"/>
          </a:xfrm>
        </p:grpSpPr>
        <p:sp>
          <p:nvSpPr>
            <p:cNvPr id="211" name="Google Shape;211;p28"/>
            <p:cNvSpPr/>
            <p:nvPr/>
          </p:nvSpPr>
          <p:spPr>
            <a:xfrm>
              <a:off x="324300" y="2297825"/>
              <a:ext cx="146700" cy="163200"/>
            </a:xfrm>
            <a:prstGeom prst="ellipse">
              <a:avLst/>
            </a:prstGeom>
            <a:solidFill>
              <a:srgbClr val="CC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8"/>
            <p:cNvSpPr/>
            <p:nvPr/>
          </p:nvSpPr>
          <p:spPr>
            <a:xfrm>
              <a:off x="324300" y="2697687"/>
              <a:ext cx="146700" cy="163200"/>
            </a:xfrm>
            <a:prstGeom prst="ellipse">
              <a:avLst/>
            </a:prstGeom>
            <a:solidFill>
              <a:srgbClr val="6A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8"/>
            <p:cNvSpPr/>
            <p:nvPr/>
          </p:nvSpPr>
          <p:spPr>
            <a:xfrm>
              <a:off x="324300" y="3497387"/>
              <a:ext cx="146700" cy="163200"/>
            </a:xfrm>
            <a:prstGeom prst="ellipse">
              <a:avLst/>
            </a:prstGeom>
            <a:solidFill>
              <a:srgbClr val="FEFE9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8"/>
            <p:cNvSpPr/>
            <p:nvPr/>
          </p:nvSpPr>
          <p:spPr>
            <a:xfrm>
              <a:off x="324300" y="3097525"/>
              <a:ext cx="146700" cy="163200"/>
            </a:xfrm>
            <a:prstGeom prst="ellipse">
              <a:avLst/>
            </a:prstGeom>
            <a:solidFill>
              <a:srgbClr val="9FC13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8"/>
            <p:cNvSpPr txBox="1"/>
            <p:nvPr/>
          </p:nvSpPr>
          <p:spPr>
            <a:xfrm>
              <a:off x="471000" y="2145475"/>
              <a:ext cx="1622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Car 1 - WN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Car 2 - 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Car 3 - SN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Car 4 - ES</a:t>
              </a:r>
              <a:endParaRPr/>
            </a:p>
          </p:txBody>
        </p:sp>
      </p:grpSp>
      <p:sp>
        <p:nvSpPr>
          <p:cNvPr id="216" name="Google Shape;216;p28"/>
          <p:cNvSpPr txBox="1"/>
          <p:nvPr/>
        </p:nvSpPr>
        <p:spPr>
          <a:xfrm>
            <a:off x="112975" y="138900"/>
            <a:ext cx="3204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t>Visual Implementation</a:t>
            </a:r>
            <a:endParaRPr b="1" sz="1700"/>
          </a:p>
          <a:p>
            <a:pPr indent="0" lvl="0" marL="0" rtl="0" algn="l">
              <a:spcBef>
                <a:spcPts val="0"/>
              </a:spcBef>
              <a:spcAft>
                <a:spcPts val="0"/>
              </a:spcAft>
              <a:buNone/>
            </a:pPr>
            <a:r>
              <a:rPr b="1" lang="en-GB" sz="1700"/>
              <a:t>Of UPPAAL And VHDL Code</a:t>
            </a:r>
            <a:endParaRPr b="1" sz="1700"/>
          </a:p>
        </p:txBody>
      </p:sp>
      <p:pic>
        <p:nvPicPr>
          <p:cNvPr id="217" name="Google Shape;217;p28"/>
          <p:cNvPicPr preferRelativeResize="0"/>
          <p:nvPr/>
        </p:nvPicPr>
        <p:blipFill>
          <a:blip r:embed="rId3">
            <a:alphaModFix/>
          </a:blip>
          <a:stretch>
            <a:fillRect/>
          </a:stretch>
        </p:blipFill>
        <p:spPr>
          <a:xfrm>
            <a:off x="3576800" y="152400"/>
            <a:ext cx="4395815" cy="4838701"/>
          </a:xfrm>
          <a:prstGeom prst="rect">
            <a:avLst/>
          </a:prstGeom>
          <a:noFill/>
          <a:ln>
            <a:noFill/>
          </a:ln>
        </p:spPr>
      </p:pic>
      <p:sp>
        <p:nvSpPr>
          <p:cNvPr id="218" name="Google Shape;218;p28"/>
          <p:cNvSpPr/>
          <p:nvPr/>
        </p:nvSpPr>
        <p:spPr>
          <a:xfrm>
            <a:off x="5979925" y="2295450"/>
            <a:ext cx="267600" cy="276300"/>
          </a:xfrm>
          <a:prstGeom prst="star4">
            <a:avLst>
              <a:gd fmla="val 12500"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8"/>
          <p:cNvSpPr/>
          <p:nvPr/>
        </p:nvSpPr>
        <p:spPr>
          <a:xfrm>
            <a:off x="5272500" y="2769350"/>
            <a:ext cx="267600" cy="276300"/>
          </a:xfrm>
          <a:prstGeom prst="star4">
            <a:avLst>
              <a:gd fmla="val 12500"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nvSpPr>
        <p:spPr>
          <a:xfrm>
            <a:off x="311700" y="386175"/>
            <a:ext cx="7855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t>UPPAAL Implementation</a:t>
            </a:r>
            <a:endParaRPr b="1" sz="3000"/>
          </a:p>
        </p:txBody>
      </p:sp>
      <p:pic>
        <p:nvPicPr>
          <p:cNvPr id="225" name="Google Shape;225;p29" title="UPPAAL.mp4">
            <a:hlinkClick r:id="rId3"/>
          </p:cNvPr>
          <p:cNvPicPr preferRelativeResize="0"/>
          <p:nvPr/>
        </p:nvPicPr>
        <p:blipFill>
          <a:blip r:embed="rId4">
            <a:alphaModFix/>
          </a:blip>
          <a:stretch>
            <a:fillRect/>
          </a:stretch>
        </p:blipFill>
        <p:spPr>
          <a:xfrm>
            <a:off x="2286000" y="11696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ctrTitle"/>
          </p:nvPr>
        </p:nvSpPr>
        <p:spPr>
          <a:xfrm>
            <a:off x="311700" y="0"/>
            <a:ext cx="8520600" cy="622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2600" u="sng"/>
              <a:t>Hardware Codesign with implementation in Modelsim</a:t>
            </a:r>
            <a:endParaRPr sz="2600" u="sng"/>
          </a:p>
        </p:txBody>
      </p:sp>
      <p:sp>
        <p:nvSpPr>
          <p:cNvPr id="231" name="Google Shape;231;p30"/>
          <p:cNvSpPr txBox="1"/>
          <p:nvPr>
            <p:ph idx="1" type="subTitle"/>
          </p:nvPr>
        </p:nvSpPr>
        <p:spPr>
          <a:xfrm>
            <a:off x="251150" y="497750"/>
            <a:ext cx="8520600" cy="792600"/>
          </a:xfrm>
          <a:prstGeom prst="rect">
            <a:avLst/>
          </a:prstGeom>
        </p:spPr>
        <p:txBody>
          <a:bodyPr anchorCtr="0" anchor="t" bIns="91425" lIns="91425" spcFirstLastPara="1" rIns="91425" wrap="square" tIns="91425">
            <a:normAutofit/>
          </a:bodyPr>
          <a:lstStyle/>
          <a:p>
            <a:pPr indent="-342900" lvl="0" marL="457200" rtl="0" algn="l">
              <a:lnSpc>
                <a:spcPct val="80000"/>
              </a:lnSpc>
              <a:spcBef>
                <a:spcPts val="0"/>
              </a:spcBef>
              <a:spcAft>
                <a:spcPts val="0"/>
              </a:spcAft>
              <a:buClr>
                <a:schemeClr val="dk1"/>
              </a:buClr>
              <a:buSzPts val="1800"/>
              <a:buChar char="●"/>
            </a:pPr>
            <a:r>
              <a:rPr lang="en-GB" sz="1800">
                <a:solidFill>
                  <a:schemeClr val="dk1"/>
                </a:solidFill>
              </a:rPr>
              <a:t>Implementation for the scheduling code is done by states and assigning signal values</a:t>
            </a:r>
            <a:endParaRPr sz="1800">
              <a:solidFill>
                <a:schemeClr val="dk1"/>
              </a:solidFill>
            </a:endParaRPr>
          </a:p>
        </p:txBody>
      </p:sp>
      <p:pic>
        <p:nvPicPr>
          <p:cNvPr id="232" name="Google Shape;232;p30"/>
          <p:cNvPicPr preferRelativeResize="0"/>
          <p:nvPr/>
        </p:nvPicPr>
        <p:blipFill>
          <a:blip r:embed="rId3">
            <a:alphaModFix/>
          </a:blip>
          <a:stretch>
            <a:fillRect/>
          </a:stretch>
        </p:blipFill>
        <p:spPr>
          <a:xfrm>
            <a:off x="311700" y="1052012"/>
            <a:ext cx="7376952" cy="1305450"/>
          </a:xfrm>
          <a:prstGeom prst="rect">
            <a:avLst/>
          </a:prstGeom>
          <a:noFill/>
          <a:ln>
            <a:noFill/>
          </a:ln>
        </p:spPr>
      </p:pic>
      <p:sp>
        <p:nvSpPr>
          <p:cNvPr id="233" name="Google Shape;233;p30"/>
          <p:cNvSpPr txBox="1"/>
          <p:nvPr/>
        </p:nvSpPr>
        <p:spPr>
          <a:xfrm>
            <a:off x="190700" y="3516850"/>
            <a:ext cx="8641500" cy="3570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t/>
            </a:r>
            <a:endParaRPr/>
          </a:p>
        </p:txBody>
      </p:sp>
      <p:pic>
        <p:nvPicPr>
          <p:cNvPr id="234" name="Google Shape;234;p30"/>
          <p:cNvPicPr preferRelativeResize="0"/>
          <p:nvPr/>
        </p:nvPicPr>
        <p:blipFill>
          <a:blip r:embed="rId4">
            <a:alphaModFix/>
          </a:blip>
          <a:stretch>
            <a:fillRect/>
          </a:stretch>
        </p:blipFill>
        <p:spPr>
          <a:xfrm>
            <a:off x="311700" y="2357484"/>
            <a:ext cx="7029799" cy="25237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118075"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Simulation Model in Modelsim</a:t>
            </a:r>
            <a:endParaRPr/>
          </a:p>
        </p:txBody>
      </p:sp>
      <p:sp>
        <p:nvSpPr>
          <p:cNvPr id="240" name="Google Shape;24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1" name="Google Shape;241;p31"/>
          <p:cNvPicPr preferRelativeResize="0"/>
          <p:nvPr/>
        </p:nvPicPr>
        <p:blipFill>
          <a:blip r:embed="rId3">
            <a:alphaModFix/>
          </a:blip>
          <a:stretch>
            <a:fillRect/>
          </a:stretch>
        </p:blipFill>
        <p:spPr>
          <a:xfrm>
            <a:off x="9514" y="572700"/>
            <a:ext cx="9124971"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grpSp>
        <p:nvGrpSpPr>
          <p:cNvPr id="61" name="Google Shape;61;p14"/>
          <p:cNvGrpSpPr/>
          <p:nvPr/>
        </p:nvGrpSpPr>
        <p:grpSpPr>
          <a:xfrm>
            <a:off x="6160660" y="1719173"/>
            <a:ext cx="2952864" cy="2364176"/>
            <a:chOff x="2095400" y="324425"/>
            <a:chExt cx="4771149" cy="4666751"/>
          </a:xfrm>
        </p:grpSpPr>
        <p:pic>
          <p:nvPicPr>
            <p:cNvPr id="62" name="Google Shape;62;p14"/>
            <p:cNvPicPr preferRelativeResize="0"/>
            <p:nvPr/>
          </p:nvPicPr>
          <p:blipFill>
            <a:blip r:embed="rId3">
              <a:alphaModFix/>
            </a:blip>
            <a:stretch>
              <a:fillRect/>
            </a:stretch>
          </p:blipFill>
          <p:spPr>
            <a:xfrm>
              <a:off x="2095400" y="324425"/>
              <a:ext cx="4771149" cy="4666751"/>
            </a:xfrm>
            <a:prstGeom prst="rect">
              <a:avLst/>
            </a:prstGeom>
            <a:noFill/>
            <a:ln>
              <a:noFill/>
            </a:ln>
          </p:spPr>
        </p:pic>
        <p:sp>
          <p:nvSpPr>
            <p:cNvPr id="63" name="Google Shape;63;p14"/>
            <p:cNvSpPr/>
            <p:nvPr/>
          </p:nvSpPr>
          <p:spPr>
            <a:xfrm>
              <a:off x="4035675" y="2210700"/>
              <a:ext cx="904800" cy="89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4" name="Google Shape;64;p14"/>
          <p:cNvCxnSpPr/>
          <p:nvPr/>
        </p:nvCxnSpPr>
        <p:spPr>
          <a:xfrm>
            <a:off x="7149616" y="2674760"/>
            <a:ext cx="5100" cy="462600"/>
          </a:xfrm>
          <a:prstGeom prst="straightConnector1">
            <a:avLst/>
          </a:prstGeom>
          <a:noFill/>
          <a:ln cap="flat" cmpd="sng" w="9525">
            <a:solidFill>
              <a:schemeClr val="dk2"/>
            </a:solidFill>
            <a:prstDash val="solid"/>
            <a:round/>
            <a:headEnd len="med" w="med" type="none"/>
            <a:tailEnd len="med" w="med" type="none"/>
          </a:ln>
        </p:spPr>
      </p:cxnSp>
      <p:cxnSp>
        <p:nvCxnSpPr>
          <p:cNvPr id="65" name="Google Shape;65;p14"/>
          <p:cNvCxnSpPr/>
          <p:nvPr/>
        </p:nvCxnSpPr>
        <p:spPr>
          <a:xfrm flipH="1">
            <a:off x="8128258" y="2672709"/>
            <a:ext cx="5100" cy="466500"/>
          </a:xfrm>
          <a:prstGeom prst="straightConnector1">
            <a:avLst/>
          </a:prstGeom>
          <a:noFill/>
          <a:ln cap="flat" cmpd="sng" w="9525">
            <a:solidFill>
              <a:schemeClr val="dk2"/>
            </a:solidFill>
            <a:prstDash val="solid"/>
            <a:round/>
            <a:headEnd len="med" w="med" type="none"/>
            <a:tailEnd len="med" w="med" type="none"/>
          </a:ln>
        </p:spPr>
      </p:cxnSp>
      <p:cxnSp>
        <p:nvCxnSpPr>
          <p:cNvPr id="66" name="Google Shape;66;p14"/>
          <p:cNvCxnSpPr/>
          <p:nvPr/>
        </p:nvCxnSpPr>
        <p:spPr>
          <a:xfrm>
            <a:off x="7359609" y="2501326"/>
            <a:ext cx="555000" cy="0"/>
          </a:xfrm>
          <a:prstGeom prst="straightConnector1">
            <a:avLst/>
          </a:prstGeom>
          <a:noFill/>
          <a:ln cap="flat" cmpd="sng" w="9525">
            <a:solidFill>
              <a:schemeClr val="dk2"/>
            </a:solidFill>
            <a:prstDash val="solid"/>
            <a:round/>
            <a:headEnd len="med" w="med" type="none"/>
            <a:tailEnd len="med" w="med" type="none"/>
          </a:ln>
        </p:spPr>
      </p:cxnSp>
      <p:cxnSp>
        <p:nvCxnSpPr>
          <p:cNvPr id="67" name="Google Shape;67;p14"/>
          <p:cNvCxnSpPr/>
          <p:nvPr/>
        </p:nvCxnSpPr>
        <p:spPr>
          <a:xfrm>
            <a:off x="7391776" y="3314837"/>
            <a:ext cx="524700" cy="4200"/>
          </a:xfrm>
          <a:prstGeom prst="straightConnector1">
            <a:avLst/>
          </a:prstGeom>
          <a:noFill/>
          <a:ln cap="flat" cmpd="sng" w="9525">
            <a:solidFill>
              <a:schemeClr val="dk2"/>
            </a:solidFill>
            <a:prstDash val="solid"/>
            <a:round/>
            <a:headEnd len="med" w="med" type="none"/>
            <a:tailEnd len="med" w="med" type="none"/>
          </a:ln>
        </p:spPr>
      </p:cxnSp>
      <p:sp>
        <p:nvSpPr>
          <p:cNvPr id="68" name="Google Shape;68;p14"/>
          <p:cNvSpPr txBox="1"/>
          <p:nvPr/>
        </p:nvSpPr>
        <p:spPr>
          <a:xfrm>
            <a:off x="8209022" y="2340275"/>
            <a:ext cx="113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Junction</a:t>
            </a:r>
            <a:endParaRPr/>
          </a:p>
        </p:txBody>
      </p:sp>
      <p:cxnSp>
        <p:nvCxnSpPr>
          <p:cNvPr id="69" name="Google Shape;69;p14"/>
          <p:cNvCxnSpPr>
            <a:stCxn id="68" idx="1"/>
          </p:cNvCxnSpPr>
          <p:nvPr/>
        </p:nvCxnSpPr>
        <p:spPr>
          <a:xfrm flipH="1">
            <a:off x="7777022" y="2540375"/>
            <a:ext cx="432000" cy="9900"/>
          </a:xfrm>
          <a:prstGeom prst="straightConnector1">
            <a:avLst/>
          </a:prstGeom>
          <a:noFill/>
          <a:ln cap="flat" cmpd="sng" w="9525">
            <a:solidFill>
              <a:schemeClr val="dk2"/>
            </a:solidFill>
            <a:prstDash val="solid"/>
            <a:round/>
            <a:headEnd len="med" w="med" type="none"/>
            <a:tailEnd len="med" w="med" type="triangle"/>
          </a:ln>
        </p:spPr>
      </p:cxnSp>
      <p:cxnSp>
        <p:nvCxnSpPr>
          <p:cNvPr id="70" name="Google Shape;70;p14"/>
          <p:cNvCxnSpPr>
            <a:stCxn id="68" idx="1"/>
          </p:cNvCxnSpPr>
          <p:nvPr/>
        </p:nvCxnSpPr>
        <p:spPr>
          <a:xfrm flipH="1">
            <a:off x="8047622" y="2540375"/>
            <a:ext cx="161400" cy="414900"/>
          </a:xfrm>
          <a:prstGeom prst="straightConnector1">
            <a:avLst/>
          </a:prstGeom>
          <a:noFill/>
          <a:ln cap="flat" cmpd="sng" w="9525">
            <a:solidFill>
              <a:schemeClr val="dk2"/>
            </a:solidFill>
            <a:prstDash val="solid"/>
            <a:round/>
            <a:headEnd len="med" w="med" type="none"/>
            <a:tailEnd len="med" w="med" type="triangle"/>
          </a:ln>
        </p:spPr>
      </p:cxnSp>
      <p:sp>
        <p:nvSpPr>
          <p:cNvPr id="71" name="Google Shape;71;p14"/>
          <p:cNvSpPr txBox="1"/>
          <p:nvPr/>
        </p:nvSpPr>
        <p:spPr>
          <a:xfrm>
            <a:off x="8047667" y="3215525"/>
            <a:ext cx="14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Intersection</a:t>
            </a:r>
            <a:endParaRPr/>
          </a:p>
        </p:txBody>
      </p:sp>
      <p:sp>
        <p:nvSpPr>
          <p:cNvPr id="72" name="Google Shape;72;p14"/>
          <p:cNvSpPr/>
          <p:nvPr/>
        </p:nvSpPr>
        <p:spPr>
          <a:xfrm>
            <a:off x="7640063" y="2711932"/>
            <a:ext cx="251100" cy="192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374571" y="2711932"/>
            <a:ext cx="251100" cy="192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7640063" y="2914249"/>
            <a:ext cx="251100" cy="192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7374571" y="2912653"/>
            <a:ext cx="251100" cy="192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 name="Google Shape;76;p14"/>
          <p:cNvCxnSpPr>
            <a:stCxn id="71" idx="1"/>
            <a:endCxn id="75" idx="3"/>
          </p:cNvCxnSpPr>
          <p:nvPr/>
        </p:nvCxnSpPr>
        <p:spPr>
          <a:xfrm rot="10800000">
            <a:off x="7625567" y="3008825"/>
            <a:ext cx="422100" cy="406800"/>
          </a:xfrm>
          <a:prstGeom prst="straightConnector1">
            <a:avLst/>
          </a:prstGeom>
          <a:noFill/>
          <a:ln cap="flat" cmpd="sng" w="9525">
            <a:solidFill>
              <a:schemeClr val="dk2"/>
            </a:solidFill>
            <a:prstDash val="solid"/>
            <a:round/>
            <a:headEnd len="med" w="med" type="none"/>
            <a:tailEnd len="med" w="med" type="triangle"/>
          </a:ln>
        </p:spPr>
      </p:cxnSp>
      <p:sp>
        <p:nvSpPr>
          <p:cNvPr id="77" name="Google Shape;77;p14"/>
          <p:cNvSpPr txBox="1"/>
          <p:nvPr/>
        </p:nvSpPr>
        <p:spPr>
          <a:xfrm>
            <a:off x="750700" y="613050"/>
            <a:ext cx="5257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00"/>
              <a:t>Motivation</a:t>
            </a:r>
            <a:endParaRPr sz="2300"/>
          </a:p>
        </p:txBody>
      </p:sp>
      <p:pic>
        <p:nvPicPr>
          <p:cNvPr id="78" name="Google Shape;78;p14"/>
          <p:cNvPicPr preferRelativeResize="0"/>
          <p:nvPr/>
        </p:nvPicPr>
        <p:blipFill>
          <a:blip r:embed="rId4">
            <a:alphaModFix/>
          </a:blip>
          <a:stretch>
            <a:fillRect/>
          </a:stretch>
        </p:blipFill>
        <p:spPr>
          <a:xfrm>
            <a:off x="244849" y="1638425"/>
            <a:ext cx="3079676" cy="2511700"/>
          </a:xfrm>
          <a:prstGeom prst="rect">
            <a:avLst/>
          </a:prstGeom>
          <a:noFill/>
          <a:ln>
            <a:noFill/>
          </a:ln>
        </p:spPr>
      </p:pic>
      <p:pic>
        <p:nvPicPr>
          <p:cNvPr id="79" name="Google Shape;79;p14"/>
          <p:cNvPicPr preferRelativeResize="0"/>
          <p:nvPr/>
        </p:nvPicPr>
        <p:blipFill>
          <a:blip r:embed="rId5">
            <a:alphaModFix/>
          </a:blip>
          <a:stretch>
            <a:fillRect/>
          </a:stretch>
        </p:blipFill>
        <p:spPr>
          <a:xfrm>
            <a:off x="3577501" y="2026425"/>
            <a:ext cx="2330176" cy="1735700"/>
          </a:xfrm>
          <a:prstGeom prst="rect">
            <a:avLst/>
          </a:prstGeom>
          <a:noFill/>
          <a:ln>
            <a:noFill/>
          </a:ln>
        </p:spPr>
      </p:pic>
      <p:cxnSp>
        <p:nvCxnSpPr>
          <p:cNvPr id="80" name="Google Shape;80;p14"/>
          <p:cNvCxnSpPr/>
          <p:nvPr/>
        </p:nvCxnSpPr>
        <p:spPr>
          <a:xfrm>
            <a:off x="6220600" y="2528550"/>
            <a:ext cx="1091700" cy="0"/>
          </a:xfrm>
          <a:prstGeom prst="straightConnector1">
            <a:avLst/>
          </a:prstGeom>
          <a:noFill/>
          <a:ln cap="flat" cmpd="sng" w="9525">
            <a:solidFill>
              <a:schemeClr val="dk2"/>
            </a:solidFill>
            <a:prstDash val="solid"/>
            <a:round/>
            <a:headEnd len="med" w="med" type="stealth"/>
            <a:tailEnd len="med" w="med" type="stealth"/>
          </a:ln>
        </p:spPr>
      </p:cxnSp>
      <p:sp>
        <p:nvSpPr>
          <p:cNvPr id="81" name="Google Shape;81;p14"/>
          <p:cNvSpPr txBox="1"/>
          <p:nvPr/>
        </p:nvSpPr>
        <p:spPr>
          <a:xfrm>
            <a:off x="6355172" y="2208225"/>
            <a:ext cx="113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10 units</a:t>
            </a:r>
            <a:endParaRPr sz="1200"/>
          </a:p>
        </p:txBody>
      </p:sp>
      <p:cxnSp>
        <p:nvCxnSpPr>
          <p:cNvPr id="82" name="Google Shape;82;p14"/>
          <p:cNvCxnSpPr/>
          <p:nvPr/>
        </p:nvCxnSpPr>
        <p:spPr>
          <a:xfrm>
            <a:off x="6145850" y="2625175"/>
            <a:ext cx="0" cy="538200"/>
          </a:xfrm>
          <a:prstGeom prst="straightConnector1">
            <a:avLst/>
          </a:prstGeom>
          <a:noFill/>
          <a:ln cap="flat" cmpd="sng" w="9525">
            <a:solidFill>
              <a:schemeClr val="dk2"/>
            </a:solidFill>
            <a:prstDash val="solid"/>
            <a:round/>
            <a:headEnd len="med" w="med" type="stealth"/>
            <a:tailEnd len="med" w="med" type="stealth"/>
          </a:ln>
        </p:spPr>
      </p:cxnSp>
      <p:sp>
        <p:nvSpPr>
          <p:cNvPr id="83" name="Google Shape;83;p14"/>
          <p:cNvSpPr txBox="1"/>
          <p:nvPr/>
        </p:nvSpPr>
        <p:spPr>
          <a:xfrm>
            <a:off x="6145847" y="2721400"/>
            <a:ext cx="113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2</a:t>
            </a:r>
            <a:r>
              <a:rPr lang="en-GB" sz="1200"/>
              <a:t> units</a:t>
            </a:r>
            <a:endParaRPr sz="1200"/>
          </a:p>
        </p:txBody>
      </p:sp>
      <p:sp>
        <p:nvSpPr>
          <p:cNvPr id="84" name="Google Shape;84;p14"/>
          <p:cNvSpPr txBox="1"/>
          <p:nvPr/>
        </p:nvSpPr>
        <p:spPr>
          <a:xfrm>
            <a:off x="5158852" y="3946400"/>
            <a:ext cx="197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2x2</a:t>
            </a:r>
            <a:r>
              <a:rPr lang="en-GB" sz="1200"/>
              <a:t> intersection matrix</a:t>
            </a:r>
            <a:endParaRPr sz="1200"/>
          </a:p>
        </p:txBody>
      </p:sp>
      <p:cxnSp>
        <p:nvCxnSpPr>
          <p:cNvPr id="85" name="Google Shape;85;p14"/>
          <p:cNvCxnSpPr>
            <a:stCxn id="84" idx="0"/>
          </p:cNvCxnSpPr>
          <p:nvPr/>
        </p:nvCxnSpPr>
        <p:spPr>
          <a:xfrm flipH="1" rot="10800000">
            <a:off x="6145852" y="3147800"/>
            <a:ext cx="1211100" cy="798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nvSpPr>
        <p:spPr>
          <a:xfrm>
            <a:off x="473625" y="221800"/>
            <a:ext cx="11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Scenario 2</a:t>
            </a:r>
            <a:endParaRPr/>
          </a:p>
        </p:txBody>
      </p:sp>
      <p:sp>
        <p:nvSpPr>
          <p:cNvPr id="247" name="Google Shape;247;p32"/>
          <p:cNvSpPr/>
          <p:nvPr/>
        </p:nvSpPr>
        <p:spPr>
          <a:xfrm>
            <a:off x="620325" y="732950"/>
            <a:ext cx="146700" cy="163200"/>
          </a:xfrm>
          <a:prstGeom prst="ellipse">
            <a:avLst/>
          </a:prstGeom>
          <a:solidFill>
            <a:srgbClr val="CC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2"/>
          <p:cNvSpPr/>
          <p:nvPr/>
        </p:nvSpPr>
        <p:spPr>
          <a:xfrm>
            <a:off x="620325" y="930775"/>
            <a:ext cx="146700" cy="163200"/>
          </a:xfrm>
          <a:prstGeom prst="ellipse">
            <a:avLst/>
          </a:prstGeom>
          <a:solidFill>
            <a:srgbClr val="4A86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2"/>
          <p:cNvSpPr/>
          <p:nvPr/>
        </p:nvSpPr>
        <p:spPr>
          <a:xfrm>
            <a:off x="620325" y="1165887"/>
            <a:ext cx="146700" cy="163200"/>
          </a:xfrm>
          <a:prstGeom prst="ellipse">
            <a:avLst/>
          </a:prstGeom>
          <a:solidFill>
            <a:srgbClr val="FEFF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2"/>
          <p:cNvSpPr/>
          <p:nvPr/>
        </p:nvSpPr>
        <p:spPr>
          <a:xfrm>
            <a:off x="620325" y="1400975"/>
            <a:ext cx="146700" cy="163200"/>
          </a:xfrm>
          <a:prstGeom prst="ellipse">
            <a:avLst/>
          </a:prstGeom>
          <a:solidFill>
            <a:srgbClr val="7BB83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2"/>
          <p:cNvSpPr txBox="1"/>
          <p:nvPr/>
        </p:nvSpPr>
        <p:spPr>
          <a:xfrm>
            <a:off x="683075" y="622000"/>
            <a:ext cx="2152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Car 1: priority  1</a:t>
            </a:r>
            <a:endParaRPr/>
          </a:p>
          <a:p>
            <a:pPr indent="0" lvl="0" marL="0" rtl="0" algn="l">
              <a:spcBef>
                <a:spcPts val="0"/>
              </a:spcBef>
              <a:spcAft>
                <a:spcPts val="0"/>
              </a:spcAft>
              <a:buNone/>
            </a:pPr>
            <a:r>
              <a:rPr lang="en-GB"/>
              <a:t>Car 2</a:t>
            </a:r>
            <a:r>
              <a:rPr lang="en-GB">
                <a:solidFill>
                  <a:schemeClr val="dk1"/>
                </a:solidFill>
              </a:rPr>
              <a:t>: priority  2</a:t>
            </a:r>
            <a:endParaRPr/>
          </a:p>
          <a:p>
            <a:pPr indent="0" lvl="0" marL="0" rtl="0" algn="l">
              <a:spcBef>
                <a:spcPts val="0"/>
              </a:spcBef>
              <a:spcAft>
                <a:spcPts val="0"/>
              </a:spcAft>
              <a:buNone/>
            </a:pPr>
            <a:r>
              <a:rPr lang="en-GB"/>
              <a:t>Car 3</a:t>
            </a:r>
            <a:r>
              <a:rPr lang="en-GB">
                <a:solidFill>
                  <a:schemeClr val="dk1"/>
                </a:solidFill>
              </a:rPr>
              <a:t>: priority  3(</a:t>
            </a:r>
            <a:r>
              <a:rPr lang="en-GB" sz="900">
                <a:solidFill>
                  <a:schemeClr val="dk1"/>
                </a:solidFill>
              </a:rPr>
              <a:t>High Speed)</a:t>
            </a:r>
            <a:endParaRPr sz="900"/>
          </a:p>
          <a:p>
            <a:pPr indent="0" lvl="0" marL="0" rtl="0" algn="l">
              <a:spcBef>
                <a:spcPts val="0"/>
              </a:spcBef>
              <a:spcAft>
                <a:spcPts val="0"/>
              </a:spcAft>
              <a:buNone/>
            </a:pPr>
            <a:r>
              <a:rPr lang="en-GB"/>
              <a:t>Car 4</a:t>
            </a:r>
            <a:r>
              <a:rPr lang="en-GB">
                <a:solidFill>
                  <a:schemeClr val="dk1"/>
                </a:solidFill>
              </a:rPr>
              <a:t>: priority  3</a:t>
            </a:r>
            <a:r>
              <a:rPr lang="en-GB" sz="900">
                <a:solidFill>
                  <a:schemeClr val="dk1"/>
                </a:solidFill>
              </a:rPr>
              <a:t>(LOW Speed)</a:t>
            </a:r>
            <a:endParaRPr sz="900"/>
          </a:p>
        </p:txBody>
      </p:sp>
      <p:pic>
        <p:nvPicPr>
          <p:cNvPr id="252" name="Google Shape;252;p32"/>
          <p:cNvPicPr preferRelativeResize="0"/>
          <p:nvPr/>
        </p:nvPicPr>
        <p:blipFill>
          <a:blip r:embed="rId3">
            <a:alphaModFix/>
          </a:blip>
          <a:stretch>
            <a:fillRect/>
          </a:stretch>
        </p:blipFill>
        <p:spPr>
          <a:xfrm>
            <a:off x="2910375" y="122625"/>
            <a:ext cx="2431525" cy="2380950"/>
          </a:xfrm>
          <a:prstGeom prst="rect">
            <a:avLst/>
          </a:prstGeom>
          <a:noFill/>
          <a:ln>
            <a:noFill/>
          </a:ln>
        </p:spPr>
      </p:pic>
      <p:pic>
        <p:nvPicPr>
          <p:cNvPr id="253" name="Google Shape;253;p32"/>
          <p:cNvPicPr preferRelativeResize="0"/>
          <p:nvPr/>
        </p:nvPicPr>
        <p:blipFill>
          <a:blip r:embed="rId4">
            <a:alphaModFix/>
          </a:blip>
          <a:stretch>
            <a:fillRect/>
          </a:stretch>
        </p:blipFill>
        <p:spPr>
          <a:xfrm>
            <a:off x="5947100" y="122613"/>
            <a:ext cx="2201950" cy="2249724"/>
          </a:xfrm>
          <a:prstGeom prst="rect">
            <a:avLst/>
          </a:prstGeom>
          <a:noFill/>
          <a:ln>
            <a:noFill/>
          </a:ln>
        </p:spPr>
      </p:pic>
      <p:pic>
        <p:nvPicPr>
          <p:cNvPr id="254" name="Google Shape;254;p32"/>
          <p:cNvPicPr preferRelativeResize="0"/>
          <p:nvPr/>
        </p:nvPicPr>
        <p:blipFill>
          <a:blip r:embed="rId5">
            <a:alphaModFix/>
          </a:blip>
          <a:stretch>
            <a:fillRect/>
          </a:stretch>
        </p:blipFill>
        <p:spPr>
          <a:xfrm>
            <a:off x="2508975" y="2571762"/>
            <a:ext cx="2832914" cy="2466363"/>
          </a:xfrm>
          <a:prstGeom prst="rect">
            <a:avLst/>
          </a:prstGeom>
          <a:noFill/>
          <a:ln>
            <a:noFill/>
          </a:ln>
        </p:spPr>
      </p:pic>
      <p:pic>
        <p:nvPicPr>
          <p:cNvPr id="255" name="Google Shape;255;p32"/>
          <p:cNvPicPr preferRelativeResize="0"/>
          <p:nvPr/>
        </p:nvPicPr>
        <p:blipFill>
          <a:blip r:embed="rId6">
            <a:alphaModFix/>
          </a:blip>
          <a:stretch>
            <a:fillRect/>
          </a:stretch>
        </p:blipFill>
        <p:spPr>
          <a:xfrm>
            <a:off x="6076675" y="2372313"/>
            <a:ext cx="2605575" cy="2662096"/>
          </a:xfrm>
          <a:prstGeom prst="rect">
            <a:avLst/>
          </a:prstGeom>
          <a:noFill/>
          <a:ln>
            <a:noFill/>
          </a:ln>
        </p:spPr>
      </p:pic>
      <p:sp>
        <p:nvSpPr>
          <p:cNvPr id="256" name="Google Shape;256;p32"/>
          <p:cNvSpPr txBox="1"/>
          <p:nvPr/>
        </p:nvSpPr>
        <p:spPr>
          <a:xfrm>
            <a:off x="2085650" y="1460350"/>
            <a:ext cx="69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3"/>
          <p:cNvPicPr preferRelativeResize="0"/>
          <p:nvPr/>
        </p:nvPicPr>
        <p:blipFill>
          <a:blip r:embed="rId3">
            <a:alphaModFix/>
          </a:blip>
          <a:stretch>
            <a:fillRect/>
          </a:stretch>
        </p:blipFill>
        <p:spPr>
          <a:xfrm>
            <a:off x="1260975" y="208125"/>
            <a:ext cx="2605575" cy="2662096"/>
          </a:xfrm>
          <a:prstGeom prst="rect">
            <a:avLst/>
          </a:prstGeom>
          <a:noFill/>
          <a:ln>
            <a:noFill/>
          </a:ln>
        </p:spPr>
      </p:pic>
      <p:pic>
        <p:nvPicPr>
          <p:cNvPr id="262" name="Google Shape;262;p33"/>
          <p:cNvPicPr preferRelativeResize="0"/>
          <p:nvPr/>
        </p:nvPicPr>
        <p:blipFill>
          <a:blip r:embed="rId4">
            <a:alphaModFix/>
          </a:blip>
          <a:stretch>
            <a:fillRect/>
          </a:stretch>
        </p:blipFill>
        <p:spPr>
          <a:xfrm>
            <a:off x="4516200" y="131500"/>
            <a:ext cx="2755574" cy="2815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3415050" y="762925"/>
            <a:ext cx="2313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a:t>
            </a:r>
            <a:endParaRPr/>
          </a:p>
        </p:txBody>
      </p:sp>
      <p:sp>
        <p:nvSpPr>
          <p:cNvPr id="268" name="Google Shape;268;p34"/>
          <p:cNvSpPr txBox="1"/>
          <p:nvPr/>
        </p:nvSpPr>
        <p:spPr>
          <a:xfrm>
            <a:off x="476025" y="1545075"/>
            <a:ext cx="8120700" cy="267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1"/>
                </a:solidFill>
                <a:highlight>
                  <a:schemeClr val="lt1"/>
                </a:highlight>
                <a:latin typeface="Roboto"/>
                <a:ea typeface="Roboto"/>
                <a:cs typeface="Roboto"/>
                <a:sym typeface="Roboto"/>
              </a:rPr>
              <a:t>This project presents an efficient cross-traffic management control system for autonomous cars. The system utilizes the Short Remaining Time First (SRTF) algorithm to prioritize cars at intersections. It incorporates FreeRTOS C code for task management, VHDL code for system implementation, and UPPAAL modeling for verification. By assigning priority based on predefined rules, the system optimizes traffic flow, ensuring smoother and safer interactions between autonomous vehicles. The project demonstrates improved efficiency and performance, offering potential for future enhancements and advancements in traffic management for autonomous cars.</a:t>
            </a:r>
            <a:endParaRPr sz="2000">
              <a:solidFill>
                <a:schemeClr val="dk1"/>
              </a:solidFill>
              <a:highlight>
                <a:schemeClr val="lt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274" name="Google Shape;27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[1] Modern Operating Systems. Andrew S. Tanenbaum, Herbert Bos. Pearson Education, 2015. </a:t>
            </a:r>
            <a:r>
              <a:rPr lang="en-GB"/>
              <a:t>p</a:t>
            </a:r>
            <a:r>
              <a:rPr lang="en-GB"/>
              <a:t>.158.</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5"/>
          <p:cNvPicPr preferRelativeResize="0"/>
          <p:nvPr/>
        </p:nvPicPr>
        <p:blipFill>
          <a:blip r:embed="rId3">
            <a:alphaModFix/>
          </a:blip>
          <a:stretch>
            <a:fillRect/>
          </a:stretch>
        </p:blipFill>
        <p:spPr>
          <a:xfrm>
            <a:off x="0" y="56475"/>
            <a:ext cx="9144001" cy="5087025"/>
          </a:xfrm>
          <a:prstGeom prst="rect">
            <a:avLst/>
          </a:prstGeom>
          <a:noFill/>
          <a:ln>
            <a:noFill/>
          </a:ln>
        </p:spPr>
      </p:pic>
      <p:sp>
        <p:nvSpPr>
          <p:cNvPr id="91" name="Google Shape;91;p15"/>
          <p:cNvSpPr txBox="1"/>
          <p:nvPr>
            <p:ph type="ctrTitle"/>
          </p:nvPr>
        </p:nvSpPr>
        <p:spPr>
          <a:xfrm>
            <a:off x="-1515750" y="56475"/>
            <a:ext cx="8520600" cy="8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2900"/>
              <a:t>UML Requirement Diagram</a:t>
            </a:r>
            <a:endParaRPr sz="2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6"/>
          <p:cNvPicPr preferRelativeResize="0"/>
          <p:nvPr/>
        </p:nvPicPr>
        <p:blipFill>
          <a:blip r:embed="rId3">
            <a:alphaModFix/>
          </a:blip>
          <a:stretch>
            <a:fillRect/>
          </a:stretch>
        </p:blipFill>
        <p:spPr>
          <a:xfrm>
            <a:off x="1904125" y="55575"/>
            <a:ext cx="5083000" cy="5143501"/>
          </a:xfrm>
          <a:prstGeom prst="rect">
            <a:avLst/>
          </a:prstGeom>
          <a:noFill/>
          <a:ln>
            <a:noFill/>
          </a:ln>
        </p:spPr>
      </p:pic>
      <p:sp>
        <p:nvSpPr>
          <p:cNvPr id="97" name="Google Shape;97;p16"/>
          <p:cNvSpPr txBox="1"/>
          <p:nvPr/>
        </p:nvSpPr>
        <p:spPr>
          <a:xfrm>
            <a:off x="0" y="0"/>
            <a:ext cx="69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Use Case Diagram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7"/>
          <p:cNvPicPr preferRelativeResize="0"/>
          <p:nvPr/>
        </p:nvPicPr>
        <p:blipFill>
          <a:blip r:embed="rId3">
            <a:alphaModFix/>
          </a:blip>
          <a:stretch>
            <a:fillRect/>
          </a:stretch>
        </p:blipFill>
        <p:spPr>
          <a:xfrm>
            <a:off x="0" y="152400"/>
            <a:ext cx="4699750" cy="4838700"/>
          </a:xfrm>
          <a:prstGeom prst="rect">
            <a:avLst/>
          </a:prstGeom>
          <a:noFill/>
          <a:ln>
            <a:noFill/>
          </a:ln>
        </p:spPr>
      </p:pic>
      <p:sp>
        <p:nvSpPr>
          <p:cNvPr id="103" name="Google Shape;103;p17"/>
          <p:cNvSpPr txBox="1"/>
          <p:nvPr/>
        </p:nvSpPr>
        <p:spPr>
          <a:xfrm>
            <a:off x="52450" y="68575"/>
            <a:ext cx="69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Activity Diagram</a:t>
            </a:r>
            <a:endParaRPr/>
          </a:p>
        </p:txBody>
      </p:sp>
      <p:pic>
        <p:nvPicPr>
          <p:cNvPr id="104" name="Google Shape;104;p17"/>
          <p:cNvPicPr preferRelativeResize="0"/>
          <p:nvPr/>
        </p:nvPicPr>
        <p:blipFill>
          <a:blip r:embed="rId4">
            <a:alphaModFix/>
          </a:blip>
          <a:stretch>
            <a:fillRect/>
          </a:stretch>
        </p:blipFill>
        <p:spPr>
          <a:xfrm>
            <a:off x="4736700" y="-156925"/>
            <a:ext cx="4407299" cy="5235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nvSpPr>
        <p:spPr>
          <a:xfrm>
            <a:off x="750700" y="327750"/>
            <a:ext cx="691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Sequence Diagram</a:t>
            </a:r>
            <a:endParaRPr/>
          </a:p>
        </p:txBody>
      </p:sp>
      <p:pic>
        <p:nvPicPr>
          <p:cNvPr id="110" name="Google Shape;110;p18"/>
          <p:cNvPicPr preferRelativeResize="0"/>
          <p:nvPr/>
        </p:nvPicPr>
        <p:blipFill>
          <a:blip r:embed="rId3">
            <a:alphaModFix/>
          </a:blip>
          <a:stretch>
            <a:fillRect/>
          </a:stretch>
        </p:blipFill>
        <p:spPr>
          <a:xfrm>
            <a:off x="152400" y="880350"/>
            <a:ext cx="8929249" cy="3775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ctrTitle"/>
          </p:nvPr>
        </p:nvSpPr>
        <p:spPr>
          <a:xfrm>
            <a:off x="499175" y="744575"/>
            <a:ext cx="7701900" cy="16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880"/>
              <a:t>               </a:t>
            </a:r>
            <a:r>
              <a:rPr lang="en-GB" sz="2880"/>
              <a:t>Implementation In C</a:t>
            </a:r>
            <a:endParaRPr sz="2880"/>
          </a:p>
        </p:txBody>
      </p:sp>
      <p:sp>
        <p:nvSpPr>
          <p:cNvPr id="116" name="Google Shape;116;p19"/>
          <p:cNvSpPr txBox="1"/>
          <p:nvPr>
            <p:ph idx="1" type="subTitle"/>
          </p:nvPr>
        </p:nvSpPr>
        <p:spPr>
          <a:xfrm>
            <a:off x="2247750" y="858700"/>
            <a:ext cx="3829800" cy="513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lang="en-GB" sz="1791"/>
              <a:t> Spawning </a:t>
            </a:r>
            <a:r>
              <a:rPr lang="en-GB" sz="1791"/>
              <a:t>Algorithm</a:t>
            </a:r>
            <a:r>
              <a:rPr lang="en-GB" sz="1791"/>
              <a:t> </a:t>
            </a:r>
            <a:endParaRPr sz="1791"/>
          </a:p>
        </p:txBody>
      </p:sp>
      <p:pic>
        <p:nvPicPr>
          <p:cNvPr id="117" name="Google Shape;117;p19"/>
          <p:cNvPicPr preferRelativeResize="0"/>
          <p:nvPr/>
        </p:nvPicPr>
        <p:blipFill>
          <a:blip r:embed="rId3">
            <a:alphaModFix/>
          </a:blip>
          <a:stretch>
            <a:fillRect/>
          </a:stretch>
        </p:blipFill>
        <p:spPr>
          <a:xfrm>
            <a:off x="1533325" y="1238175"/>
            <a:ext cx="4294550" cy="1073650"/>
          </a:xfrm>
          <a:prstGeom prst="rect">
            <a:avLst/>
          </a:prstGeom>
          <a:noFill/>
          <a:ln>
            <a:noFill/>
          </a:ln>
        </p:spPr>
      </p:pic>
      <p:sp>
        <p:nvSpPr>
          <p:cNvPr id="118" name="Google Shape;118;p19"/>
          <p:cNvSpPr txBox="1"/>
          <p:nvPr/>
        </p:nvSpPr>
        <p:spPr>
          <a:xfrm>
            <a:off x="269725" y="1468925"/>
            <a:ext cx="1263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Structs</a:t>
            </a:r>
            <a:endParaRPr/>
          </a:p>
        </p:txBody>
      </p:sp>
      <p:sp>
        <p:nvSpPr>
          <p:cNvPr id="119" name="Google Shape;119;p19"/>
          <p:cNvSpPr txBox="1"/>
          <p:nvPr/>
        </p:nvSpPr>
        <p:spPr>
          <a:xfrm>
            <a:off x="311700" y="2431475"/>
            <a:ext cx="2884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Vehicle Spawn Function</a:t>
            </a:r>
            <a:endParaRPr/>
          </a:p>
        </p:txBody>
      </p:sp>
      <p:pic>
        <p:nvPicPr>
          <p:cNvPr id="120" name="Google Shape;120;p19"/>
          <p:cNvPicPr preferRelativeResize="0"/>
          <p:nvPr/>
        </p:nvPicPr>
        <p:blipFill>
          <a:blip r:embed="rId4">
            <a:alphaModFix/>
          </a:blip>
          <a:stretch>
            <a:fillRect/>
          </a:stretch>
        </p:blipFill>
        <p:spPr>
          <a:xfrm>
            <a:off x="2850500" y="2526800"/>
            <a:ext cx="1800225" cy="209550"/>
          </a:xfrm>
          <a:prstGeom prst="rect">
            <a:avLst/>
          </a:prstGeom>
          <a:noFill/>
          <a:ln>
            <a:noFill/>
          </a:ln>
        </p:spPr>
      </p:pic>
      <p:sp>
        <p:nvSpPr>
          <p:cNvPr id="121" name="Google Shape;121;p19"/>
          <p:cNvSpPr txBox="1"/>
          <p:nvPr/>
        </p:nvSpPr>
        <p:spPr>
          <a:xfrm>
            <a:off x="311700" y="3156275"/>
            <a:ext cx="2538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Generating Randoms</a:t>
            </a:r>
            <a:endParaRPr/>
          </a:p>
        </p:txBody>
      </p:sp>
      <p:pic>
        <p:nvPicPr>
          <p:cNvPr id="122" name="Google Shape;122;p19"/>
          <p:cNvPicPr preferRelativeResize="0"/>
          <p:nvPr/>
        </p:nvPicPr>
        <p:blipFill>
          <a:blip r:embed="rId5">
            <a:alphaModFix/>
          </a:blip>
          <a:stretch>
            <a:fillRect/>
          </a:stretch>
        </p:blipFill>
        <p:spPr>
          <a:xfrm>
            <a:off x="1067250" y="3735363"/>
            <a:ext cx="7143750" cy="209550"/>
          </a:xfrm>
          <a:prstGeom prst="rect">
            <a:avLst/>
          </a:prstGeom>
          <a:noFill/>
          <a:ln>
            <a:noFill/>
          </a:ln>
        </p:spPr>
      </p:pic>
      <p:pic>
        <p:nvPicPr>
          <p:cNvPr id="123" name="Google Shape;123;p19"/>
          <p:cNvPicPr preferRelativeResize="0"/>
          <p:nvPr/>
        </p:nvPicPr>
        <p:blipFill>
          <a:blip r:embed="rId6">
            <a:alphaModFix/>
          </a:blip>
          <a:stretch>
            <a:fillRect/>
          </a:stretch>
        </p:blipFill>
        <p:spPr>
          <a:xfrm>
            <a:off x="1067250" y="3465763"/>
            <a:ext cx="6410325" cy="238125"/>
          </a:xfrm>
          <a:prstGeom prst="rect">
            <a:avLst/>
          </a:prstGeom>
          <a:noFill/>
          <a:ln>
            <a:noFill/>
          </a:ln>
        </p:spPr>
      </p:pic>
      <p:pic>
        <p:nvPicPr>
          <p:cNvPr id="124" name="Google Shape;124;p19"/>
          <p:cNvPicPr preferRelativeResize="0"/>
          <p:nvPr/>
        </p:nvPicPr>
        <p:blipFill>
          <a:blip r:embed="rId7">
            <a:alphaModFix/>
          </a:blip>
          <a:stretch>
            <a:fillRect/>
          </a:stretch>
        </p:blipFill>
        <p:spPr>
          <a:xfrm>
            <a:off x="1067250" y="3976400"/>
            <a:ext cx="5800725" cy="36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nvSpPr>
        <p:spPr>
          <a:xfrm>
            <a:off x="400150" y="498950"/>
            <a:ext cx="1842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Switch case </a:t>
            </a:r>
            <a:endParaRPr/>
          </a:p>
        </p:txBody>
      </p:sp>
      <p:pic>
        <p:nvPicPr>
          <p:cNvPr id="130" name="Google Shape;130;p20"/>
          <p:cNvPicPr preferRelativeResize="0"/>
          <p:nvPr/>
        </p:nvPicPr>
        <p:blipFill>
          <a:blip r:embed="rId3">
            <a:alphaModFix/>
          </a:blip>
          <a:stretch>
            <a:fillRect/>
          </a:stretch>
        </p:blipFill>
        <p:spPr>
          <a:xfrm>
            <a:off x="2133175" y="151800"/>
            <a:ext cx="4755451" cy="1657800"/>
          </a:xfrm>
          <a:prstGeom prst="rect">
            <a:avLst/>
          </a:prstGeom>
          <a:noFill/>
          <a:ln>
            <a:noFill/>
          </a:ln>
        </p:spPr>
      </p:pic>
      <p:sp>
        <p:nvSpPr>
          <p:cNvPr id="131" name="Google Shape;131;p20"/>
          <p:cNvSpPr txBox="1"/>
          <p:nvPr/>
        </p:nvSpPr>
        <p:spPr>
          <a:xfrm>
            <a:off x="445000" y="2171700"/>
            <a:ext cx="1752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Main function</a:t>
            </a:r>
            <a:endParaRPr/>
          </a:p>
        </p:txBody>
      </p:sp>
      <p:pic>
        <p:nvPicPr>
          <p:cNvPr id="132" name="Google Shape;132;p20"/>
          <p:cNvPicPr preferRelativeResize="0"/>
          <p:nvPr/>
        </p:nvPicPr>
        <p:blipFill>
          <a:blip r:embed="rId4">
            <a:alphaModFix/>
          </a:blip>
          <a:stretch>
            <a:fillRect/>
          </a:stretch>
        </p:blipFill>
        <p:spPr>
          <a:xfrm>
            <a:off x="2133175" y="2171688"/>
            <a:ext cx="4286250" cy="114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ctrTitle"/>
          </p:nvPr>
        </p:nvSpPr>
        <p:spPr>
          <a:xfrm>
            <a:off x="164975" y="181025"/>
            <a:ext cx="8296800" cy="953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FreeRTOS Implementation</a:t>
            </a:r>
            <a:endParaRPr/>
          </a:p>
        </p:txBody>
      </p:sp>
      <p:pic>
        <p:nvPicPr>
          <p:cNvPr id="138" name="Google Shape;138;p21"/>
          <p:cNvPicPr preferRelativeResize="0"/>
          <p:nvPr/>
        </p:nvPicPr>
        <p:blipFill>
          <a:blip r:embed="rId3">
            <a:alphaModFix/>
          </a:blip>
          <a:stretch>
            <a:fillRect/>
          </a:stretch>
        </p:blipFill>
        <p:spPr>
          <a:xfrm>
            <a:off x="164975" y="1222125"/>
            <a:ext cx="2101975" cy="757468"/>
          </a:xfrm>
          <a:prstGeom prst="rect">
            <a:avLst/>
          </a:prstGeom>
          <a:noFill/>
          <a:ln>
            <a:noFill/>
          </a:ln>
        </p:spPr>
      </p:pic>
      <p:pic>
        <p:nvPicPr>
          <p:cNvPr id="139" name="Google Shape;139;p21"/>
          <p:cNvPicPr preferRelativeResize="0"/>
          <p:nvPr/>
        </p:nvPicPr>
        <p:blipFill>
          <a:blip r:embed="rId4">
            <a:alphaModFix/>
          </a:blip>
          <a:stretch>
            <a:fillRect/>
          </a:stretch>
        </p:blipFill>
        <p:spPr>
          <a:xfrm>
            <a:off x="2419350" y="1222125"/>
            <a:ext cx="3722389" cy="3704275"/>
          </a:xfrm>
          <a:prstGeom prst="rect">
            <a:avLst/>
          </a:prstGeom>
          <a:noFill/>
          <a:ln>
            <a:noFill/>
          </a:ln>
        </p:spPr>
      </p:pic>
      <p:pic>
        <p:nvPicPr>
          <p:cNvPr id="140" name="Google Shape;140;p21"/>
          <p:cNvPicPr preferRelativeResize="0"/>
          <p:nvPr/>
        </p:nvPicPr>
        <p:blipFill>
          <a:blip r:embed="rId5">
            <a:alphaModFix/>
          </a:blip>
          <a:stretch>
            <a:fillRect/>
          </a:stretch>
        </p:blipFill>
        <p:spPr>
          <a:xfrm>
            <a:off x="6081625" y="1222125"/>
            <a:ext cx="3062375" cy="22746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