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0651F2-F004-4DB8-9A8D-8C218AE17B24}">
  <a:tblStyle styleId="{A00651F2-F004-4DB8-9A8D-8C218AE17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ProximaNova-bold.fntdata"/><Relationship Id="rId10" Type="http://schemas.openxmlformats.org/officeDocument/2006/relationships/slide" Target="slides/slide4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f824c4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f824c4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608df8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e608df8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608df8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608df8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e608df8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e608df8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0156e0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0156e0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ec15ba7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ec15ba7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ec15ba7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ec15ba7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ec15ba75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ec15ba7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e608df8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e608df8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e608df80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e608df80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e608df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e608df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ee157da9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ee157da9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e608df8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e608df8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IOD Capstone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6"/>
            <a:ext cx="81231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of Amazon Unlocked Mobile Phones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8"/>
              <a:t>Lachlan Links</a:t>
            </a:r>
            <a:endParaRPr sz="145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lang="en"/>
              <a:t>Pipeline</a:t>
            </a:r>
            <a:endParaRPr b="1"/>
          </a:p>
        </p:txBody>
      </p:sp>
      <p:sp>
        <p:nvSpPr>
          <p:cNvPr id="133" name="Google Shape;133;p22"/>
          <p:cNvSpPr txBox="1"/>
          <p:nvPr/>
        </p:nvSpPr>
        <p:spPr>
          <a:xfrm>
            <a:off x="765450" y="2189025"/>
            <a:ext cx="15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4" name="Google Shape;134;p22"/>
          <p:cNvGrpSpPr/>
          <p:nvPr/>
        </p:nvGrpSpPr>
        <p:grpSpPr>
          <a:xfrm>
            <a:off x="666425" y="1562350"/>
            <a:ext cx="7811150" cy="864225"/>
            <a:chOff x="683100" y="2156100"/>
            <a:chExt cx="7811150" cy="864225"/>
          </a:xfrm>
        </p:grpSpPr>
        <p:sp>
          <p:nvSpPr>
            <p:cNvPr id="135" name="Google Shape;135;p22"/>
            <p:cNvSpPr txBox="1"/>
            <p:nvPr/>
          </p:nvSpPr>
          <p:spPr>
            <a:xfrm>
              <a:off x="683100" y="2156100"/>
              <a:ext cx="1674000" cy="831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EDA / Data Cleaning and Text 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Preprocessing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6" name="Google Shape;136;p22"/>
            <p:cNvSpPr txBox="1"/>
            <p:nvPr/>
          </p:nvSpPr>
          <p:spPr>
            <a:xfrm>
              <a:off x="2716900" y="2156100"/>
              <a:ext cx="1674000" cy="831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Split data, create model design and test all models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4750700" y="2189025"/>
              <a:ext cx="1674000" cy="831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Parameter tuning and optimization for best model 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8" name="Google Shape;138;p22"/>
            <p:cNvSpPr txBox="1"/>
            <p:nvPr/>
          </p:nvSpPr>
          <p:spPr>
            <a:xfrm>
              <a:off x="6820250" y="2189025"/>
              <a:ext cx="1674000" cy="831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Apply model and make predictions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 of reviews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39" name="Google Shape;139;p22"/>
            <p:cNvCxnSpPr>
              <a:stCxn id="135" idx="3"/>
              <a:endCxn id="136" idx="1"/>
            </p:cNvCxnSpPr>
            <p:nvPr/>
          </p:nvCxnSpPr>
          <p:spPr>
            <a:xfrm>
              <a:off x="2357100" y="2571750"/>
              <a:ext cx="35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2"/>
            <p:cNvCxnSpPr/>
            <p:nvPr/>
          </p:nvCxnSpPr>
          <p:spPr>
            <a:xfrm>
              <a:off x="4385563" y="2571750"/>
              <a:ext cx="35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2"/>
            <p:cNvCxnSpPr/>
            <p:nvPr/>
          </p:nvCxnSpPr>
          <p:spPr>
            <a:xfrm>
              <a:off x="6442613" y="2604675"/>
              <a:ext cx="359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" name="Google Shape;142;p22"/>
          <p:cNvSpPr txBox="1"/>
          <p:nvPr/>
        </p:nvSpPr>
        <p:spPr>
          <a:xfrm>
            <a:off x="2789925" y="2718400"/>
            <a:ext cx="140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70% train 30% test. Stratify reviews due to 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imbalance.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Test all models on base parameters.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29675" y="2718400"/>
            <a:ext cx="1509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413778 rows after cleaning.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Stemming, tokenization, stop words and lowercasing used for text processing.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900250" y="2718400"/>
            <a:ext cx="1380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Grid search and cross validation and parameter turning was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applied to random forest model to increase accuracy.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6981775" y="2718400"/>
            <a:ext cx="138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Apply test data to 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tuned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 model and make predictions. Test model with 3 way and 5 way review system.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Performance</a:t>
            </a:r>
            <a:endParaRPr b="1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5" y="1758700"/>
            <a:ext cx="2739900" cy="29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825" y="2089463"/>
            <a:ext cx="2702949" cy="242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515050" y="1169313"/>
            <a:ext cx="3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latin typeface="Proxima Nova"/>
                <a:ea typeface="Proxima Nova"/>
                <a:cs typeface="Proxima Nova"/>
                <a:sym typeface="Proxima Nova"/>
              </a:rPr>
              <a:t>Performance </a:t>
            </a:r>
            <a:r>
              <a:rPr b="1" lang="en" sz="1300" u="sng">
                <a:latin typeface="Proxima Nova"/>
                <a:ea typeface="Proxima Nova"/>
                <a:cs typeface="Proxima Nova"/>
                <a:sym typeface="Proxima Nova"/>
              </a:rPr>
              <a:t>across</a:t>
            </a:r>
            <a:r>
              <a:rPr b="1" lang="en" sz="1300" u="sng">
                <a:latin typeface="Proxima Nova"/>
                <a:ea typeface="Proxima Nova"/>
                <a:cs typeface="Proxima Nova"/>
                <a:sym typeface="Proxima Nova"/>
              </a:rPr>
              <a:t> binary classification </a:t>
            </a:r>
            <a:endParaRPr b="1" sz="13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42598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{A00651F2-F004-4DB8-9A8D-8C218AE17B24}</a:tableStyleId>
              </a:tblPr>
              <a:tblGrid>
                <a:gridCol w="849275"/>
                <a:gridCol w="84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0.952978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Precision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0.957223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Recall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0.975306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ROC AUC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0.984691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3"/>
          <p:cNvSpPr txBox="1"/>
          <p:nvPr/>
        </p:nvSpPr>
        <p:spPr>
          <a:xfrm>
            <a:off x="4530450" y="1169325"/>
            <a:ext cx="387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latin typeface="Proxima Nova"/>
                <a:ea typeface="Proxima Nova"/>
                <a:cs typeface="Proxima Nova"/>
                <a:sym typeface="Proxima Nova"/>
              </a:rPr>
              <a:t>Random Forest Performance after Optimization </a:t>
            </a:r>
            <a:endParaRPr b="1" sz="13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540050" y="2050100"/>
            <a:ext cx="113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latin typeface="Proxima Nova"/>
                <a:ea typeface="Proxima Nova"/>
                <a:cs typeface="Proxima Nova"/>
                <a:sym typeface="Proxima Nova"/>
              </a:rPr>
              <a:t>Metrics</a:t>
            </a:r>
            <a:endParaRPr b="1" sz="13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Across Different Scoring</a:t>
            </a:r>
            <a:endParaRPr b="1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050" y="1131500"/>
            <a:ext cx="5034026" cy="11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675" y="2407725"/>
            <a:ext cx="2268624" cy="259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0800" y="2407726"/>
            <a:ext cx="2476876" cy="25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925" y="2384863"/>
            <a:ext cx="2621363" cy="263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redictions</a:t>
            </a:r>
            <a:endParaRPr b="1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63" y="1661313"/>
            <a:ext cx="49625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507575" y="1261125"/>
            <a:ext cx="33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Two Way Predictions (positive/negative)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062775" y="1767863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 = Positive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0= Negative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07575" y="2756975"/>
            <a:ext cx="28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Five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 Way Predictions (1-5 rating)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75" y="3329300"/>
            <a:ext cx="4962524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6062775" y="2805075"/>
            <a:ext cx="2794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Predictions Summary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Predictions created had accurate scores as intended. Two way predictions showing both a positive and negative while five way predictions showing a top, medium and low review. These were the goals for each review when created.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There are three main phone brands that take up most of the sales (</a:t>
            </a:r>
            <a:r>
              <a:rPr lang="en" sz="1400">
                <a:solidFill>
                  <a:schemeClr val="dk1"/>
                </a:solidFill>
              </a:rPr>
              <a:t>Samsung</a:t>
            </a:r>
            <a:r>
              <a:rPr lang="en" sz="1400">
                <a:solidFill>
                  <a:schemeClr val="dk1"/>
                </a:solidFill>
              </a:rPr>
              <a:t>, Blu and Apple). (B1)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This dataset and analysis </a:t>
            </a:r>
            <a:r>
              <a:rPr lang="en" sz="1400">
                <a:solidFill>
                  <a:schemeClr val="dk1"/>
                </a:solidFill>
              </a:rPr>
              <a:t>allows</a:t>
            </a:r>
            <a:r>
              <a:rPr lang="en" sz="1400">
                <a:solidFill>
                  <a:schemeClr val="dk1"/>
                </a:solidFill>
              </a:rPr>
              <a:t> for a very accurate prediction </a:t>
            </a:r>
            <a:r>
              <a:rPr lang="en" sz="1400">
                <a:solidFill>
                  <a:schemeClr val="dk1"/>
                </a:solidFill>
              </a:rPr>
              <a:t>rating</a:t>
            </a:r>
            <a:r>
              <a:rPr lang="en" sz="1400">
                <a:solidFill>
                  <a:schemeClr val="dk1"/>
                </a:solidFill>
              </a:rPr>
              <a:t> for phone review (0.95). (B2)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Even with a more diverse scoring system (3 way or 5 way) it still has a high accuracy of 0.93 and 0.86 </a:t>
            </a:r>
            <a:r>
              <a:rPr lang="en" sz="1400">
                <a:solidFill>
                  <a:schemeClr val="dk1"/>
                </a:solidFill>
              </a:rPr>
              <a:t>respectively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Positive and Negative word clouds allowed for a </a:t>
            </a:r>
            <a:r>
              <a:rPr lang="en" sz="1400">
                <a:solidFill>
                  <a:schemeClr val="dk1"/>
                </a:solidFill>
              </a:rPr>
              <a:t>descriptive</a:t>
            </a:r>
            <a:r>
              <a:rPr lang="en" sz="1400">
                <a:solidFill>
                  <a:schemeClr val="dk1"/>
                </a:solidFill>
              </a:rPr>
              <a:t> breakdown of what </a:t>
            </a:r>
            <a:r>
              <a:rPr lang="en" sz="1400">
                <a:solidFill>
                  <a:schemeClr val="dk1"/>
                </a:solidFill>
              </a:rPr>
              <a:t>words</a:t>
            </a:r>
            <a:r>
              <a:rPr lang="en" sz="1400">
                <a:solidFill>
                  <a:schemeClr val="dk1"/>
                </a:solidFill>
              </a:rPr>
              <a:t>/phrases are involved in each type of review.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Written review predictions were made and scored accurately by the model. This </a:t>
            </a:r>
            <a:r>
              <a:rPr lang="en" sz="1400">
                <a:solidFill>
                  <a:schemeClr val="dk1"/>
                </a:solidFill>
              </a:rPr>
              <a:t>allows</a:t>
            </a:r>
            <a:r>
              <a:rPr lang="en" sz="1400">
                <a:solidFill>
                  <a:schemeClr val="dk1"/>
                </a:solidFill>
              </a:rPr>
              <a:t> for score predictions on future phone reviews.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Further developments could be made on this dataset by </a:t>
            </a:r>
            <a:r>
              <a:rPr lang="en" sz="1400">
                <a:solidFill>
                  <a:schemeClr val="dk1"/>
                </a:solidFill>
              </a:rPr>
              <a:t>continuing</a:t>
            </a:r>
            <a:r>
              <a:rPr lang="en" sz="1400">
                <a:solidFill>
                  <a:schemeClr val="dk1"/>
                </a:solidFill>
              </a:rPr>
              <a:t> to update phone reviews as new phones would be coming out with different </a:t>
            </a:r>
            <a:r>
              <a:rPr lang="en" sz="1400">
                <a:solidFill>
                  <a:schemeClr val="dk1"/>
                </a:solidFill>
              </a:rPr>
              <a:t>features</a:t>
            </a:r>
            <a:r>
              <a:rPr lang="en" sz="1400">
                <a:solidFill>
                  <a:schemeClr val="dk1"/>
                </a:solidFill>
              </a:rPr>
              <a:t> which may not be mentioned in older reviews.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057575" y="1152475"/>
            <a:ext cx="312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About Me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Lachlan Links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24 year old graduat</a:t>
            </a:r>
            <a:r>
              <a:rPr lang="en" sz="1400">
                <a:solidFill>
                  <a:schemeClr val="dk1"/>
                </a:solidFill>
              </a:rPr>
              <a:t>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Background in Psychological Science (Griffith University)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395900" y="1152475"/>
            <a:ext cx="248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Topic Introduction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Dataset Description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Insights and EDA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Modelling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Predictions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</a:t>
            </a:r>
            <a:r>
              <a:rPr b="1" lang="en"/>
              <a:t>introduction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What </a:t>
            </a:r>
            <a:r>
              <a:rPr lang="en" sz="1400" u="sng">
                <a:solidFill>
                  <a:schemeClr val="dk1"/>
                </a:solidFill>
              </a:rPr>
              <a:t>the</a:t>
            </a:r>
            <a:r>
              <a:rPr lang="en" sz="1400" u="sng">
                <a:solidFill>
                  <a:schemeClr val="dk1"/>
                </a:solidFill>
              </a:rPr>
              <a:t> </a:t>
            </a:r>
            <a:r>
              <a:rPr lang="en" sz="1400" u="sng">
                <a:solidFill>
                  <a:schemeClr val="dk1"/>
                </a:solidFill>
              </a:rPr>
              <a:t>dataset</a:t>
            </a:r>
            <a:r>
              <a:rPr lang="en" sz="1400" u="sng">
                <a:solidFill>
                  <a:schemeClr val="dk1"/>
                </a:solidFill>
              </a:rPr>
              <a:t> is about?</a:t>
            </a:r>
            <a:endParaRPr sz="1400" u="sng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This</a:t>
            </a:r>
            <a:r>
              <a:rPr lang="en" sz="1400">
                <a:solidFill>
                  <a:schemeClr val="dk1"/>
                </a:solidFill>
              </a:rPr>
              <a:t> is a </a:t>
            </a:r>
            <a:r>
              <a:rPr lang="en" sz="1400">
                <a:solidFill>
                  <a:schemeClr val="dk1"/>
                </a:solidFill>
              </a:rPr>
              <a:t>large</a:t>
            </a:r>
            <a:r>
              <a:rPr lang="en" sz="1400">
                <a:solidFill>
                  <a:schemeClr val="dk1"/>
                </a:solidFill>
              </a:rPr>
              <a:t> dataset of a collection of unlocked mobile phones from different brands sold on Amazon.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Amazon is one of the largest online shopping </a:t>
            </a:r>
            <a:r>
              <a:rPr lang="en" sz="1400">
                <a:solidFill>
                  <a:schemeClr val="dk1"/>
                </a:solidFill>
              </a:rPr>
              <a:t>platforms</a:t>
            </a:r>
            <a:r>
              <a:rPr lang="en" sz="1400">
                <a:solidFill>
                  <a:schemeClr val="dk1"/>
                </a:solidFill>
              </a:rPr>
              <a:t> which can be accessed worldwide.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Why is this dataset </a:t>
            </a:r>
            <a:r>
              <a:rPr lang="en" sz="1400" u="sng">
                <a:solidFill>
                  <a:schemeClr val="dk1"/>
                </a:solidFill>
              </a:rPr>
              <a:t>important</a:t>
            </a:r>
            <a:r>
              <a:rPr lang="en" sz="1400" u="sng">
                <a:solidFill>
                  <a:schemeClr val="dk1"/>
                </a:solidFill>
              </a:rPr>
              <a:t>?</a:t>
            </a:r>
            <a:endParaRPr sz="1400" u="sng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Mobile phones are a product used by majority of the population daily, making this a </a:t>
            </a:r>
            <a:r>
              <a:rPr lang="en" sz="1400">
                <a:solidFill>
                  <a:schemeClr val="dk1"/>
                </a:solidFill>
              </a:rPr>
              <a:t>largely</a:t>
            </a:r>
            <a:r>
              <a:rPr lang="en" sz="1400">
                <a:solidFill>
                  <a:schemeClr val="dk1"/>
                </a:solidFill>
              </a:rPr>
              <a:t> purchased product.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A</a:t>
            </a:r>
            <a:r>
              <a:rPr lang="en" sz="1400">
                <a:solidFill>
                  <a:schemeClr val="dk1"/>
                </a:solidFill>
              </a:rPr>
              <a:t>mazon is one of the main places where people can purchase phones.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Reviews are left for each phone in written form and rating form, these reviews can affect the sale of the phone significantly.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</a:rPr>
              <a:t>Business questions</a:t>
            </a:r>
            <a:endParaRPr sz="1400" u="sng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Explore top brands of phones and their ratings.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Break down the written reviews and be able to predict the outcome </a:t>
            </a:r>
            <a:r>
              <a:rPr lang="en" sz="1400">
                <a:solidFill>
                  <a:schemeClr val="dk1"/>
                </a:solidFill>
              </a:rPr>
              <a:t>of</a:t>
            </a:r>
            <a:r>
              <a:rPr lang="en" sz="1400">
                <a:solidFill>
                  <a:schemeClr val="dk1"/>
                </a:solidFill>
              </a:rPr>
              <a:t> a review (positive/negative and rating 1-5) 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About the dataset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6"/>
          <p:cNvSpPr txBox="1"/>
          <p:nvPr/>
        </p:nvSpPr>
        <p:spPr>
          <a:xfrm>
            <a:off x="342900" y="1269475"/>
            <a:ext cx="32484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is a collection of reviews of unlocked mobile phones of Amazon.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Reviews consist of price, brand, phone name, written review and rating.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has 413840 review entries.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contains a varying number of types of phones and review ratings.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825" y="559876"/>
            <a:ext cx="3635274" cy="10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150" y="1885451"/>
            <a:ext cx="3375944" cy="27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Brands and Reviews</a:t>
            </a:r>
            <a:endParaRPr b="1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50" y="1165125"/>
            <a:ext cx="3936500" cy="30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650" y="1190925"/>
            <a:ext cx="4477350" cy="30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8673800" y="2263950"/>
            <a:ext cx="25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673800" y="2970800"/>
            <a:ext cx="3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-2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8673800" y="2364450"/>
            <a:ext cx="3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-3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Price</a:t>
            </a:r>
            <a:endParaRPr b="1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25" y="1126350"/>
            <a:ext cx="8010727" cy="22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961800" y="3613250"/>
            <a:ext cx="759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Mean Price: $226.86.     Standard Deviation: $271.05.     Price Correlation with Rating: 0.07.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Price is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positively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skewed with most phones being at the lower price range.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There were quite a few outliers (expensive phones), these were kept in since price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wasn't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the target variable. Price had a small correlation with ratings.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Breakdown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746350" cy="3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600" y="1062825"/>
            <a:ext cx="4454575" cy="32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15225" y="4413825"/>
            <a:ext cx="309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Positive review = rating &gt;=4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Negative rating = rating &gt;=3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92825" y="4399525"/>
            <a:ext cx="371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Positive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reviews outway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negative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Mostly high (5 star) reviews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Written Review Breakdown</a:t>
            </a:r>
            <a:endParaRPr b="1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00" y="1157488"/>
            <a:ext cx="3295676" cy="28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975" y="1157500"/>
            <a:ext cx="3481741" cy="28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115975" y="4077600"/>
            <a:ext cx="281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Review length mean : 177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Review length sum : 73,327,120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317350" y="4077600"/>
            <a:ext cx="281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Word count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mean : 40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Word count sum : 16,754,756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Clouds</a:t>
            </a:r>
            <a:endParaRPr b="1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250" y="1441900"/>
            <a:ext cx="4118050" cy="20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50" y="1446913"/>
            <a:ext cx="4118049" cy="206071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280500" y="1051600"/>
            <a:ext cx="20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Positive Review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675025" y="1017725"/>
            <a:ext cx="20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Negative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Review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050500" y="3820075"/>
            <a:ext cx="351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Key 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Negative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 Words: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stop work, issue, p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roblem, 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end back, return phone, waste money,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disappoint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, money back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723975" y="3820075"/>
            <a:ext cx="351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Key Positive Words: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Great, work, well, perfect, good, love, best, really good, work perfect.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