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1"/>
  </p:sldMasterIdLst>
  <p:notesMasterIdLst>
    <p:notesMasterId r:id="rId50"/>
  </p:notesMasterIdLst>
  <p:handoutMasterIdLst>
    <p:handoutMasterId r:id="rId51"/>
  </p:handoutMasterIdLst>
  <p:sldIdLst>
    <p:sldId id="319" r:id="rId2"/>
    <p:sldId id="257" r:id="rId3"/>
    <p:sldId id="542" r:id="rId4"/>
    <p:sldId id="393" r:id="rId5"/>
    <p:sldId id="544" r:id="rId6"/>
    <p:sldId id="545" r:id="rId7"/>
    <p:sldId id="546" r:id="rId8"/>
    <p:sldId id="547" r:id="rId9"/>
    <p:sldId id="577" r:id="rId10"/>
    <p:sldId id="548" r:id="rId11"/>
    <p:sldId id="549" r:id="rId12"/>
    <p:sldId id="550" r:id="rId13"/>
    <p:sldId id="578" r:id="rId14"/>
    <p:sldId id="579" r:id="rId15"/>
    <p:sldId id="586" r:id="rId16"/>
    <p:sldId id="580" r:id="rId17"/>
    <p:sldId id="551" r:id="rId18"/>
    <p:sldId id="581" r:id="rId19"/>
    <p:sldId id="552" r:id="rId20"/>
    <p:sldId id="553" r:id="rId21"/>
    <p:sldId id="554" r:id="rId22"/>
    <p:sldId id="555" r:id="rId23"/>
    <p:sldId id="582" r:id="rId24"/>
    <p:sldId id="583" r:id="rId25"/>
    <p:sldId id="556" r:id="rId26"/>
    <p:sldId id="557" r:id="rId27"/>
    <p:sldId id="558" r:id="rId28"/>
    <p:sldId id="559" r:id="rId29"/>
    <p:sldId id="560" r:id="rId30"/>
    <p:sldId id="561" r:id="rId31"/>
    <p:sldId id="584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85" r:id="rId43"/>
    <p:sldId id="572" r:id="rId44"/>
    <p:sldId id="573" r:id="rId45"/>
    <p:sldId id="390" r:id="rId46"/>
    <p:sldId id="541" r:id="rId47"/>
    <p:sldId id="574" r:id="rId48"/>
    <p:sldId id="575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FFFF"/>
    <a:srgbClr val="18B2B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8960" autoAdjust="0"/>
  </p:normalViewPr>
  <p:slideViewPr>
    <p:cSldViewPr>
      <p:cViewPr varScale="1">
        <p:scale>
          <a:sx n="69" d="100"/>
          <a:sy n="69" d="100"/>
        </p:scale>
        <p:origin x="11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9CD8AA6-7C84-4DE6-9566-BDD84113D2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25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C232B1C-1EEE-46E9-AAE0-B4B6DBD69D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45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08FD9F-FBF5-44B9-8759-ACF98F5EC92D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0C6B02E-ADB1-4785-ABBB-6966A35A28F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2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07ADBA9-C9AE-46E5-8EC4-A4F03B0877A1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64C2A8D-697D-4ED5-BA2C-05EACE92C7FF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BF30F58-DFE5-4DAB-8766-EF9E84FF29B7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007627D-F0CA-45C5-9EFC-E4AD55620855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en-US" sz="1200" smtClean="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8991600" y="0"/>
            <a:ext cx="152400" cy="5257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8991600" y="5257800"/>
            <a:ext cx="152400" cy="1600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8915400" y="0"/>
            <a:ext cx="76200" cy="39624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8915400" y="3962400"/>
            <a:ext cx="76200" cy="28956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1521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-7938"/>
            <a:ext cx="2201862" cy="68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08725" y="558800"/>
            <a:ext cx="1797050" cy="584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58800"/>
            <a:ext cx="5241925" cy="584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90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58800"/>
            <a:ext cx="7191375" cy="965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05000"/>
            <a:ext cx="7191375" cy="4495800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6207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222222"/>
                </a:solidFill>
              </a:defRPr>
            </a:lvl1pPr>
          </a:lstStyle>
          <a:p>
            <a:pPr>
              <a:defRPr/>
            </a:pPr>
            <a:r>
              <a:rPr lang="en-US"/>
              <a:t>Linux+ Guide to Linux Certification, Second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81DF74BA-D162-4936-92D9-E699BAEB15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1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342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3519488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6288" y="1905000"/>
            <a:ext cx="3519487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3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6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8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30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05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1600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58800"/>
            <a:ext cx="7191375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05000"/>
            <a:ext cx="71913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pic>
        <p:nvPicPr>
          <p:cNvPr id="1039" name="Picture 15" descr="CC_PROMO_RGB_1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514350" cy="160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pitchFamily="34" charset="0"/>
          <a:ea typeface="MS PGothic" pitchFamily="34" charset="-128"/>
        </a:defRPr>
      </a:lvl9pPr>
    </p:titleStyle>
    <p:bodyStyle>
      <a:lvl1pPr marL="177800" indent="-1778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51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</a:defRPr>
      </a:lvl2pPr>
      <a:lvl3pPr marL="800100" indent="-1651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143000" indent="-177800" algn="l" rtl="0" eaLnBrk="1" fontAlgn="base" hangingPunct="1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1549400" indent="-1778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006600" indent="-1778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463800" indent="-1778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2921000" indent="-1778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378200" indent="-1778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en-US" smtClean="0"/>
              <a:t>A Guide to Unix Using Linux Fourth Edition  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b="0" i="1" dirty="0" smtClean="0"/>
              <a:t>Introduction </a:t>
            </a:r>
            <a:r>
              <a:rPr lang="en-US" altLang="en-US" sz="3600" b="0" i="1" dirty="0" smtClean="0"/>
              <a:t>to Shell </a:t>
            </a:r>
            <a:r>
              <a:rPr lang="en-US" altLang="en-US" sz="3600" b="0" i="1" dirty="0" smtClean="0"/>
              <a:t>and Script </a:t>
            </a:r>
            <a:r>
              <a:rPr lang="en-US" altLang="en-US" sz="3600" b="0" i="1" dirty="0" smtClean="0"/>
              <a:t>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Programming Shell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 shells that come with most Linux distributions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07D7635-50B1-48BF-BB88-6F5BE7E44A98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4342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543675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Configuration variables</a:t>
            </a:r>
          </a:p>
          <a:p>
            <a:pPr lvl="1" eaLnBrk="1" hangingPunct="1"/>
            <a:r>
              <a:rPr lang="en-US" altLang="en-US" smtClean="0"/>
              <a:t>Store information about the setup of OS</a:t>
            </a:r>
          </a:p>
          <a:p>
            <a:pPr lvl="1" eaLnBrk="1" hangingPunct="1"/>
            <a:r>
              <a:rPr lang="en-US" altLang="en-US" smtClean="0"/>
              <a:t>Not typically modified after they are set up</a:t>
            </a:r>
          </a:p>
          <a:p>
            <a:pPr eaLnBrk="1" hangingPunct="1"/>
            <a:r>
              <a:rPr lang="en-US" altLang="en-US" b="1" smtClean="0"/>
              <a:t>Environment variables</a:t>
            </a:r>
          </a:p>
          <a:p>
            <a:pPr lvl="1" eaLnBrk="1" hangingPunct="1"/>
            <a:r>
              <a:rPr lang="en-US" altLang="en-US" smtClean="0"/>
              <a:t>Initial values can be changed as needed</a:t>
            </a:r>
          </a:p>
          <a:p>
            <a:pPr eaLnBrk="1" hangingPunct="1"/>
            <a:r>
              <a:rPr lang="en-US" altLang="en-US" smtClean="0"/>
              <a:t>Shell variables are created at command line or in a shell script</a:t>
            </a:r>
          </a:p>
          <a:p>
            <a:pPr lvl="1" eaLnBrk="1" hangingPunct="1"/>
            <a:r>
              <a:rPr lang="en-US" altLang="en-US" smtClean="0"/>
              <a:t>Useful for temporarily storing information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D19D06-60F4-4B39-BB39-86D056CD001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and Configuration Variables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143240D-E2AB-46EC-9D58-9CBCAEE0023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52600"/>
            <a:ext cx="5740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and Configuration Variables 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</a:t>
            </a:r>
            <a:r>
              <a:rPr lang="en-US" altLang="en-US" i="1" smtClean="0"/>
              <a:t>printenv </a:t>
            </a:r>
            <a:r>
              <a:rPr lang="en-US" altLang="en-US" smtClean="0"/>
              <a:t>to view list of your current environment and configuration variables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i="1" smtClean="0"/>
              <a:t>set </a:t>
            </a:r>
            <a:r>
              <a:rPr lang="en-US" altLang="en-US" smtClean="0"/>
              <a:t>(no arguments) to view current Bash shell environment</a:t>
            </a:r>
          </a:p>
          <a:p>
            <a:pPr lvl="1" eaLnBrk="1" hangingPunct="1"/>
            <a:r>
              <a:rPr lang="en-US" altLang="en-US" smtClean="0"/>
              <a:t>Including environment variables, shell script variables, and shell functions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512C275-6180-4643-86F7-5F01975F94A5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51125"/>
            <a:ext cx="7154863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8CDAE2F-2D75-4C65-A42C-459880969705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7950"/>
            <a:ext cx="4184650" cy="629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41F43B-AB9D-4A12-A5CA-CC8D1B7B4C0A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9460" name="Picture 4" descr="Tbl06-02b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"/>
            <a:ext cx="4122738" cy="611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5B27A5-10D4-45C8-A9F1-9114515AC9E7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128588"/>
            <a:ext cx="5584825" cy="623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Variables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</a:pPr>
            <a:r>
              <a:rPr lang="en-US" altLang="en-US" smtClean="0"/>
              <a:t>Basic guidelines for handling shell variables: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Omit spaces when you assign a variable without using single/double quotation marks around value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To assign a variable that must contain spaces, enclose value in “” or ‘’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To reference a variable, use a $ in front of it or enclose it in { }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Use [ ] to refer to a specific value in an array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Export a shell variable to make the variable available to other scripts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To make a shell variable read-only: </a:t>
            </a:r>
            <a:r>
              <a:rPr lang="en-US" altLang="en-US" i="1" smtClean="0"/>
              <a:t>readonly fname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132C5E8-E734-497E-9A01-AA9F11809B3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Variables (continued)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Sample guidelines for naming shell variables:</a:t>
            </a:r>
          </a:p>
          <a:p>
            <a:pPr lvl="1" eaLnBrk="1" hangingPunct="1"/>
            <a:r>
              <a:rPr lang="en-US" altLang="en-US" smtClean="0"/>
              <a:t>Avoid using dollar sign in variable names</a:t>
            </a:r>
          </a:p>
          <a:p>
            <a:pPr lvl="1" eaLnBrk="1" hangingPunct="1"/>
            <a:r>
              <a:rPr lang="en-US" altLang="en-US" smtClean="0"/>
              <a:t>Use descriptive names</a:t>
            </a:r>
          </a:p>
          <a:p>
            <a:pPr lvl="1" eaLnBrk="1" hangingPunct="1"/>
            <a:r>
              <a:rPr lang="en-US" altLang="en-US" smtClean="0"/>
              <a:t>Use capitalization appropriately and consistently</a:t>
            </a:r>
          </a:p>
          <a:p>
            <a:pPr lvl="1" eaLnBrk="1" hangingPunct="1"/>
            <a:r>
              <a:rPr lang="en-US" altLang="en-US" smtClean="0"/>
              <a:t>If a variable name is to consist of two or more words, use underscores between the words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D97C7B1-9615-4AB5-83F2-E06B732B0FF7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Operators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Bash shell operators are divided into four groups:</a:t>
            </a:r>
          </a:p>
          <a:p>
            <a:pPr lvl="1" eaLnBrk="1" hangingPunct="1"/>
            <a:r>
              <a:rPr lang="en-US" altLang="en-US" smtClean="0"/>
              <a:t>Defining operators</a:t>
            </a:r>
          </a:p>
          <a:p>
            <a:pPr lvl="1" eaLnBrk="1" hangingPunct="1"/>
            <a:r>
              <a:rPr lang="en-US" altLang="en-US" smtClean="0"/>
              <a:t>Evaluating operators</a:t>
            </a:r>
          </a:p>
          <a:p>
            <a:pPr lvl="1" eaLnBrk="1" hangingPunct="1"/>
            <a:r>
              <a:rPr lang="en-US" altLang="en-US" smtClean="0"/>
              <a:t>Arithmetic and relational operators</a:t>
            </a:r>
          </a:p>
          <a:p>
            <a:pPr lvl="1" eaLnBrk="1" hangingPunct="1"/>
            <a:r>
              <a:rPr lang="en-US" altLang="en-US" smtClean="0"/>
              <a:t>Redirection operators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FCE8B43-37E5-40AA-8310-0A279F9064A7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Understand the program development cycle</a:t>
            </a:r>
          </a:p>
          <a:p>
            <a:pPr eaLnBrk="1" hangingPunct="1"/>
            <a:r>
              <a:rPr lang="en-US" altLang="en-US" smtClean="0"/>
              <a:t>Compare UNIX/Linux shells for creating scripts</a:t>
            </a:r>
          </a:p>
          <a:p>
            <a:pPr eaLnBrk="1" hangingPunct="1"/>
            <a:r>
              <a:rPr lang="en-US" altLang="en-US" smtClean="0"/>
              <a:t>Use shell variables, operators, and wildcard characters</a:t>
            </a:r>
          </a:p>
          <a:p>
            <a:pPr eaLnBrk="1" hangingPunct="1"/>
            <a:r>
              <a:rPr lang="en-US" altLang="en-US" smtClean="0"/>
              <a:t>Use shell logic structures</a:t>
            </a:r>
          </a:p>
          <a:p>
            <a:pPr eaLnBrk="1" hangingPunct="1"/>
            <a:r>
              <a:rPr lang="en-US" altLang="en-US" smtClean="0"/>
              <a:t>Employ shell scripting to create a menu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154B7BD-AFAA-4034-8BD7-BB72B009DDB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Defining Operators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Defining operators: </a:t>
            </a:r>
            <a:r>
              <a:rPr lang="en-US" altLang="en-US" smtClean="0"/>
              <a:t>assigns a value to a variable</a:t>
            </a:r>
          </a:p>
          <a:p>
            <a:pPr lvl="1" eaLnBrk="1" hangingPunct="1"/>
            <a:r>
              <a:rPr lang="en-US" altLang="en-US" smtClean="0"/>
              <a:t>Examples: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NAME=Becky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NAME="Becky J. Zubrow"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LIST= `ls`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D87C27E-70BD-4A4F-B636-00B28DC3B4B1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Evaluating Operators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Display contents of a variable via an </a:t>
            </a:r>
            <a:r>
              <a:rPr lang="en-US" altLang="en-US" b="1" smtClean="0"/>
              <a:t>evaluating operator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Examples: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echo $NAME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echo "$NAME"</a:t>
            </a:r>
          </a:p>
          <a:p>
            <a:pPr lvl="3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echo '$NAME'</a:t>
            </a:r>
          </a:p>
          <a:p>
            <a:pPr lvl="2" eaLnBrk="1" hangingPunct="1"/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956C450-B2CE-480D-888F-F65560E1EFF9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and Relational Operators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lnSpc>
                <a:spcPct val="20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usual mathematical precedence rules apply: </a:t>
            </a:r>
          </a:p>
          <a:p>
            <a:pPr lvl="1" eaLnBrk="1" hangingPunct="1"/>
            <a:r>
              <a:rPr lang="en-US" altLang="en-US" dirty="0" smtClean="0"/>
              <a:t>Multiplication and division are performed before addition and subtraction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F96470-0361-4A9B-B262-46BD829081AB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71897"/>
            <a:ext cx="654367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and Relational Operators (continued)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60FB72D-70E8-4E21-AE94-5D1B67D9C0C0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27653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1774825"/>
            <a:ext cx="6146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Arithmetic and Relational Operators (continued)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lnSpc>
                <a:spcPct val="210000"/>
              </a:lnSpc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Shell variables can be used as operands</a:t>
            </a:r>
          </a:p>
          <a:p>
            <a:pPr lvl="1" eaLnBrk="1" hangingPunct="1"/>
            <a:r>
              <a:rPr lang="en-US" altLang="en-US" dirty="0" smtClean="0"/>
              <a:t>Assuming X has the value 14, the following command stores 18 in Y: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	let </a:t>
            </a:r>
            <a:r>
              <a:rPr lang="en-US" altLang="en-US" dirty="0" smtClean="0">
                <a:latin typeface="Courier New" pitchFamily="49" charset="0"/>
              </a:rPr>
              <a:t>Y=X+4</a:t>
            </a:r>
          </a:p>
          <a:p>
            <a:pPr lvl="2" eaLnBrk="1" hangingPunct="1">
              <a:buFontTx/>
              <a:buNone/>
            </a:pPr>
            <a:r>
              <a:rPr lang="en-US" altLang="en-US" dirty="0" smtClean="0">
                <a:latin typeface="Courier New" pitchFamily="49" charset="0"/>
              </a:rPr>
              <a:t>Y=$((X+4))</a:t>
            </a:r>
            <a:endParaRPr lang="en-US" altLang="en-US" dirty="0" smtClean="0">
              <a:latin typeface="Courier New" pitchFamily="49" charset="0"/>
            </a:endParaRPr>
          </a:p>
          <a:p>
            <a:pPr eaLnBrk="1" hangingPunct="1"/>
            <a:r>
              <a:rPr lang="en-US" altLang="en-US" i="1" dirty="0" smtClean="0"/>
              <a:t>let </a:t>
            </a:r>
            <a:r>
              <a:rPr lang="en-US" altLang="en-US" dirty="0" smtClean="0"/>
              <a:t>is a built-in command for the Bash shell</a:t>
            </a:r>
            <a:endParaRPr lang="en-US" altLang="en-US" dirty="0" smtClean="0">
              <a:latin typeface="Courier New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020EF0A-7F8E-46C6-A624-BC04E82A81CA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828800"/>
            <a:ext cx="715486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Redirection Operators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14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endParaRPr lang="en-US" alt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Examples:</a:t>
            </a:r>
          </a:p>
          <a:p>
            <a:pPr lvl="2" eaLnBrk="1" hangingPunct="1">
              <a:lnSpc>
                <a:spcPct val="86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$ set -o noclobber &lt;Enter&gt;</a:t>
            </a:r>
          </a:p>
          <a:p>
            <a:pPr lvl="2" eaLnBrk="1" hangingPunct="1">
              <a:lnSpc>
                <a:spcPct val="86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$ cat new_file &gt; old_file &lt;Enter&gt;</a:t>
            </a:r>
          </a:p>
          <a:p>
            <a:pPr lvl="2" eaLnBrk="1" hangingPunct="1">
              <a:lnSpc>
                <a:spcPct val="86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	bash: old_file: cannot overwrite existing file</a:t>
            </a:r>
          </a:p>
          <a:p>
            <a:pPr lvl="2" eaLnBrk="1" hangingPunct="1">
              <a:lnSpc>
                <a:spcPct val="86000"/>
              </a:lnSpc>
              <a:buFontTx/>
              <a:buNone/>
            </a:pPr>
            <a:r>
              <a:rPr lang="en-US" altLang="en-US" sz="1800" smtClean="0">
                <a:latin typeface="Courier New" pitchFamily="49" charset="0"/>
              </a:rPr>
              <a:t>$ cat new_file &gt;| old_file &lt;Enter&gt;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117304-0DC8-4B23-8D22-E1F2FED9C8E7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7061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Exporting Shell Variables to the Environment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Scripts cannot automatically access variables created/assigned on command line or by other scripts</a:t>
            </a:r>
          </a:p>
          <a:p>
            <a:pPr lvl="1" eaLnBrk="1" hangingPunct="1"/>
            <a:r>
              <a:rPr lang="en-US" altLang="en-US" smtClean="0"/>
              <a:t>You must use </a:t>
            </a:r>
            <a:r>
              <a:rPr lang="en-US" altLang="en-US" i="1" smtClean="0"/>
              <a:t>export</a:t>
            </a:r>
            <a:r>
              <a:rPr lang="en-US" altLang="en-US" smtClean="0"/>
              <a:t> first</a:t>
            </a:r>
            <a:endParaRPr lang="en-US" altLang="en-US" i="1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5AF1D9-CD34-4442-9B2C-C15BA8CAFD9A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3625850"/>
            <a:ext cx="7118350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Modifying the PATH Variable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shell looks for programs in the PATH</a:t>
            </a:r>
          </a:p>
          <a:p>
            <a:pPr lvl="1" eaLnBrk="1" hangingPunct="1"/>
            <a:r>
              <a:rPr lang="en-US" altLang="en-US" i="1" smtClean="0"/>
              <a:t>./filename</a:t>
            </a:r>
            <a:r>
              <a:rPr lang="en-US" altLang="en-US" smtClean="0"/>
              <a:t> runs script</a:t>
            </a:r>
          </a:p>
          <a:p>
            <a:pPr lvl="2" eaLnBrk="1" hangingPunct="1"/>
            <a:r>
              <a:rPr lang="en-US" altLang="en-US" sz="2400" smtClean="0"/>
              <a:t>./ needed if current directory is not in PATH</a:t>
            </a:r>
          </a:p>
          <a:p>
            <a:pPr eaLnBrk="1" hangingPunct="1"/>
            <a:r>
              <a:rPr lang="en-US" altLang="en-US" smtClean="0"/>
              <a:t>To see the directories in your path: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echo $PATH</a:t>
            </a:r>
          </a:p>
          <a:p>
            <a:pPr lvl="1" eaLnBrk="1" hangingPunct="1"/>
            <a:r>
              <a:rPr lang="en-US" altLang="en-US" smtClean="0"/>
              <a:t>Sample output: </a:t>
            </a:r>
            <a:r>
              <a:rPr lang="en-US" altLang="en-US" sz="2000" smtClean="0">
                <a:latin typeface="Courier New" pitchFamily="49" charset="0"/>
              </a:rPr>
              <a:t>/usr/local/bin:/usr/bin:/bin:/usr/X11R6/bin</a:t>
            </a:r>
          </a:p>
          <a:p>
            <a:pPr eaLnBrk="1" hangingPunct="1"/>
            <a:r>
              <a:rPr lang="en-US" altLang="en-US" smtClean="0"/>
              <a:t>To add the current working directory to the PATH:</a:t>
            </a:r>
          </a:p>
          <a:p>
            <a:pPr lvl="2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PATH=$PATH:.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CFEBD8-E2B3-4211-B3E4-5E128CEEB8D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More About Wildcard Characters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Wildcard characters are known as </a:t>
            </a:r>
            <a:r>
              <a:rPr lang="en-US" altLang="en-US" b="1" smtClean="0"/>
              <a:t>glob </a:t>
            </a:r>
            <a:r>
              <a:rPr lang="en-US" altLang="en-US" smtClean="0"/>
              <a:t>characters</a:t>
            </a:r>
          </a:p>
          <a:p>
            <a:pPr eaLnBrk="1" hangingPunct="1"/>
            <a:r>
              <a:rPr lang="en-US" altLang="en-US" smtClean="0"/>
              <a:t>Shell processes glob characters in unquoted arguments for file name generation</a:t>
            </a:r>
          </a:p>
          <a:p>
            <a:pPr eaLnBrk="1" hangingPunct="1"/>
            <a:r>
              <a:rPr lang="en-US" altLang="en-US" smtClean="0"/>
              <a:t>Glob characters are part of </a:t>
            </a:r>
            <a:r>
              <a:rPr lang="en-US" altLang="en-US" b="1" smtClean="0"/>
              <a:t>glob patterns</a:t>
            </a:r>
          </a:p>
          <a:p>
            <a:pPr lvl="1" eaLnBrk="1" hangingPunct="1"/>
            <a:r>
              <a:rPr lang="en-US" altLang="en-US" smtClean="0"/>
              <a:t>Intended to match file names and words</a:t>
            </a:r>
          </a:p>
          <a:p>
            <a:pPr lvl="1" eaLnBrk="1" hangingPunct="1"/>
            <a:r>
              <a:rPr lang="en-US" altLang="en-US" smtClean="0"/>
              <a:t>Special constructions that appear in glob patterns:</a:t>
            </a:r>
          </a:p>
          <a:p>
            <a:pPr lvl="2" eaLnBrk="1" hangingPunct="1"/>
            <a:r>
              <a:rPr lang="en-US" altLang="en-US" smtClean="0"/>
              <a:t>?</a:t>
            </a:r>
          </a:p>
          <a:p>
            <a:pPr lvl="2" eaLnBrk="1" hangingPunct="1"/>
            <a:r>
              <a:rPr lang="en-US" altLang="en-US" smtClean="0"/>
              <a:t>*</a:t>
            </a:r>
          </a:p>
          <a:p>
            <a:pPr lvl="2" eaLnBrk="1" hangingPunct="1"/>
            <a:r>
              <a:rPr lang="en-US" altLang="en-US" smtClean="0"/>
              <a:t>[</a:t>
            </a:r>
            <a:r>
              <a:rPr lang="en-US" altLang="en-US" i="1" smtClean="0"/>
              <a:t>chars</a:t>
            </a:r>
            <a:r>
              <a:rPr lang="en-US" altLang="en-US" smtClean="0"/>
              <a:t>]</a:t>
            </a:r>
          </a:p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itchFamily="49" charset="0"/>
              </a:rPr>
              <a:t>more chap[1-3] &lt;Enter&gt;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FDFCA18-8490-45FA-B311-38F2B1DB37DC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Shell Logic Structures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four basic logic structures needed for program development:</a:t>
            </a:r>
          </a:p>
          <a:p>
            <a:pPr lvl="1" eaLnBrk="1" hangingPunct="1"/>
            <a:r>
              <a:rPr lang="en-US" altLang="en-US" smtClean="0"/>
              <a:t>Sequential logic</a:t>
            </a:r>
          </a:p>
          <a:p>
            <a:pPr lvl="1" eaLnBrk="1" hangingPunct="1"/>
            <a:r>
              <a:rPr lang="en-US" altLang="en-US" smtClean="0"/>
              <a:t>Decision logic</a:t>
            </a:r>
          </a:p>
          <a:p>
            <a:pPr lvl="1" eaLnBrk="1" hangingPunct="1"/>
            <a:r>
              <a:rPr lang="en-US" altLang="en-US" smtClean="0"/>
              <a:t>Looping logic</a:t>
            </a:r>
          </a:p>
          <a:p>
            <a:pPr lvl="1" eaLnBrk="1" hangingPunct="1"/>
            <a:r>
              <a:rPr lang="en-US" altLang="en-US" smtClean="0"/>
              <a:t>Case logic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4E8B1D-F6B2-4642-AE22-D0AFE5C53BFD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Use commands to help debug shell scripts</a:t>
            </a:r>
          </a:p>
          <a:p>
            <a:pPr eaLnBrk="1" hangingPunct="1"/>
            <a:r>
              <a:rPr lang="en-US" altLang="en-US" smtClean="0"/>
              <a:t>Explain ways to customize your personal environment</a:t>
            </a:r>
          </a:p>
          <a:p>
            <a:pPr eaLnBrk="1" hangingPunct="1"/>
            <a:r>
              <a:rPr lang="en-US" altLang="en-US" smtClean="0"/>
              <a:t>Use the </a:t>
            </a:r>
            <a:r>
              <a:rPr lang="en-US" altLang="en-US" i="1" smtClean="0"/>
              <a:t>trap </a:t>
            </a:r>
            <a:r>
              <a:rPr lang="en-US" altLang="en-US" smtClean="0"/>
              <a:t>command</a:t>
            </a:r>
          </a:p>
          <a:p>
            <a:pPr eaLnBrk="1" hangingPunct="1"/>
            <a:r>
              <a:rPr lang="en-US" altLang="en-US" smtClean="0"/>
              <a:t>Develop a menu-based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0946DEA-362A-416F-B2A4-74782CE32F86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Logic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Sequential logic: </a:t>
            </a:r>
            <a:r>
              <a:rPr lang="en-US" altLang="en-US" smtClean="0"/>
              <a:t>commands are executed in the order in which they appear in the script or program</a:t>
            </a:r>
          </a:p>
          <a:p>
            <a:pPr lvl="1" eaLnBrk="1" hangingPunct="1"/>
            <a:r>
              <a:rPr lang="en-US" altLang="en-US" smtClean="0"/>
              <a:t>Only break in sequence logic comes when a </a:t>
            </a:r>
            <a:r>
              <a:rPr lang="en-US" altLang="en-US" b="1" smtClean="0"/>
              <a:t>branch instruction </a:t>
            </a:r>
            <a:r>
              <a:rPr lang="en-US" altLang="en-US" smtClean="0"/>
              <a:t>changes the flow of execution</a:t>
            </a:r>
          </a:p>
          <a:p>
            <a:pPr lvl="1" eaLnBrk="1" hangingPunct="1"/>
            <a:r>
              <a:rPr lang="en-US" altLang="en-US" smtClean="0"/>
              <a:t>Example: Programming Activity Status Report (shown on next slide)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5DA8C26-784F-4DA4-AC20-AD60173B1FCF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Sequential Logic 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DAFB198-6398-4761-9EC2-C3250D5B9F25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57200" y="1524000"/>
            <a:ext cx="8458200" cy="4483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#================================================================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Script Name: practivity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By: MP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Date: November 2009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Purpose: Generate Programmer Activity Status Report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#================================================================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cut -d: -f4 project | sort | uniq -c | awk ’{printf "%s: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%s \n",$2,$1}’ &gt; pnum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cut -d: -f1-4 programmer | sort -t: +0 -1 | uniq &gt; pnn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join -t: -a1 -j1 1 -j2 1 pnn pnum &gt; pactrep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Print the report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awk ’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BEGIN {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FS = ":"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print "\tProgrammer Activity Status Report\n"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"date" | getline d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printf "\t %s\n",d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print "Prog# \t*--Name--* Projects\n"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print "==============================================\n"}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{ printf "%-s\t%-12.12s %-12.12s %s\t%d\n",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            $1, $2, $3, $4, $5 } ’ pactrep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# remove all the temporary files</a:t>
            </a:r>
          </a:p>
          <a:p>
            <a:pPr eaLnBrk="1" hangingPunct="1"/>
            <a:r>
              <a:rPr lang="en-US" altLang="en-US" sz="1200">
                <a:solidFill>
                  <a:schemeClr val="tx1"/>
                </a:solidFill>
                <a:latin typeface="Courier New" pitchFamily="49" charset="0"/>
              </a:rPr>
              <a:t>rm pnum pnn pactrep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Decision Logic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Decision logic </a:t>
            </a:r>
            <a:r>
              <a:rPr lang="en-US" altLang="en-US" smtClean="0"/>
              <a:t>enables your script to execute a </a:t>
            </a:r>
            <a:r>
              <a:rPr lang="en-US" altLang="en-US" b="1" smtClean="0"/>
              <a:t>statement </a:t>
            </a:r>
            <a:r>
              <a:rPr lang="en-US" altLang="en-US" smtClean="0"/>
              <a:t>(or series of) if a certain condition exists</a:t>
            </a:r>
          </a:p>
          <a:p>
            <a:pPr lvl="1" eaLnBrk="1" hangingPunct="1"/>
            <a:r>
              <a:rPr lang="en-US" altLang="en-US" i="1" smtClean="0"/>
              <a:t>if </a:t>
            </a:r>
            <a:r>
              <a:rPr lang="en-US" altLang="en-US" smtClean="0"/>
              <a:t>statement: primary decision-making logic structure</a:t>
            </a:r>
          </a:p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38F110-2DFA-4251-9916-89D12C4E3476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6870" name="Rectangle 4"/>
          <p:cNvSpPr>
            <a:spLocks noChangeArrowheads="1"/>
          </p:cNvSpPr>
          <p:nvPr/>
        </p:nvSpPr>
        <p:spPr bwMode="auto">
          <a:xfrm>
            <a:off x="1143000" y="3635375"/>
            <a:ext cx="6858000" cy="25368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echo -n "What is your favorite vegetable? "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read veg_name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if [ "$veg_name" = "broccoli" ]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then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echo "Broccoli is a healthy choice."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else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if [ "$veg_name" = "carrots" ]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then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   echo "Carrots are great for you."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else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   echo "Don't forget to eat your broccoli  also."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   fi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400">
                <a:solidFill>
                  <a:schemeClr val="tx1"/>
                </a:solidFill>
                <a:latin typeface="Courier New" pitchFamily="49" charset="0"/>
              </a:rPr>
              <a:t>fi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Looping Logic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</a:t>
            </a:r>
            <a:r>
              <a:rPr lang="en-US" altLang="en-US" b="1" smtClean="0"/>
              <a:t>looping logic</a:t>
            </a:r>
            <a:r>
              <a:rPr lang="en-US" altLang="en-US" smtClean="0"/>
              <a:t>, a control structure repeats until a specific condition exists or some action occurs</a:t>
            </a:r>
          </a:p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/>
            <a:r>
              <a:rPr lang="en-US" altLang="en-US" i="1" smtClean="0"/>
              <a:t>for </a:t>
            </a:r>
            <a:r>
              <a:rPr lang="en-US" altLang="en-US" smtClean="0"/>
              <a:t>loop</a:t>
            </a:r>
          </a:p>
          <a:p>
            <a:pPr lvl="1" eaLnBrk="1" hangingPunct="1"/>
            <a:r>
              <a:rPr lang="en-US" altLang="en-US" i="1" smtClean="0"/>
              <a:t>while </a:t>
            </a:r>
            <a:r>
              <a:rPr lang="en-US" altLang="en-US" smtClean="0"/>
              <a:t>loop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288D51C-A4CA-4016-B160-A0B88012B08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For Loop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Use </a:t>
            </a:r>
            <a:r>
              <a:rPr lang="en-US" altLang="en-US" i="1" smtClean="0"/>
              <a:t>for </a:t>
            </a:r>
            <a:r>
              <a:rPr lang="en-US" altLang="en-US" smtClean="0"/>
              <a:t>to loop through a range of values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 the example, the loop repeats six times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8BFA30-4306-4AB4-81D2-620609AA3D02}" type="slidenum">
              <a:rPr lang="en-US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8918" name="Rectangle 4"/>
          <p:cNvSpPr>
            <a:spLocks noChangeArrowheads="1"/>
          </p:cNvSpPr>
          <p:nvPr/>
        </p:nvSpPr>
        <p:spPr bwMode="auto">
          <a:xfrm>
            <a:off x="1371600" y="4114800"/>
            <a:ext cx="6096000" cy="965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for USERS in john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ellen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tom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becky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eli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jill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do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echo $USERS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Executing Control Structures at the Command Line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486CB6C-9973-475D-B28C-30CAED0A5455}" type="slidenum">
              <a:rPr lang="en-US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1716088"/>
            <a:ext cx="607536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Wildcard Characters in a Loop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[ ] wildcard characters can be useful in loops</a:t>
            </a:r>
          </a:p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D26C6A7-B795-4E19-8A1B-DF1E7B5FF781}" type="slidenum">
              <a:rPr lang="en-US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1524000" y="2908300"/>
            <a:ext cx="6096000" cy="749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for file in chap[1234]; do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more $file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While Loop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while </a:t>
            </a:r>
            <a:r>
              <a:rPr lang="en-US" altLang="en-US" smtClean="0"/>
              <a:t>continues to loop and execute statements as long as condition is true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6FDA1B-8BB0-438E-8A58-6BFFDCE8532F}" type="slidenum">
              <a:rPr lang="en-US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1524000" y="3124200"/>
            <a:ext cx="6400800" cy="11811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echo -n "Try to guess my favorite color: "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read guess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while [ "$guess" != "red" ]; do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echo "No, not that one. Try again. "; read guess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done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Case Logic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Case logic </a:t>
            </a:r>
            <a:r>
              <a:rPr lang="en-US" altLang="en-US" smtClean="0"/>
              <a:t>structure simplifies selection of a match when you have a list of choices</a:t>
            </a:r>
          </a:p>
          <a:p>
            <a:pPr lvl="1" eaLnBrk="1" hangingPunct="1"/>
            <a:r>
              <a:rPr lang="en-US" altLang="en-US" smtClean="0"/>
              <a:t>Useful for user menus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D1F8C1-C34E-4282-88F7-3F735727BF5B}" type="slidenum">
              <a:rPr lang="en-US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1066800" y="3733800"/>
            <a:ext cx="7239000" cy="18288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echo -n "Enter your favorite color: "; read color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case "$color" in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"blue") echo "As in My Blue Heaven.";;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"yellow") echo "As in the Yellow Sunset.";;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"red") echo "As in Red Rover, Red Rover.";;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"orange") echo "As in Autumn has shades of Orange.";;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  *) echo "Sorry, I do not know that color.";;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>
                <a:solidFill>
                  <a:schemeClr val="tx1"/>
                </a:solidFill>
                <a:latin typeface="Courier New" pitchFamily="49" charset="0"/>
              </a:rPr>
              <a:t> esac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Shell Scripting to Create a Menu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en-US" dirty="0" smtClean="0"/>
          </a:p>
          <a:p>
            <a:pPr eaLnBrk="1" hangingPunct="1">
              <a:lnSpc>
                <a:spcPct val="160000"/>
              </a:lnSpc>
            </a:pPr>
            <a:endParaRPr lang="en-US" alt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Examples: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 smtClean="0"/>
              <a:t>tput</a:t>
            </a:r>
            <a:r>
              <a:rPr lang="en-US" altLang="en-US" i="1" dirty="0" smtClean="0"/>
              <a:t> cup 0 0</a:t>
            </a:r>
            <a:endParaRPr lang="en-US" alt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 smtClean="0"/>
              <a:t>tput</a:t>
            </a:r>
            <a:r>
              <a:rPr lang="en-US" altLang="en-US" i="1" dirty="0" smtClean="0"/>
              <a:t> clear</a:t>
            </a:r>
            <a:endParaRPr lang="en-US" altLang="en-US" dirty="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 smtClean="0"/>
              <a:t>tput</a:t>
            </a:r>
            <a:r>
              <a:rPr lang="en-US" altLang="en-US" i="1" dirty="0" smtClean="0"/>
              <a:t> cols</a:t>
            </a:r>
            <a:endParaRPr lang="en-US" alt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5BF9CEF-4D76-4468-863F-B723EAF3AC4B}" type="slidenum">
              <a:rPr lang="en-US"/>
              <a:pPr>
                <a:defRPr/>
              </a:pPr>
              <a:t>39</a:t>
            </a:fld>
            <a:endParaRPr lang="en-US" dirty="0"/>
          </a:p>
        </p:txBody>
      </p:sp>
      <p:pic>
        <p:nvPicPr>
          <p:cNvPr id="44038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7154863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Previewing the Application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Shell variables </a:t>
            </a:r>
            <a:r>
              <a:rPr lang="en-US" altLang="en-US" smtClean="0"/>
              <a:t>temporarily store values in memory for use by a shell script</a:t>
            </a:r>
          </a:p>
          <a:p>
            <a:pPr eaLnBrk="1" hangingPunct="1"/>
            <a:r>
              <a:rPr lang="en-US" altLang="en-US" b="1" smtClean="0"/>
              <a:t>Symbolic name: </a:t>
            </a:r>
            <a:r>
              <a:rPr lang="en-US" altLang="en-US" smtClean="0"/>
              <a:t>consists of letters, numbers, or characters</a:t>
            </a:r>
          </a:p>
          <a:p>
            <a:pPr lvl="1" eaLnBrk="1" hangingPunct="1"/>
            <a:r>
              <a:rPr lang="en-US" altLang="en-US" smtClean="0"/>
              <a:t>References the contents of a variable</a:t>
            </a:r>
          </a:p>
          <a:p>
            <a:pPr lvl="1" eaLnBrk="1" hangingPunct="1"/>
            <a:r>
              <a:rPr lang="en-US" altLang="en-US" smtClean="0"/>
              <a:t>Often reflects a variable’s purpose or contents</a:t>
            </a:r>
          </a:p>
          <a:p>
            <a:pPr eaLnBrk="1" hangingPunct="1"/>
            <a:r>
              <a:rPr lang="en-US" altLang="en-US" smtClean="0"/>
              <a:t>Shell scripts support many </a:t>
            </a:r>
            <a:r>
              <a:rPr lang="en-US" altLang="en-US" b="1" smtClean="0"/>
              <a:t>shell script operators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Shell scripts support </a:t>
            </a:r>
            <a:r>
              <a:rPr lang="en-US" altLang="en-US" b="1" smtClean="0"/>
              <a:t>logic structures</a:t>
            </a:r>
          </a:p>
          <a:p>
            <a:pPr lvl="1" eaLnBrk="1" hangingPunct="1"/>
            <a:r>
              <a:rPr lang="en-US" altLang="en-US" smtClean="0"/>
              <a:t>Sequential, decision, looping, and case logic</a:t>
            </a:r>
          </a:p>
          <a:p>
            <a:pPr lvl="1" eaLnBrk="1" hangingPunct="1"/>
            <a:r>
              <a:rPr lang="en-US" altLang="en-US" smtClean="0"/>
              <a:t>Also called </a:t>
            </a:r>
            <a:r>
              <a:rPr lang="en-US" altLang="en-US" b="1" smtClean="0"/>
              <a:t>control structures</a:t>
            </a:r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11691F-EDB3-478C-A58E-D15603B39E86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Debugging a Shell Script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sh </a:t>
            </a:r>
            <a:r>
              <a:rPr lang="en-US" altLang="en-US" smtClean="0"/>
              <a:t>includes several options for debugging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8176DCF-7845-40C2-A01D-43EF137E438E}" type="slidenum">
              <a:rPr lang="en-US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45062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67000"/>
            <a:ext cx="715486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Customizing Your Personal Environment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Login script: </a:t>
            </a:r>
            <a:r>
              <a:rPr lang="en-US" altLang="en-US" smtClean="0"/>
              <a:t>runs after you log in to your account</a:t>
            </a:r>
          </a:p>
          <a:p>
            <a:pPr lvl="1" eaLnBrk="1" hangingPunct="1"/>
            <a:r>
              <a:rPr lang="en-US" altLang="en-US" b="1" smtClean="0"/>
              <a:t>.bashrc file </a:t>
            </a:r>
            <a:r>
              <a:rPr lang="en-US" altLang="en-US" smtClean="0"/>
              <a:t>can be used to establish customizations that take effect for each login session</a:t>
            </a:r>
          </a:p>
          <a:p>
            <a:pPr eaLnBrk="1" hangingPunct="1"/>
            <a:r>
              <a:rPr lang="en-US" altLang="en-US" b="1" smtClean="0"/>
              <a:t>Alias: </a:t>
            </a:r>
            <a:r>
              <a:rPr lang="en-US" altLang="en-US" smtClean="0"/>
              <a:t>name that represents another command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Courier New" pitchFamily="49" charset="0"/>
              </a:rPr>
              <a:t>	alias rm="rm -i"</a:t>
            </a:r>
          </a:p>
          <a:p>
            <a:pPr lvl="1" eaLnBrk="1" hangingPunct="1"/>
            <a:endParaRPr lang="en-US" altLang="en-US" smtClean="0">
              <a:latin typeface="Courier New" pitchFamily="49" charset="0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9E98493-6913-42E0-86DF-1B0C26271FDA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pic>
        <p:nvPicPr>
          <p:cNvPr id="46086" name="Picture 4"/>
          <p:cNvPicPr>
            <a:picLocks noChangeAspect="1" noChangeArrowheads="1"/>
          </p:cNvPicPr>
          <p:nvPr/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4114800"/>
            <a:ext cx="7154862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Customizing Your Personal Environment (continued)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F09995-F854-4E2C-9B33-F723AD11E10C}" type="slidenum">
              <a:rPr lang="en-US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47110" name="Rectangle 4"/>
          <p:cNvSpPr>
            <a:spLocks noChangeArrowheads="1"/>
          </p:cNvSpPr>
          <p:nvPr/>
        </p:nvSpPr>
        <p:spPr bwMode="auto">
          <a:xfrm>
            <a:off x="1036320" y="3352800"/>
            <a:ext cx="7239000" cy="29083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 .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bashrc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# Source global definitions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if [ -f /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etc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bashrc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]; then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. /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etc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/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bashrc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# if any global definitions are defined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              # run them first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alias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rm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=’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rm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-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’  # make sure user is prompted before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              # removing files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alias mv=’mv -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’  # make sure user is prompted before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              # overlaying files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set -o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ignoreeof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# Do not allow Ctrl-d to log out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set -o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</a:rPr>
              <a:t>noclobber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# Force user to enter &gt;| to write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                  # over existing files</a:t>
            </a:r>
          </a:p>
          <a:p>
            <a:pPr eaLnBrk="1" hangingPunct="1">
              <a:lnSpc>
                <a:spcPct val="88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</a:rPr>
              <a:t>PS1="\w \$"       # Set prompt to show working directory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trap Command</a:t>
            </a:r>
          </a:p>
        </p:txBody>
      </p:sp>
      <p:sp>
        <p:nvSpPr>
          <p:cNvPr id="481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Example: 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itchFamily="49" charset="0"/>
              </a:rPr>
              <a:t>trap "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rm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itchFamily="49" charset="0"/>
              </a:rPr>
              <a:t> ~/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tmp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itchFamily="49" charset="0"/>
              </a:rPr>
              <a:t>/* 2&gt; 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 New" pitchFamily="49" charset="0"/>
              </a:rPr>
              <a:t>dev</a:t>
            </a:r>
            <a:r>
              <a:rPr lang="en-US" altLang="en-US" sz="2000" dirty="0" smtClean="0">
                <a:solidFill>
                  <a:schemeClr val="tx1"/>
                </a:solidFill>
                <a:latin typeface="Courier New" pitchFamily="49" charset="0"/>
              </a:rPr>
              <a:t>/null; exit" 0</a:t>
            </a:r>
            <a:endParaRPr lang="en-US" altLang="en-US" sz="2200" dirty="0" smtClean="0">
              <a:latin typeface="Courier New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AB77926-0C78-4B01-9469-24F48A0CF4E5}" type="slidenum">
              <a:rPr lang="en-US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25" y="1282700"/>
            <a:ext cx="64055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5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68700"/>
            <a:ext cx="6405563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Putting it All Together in an Application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Create a multifunctional application:</a:t>
            </a:r>
          </a:p>
          <a:p>
            <a:pPr lvl="1" eaLnBrk="1" hangingPunct="1"/>
            <a:r>
              <a:rPr lang="en-US" altLang="en-US" smtClean="0"/>
              <a:t>Assign and manage variables</a:t>
            </a:r>
          </a:p>
          <a:p>
            <a:pPr lvl="1" eaLnBrk="1" hangingPunct="1"/>
            <a:r>
              <a:rPr lang="en-US" altLang="en-US" smtClean="0"/>
              <a:t>Use shell operators</a:t>
            </a:r>
          </a:p>
          <a:p>
            <a:pPr lvl="1" eaLnBrk="1" hangingPunct="1"/>
            <a:r>
              <a:rPr lang="en-US" altLang="en-US" smtClean="0"/>
              <a:t>Employ shell logic structures</a:t>
            </a:r>
          </a:p>
          <a:p>
            <a:pPr lvl="1" eaLnBrk="1" hangingPunct="1"/>
            <a:r>
              <a:rPr lang="en-US" altLang="en-US" smtClean="0"/>
              <a:t>Use additional wildcard characters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i="1" smtClean="0"/>
              <a:t>tput </a:t>
            </a:r>
            <a:r>
              <a:rPr lang="en-US" altLang="en-US" smtClean="0"/>
              <a:t>for screen initialization and text placement</a:t>
            </a:r>
          </a:p>
          <a:p>
            <a:pPr lvl="1" eaLnBrk="1" hangingPunct="1"/>
            <a:r>
              <a:rPr lang="en-US" altLang="en-US" smtClean="0"/>
              <a:t>Use </a:t>
            </a:r>
            <a:r>
              <a:rPr lang="en-US" altLang="en-US" i="1" smtClean="0"/>
              <a:t>trap </a:t>
            </a:r>
            <a:r>
              <a:rPr lang="en-US" altLang="en-US" smtClean="0"/>
              <a:t>to clean up temporary files</a:t>
            </a:r>
          </a:p>
          <a:p>
            <a:pPr eaLnBrk="1" hangingPunct="1"/>
            <a:r>
              <a:rPr lang="en-US" altLang="en-US" smtClean="0"/>
              <a:t>In Hands-On Projects 6-15 through 6-20, you build a multipurpose application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869E171-F53C-43E0-BB37-66E0707B7A76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A shell interprets UNIX/Linux shell scripts</a:t>
            </a:r>
          </a:p>
          <a:p>
            <a:pPr lvl="1" eaLnBrk="1" hangingPunct="1"/>
            <a:r>
              <a:rPr lang="en-US" altLang="en-US" smtClean="0"/>
              <a:t>Scripts are not interpreted, not compiled</a:t>
            </a:r>
          </a:p>
          <a:p>
            <a:pPr eaLnBrk="1" hangingPunct="1"/>
            <a:r>
              <a:rPr lang="en-US" altLang="en-US" smtClean="0"/>
              <a:t>Shell scripts can be created with any text editor</a:t>
            </a:r>
          </a:p>
          <a:p>
            <a:pPr eaLnBrk="1" hangingPunct="1"/>
            <a:r>
              <a:rPr lang="en-US" altLang="en-US" smtClean="0"/>
              <a:t>Linux shells are derived from the UNIX Bourne, Korn, and C shells</a:t>
            </a:r>
          </a:p>
          <a:p>
            <a:pPr eaLnBrk="1" hangingPunct="1"/>
            <a:r>
              <a:rPr lang="en-US" altLang="en-US" smtClean="0"/>
              <a:t>UNIX/Linux employ three types of variables: </a:t>
            </a:r>
          </a:p>
          <a:p>
            <a:pPr lvl="1" eaLnBrk="1" hangingPunct="1"/>
            <a:r>
              <a:rPr lang="en-US" altLang="en-US" smtClean="0"/>
              <a:t>Configuration, environment, and shell</a:t>
            </a:r>
          </a:p>
          <a:p>
            <a:pPr eaLnBrk="1" hangingPunct="1"/>
            <a:r>
              <a:rPr lang="en-US" altLang="en-US" smtClean="0"/>
              <a:t>The shell supports many operators</a:t>
            </a:r>
          </a:p>
          <a:p>
            <a:pPr eaLnBrk="1" hangingPunct="1"/>
            <a:r>
              <a:rPr lang="en-US" altLang="en-US" smtClean="0"/>
              <a:t>Use wildcard characters in shell scripts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1A10D09-527D-4500-9692-B88852D701C1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(continued)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 smtClean="0"/>
              <a:t>Logic structures supported by the shell:</a:t>
            </a:r>
          </a:p>
          <a:p>
            <a:pPr lvl="1" eaLnBrk="1" hangingPunct="1"/>
            <a:r>
              <a:rPr lang="en-US" altLang="en-US" smtClean="0"/>
              <a:t>Sequential, decision, looping, and case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i="1" smtClean="0"/>
              <a:t>tput </a:t>
            </a:r>
            <a:r>
              <a:rPr lang="en-US" altLang="en-US" smtClean="0"/>
              <a:t>to manage cursor placement</a:t>
            </a:r>
          </a:p>
          <a:p>
            <a:pPr eaLnBrk="1" hangingPunct="1"/>
            <a:r>
              <a:rPr lang="en-US" altLang="en-US" smtClean="0"/>
              <a:t>Customize your .bashrc file</a:t>
            </a:r>
          </a:p>
          <a:p>
            <a:pPr lvl="1" eaLnBrk="1" hangingPunct="1"/>
            <a:r>
              <a:rPr lang="en-US" altLang="en-US" smtClean="0"/>
              <a:t>Create aliases to simplify commonly used commands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i="1" smtClean="0"/>
              <a:t>trap </a:t>
            </a:r>
            <a:r>
              <a:rPr lang="en-US" altLang="en-US" smtClean="0"/>
              <a:t>inside a script file to remove temporary files after the script file has been run (exited)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8636F6-74C4-4EFA-BA0B-A14ADCAE39AD}" type="slidenum">
              <a:rPr lang="en-US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Command Summary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8A365B7-A644-49EA-BA6F-018E9CB908B3}" type="slidenum">
              <a:rPr lang="en-US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52229" name="Picture 5" descr="Tbl06-pg305"/>
          <p:cNvPicPr>
            <a:picLocks noChangeAspect="1" noChangeArrowheads="1"/>
          </p:cNvPicPr>
          <p:nvPr/>
        </p:nvPicPr>
        <p:blipFill>
          <a:blip r:embed="rId2">
            <a:lum bright="-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81"/>
          <a:stretch>
            <a:fillRect/>
          </a:stretch>
        </p:blipFill>
        <p:spPr bwMode="auto">
          <a:xfrm>
            <a:off x="1371600" y="1600200"/>
            <a:ext cx="6672263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E98F49B-6451-43A9-8D22-598F7F76983F}" type="slidenum">
              <a:rPr lang="en-US"/>
              <a:pPr>
                <a:defRPr/>
              </a:pPr>
              <a:t>48</a:t>
            </a:fld>
            <a:endParaRPr lang="en-US" dirty="0"/>
          </a:p>
        </p:txBody>
      </p:sp>
      <p:pic>
        <p:nvPicPr>
          <p:cNvPr id="53252" name="Picture 8" descr="Tbl06-pg305"/>
          <p:cNvPicPr>
            <a:picLocks noChangeAspect="1" noChangeArrowheads="1"/>
          </p:cNvPicPr>
          <p:nvPr/>
        </p:nvPicPr>
        <p:blipFill>
          <a:blip r:embed="rId2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5"/>
          <a:stretch>
            <a:fillRect/>
          </a:stretch>
        </p:blipFill>
        <p:spPr bwMode="auto">
          <a:xfrm>
            <a:off x="2209800" y="838200"/>
            <a:ext cx="5000625" cy="427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9" descr="Tbl06-pg306"/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85"/>
          <a:stretch>
            <a:fillRect/>
          </a:stretch>
        </p:blipFill>
        <p:spPr bwMode="auto">
          <a:xfrm>
            <a:off x="2209800" y="685800"/>
            <a:ext cx="5008563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10" descr="Tbl06-pg306"/>
          <p:cNvPicPr>
            <a:picLocks noChangeAspect="1" noChangeArrowheads="1"/>
          </p:cNvPicPr>
          <p:nvPr/>
        </p:nvPicPr>
        <p:blipFill>
          <a:blip r:embed="rId3">
            <a:lum bright="-6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9"/>
          <a:stretch>
            <a:fillRect/>
          </a:stretch>
        </p:blipFill>
        <p:spPr bwMode="auto">
          <a:xfrm>
            <a:off x="2209800" y="5105400"/>
            <a:ext cx="5008563" cy="100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High-Level Languages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</a:pPr>
            <a:r>
              <a:rPr lang="en-US" altLang="en-US" b="1" smtClean="0"/>
              <a:t>High-level language: </a:t>
            </a:r>
            <a:r>
              <a:rPr lang="en-US" altLang="en-US" smtClean="0"/>
              <a:t>computer language that uses English-like expressions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Examples:</a:t>
            </a:r>
          </a:p>
          <a:p>
            <a:pPr lvl="2" eaLnBrk="1" hangingPunct="1">
              <a:lnSpc>
                <a:spcPct val="98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ADD 1 TO COUNTER </a:t>
            </a:r>
            <a:r>
              <a:rPr lang="en-US" altLang="en-US" sz="2000" smtClean="0"/>
              <a:t>(COBOL)</a:t>
            </a:r>
          </a:p>
          <a:p>
            <a:pPr lvl="2" eaLnBrk="1" hangingPunct="1">
              <a:lnSpc>
                <a:spcPct val="98000"/>
              </a:lnSpc>
              <a:buFontTx/>
              <a:buNone/>
            </a:pPr>
            <a:r>
              <a:rPr lang="en-US" altLang="en-US" sz="2000" smtClean="0">
                <a:latin typeface="Courier New" pitchFamily="49" charset="0"/>
              </a:rPr>
              <a:t>counter = counter + 1; </a:t>
            </a:r>
            <a:r>
              <a:rPr lang="en-US" altLang="en-US" sz="2000" smtClean="0"/>
              <a:t>(C++)</a:t>
            </a:r>
          </a:p>
          <a:p>
            <a:pPr eaLnBrk="1" hangingPunct="1">
              <a:lnSpc>
                <a:spcPct val="98000"/>
              </a:lnSpc>
            </a:pPr>
            <a:r>
              <a:rPr lang="en-US" altLang="en-US" smtClean="0"/>
              <a:t>Statements are stored in a </a:t>
            </a:r>
            <a:r>
              <a:rPr lang="en-US" altLang="en-US" b="1" smtClean="0"/>
              <a:t>source file</a:t>
            </a:r>
            <a:endParaRPr lang="en-US" altLang="en-US" smtClean="0"/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Created with an editor such as vi or Emacs</a:t>
            </a:r>
          </a:p>
          <a:p>
            <a:pPr eaLnBrk="1" hangingPunct="1">
              <a:lnSpc>
                <a:spcPct val="98000"/>
              </a:lnSpc>
            </a:pPr>
            <a:r>
              <a:rPr lang="en-US" altLang="en-US" b="1" smtClean="0"/>
              <a:t>Compiler </a:t>
            </a:r>
            <a:r>
              <a:rPr lang="en-US" altLang="en-US" smtClean="0"/>
              <a:t>reads source file and converts it to machine-language instructions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If source file contains </a:t>
            </a:r>
            <a:r>
              <a:rPr lang="en-US" altLang="en-US" b="1" smtClean="0"/>
              <a:t>syntax errors</a:t>
            </a:r>
            <a:r>
              <a:rPr lang="en-US" altLang="en-US" smtClean="0"/>
              <a:t>, it cannot be converted into an executable file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16724-D48F-499E-8D31-8F870D578602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UNIX/Linux Shell Scripts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8000"/>
              </a:lnSpc>
            </a:pPr>
            <a:r>
              <a:rPr lang="en-US" altLang="en-US" smtClean="0"/>
              <a:t>Shell scripts contain sequences of commands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Interpreted instead of compiled</a:t>
            </a:r>
          </a:p>
          <a:p>
            <a:pPr lvl="2" eaLnBrk="1" hangingPunct="1">
              <a:lnSpc>
                <a:spcPct val="98000"/>
              </a:lnSpc>
            </a:pPr>
            <a:r>
              <a:rPr lang="en-US" altLang="en-US" smtClean="0"/>
              <a:t>Interpreted by UNIX/Linux shell</a:t>
            </a:r>
          </a:p>
          <a:p>
            <a:pPr lvl="2" eaLnBrk="1" hangingPunct="1">
              <a:lnSpc>
                <a:spcPct val="98000"/>
              </a:lnSpc>
            </a:pPr>
            <a:r>
              <a:rPr lang="en-US" altLang="en-US" smtClean="0"/>
              <a:t>If a syntax error is encountered, execution halts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Must be identified as an executable file</a:t>
            </a:r>
          </a:p>
          <a:p>
            <a:pPr lvl="2" eaLnBrk="1" hangingPunct="1">
              <a:lnSpc>
                <a:spcPct val="98000"/>
              </a:lnSpc>
            </a:pPr>
            <a:r>
              <a:rPr lang="en-US" altLang="en-US" smtClean="0"/>
              <a:t>Example: </a:t>
            </a:r>
            <a:r>
              <a:rPr lang="en-US" altLang="en-US" sz="2000" smtClean="0">
                <a:latin typeface="Courier New" pitchFamily="49" charset="0"/>
              </a:rPr>
              <a:t>$ chmod ugo+x </a:t>
            </a:r>
            <a:r>
              <a:rPr lang="en-US" altLang="en-US" sz="2000" i="1" smtClean="0">
                <a:latin typeface="Courier New" pitchFamily="49" charset="0"/>
              </a:rPr>
              <a:t>filename </a:t>
            </a:r>
            <a:r>
              <a:rPr lang="en-US" altLang="en-US" sz="2000" smtClean="0">
                <a:latin typeface="Courier New" pitchFamily="49" charset="0"/>
              </a:rPr>
              <a:t>&lt;Enter&gt;</a:t>
            </a:r>
          </a:p>
          <a:p>
            <a:pPr lvl="2" eaLnBrk="1" hangingPunct="1">
              <a:lnSpc>
                <a:spcPct val="98000"/>
              </a:lnSpc>
            </a:pPr>
            <a:r>
              <a:rPr lang="en-US" altLang="en-US" smtClean="0"/>
              <a:t>Can be run in several ways:</a:t>
            </a:r>
          </a:p>
          <a:p>
            <a:pPr lvl="3" eaLnBrk="1" hangingPunct="1">
              <a:lnSpc>
                <a:spcPct val="98000"/>
              </a:lnSpc>
            </a:pPr>
            <a:r>
              <a:rPr lang="en-US" altLang="en-US" smtClean="0"/>
              <a:t>Enter name at prompt (</a:t>
            </a:r>
            <a:r>
              <a:rPr lang="en-US" altLang="en-US" b="1" smtClean="0"/>
              <a:t>PATH </a:t>
            </a:r>
            <a:r>
              <a:rPr lang="en-US" altLang="en-US" smtClean="0"/>
              <a:t>must be set)</a:t>
            </a:r>
          </a:p>
          <a:p>
            <a:pPr lvl="3" eaLnBrk="1" hangingPunct="1">
              <a:lnSpc>
                <a:spcPct val="98000"/>
              </a:lnSpc>
            </a:pPr>
            <a:r>
              <a:rPr lang="en-US" altLang="en-US" smtClean="0"/>
              <a:t>Precede name with ./</a:t>
            </a:r>
          </a:p>
          <a:p>
            <a:pPr lvl="3" eaLnBrk="1" hangingPunct="1">
              <a:lnSpc>
                <a:spcPct val="98000"/>
              </a:lnSpc>
            </a:pPr>
            <a:r>
              <a:rPr lang="en-US" altLang="en-US" smtClean="0"/>
              <a:t>Provide an absolute path to file</a:t>
            </a:r>
          </a:p>
          <a:p>
            <a:pPr lvl="1" eaLnBrk="1" hangingPunct="1">
              <a:lnSpc>
                <a:spcPct val="98000"/>
              </a:lnSpc>
            </a:pPr>
            <a:r>
              <a:rPr lang="en-US" altLang="en-US" smtClean="0"/>
              <a:t>Run less quickly than compiled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B891B09-7DE5-4C34-B27F-2049BE30DDB2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Prototyping an Application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Prototype: </a:t>
            </a:r>
            <a:r>
              <a:rPr lang="en-US" altLang="en-US" smtClean="0"/>
              <a:t>running model of your application</a:t>
            </a:r>
          </a:p>
          <a:p>
            <a:pPr lvl="1" eaLnBrk="1" hangingPunct="1"/>
            <a:r>
              <a:rPr lang="en-US" altLang="en-US" smtClean="0"/>
              <a:t>Allows review of final results before committing to design</a:t>
            </a:r>
          </a:p>
          <a:p>
            <a:pPr eaLnBrk="1" hangingPunct="1"/>
            <a:r>
              <a:rPr lang="en-US" altLang="en-US" smtClean="0"/>
              <a:t>Shell scripts can be used to create prototypes</a:t>
            </a:r>
          </a:p>
          <a:p>
            <a:pPr lvl="1" eaLnBrk="1" hangingPunct="1"/>
            <a:r>
              <a:rPr lang="en-US" altLang="en-US" smtClean="0"/>
              <a:t>Quickest and most efficient method</a:t>
            </a:r>
          </a:p>
          <a:p>
            <a:pPr eaLnBrk="1" hangingPunct="1"/>
            <a:r>
              <a:rPr lang="en-US" altLang="en-US" smtClean="0"/>
              <a:t>After prototype is approved, script can be rewritten to run faster using a compiled language (e.g., C++)</a:t>
            </a:r>
          </a:p>
          <a:p>
            <a:pPr lvl="1" eaLnBrk="1" hangingPunct="1"/>
            <a:r>
              <a:rPr lang="en-US" altLang="en-US" smtClean="0"/>
              <a:t>If script performs well, no need to convert it to a compiled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56E91CC-D1C7-4DAE-B4FF-F9A79D6F0CD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Comments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Comment lines begin with a pound (#) </a:t>
            </a:r>
            <a:r>
              <a:rPr lang="en-US" altLang="en-US" dirty="0" smtClean="0"/>
              <a:t>symbol</a:t>
            </a:r>
            <a:endParaRPr lang="en-US" alt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6DD338B-185D-4380-87C4-2388C87864C1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914400" y="2819400"/>
            <a:ext cx="7086600" cy="32924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=======================================================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Script Name: pact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By: </a:t>
            </a:r>
            <a:r>
              <a:rPr lang="en-US" altLang="en-US" sz="1400" i="1" dirty="0">
                <a:solidFill>
                  <a:schemeClr val="tx1"/>
                </a:solidFill>
                <a:latin typeface="Courier New" pitchFamily="49" charset="0"/>
              </a:rPr>
              <a:t>Your initials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Date: November 2009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Purpose: Create temporary file,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pnum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, to hold the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count of the number of projects each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programmer is working on. The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pnum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file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consists of: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prog_num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and count fields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=======================================================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cut -d: -f4 project | sort |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uniq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-c |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awk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’{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printf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"%s: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%s\n",$2,$1}’ &gt;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pnum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cut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prog_num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, pipe output to sort to remove duplicates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and get count for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prog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/projects.</a:t>
            </a:r>
          </a:p>
          <a:p>
            <a:pPr eaLnBrk="1" hangingPunct="1"/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# output file with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</a:rPr>
              <a:t>prog_number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</a:rPr>
              <a:t> followed by count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Comments (continued)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examples of what you might comment:</a:t>
            </a:r>
          </a:p>
          <a:p>
            <a:pPr lvl="1" eaLnBrk="1" hangingPunct="1"/>
            <a:r>
              <a:rPr lang="en-US" altLang="en-US" smtClean="0"/>
              <a:t>Script name, author(s), creation date, and purpose</a:t>
            </a:r>
          </a:p>
          <a:p>
            <a:pPr lvl="1" eaLnBrk="1" hangingPunct="1"/>
            <a:r>
              <a:rPr lang="en-US" altLang="en-US" smtClean="0"/>
              <a:t>Modification date(s) and purpose of each of them</a:t>
            </a:r>
          </a:p>
          <a:p>
            <a:pPr lvl="1" eaLnBrk="1" hangingPunct="1"/>
            <a:r>
              <a:rPr lang="en-US" altLang="en-US" smtClean="0"/>
              <a:t>Purpose and types of variables used</a:t>
            </a:r>
          </a:p>
          <a:p>
            <a:pPr lvl="1" eaLnBrk="1" hangingPunct="1"/>
            <a:r>
              <a:rPr lang="en-US" altLang="en-US" smtClean="0"/>
              <a:t>Files that are accessed, created, or modified</a:t>
            </a:r>
          </a:p>
          <a:p>
            <a:pPr lvl="1" eaLnBrk="1" hangingPunct="1"/>
            <a:r>
              <a:rPr lang="en-US" altLang="en-US" smtClean="0"/>
              <a:t>How logic structures work</a:t>
            </a:r>
          </a:p>
          <a:p>
            <a:pPr lvl="1" eaLnBrk="1" hangingPunct="1"/>
            <a:r>
              <a:rPr lang="en-US" altLang="en-US" smtClean="0"/>
              <a:t>Purpose of shell functions</a:t>
            </a:r>
          </a:p>
          <a:p>
            <a:pPr lvl="1" eaLnBrk="1" hangingPunct="1"/>
            <a:r>
              <a:rPr lang="en-US" altLang="en-US" smtClean="0"/>
              <a:t>How complex lines of code work</a:t>
            </a:r>
          </a:p>
          <a:p>
            <a:pPr lvl="1" eaLnBrk="1" hangingPunct="1"/>
            <a:r>
              <a:rPr lang="en-US" altLang="en-US" smtClean="0"/>
              <a:t>The reasons for including specific commands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324600"/>
            <a:ext cx="80772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A Guide to Unix Using Linux, Fourth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458200" y="6324600"/>
            <a:ext cx="685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E4A03-9439-460C-9E99-C0743068A98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C_PPT_Master_Template">
  <a:themeElements>
    <a:clrScheme name="">
      <a:dk1>
        <a:srgbClr val="757770"/>
      </a:dk1>
      <a:lt1>
        <a:srgbClr val="FFFFFF"/>
      </a:lt1>
      <a:dk2>
        <a:srgbClr val="FFFFFF"/>
      </a:dk2>
      <a:lt2>
        <a:srgbClr val="D19700"/>
      </a:lt2>
      <a:accent1>
        <a:srgbClr val="787B1B"/>
      </a:accent1>
      <a:accent2>
        <a:srgbClr val="B5D000"/>
      </a:accent2>
      <a:accent3>
        <a:srgbClr val="FFFFFF"/>
      </a:accent3>
      <a:accent4>
        <a:srgbClr val="63655F"/>
      </a:accent4>
      <a:accent5>
        <a:srgbClr val="BEBFAB"/>
      </a:accent5>
      <a:accent6>
        <a:srgbClr val="A4BC00"/>
      </a:accent6>
      <a:hlink>
        <a:srgbClr val="D05C00"/>
      </a:hlink>
      <a:folHlink>
        <a:srgbClr val="70B4F2"/>
      </a:folHlink>
    </a:clrScheme>
    <a:fontScheme name="Blank Pre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MS PGothic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CC_PPT_Master_Template</Template>
  <TotalTime>0</TotalTime>
  <Words>2550</Words>
  <Application>Microsoft Office PowerPoint</Application>
  <PresentationFormat>On-screen Show (4:3)</PresentationFormat>
  <Paragraphs>463</Paragraphs>
  <Slides>48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MS PGothic</vt:lpstr>
      <vt:lpstr>Arial</vt:lpstr>
      <vt:lpstr>Courier New</vt:lpstr>
      <vt:lpstr>Times</vt:lpstr>
      <vt:lpstr>Times New Roman</vt:lpstr>
      <vt:lpstr>CC_PPT_Master_Template</vt:lpstr>
      <vt:lpstr>A Guide to Unix Using Linux Fourth Edition  </vt:lpstr>
      <vt:lpstr>Objectives</vt:lpstr>
      <vt:lpstr>Objectives (continued)</vt:lpstr>
      <vt:lpstr>Previewing the Application</vt:lpstr>
      <vt:lpstr>Using High-Level Languages</vt:lpstr>
      <vt:lpstr>Using UNIX/Linux Shell Scripts</vt:lpstr>
      <vt:lpstr>Prototyping an Application</vt:lpstr>
      <vt:lpstr>Using Comments</vt:lpstr>
      <vt:lpstr>Using Comments (continued)</vt:lpstr>
      <vt:lpstr>The Programming Shell</vt:lpstr>
      <vt:lpstr>Variables</vt:lpstr>
      <vt:lpstr>Environment and Configuration Variables</vt:lpstr>
      <vt:lpstr>Environment and Configuration Variables (continued)</vt:lpstr>
      <vt:lpstr>PowerPoint Presentation</vt:lpstr>
      <vt:lpstr>PowerPoint Presentation</vt:lpstr>
      <vt:lpstr>PowerPoint Presentation</vt:lpstr>
      <vt:lpstr>Shell Variables</vt:lpstr>
      <vt:lpstr>Shell Variables (continued)</vt:lpstr>
      <vt:lpstr>Shell Operators</vt:lpstr>
      <vt:lpstr>Defining Operators</vt:lpstr>
      <vt:lpstr>Evaluating Operators</vt:lpstr>
      <vt:lpstr>Arithmetic and Relational Operators</vt:lpstr>
      <vt:lpstr>Arithmetic and Relational Operators (continued)</vt:lpstr>
      <vt:lpstr>Arithmetic and Relational Operators (continued)</vt:lpstr>
      <vt:lpstr>Redirection Operators</vt:lpstr>
      <vt:lpstr>Exporting Shell Variables to the Environment</vt:lpstr>
      <vt:lpstr>Modifying the PATH Variable</vt:lpstr>
      <vt:lpstr>More About Wildcard Characters</vt:lpstr>
      <vt:lpstr>Shell Logic Structures</vt:lpstr>
      <vt:lpstr>Sequential Logic</vt:lpstr>
      <vt:lpstr>Sequential Logic (continued)</vt:lpstr>
      <vt:lpstr>Decision Logic</vt:lpstr>
      <vt:lpstr>Looping Logic</vt:lpstr>
      <vt:lpstr>The For Loop</vt:lpstr>
      <vt:lpstr>Executing Control Structures at the Command Line</vt:lpstr>
      <vt:lpstr>Using Wildcard Characters in a Loop</vt:lpstr>
      <vt:lpstr>The While Loop</vt:lpstr>
      <vt:lpstr>Case Logic</vt:lpstr>
      <vt:lpstr>Using Shell Scripting to Create a Menu</vt:lpstr>
      <vt:lpstr>Debugging a Shell Script</vt:lpstr>
      <vt:lpstr>Customizing Your Personal Environment</vt:lpstr>
      <vt:lpstr>Customizing Your Personal Environment (continued)</vt:lpstr>
      <vt:lpstr>The trap Command</vt:lpstr>
      <vt:lpstr>Putting it All Together in an Application</vt:lpstr>
      <vt:lpstr>Summary</vt:lpstr>
      <vt:lpstr>Summary (continued)</vt:lpstr>
      <vt:lpstr>Command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/>
  <cp:lastModifiedBy/>
  <cp:revision>595</cp:revision>
  <dcterms:created xsi:type="dcterms:W3CDTF">2002-09-27T23:29:22Z</dcterms:created>
  <dcterms:modified xsi:type="dcterms:W3CDTF">2019-01-28T12:50:18Z</dcterms:modified>
</cp:coreProperties>
</file>