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hyperlink" Target="https://www.tensorflow.org/https:/numpy.org/https:/scikit-learn.org/stable/https:/keras.io/https:/matplotlib.org/"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37412" y="3811774"/>
            <a:ext cx="4787152" cy="2511332"/>
          </a:xfrm>
        </p:spPr>
        <p:txBody>
          <a:bodyPr>
            <a:normAutofit fontScale="92500" lnSpcReduction="20000"/>
          </a:bodyPr>
          <a:lstStyle/>
          <a:p>
            <a:pPr algn="just"/>
            <a:r>
              <a:rPr lang="en-IN" sz="2800" b="1" dirty="0"/>
              <a:t>DONE BY</a:t>
            </a:r>
          </a:p>
          <a:p>
            <a:pPr algn="just"/>
            <a:r>
              <a:rPr lang="en-IN" sz="2800" b="1" dirty="0"/>
              <a:t>K.LOCINI</a:t>
            </a:r>
          </a:p>
          <a:p>
            <a:pPr algn="just"/>
            <a:r>
              <a:rPr lang="en-IN" sz="2800" b="1" dirty="0"/>
              <a:t>REG.NO.912321104017</a:t>
            </a:r>
          </a:p>
          <a:p>
            <a:pPr algn="just"/>
            <a:r>
              <a:rPr lang="en-IN" sz="2800" b="1" dirty="0"/>
              <a:t>B.E CSE – III YEAR</a:t>
            </a:r>
          </a:p>
          <a:p>
            <a:pPr algn="just"/>
            <a:r>
              <a:rPr lang="en-IN" sz="2800" b="1" dirty="0"/>
              <a:t>SACS MAVMM ENGINEERING COLLEGE ,MADURAI. </a:t>
            </a:r>
          </a:p>
          <a:p>
            <a:pPr algn="just"/>
            <a:endParaRPr lang="en-IN" sz="2800" b="1" dirty="0"/>
          </a:p>
        </p:txBody>
      </p:sp>
      <p:sp>
        <p:nvSpPr>
          <p:cNvPr id="5" name="Title 4">
            <a:extLst>
              <a:ext uri="{FF2B5EF4-FFF2-40B4-BE49-F238E27FC236}">
                <a16:creationId xmlns:a16="http://schemas.microsoft.com/office/drawing/2014/main" id="{63745B45-5C05-4BF6-6A25-1E3F5C21FC83}"/>
              </a:ext>
            </a:extLst>
          </p:cNvPr>
          <p:cNvSpPr>
            <a:spLocks noGrp="1"/>
          </p:cNvSpPr>
          <p:nvPr>
            <p:ph type="ctrTitle"/>
          </p:nvPr>
        </p:nvSpPr>
        <p:spPr>
          <a:xfrm>
            <a:off x="807969" y="534894"/>
            <a:ext cx="8263460" cy="2359212"/>
          </a:xfrm>
        </p:spPr>
        <p:txBody>
          <a:bodyPr/>
          <a:lstStyle/>
          <a:p>
            <a:r>
              <a:rPr lang="en-IN" dirty="0"/>
              <a:t>WEATHER PATTERN   PREDICTION USING GANs.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203200"/>
          </a:xfrm>
        </p:spPr>
        <p:txBody>
          <a:bodyPr>
            <a:normAutofit fontScale="90000"/>
          </a:bodyPr>
          <a:lstStyle/>
          <a:p>
            <a:r>
              <a:rPr lang="en-IN" b="1" dirty="0"/>
              <a:t>Algorithm and </a:t>
            </a:r>
            <a:r>
              <a:rPr lang="en-IN" b="1" i="1" dirty="0"/>
              <a:t>deployment </a:t>
            </a:r>
            <a:endParaRPr lang="en-US" b="1" dirty="0"/>
          </a:p>
        </p:txBody>
      </p:sp>
      <p:sp>
        <p:nvSpPr>
          <p:cNvPr id="3" name="Content Placeholder 2"/>
          <p:cNvSpPr>
            <a:spLocks noGrp="1"/>
          </p:cNvSpPr>
          <p:nvPr>
            <p:ph idx="1"/>
          </p:nvPr>
        </p:nvSpPr>
        <p:spPr>
          <a:xfrm>
            <a:off x="982134" y="1488141"/>
            <a:ext cx="8596668" cy="4760259"/>
          </a:xfrm>
        </p:spPr>
        <p:txBody>
          <a:bodyPr>
            <a:noAutofit/>
          </a:bodyPr>
          <a:lstStyle/>
          <a:p>
            <a:r>
              <a:rPr lang="en-IN" sz="2400" b="1" dirty="0"/>
              <a:t>Data collection and pre-processing:</a:t>
            </a:r>
          </a:p>
          <a:p>
            <a:pPr marL="0" indent="0" algn="just">
              <a:buNone/>
            </a:pPr>
            <a:r>
              <a:rPr lang="en-IN" sz="2400" b="1" dirty="0"/>
              <a:t>                    </a:t>
            </a:r>
            <a:r>
              <a:rPr lang="en-IN" sz="2400" dirty="0"/>
              <a:t>Gather historical weather data from various sources like meteorological stations Satellite Or weather forecasting Agencies .</a:t>
            </a:r>
          </a:p>
          <a:p>
            <a:pPr marL="0" indent="0">
              <a:buNone/>
            </a:pPr>
            <a:endParaRPr lang="en-IN" sz="2400" dirty="0"/>
          </a:p>
          <a:p>
            <a:r>
              <a:rPr lang="en-IN" sz="2400" b="1" dirty="0"/>
              <a:t>GAN Architecture:</a:t>
            </a:r>
          </a:p>
          <a:p>
            <a:pPr marL="0" indent="0" algn="just">
              <a:buNone/>
            </a:pPr>
            <a:r>
              <a:rPr lang="en-IN" sz="2400" dirty="0"/>
              <a:t>                   Design a GAN  Architecture suitable for generating weather Data.</a:t>
            </a:r>
          </a:p>
          <a:p>
            <a:pPr marL="0" indent="0">
              <a:buNone/>
            </a:pPr>
            <a:endParaRPr lang="en-IN" sz="2400" dirty="0"/>
          </a:p>
          <a:p>
            <a:r>
              <a:rPr lang="en-IN" sz="2400" b="1" dirty="0"/>
              <a:t>Training:</a:t>
            </a:r>
          </a:p>
          <a:p>
            <a:pPr marL="0" indent="0" algn="just">
              <a:buNone/>
            </a:pPr>
            <a:r>
              <a:rPr lang="en-IN" sz="2400" dirty="0"/>
              <a:t>                    Train the GAN  On the pre-processed  historical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 and deployment (contd.. )</a:t>
            </a:r>
            <a:endParaRPr lang="en-US" b="1" dirty="0"/>
          </a:p>
        </p:txBody>
      </p:sp>
      <p:sp>
        <p:nvSpPr>
          <p:cNvPr id="3" name="Content Placeholder 2"/>
          <p:cNvSpPr>
            <a:spLocks noGrp="1"/>
          </p:cNvSpPr>
          <p:nvPr>
            <p:ph idx="1"/>
          </p:nvPr>
        </p:nvSpPr>
        <p:spPr/>
        <p:txBody>
          <a:bodyPr>
            <a:normAutofit/>
          </a:bodyPr>
          <a:lstStyle/>
          <a:p>
            <a:pPr algn="just"/>
            <a:r>
              <a:rPr lang="en-IN" sz="2400" b="1" dirty="0"/>
              <a:t>Evaluation:</a:t>
            </a:r>
          </a:p>
          <a:p>
            <a:pPr marL="0" indent="0" algn="just">
              <a:buNone/>
            </a:pPr>
            <a:r>
              <a:rPr lang="en-IN" sz="2400" b="1" dirty="0"/>
              <a:t>                   </a:t>
            </a:r>
            <a:r>
              <a:rPr lang="en-IN" sz="2400" dirty="0"/>
              <a:t>Evaluate  the performance  of  the trained GAN  Using metrics  such as the Wasserstein  Distance, FrechatInception   distance (FID) Or visual inception.</a:t>
            </a:r>
          </a:p>
          <a:p>
            <a:pPr marL="0" indent="0">
              <a:buNone/>
            </a:pPr>
            <a:endParaRPr lang="en-IN" sz="2400" dirty="0"/>
          </a:p>
          <a:p>
            <a:r>
              <a:rPr lang="en-IN" sz="2400" b="1" dirty="0"/>
              <a:t>Deployment</a:t>
            </a:r>
            <a:r>
              <a:rPr lang="en-IN" sz="2400" dirty="0"/>
              <a:t> :</a:t>
            </a:r>
          </a:p>
          <a:p>
            <a:pPr marL="0" indent="0" algn="just">
              <a:buNone/>
            </a:pPr>
            <a:r>
              <a:rPr lang="en-IN" sz="2400" dirty="0"/>
              <a:t>                   Once the GAN is trained and evaluated ,deploy  It in a  Production environment for weather prediction.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 and </a:t>
            </a:r>
            <a:r>
              <a:rPr lang="en-IN" b="1"/>
              <a:t>deployment(contd</a:t>
            </a:r>
            <a:r>
              <a:rPr lang="en-IN" b="1" dirty="0"/>
              <a:t>.. )</a:t>
            </a:r>
            <a:endParaRPr lang="en-US" b="1" dirty="0"/>
          </a:p>
        </p:txBody>
      </p:sp>
      <p:sp>
        <p:nvSpPr>
          <p:cNvPr id="3" name="Content Placeholder 2"/>
          <p:cNvSpPr>
            <a:spLocks noGrp="1"/>
          </p:cNvSpPr>
          <p:nvPr>
            <p:ph idx="1"/>
          </p:nvPr>
        </p:nvSpPr>
        <p:spPr>
          <a:xfrm>
            <a:off x="844674" y="2023130"/>
            <a:ext cx="9195797" cy="3880773"/>
          </a:xfrm>
        </p:spPr>
        <p:txBody>
          <a:bodyPr>
            <a:normAutofit/>
          </a:bodyPr>
          <a:lstStyle/>
          <a:p>
            <a:pPr algn="just"/>
            <a:r>
              <a:rPr lang="en-IN" sz="2400" b="1" dirty="0"/>
              <a:t>Monitoring and Maintenance :</a:t>
            </a:r>
          </a:p>
          <a:p>
            <a:pPr marL="0" indent="0" algn="just">
              <a:buNone/>
            </a:pPr>
            <a:r>
              <a:rPr lang="en-IN" sz="2400" b="1" dirty="0"/>
              <a:t>                  </a:t>
            </a:r>
            <a:r>
              <a:rPr lang="en-IN" sz="2400" dirty="0"/>
              <a:t>Continuously monitor the  Performance  of the deployed GAN model  And update it Periodically  with new data.</a:t>
            </a:r>
          </a:p>
          <a:p>
            <a:pPr marL="0" indent="0" algn="just">
              <a:buNone/>
            </a:pPr>
            <a:endParaRPr lang="en-IN" sz="2400" b="1" dirty="0"/>
          </a:p>
          <a:p>
            <a:pPr algn="just"/>
            <a:r>
              <a:rPr lang="en-IN" sz="2400" b="1" dirty="0"/>
              <a:t>Ethical consideration:</a:t>
            </a:r>
          </a:p>
          <a:p>
            <a:pPr marL="0" indent="0" algn="just">
              <a:buNone/>
            </a:pPr>
            <a:r>
              <a:rPr lang="en-IN" sz="2400" b="1" dirty="0"/>
              <a:t>                  </a:t>
            </a:r>
            <a:r>
              <a:rPr lang="en-IN" sz="2400" b="0" i="0" dirty="0">
                <a:solidFill>
                  <a:schemeClr val="tx1"/>
                </a:solidFill>
                <a:effectLst/>
                <a:latin typeface="Söhne"/>
              </a:rPr>
              <a:t>Consider the ethical implications of deploying synthetic weather data in real-world applications, especially in critical sectors like agriculture, transportation, and disaster preparedness.</a:t>
            </a:r>
            <a:endParaRPr lang="en-US" sz="2400"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a:t>
            </a:r>
            <a:br>
              <a:rPr lang="en-IN" b="1" dirty="0"/>
            </a:br>
            <a:endParaRPr lang="en-US" b="1" dirty="0"/>
          </a:p>
        </p:txBody>
      </p:sp>
      <p:sp>
        <p:nvSpPr>
          <p:cNvPr id="8" name="Content Placeholder 7">
            <a:extLst>
              <a:ext uri="{FF2B5EF4-FFF2-40B4-BE49-F238E27FC236}">
                <a16:creationId xmlns:a16="http://schemas.microsoft.com/office/drawing/2014/main" id="{6C832748-F362-407A-1021-0F8981AB4B18}"/>
              </a:ext>
            </a:extLst>
          </p:cNvPr>
          <p:cNvSpPr>
            <a:spLocks noGrp="1"/>
          </p:cNvSpPr>
          <p:nvPr>
            <p:ph idx="1"/>
          </p:nvPr>
        </p:nvSpPr>
        <p:spPr>
          <a:xfrm rot="10800000" flipV="1">
            <a:off x="851024" y="4997961"/>
            <a:ext cx="8646241" cy="310705"/>
          </a:xfrm>
        </p:spPr>
        <p:txBody>
          <a:bodyPr>
            <a:normAutofit fontScale="25000" lnSpcReduction="20000"/>
          </a:bodyPr>
          <a:lstStyle/>
          <a:p>
            <a:pPr marL="0" indent="0">
              <a:buNone/>
            </a:pPr>
            <a:r>
              <a:rPr lang="en-IN" b="1" dirty="0"/>
              <a:t>                             </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            </a:t>
            </a:r>
          </a:p>
          <a:p>
            <a:pPr marL="0" indent="0">
              <a:buNone/>
            </a:pPr>
            <a:endParaRPr lang="en-IN" b="1" dirty="0"/>
          </a:p>
          <a:p>
            <a:pPr marL="0" indent="0">
              <a:buNone/>
            </a:pPr>
            <a:r>
              <a:rPr lang="en-IN" b="1" dirty="0"/>
              <a:t>                                                     </a:t>
            </a:r>
            <a:r>
              <a:rPr lang="en-IN" sz="2200" b="1" dirty="0"/>
              <a:t>Axes</a:t>
            </a:r>
            <a:endParaRPr lang="en-US" sz="2200" b="1" dirty="0"/>
          </a:p>
        </p:txBody>
      </p:sp>
      <p:pic>
        <p:nvPicPr>
          <p:cNvPr id="9" name="Picture 9">
            <a:extLst>
              <a:ext uri="{FF2B5EF4-FFF2-40B4-BE49-F238E27FC236}">
                <a16:creationId xmlns:a16="http://schemas.microsoft.com/office/drawing/2014/main" id="{5FF50D04-7510-40B9-59BF-E235B5F459FE}"/>
              </a:ext>
            </a:extLst>
          </p:cNvPr>
          <p:cNvPicPr>
            <a:picLocks noChangeAspect="1"/>
          </p:cNvPicPr>
          <p:nvPr/>
        </p:nvPicPr>
        <p:blipFill>
          <a:blip r:embed="rId2"/>
          <a:stretch>
            <a:fillRect/>
          </a:stretch>
        </p:blipFill>
        <p:spPr>
          <a:xfrm>
            <a:off x="2690597" y="1630470"/>
            <a:ext cx="5534025" cy="3933825"/>
          </a:xfrm>
          <a:prstGeom prst="rect">
            <a:avLst/>
          </a:prstGeom>
        </p:spPr>
      </p:pic>
      <p:sp>
        <p:nvSpPr>
          <p:cNvPr id="3" name="TextBox 2">
            <a:extLst>
              <a:ext uri="{FF2B5EF4-FFF2-40B4-BE49-F238E27FC236}">
                <a16:creationId xmlns:a16="http://schemas.microsoft.com/office/drawing/2014/main" id="{DB0EECD5-11DF-C45A-FD49-FCBAC24EAD2C}"/>
              </a:ext>
            </a:extLst>
          </p:cNvPr>
          <p:cNvSpPr txBox="1"/>
          <p:nvPr/>
        </p:nvSpPr>
        <p:spPr>
          <a:xfrm rot="10800000" flipV="1">
            <a:off x="3717363" y="5819924"/>
            <a:ext cx="3480495" cy="369332"/>
          </a:xfrm>
          <a:prstGeom prst="rect">
            <a:avLst/>
          </a:prstGeom>
          <a:noFill/>
        </p:spPr>
        <p:txBody>
          <a:bodyPr wrap="square" rtlCol="0">
            <a:spAutoFit/>
          </a:bodyPr>
          <a:lstStyle/>
          <a:p>
            <a:pPr algn="l"/>
            <a:r>
              <a:rPr lang="en-IN" dirty="0"/>
              <a:t>Fig.Weather prediction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7C5-2389-552E-5918-B77671E1B7A7}"/>
              </a:ext>
            </a:extLst>
          </p:cNvPr>
          <p:cNvSpPr>
            <a:spLocks noGrp="1"/>
          </p:cNvSpPr>
          <p:nvPr>
            <p:ph type="title"/>
          </p:nvPr>
        </p:nvSpPr>
        <p:spPr/>
        <p:txBody>
          <a:bodyPr/>
          <a:lstStyle/>
          <a:p>
            <a:r>
              <a:rPr lang="en-IN" b="1" dirty="0"/>
              <a:t>References</a:t>
            </a:r>
            <a:br>
              <a:rPr lang="en-IN" dirty="0"/>
            </a:br>
            <a:endParaRPr lang="en-US" dirty="0"/>
          </a:p>
        </p:txBody>
      </p:sp>
      <p:sp>
        <p:nvSpPr>
          <p:cNvPr id="3" name="Content Placeholder 2">
            <a:extLst>
              <a:ext uri="{FF2B5EF4-FFF2-40B4-BE49-F238E27FC236}">
                <a16:creationId xmlns:a16="http://schemas.microsoft.com/office/drawing/2014/main" id="{63E4575A-14AC-F1C8-3EC3-B12903091BD7}"/>
              </a:ext>
            </a:extLst>
          </p:cNvPr>
          <p:cNvSpPr>
            <a:spLocks noGrp="1"/>
          </p:cNvSpPr>
          <p:nvPr>
            <p:ph idx="1"/>
          </p:nvPr>
        </p:nvSpPr>
        <p:spPr/>
        <p:txBody>
          <a:bodyPr/>
          <a:lstStyle/>
          <a:p>
            <a:r>
              <a:rPr lang="en-IN" b="1" dirty="0">
                <a:solidFill>
                  <a:schemeClr val="tx1"/>
                </a:solidFill>
                <a:hlinkClick r:id="rId2">
                  <a:extLst>
                    <a:ext uri="{A12FA001-AC4F-418D-AE19-62706E023703}">
                      <ahyp:hlinkClr xmlns:ahyp="http://schemas.microsoft.com/office/drawing/2018/hyperlinkcolor" val="tx"/>
                    </a:ext>
                  </a:extLst>
                </a:hlinkClick>
              </a:rPr>
              <a:t>https://www.tensorflow.org/</a:t>
            </a:r>
          </a:p>
          <a:p>
            <a:r>
              <a:rPr lang="en-IN" b="1" dirty="0">
                <a:solidFill>
                  <a:schemeClr val="tx1"/>
                </a:solidFill>
                <a:hlinkClick r:id="rId2">
                  <a:extLst>
                    <a:ext uri="{A12FA001-AC4F-418D-AE19-62706E023703}">
                      <ahyp:hlinkClr xmlns:ahyp="http://schemas.microsoft.com/office/drawing/2018/hyperlinkcolor" val="tx"/>
                    </a:ext>
                  </a:extLst>
                </a:hlinkClick>
              </a:rPr>
              <a:t>https://numpy.org/</a:t>
            </a:r>
          </a:p>
          <a:p>
            <a:r>
              <a:rPr lang="en-IN" b="1" dirty="0">
                <a:solidFill>
                  <a:schemeClr val="tx1"/>
                </a:solidFill>
                <a:hlinkClick r:id="rId2">
                  <a:extLst>
                    <a:ext uri="{A12FA001-AC4F-418D-AE19-62706E023703}">
                      <ahyp:hlinkClr xmlns:ahyp="http://schemas.microsoft.com/office/drawing/2018/hyperlinkcolor" val="tx"/>
                    </a:ext>
                  </a:extLst>
                </a:hlinkClick>
              </a:rPr>
              <a:t>https://scikit-learn.org/stable/</a:t>
            </a:r>
          </a:p>
          <a:p>
            <a:r>
              <a:rPr lang="en-IN" b="1" dirty="0">
                <a:solidFill>
                  <a:schemeClr val="tx1"/>
                </a:solidFill>
                <a:hlinkClick r:id="rId2">
                  <a:extLst>
                    <a:ext uri="{A12FA001-AC4F-418D-AE19-62706E023703}">
                      <ahyp:hlinkClr xmlns:ahyp="http://schemas.microsoft.com/office/drawing/2018/hyperlinkcolor" val="tx"/>
                    </a:ext>
                  </a:extLst>
                </a:hlinkClick>
              </a:rPr>
              <a:t>https://keras.io/</a:t>
            </a:r>
          </a:p>
          <a:p>
            <a:r>
              <a:rPr lang="en-IN" b="1" dirty="0">
                <a:solidFill>
                  <a:schemeClr val="tx1"/>
                </a:solidFill>
                <a:hlinkClick r:id="rId2">
                  <a:extLst>
                    <a:ext uri="{A12FA001-AC4F-418D-AE19-62706E023703}">
                      <ahyp:hlinkClr xmlns:ahyp="http://schemas.microsoft.com/office/drawing/2018/hyperlinkcolor" val="tx"/>
                    </a:ext>
                  </a:extLst>
                </a:hlinkClick>
              </a:rPr>
              <a:t>https://matplotlib.org/</a:t>
            </a:r>
            <a:endParaRPr lang="en-IN" b="1" dirty="0">
              <a:solidFill>
                <a:schemeClr val="tx1"/>
              </a:solidFill>
            </a:endParaRPr>
          </a:p>
          <a:p>
            <a:r>
              <a:rPr lang="en-IN" b="1" dirty="0"/>
              <a:t>Data set link</a:t>
            </a:r>
          </a:p>
          <a:p>
            <a:pPr marL="0" indent="0">
              <a:buNone/>
            </a:pPr>
            <a:r>
              <a:rPr lang="en-US" b="1" dirty="0"/>
              <a:t>https://www.kaggle.com/datasets/muthuj7/weather-dataset/download?datasetVersionNumber=1</a:t>
            </a:r>
          </a:p>
        </p:txBody>
      </p:sp>
    </p:spTree>
    <p:extLst>
      <p:ext uri="{BB962C8B-B14F-4D97-AF65-F5344CB8AC3E}">
        <p14:creationId xmlns:p14="http://schemas.microsoft.com/office/powerpoint/2010/main" val="29020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US" b="1" dirty="0"/>
          </a:p>
        </p:txBody>
      </p:sp>
      <p:sp>
        <p:nvSpPr>
          <p:cNvPr id="3" name="Content Placeholder 2"/>
          <p:cNvSpPr>
            <a:spLocks noGrp="1"/>
          </p:cNvSpPr>
          <p:nvPr>
            <p:ph idx="1"/>
          </p:nvPr>
        </p:nvSpPr>
        <p:spPr>
          <a:xfrm>
            <a:off x="2211293" y="1930400"/>
            <a:ext cx="6823649" cy="2997201"/>
          </a:xfrm>
        </p:spPr>
        <p:txBody>
          <a:bodyPr>
            <a:normAutofit/>
          </a:bodyPr>
          <a:lstStyle/>
          <a:p>
            <a:pPr marL="0" indent="0" algn="just">
              <a:buNone/>
            </a:pPr>
            <a:r>
              <a:rPr lang="en-IN" sz="2400" b="1" i="0" dirty="0">
                <a:solidFill>
                  <a:schemeClr val="tx1"/>
                </a:solidFill>
                <a:effectLst/>
                <a:latin typeface="Söhne"/>
              </a:rPr>
              <a:t>           In conclusion, utilizing Generative Adversarial Networks (GANs) for weather pattern prediction shows promising potential. By leveraging the power of GANs,researches  and meteorological can generate  Realistic weather data, facilitating improve Forecasting accuracy</a:t>
            </a:r>
            <a:r>
              <a:rPr lang="en-IN" sz="2000" b="1" i="0" dirty="0">
                <a:solidFill>
                  <a:schemeClr val="tx1"/>
                </a:solidFill>
                <a:effectLst/>
                <a:latin typeface="Söhne"/>
              </a:rPr>
              <a:t>.</a:t>
            </a:r>
            <a:endParaRPr lang="en-US" sz="2000"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E9E0-7341-3362-D894-BFA0659E1022}"/>
              </a:ext>
            </a:extLst>
          </p:cNvPr>
          <p:cNvSpPr>
            <a:spLocks noGrp="1"/>
          </p:cNvSpPr>
          <p:nvPr>
            <p:ph type="title"/>
          </p:nvPr>
        </p:nvSpPr>
        <p:spPr>
          <a:xfrm>
            <a:off x="3836894" y="2569882"/>
            <a:ext cx="3824941" cy="859117"/>
          </a:xfrm>
        </p:spPr>
        <p:txBody>
          <a:bodyPr>
            <a:normAutofit/>
          </a:bodyPr>
          <a:lstStyle/>
          <a:p>
            <a:r>
              <a:rPr lang="en-IN" sz="4800" b="1" i="1" dirty="0"/>
              <a:t>Thank you</a:t>
            </a:r>
            <a:endParaRPr lang="en-US" sz="4800" b="1" i="1" dirty="0"/>
          </a:p>
        </p:txBody>
      </p:sp>
    </p:spTree>
    <p:extLst>
      <p:ext uri="{BB962C8B-B14F-4D97-AF65-F5344CB8AC3E}">
        <p14:creationId xmlns:p14="http://schemas.microsoft.com/office/powerpoint/2010/main" val="83424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OUTLINE</a:t>
            </a:r>
            <a:endParaRPr lang="en-US" sz="4000" b="1" dirty="0"/>
          </a:p>
        </p:txBody>
      </p:sp>
      <p:sp>
        <p:nvSpPr>
          <p:cNvPr id="3" name="Content Placeholder 2"/>
          <p:cNvSpPr>
            <a:spLocks noGrp="1"/>
          </p:cNvSpPr>
          <p:nvPr>
            <p:ph idx="1"/>
          </p:nvPr>
        </p:nvSpPr>
        <p:spPr>
          <a:xfrm>
            <a:off x="1601695" y="1930400"/>
            <a:ext cx="7672307" cy="3880773"/>
          </a:xfrm>
        </p:spPr>
        <p:txBody>
          <a:bodyPr>
            <a:normAutofit/>
          </a:bodyPr>
          <a:lstStyle/>
          <a:p>
            <a:r>
              <a:rPr lang="en-IN" sz="2800" b="1" dirty="0"/>
              <a:t>Problem statement </a:t>
            </a:r>
          </a:p>
          <a:p>
            <a:r>
              <a:rPr lang="en-IN" sz="2800" b="1" dirty="0"/>
              <a:t>Proposed system/Solution </a:t>
            </a:r>
          </a:p>
          <a:p>
            <a:r>
              <a:rPr lang="en-IN" sz="2800" b="1" dirty="0"/>
              <a:t>System development approach </a:t>
            </a:r>
          </a:p>
          <a:p>
            <a:r>
              <a:rPr lang="en-IN" sz="2800" b="1" dirty="0"/>
              <a:t>Algorithm and deployment </a:t>
            </a:r>
          </a:p>
          <a:p>
            <a:pPr algn="just"/>
            <a:r>
              <a:rPr lang="en-IN" sz="2800" b="1" dirty="0"/>
              <a:t>Result </a:t>
            </a:r>
          </a:p>
          <a:p>
            <a:pPr algn="just"/>
            <a:r>
              <a:rPr lang="en-IN" sz="2800" b="1" dirty="0"/>
              <a:t>Reference</a:t>
            </a:r>
          </a:p>
          <a:p>
            <a:r>
              <a:rPr lang="en-IN" sz="2800" b="1" dirty="0"/>
              <a:t>Conclusion </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Problem Statement </a:t>
            </a:r>
            <a:endParaRPr lang="en-US" sz="4000" b="1" dirty="0"/>
          </a:p>
        </p:txBody>
      </p:sp>
      <p:sp>
        <p:nvSpPr>
          <p:cNvPr id="3" name="Content Placeholder 2"/>
          <p:cNvSpPr>
            <a:spLocks noGrp="1"/>
          </p:cNvSpPr>
          <p:nvPr>
            <p:ph idx="1"/>
          </p:nvPr>
        </p:nvSpPr>
        <p:spPr>
          <a:xfrm>
            <a:off x="1422399" y="2160589"/>
            <a:ext cx="7649883" cy="3880773"/>
          </a:xfrm>
        </p:spPr>
        <p:txBody>
          <a:bodyPr>
            <a:noAutofit/>
          </a:bodyPr>
          <a:lstStyle/>
          <a:p>
            <a:pPr marL="0" indent="0" algn="just">
              <a:buNone/>
            </a:pPr>
            <a:r>
              <a:rPr lang="en-IN" sz="2400" b="1" dirty="0"/>
              <a:t>         Develop</a:t>
            </a:r>
            <a:r>
              <a:rPr lang="en-US" sz="2400" b="1" dirty="0"/>
              <a:t> a machine learning model to predict</a:t>
            </a:r>
            <a:r>
              <a:rPr lang="en-IN" sz="2400" b="1" dirty="0"/>
              <a:t> </a:t>
            </a:r>
            <a:r>
              <a:rPr lang="en-US" sz="2400" b="1" dirty="0"/>
              <a:t>weather patterns accurately based on historical data and current atmospheric conditions. The model should be capable of forecasting various meteorological parameters </a:t>
            </a:r>
            <a:r>
              <a:rPr lang="en-IN" sz="2400" b="1" dirty="0"/>
              <a:t>such</a:t>
            </a:r>
            <a:r>
              <a:rPr lang="en-US" sz="2400" b="1" dirty="0"/>
              <a:t> as temperature, humidity, precipitation, wind speed, and atmospheric pressure over a defined time horizon (e.g., hours, days, weeks).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75" y="443109"/>
            <a:ext cx="8596668" cy="1320800"/>
          </a:xfrm>
        </p:spPr>
        <p:txBody>
          <a:bodyPr/>
          <a:lstStyle/>
          <a:p>
            <a:r>
              <a:rPr lang="en-IN" b="1" dirty="0"/>
              <a:t>Proposed system/solution </a:t>
            </a:r>
            <a:endParaRPr lang="en-US" b="1" dirty="0"/>
          </a:p>
        </p:txBody>
      </p:sp>
      <p:sp>
        <p:nvSpPr>
          <p:cNvPr id="3" name="Content Placeholder 2"/>
          <p:cNvSpPr>
            <a:spLocks noGrp="1"/>
          </p:cNvSpPr>
          <p:nvPr>
            <p:ph idx="1"/>
          </p:nvPr>
        </p:nvSpPr>
        <p:spPr>
          <a:xfrm>
            <a:off x="1435093" y="1643529"/>
            <a:ext cx="7959178" cy="4110962"/>
          </a:xfrm>
        </p:spPr>
        <p:txBody>
          <a:bodyPr>
            <a:normAutofit/>
          </a:bodyPr>
          <a:lstStyle/>
          <a:p>
            <a:r>
              <a:rPr lang="en-IN" sz="2400" b="1" dirty="0"/>
              <a:t>Data collection:</a:t>
            </a:r>
          </a:p>
          <a:p>
            <a:pPr marL="0" indent="0" algn="just">
              <a:buNone/>
            </a:pPr>
            <a:r>
              <a:rPr lang="en-IN" sz="2400" b="1" dirty="0"/>
              <a:t>                </a:t>
            </a:r>
            <a:r>
              <a:rPr lang="en-IN" sz="2400" dirty="0"/>
              <a:t>Gather historical weather data from various sources  such as meteorological stations , satellite  and weather sensors. Include variable like temperature, pressure and cloud cover.</a:t>
            </a:r>
          </a:p>
          <a:p>
            <a:pPr marL="0" indent="0">
              <a:buNone/>
            </a:pPr>
            <a:endParaRPr lang="en-IN" sz="2400" dirty="0"/>
          </a:p>
          <a:p>
            <a:r>
              <a:rPr lang="en-IN" sz="2400" b="1" dirty="0"/>
              <a:t>Data pre-processing: </a:t>
            </a:r>
          </a:p>
          <a:p>
            <a:pPr marL="0" indent="0">
              <a:buNone/>
            </a:pPr>
            <a:r>
              <a:rPr lang="en-IN" sz="2400" b="1" dirty="0"/>
              <a:t>                 </a:t>
            </a:r>
            <a:r>
              <a:rPr lang="en-IN" sz="2400" dirty="0"/>
              <a:t>clean and pre- process the data, handling missing  values, outliers and  normalization.</a:t>
            </a:r>
            <a:endParaRPr lang="en-IN" sz="2400" b="1" dirty="0"/>
          </a:p>
          <a:p>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 Solution (contd..)</a:t>
            </a:r>
            <a:endParaRPr lang="en-US" b="1" dirty="0"/>
          </a:p>
        </p:txBody>
      </p:sp>
      <p:sp>
        <p:nvSpPr>
          <p:cNvPr id="3" name="Content Placeholder 2"/>
          <p:cNvSpPr>
            <a:spLocks noGrp="1"/>
          </p:cNvSpPr>
          <p:nvPr>
            <p:ph idx="1"/>
          </p:nvPr>
        </p:nvSpPr>
        <p:spPr>
          <a:xfrm>
            <a:off x="1322792" y="1819930"/>
            <a:ext cx="8596668" cy="3880773"/>
          </a:xfrm>
        </p:spPr>
        <p:txBody>
          <a:bodyPr>
            <a:normAutofit lnSpcReduction="10000"/>
          </a:bodyPr>
          <a:lstStyle/>
          <a:p>
            <a:pPr algn="justLow"/>
            <a:r>
              <a:rPr lang="en-IN" sz="2400" b="1" dirty="0"/>
              <a:t>GAN Architecture:</a:t>
            </a:r>
          </a:p>
          <a:p>
            <a:pPr marL="0" indent="0" algn="justLow">
              <a:buNone/>
            </a:pPr>
            <a:r>
              <a:rPr lang="en-IN" sz="2400" dirty="0"/>
              <a:t>                   The generator takes random noise as input and generates synthetic weather patterns. </a:t>
            </a:r>
          </a:p>
          <a:p>
            <a:pPr marL="0" indent="0" algn="justLow">
              <a:buNone/>
            </a:pPr>
            <a:endParaRPr lang="en-IN" sz="2400" dirty="0"/>
          </a:p>
          <a:p>
            <a:pPr algn="justLow"/>
            <a:r>
              <a:rPr lang="en-IN" sz="2400" b="1" dirty="0"/>
              <a:t>Training:</a:t>
            </a:r>
          </a:p>
          <a:p>
            <a:pPr marL="0" indent="0" algn="justLow">
              <a:buNone/>
            </a:pPr>
            <a:r>
              <a:rPr lang="en-IN" sz="2400" b="1" dirty="0"/>
              <a:t>                   </a:t>
            </a:r>
            <a:r>
              <a:rPr lang="en-IN" sz="2400" dirty="0"/>
              <a:t>Train the GAN using historical weather data. The generator learns to produce  realistic weather patterns  while the discriminator learns to differentiate between real and synthetic  data. </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system/Solution (contd.. )</a:t>
            </a:r>
            <a:endParaRPr lang="en-US" b="1" dirty="0"/>
          </a:p>
        </p:txBody>
      </p:sp>
      <p:sp>
        <p:nvSpPr>
          <p:cNvPr id="3" name="Content Placeholder 2"/>
          <p:cNvSpPr>
            <a:spLocks noGrp="1"/>
          </p:cNvSpPr>
          <p:nvPr>
            <p:ph idx="1"/>
          </p:nvPr>
        </p:nvSpPr>
        <p:spPr>
          <a:xfrm>
            <a:off x="1436344" y="1608142"/>
            <a:ext cx="7707655" cy="5073552"/>
          </a:xfrm>
        </p:spPr>
        <p:txBody>
          <a:bodyPr>
            <a:normAutofit fontScale="25000" lnSpcReduction="20000"/>
          </a:bodyPr>
          <a:lstStyle/>
          <a:p>
            <a:pPr algn="justLow"/>
            <a:r>
              <a:rPr lang="en-IN" sz="9600" b="1" dirty="0"/>
              <a:t>Evaluation:</a:t>
            </a:r>
          </a:p>
          <a:p>
            <a:pPr marL="0" indent="0" algn="justLow">
              <a:buNone/>
            </a:pPr>
            <a:r>
              <a:rPr lang="en-IN" sz="9600" b="1" dirty="0"/>
              <a:t>                   </a:t>
            </a:r>
            <a:r>
              <a:rPr lang="en-IN" sz="9600" dirty="0"/>
              <a:t>Evaluate the performance of the GAN using validation data. Metrics could include accuracy, prediction, recall and F1 score.</a:t>
            </a:r>
          </a:p>
          <a:p>
            <a:pPr marL="0" indent="0" algn="justLow">
              <a:buNone/>
            </a:pPr>
            <a:endParaRPr lang="en-IN" sz="9600" dirty="0"/>
          </a:p>
          <a:p>
            <a:pPr algn="justLow"/>
            <a:r>
              <a:rPr lang="en-IN" sz="9600" b="1" dirty="0"/>
              <a:t>Prediction:</a:t>
            </a:r>
          </a:p>
          <a:p>
            <a:pPr marL="0" indent="0" algn="justLow">
              <a:buNone/>
            </a:pPr>
            <a:r>
              <a:rPr lang="en-IN" sz="9600" b="1" dirty="0"/>
              <a:t>                  </a:t>
            </a:r>
            <a:r>
              <a:rPr lang="en-IN" sz="9600" dirty="0"/>
              <a:t>Once the GAN  is trained ,use it to generate future weather patterns based on current conditions. </a:t>
            </a:r>
          </a:p>
          <a:p>
            <a:pPr marL="0" indent="0" algn="justLow">
              <a:buNone/>
            </a:pPr>
            <a:endParaRPr lang="en-IN" sz="2400" dirty="0"/>
          </a:p>
          <a:p>
            <a:pPr algn="justLow"/>
            <a:r>
              <a:rPr lang="en-IN" sz="9600" b="1" dirty="0"/>
              <a:t>Uncertainty estimation:</a:t>
            </a:r>
          </a:p>
          <a:p>
            <a:pPr marL="0" indent="0" algn="justLow">
              <a:buNone/>
            </a:pPr>
            <a:r>
              <a:rPr lang="en-IN" sz="9600" b="1" dirty="0"/>
              <a:t>                   </a:t>
            </a:r>
            <a:r>
              <a:rPr lang="en-IN" sz="9600" dirty="0"/>
              <a:t>Access the Uncertainty associated with generate weather patterns. Techniques like Monte Carlo dropout or ensemble methods can provide Uncertainty estimates.</a:t>
            </a:r>
            <a:endParaRPr lang="en-US" sz="9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system/Solution (contd.. )</a:t>
            </a:r>
            <a:endParaRPr lang="en-US" b="1" dirty="0"/>
          </a:p>
        </p:txBody>
      </p:sp>
      <p:sp>
        <p:nvSpPr>
          <p:cNvPr id="3" name="Content Placeholder 2"/>
          <p:cNvSpPr>
            <a:spLocks noGrp="1"/>
          </p:cNvSpPr>
          <p:nvPr>
            <p:ph idx="1"/>
          </p:nvPr>
        </p:nvSpPr>
        <p:spPr>
          <a:xfrm>
            <a:off x="959480" y="1916953"/>
            <a:ext cx="8314522" cy="4110962"/>
          </a:xfrm>
        </p:spPr>
        <p:txBody>
          <a:bodyPr>
            <a:normAutofit/>
          </a:bodyPr>
          <a:lstStyle/>
          <a:p>
            <a:r>
              <a:rPr lang="en-IN" sz="2400" b="1" dirty="0"/>
              <a:t>Integration with Forecasting Models :</a:t>
            </a:r>
          </a:p>
          <a:p>
            <a:pPr marL="0" indent="0" algn="just">
              <a:buNone/>
            </a:pPr>
            <a:r>
              <a:rPr lang="en-IN" sz="2400" b="1" dirty="0"/>
              <a:t>                     </a:t>
            </a:r>
            <a:r>
              <a:rPr lang="en-IN" sz="2400" dirty="0"/>
              <a:t>Integrate </a:t>
            </a:r>
            <a:r>
              <a:rPr lang="en-IN" sz="2400" b="1" dirty="0"/>
              <a:t> </a:t>
            </a:r>
            <a:r>
              <a:rPr lang="en-IN" sz="2400" dirty="0"/>
              <a:t>the GAN generated weather patterns with traditional forecasting models to improve prediction.  </a:t>
            </a:r>
          </a:p>
          <a:p>
            <a:pPr marL="0" indent="0">
              <a:buNone/>
            </a:pPr>
            <a:endParaRPr lang="en-IN" sz="2400" dirty="0"/>
          </a:p>
          <a:p>
            <a:r>
              <a:rPr lang="en-IN" sz="2400" b="1" dirty="0"/>
              <a:t>Deployment and Monitoring:</a:t>
            </a:r>
          </a:p>
          <a:p>
            <a:pPr marL="0" indent="0" algn="just">
              <a:buNone/>
            </a:pPr>
            <a:r>
              <a:rPr lang="en-IN" sz="2400" b="1" dirty="0"/>
              <a:t>                     </a:t>
            </a:r>
            <a:r>
              <a:rPr lang="en-IN" sz="2400" dirty="0"/>
              <a:t>Deploy the system  for real-time  weather pattern prediction. </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development approach </a:t>
            </a:r>
            <a:endParaRPr lang="en-US" b="1" dirty="0"/>
          </a:p>
        </p:txBody>
      </p:sp>
      <p:sp>
        <p:nvSpPr>
          <p:cNvPr id="3" name="Content Placeholder 2"/>
          <p:cNvSpPr>
            <a:spLocks noGrp="1"/>
          </p:cNvSpPr>
          <p:nvPr>
            <p:ph idx="1"/>
          </p:nvPr>
        </p:nvSpPr>
        <p:spPr>
          <a:xfrm>
            <a:off x="1107639" y="1565835"/>
            <a:ext cx="8596668" cy="4682565"/>
          </a:xfrm>
        </p:spPr>
        <p:txBody>
          <a:bodyPr>
            <a:noAutofit/>
          </a:bodyPr>
          <a:lstStyle/>
          <a:p>
            <a:r>
              <a:rPr lang="en-IN" sz="2400" b="1" dirty="0"/>
              <a:t>Training the GAN:</a:t>
            </a:r>
          </a:p>
          <a:p>
            <a:pPr marL="0" indent="0">
              <a:buNone/>
            </a:pPr>
            <a:r>
              <a:rPr lang="en-IN" sz="2400" b="1" dirty="0"/>
              <a:t>                  </a:t>
            </a:r>
            <a:r>
              <a:rPr lang="en-IN" sz="2400" dirty="0"/>
              <a:t>Train the GAN using the pre-processed weather data. The generator tries to produce realistic weather patterns while the discriminator tries to differentiate between real and fake patterns.</a:t>
            </a:r>
          </a:p>
          <a:p>
            <a:r>
              <a:rPr lang="en-IN" sz="2400" b="1" dirty="0"/>
              <a:t>Evaluation:</a:t>
            </a:r>
          </a:p>
          <a:p>
            <a:pPr marL="0" indent="0">
              <a:buNone/>
            </a:pPr>
            <a:r>
              <a:rPr lang="en-IN" sz="2400" b="1" dirty="0"/>
              <a:t>                 </a:t>
            </a:r>
            <a:r>
              <a:rPr lang="en-IN" sz="2400" dirty="0"/>
              <a:t>Evaluate the performance of the GAN generated weather patterns. This can involve various metrics such as  similarity to real data, ability to capture temporal dependencies and relevance to specific weather  Phenomena.</a:t>
            </a: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7191"/>
            <a:ext cx="8596668" cy="1083881"/>
          </a:xfrm>
        </p:spPr>
        <p:txBody>
          <a:bodyPr>
            <a:normAutofit fontScale="90000"/>
          </a:bodyPr>
          <a:lstStyle/>
          <a:p>
            <a:r>
              <a:rPr lang="en-IN" b="1" dirty="0"/>
              <a:t>System development approach (contd.. )</a:t>
            </a:r>
            <a:endParaRPr lang="en-US" b="1" dirty="0"/>
          </a:p>
        </p:txBody>
      </p:sp>
      <p:sp>
        <p:nvSpPr>
          <p:cNvPr id="3" name="Content Placeholder 2"/>
          <p:cNvSpPr>
            <a:spLocks noGrp="1"/>
          </p:cNvSpPr>
          <p:nvPr>
            <p:ph idx="1"/>
          </p:nvPr>
        </p:nvSpPr>
        <p:spPr>
          <a:xfrm>
            <a:off x="557804" y="1649506"/>
            <a:ext cx="9626101" cy="4742550"/>
          </a:xfrm>
        </p:spPr>
        <p:txBody>
          <a:bodyPr>
            <a:noAutofit/>
          </a:bodyPr>
          <a:lstStyle/>
          <a:p>
            <a:r>
              <a:rPr lang="en-IN" sz="2400" b="1" dirty="0"/>
              <a:t>Integration with prediction Models :</a:t>
            </a:r>
          </a:p>
          <a:p>
            <a:pPr marL="0" indent="0" algn="just">
              <a:buNone/>
            </a:pPr>
            <a:r>
              <a:rPr lang="en-IN" sz="2400" dirty="0"/>
              <a:t>                     Integrate the trained GAN with prediction Models. This could involve  using the generated weather patterns as input to traditional  forecasting Models</a:t>
            </a:r>
          </a:p>
          <a:p>
            <a:pPr algn="just"/>
            <a:r>
              <a:rPr lang="en-IN" sz="2400" b="1" dirty="0"/>
              <a:t>Fine –turning  and validation:</a:t>
            </a:r>
          </a:p>
          <a:p>
            <a:pPr marL="0" indent="0">
              <a:buNone/>
            </a:pPr>
            <a:r>
              <a:rPr lang="en-IN" sz="2400" b="1" dirty="0"/>
              <a:t>                    </a:t>
            </a:r>
            <a:r>
              <a:rPr lang="en-IN" sz="2400" dirty="0"/>
              <a:t>Fine –tune the integrated system based on validation result. </a:t>
            </a:r>
          </a:p>
          <a:p>
            <a:pPr algn="just"/>
            <a:r>
              <a:rPr lang="en-IN" sz="2400" b="1" dirty="0"/>
              <a:t>Testing and deployment </a:t>
            </a:r>
          </a:p>
          <a:p>
            <a:pPr marL="0" indent="0">
              <a:buNone/>
            </a:pPr>
            <a:r>
              <a:rPr lang="en-IN" sz="2400" dirty="0"/>
              <a:t>                      Test the system on unseen data to less it’s performance  in real world scenarios. Once satisfied with the result deploy the system for operational use.</a:t>
            </a:r>
          </a:p>
        </p:txBody>
      </p:sp>
    </p:spTree>
  </p:cSld>
  <p:clrMapOvr>
    <a:masterClrMapping/>
  </p:clrMapOvr>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4827</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WEATHER PATTERN   PREDICTION USING GANs.</vt:lpstr>
      <vt:lpstr>OUTLINE</vt:lpstr>
      <vt:lpstr>Problem Statement </vt:lpstr>
      <vt:lpstr>Proposed system/solution </vt:lpstr>
      <vt:lpstr>Proposed system/ Solution (contd..)</vt:lpstr>
      <vt:lpstr>Proposed system/Solution (contd.. )</vt:lpstr>
      <vt:lpstr>Proposed system/Solution (contd.. )</vt:lpstr>
      <vt:lpstr>System development approach </vt:lpstr>
      <vt:lpstr>System development approach (contd.. )</vt:lpstr>
      <vt:lpstr>Algorithm and deployment </vt:lpstr>
      <vt:lpstr>Algorithm and deployment (contd.. )</vt:lpstr>
      <vt:lpstr>Algorithm and deployment(contd.. )</vt:lpstr>
      <vt:lpstr>Result </vt:lpstr>
      <vt:lpstr>References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PATTERN PREDICTION USING GAN </dc:title>
  <dc:creator>Locini Kannan</dc:creator>
  <cp:lastModifiedBy>Locini Kannan</cp:lastModifiedBy>
  <cp:revision>23</cp:revision>
  <dcterms:created xsi:type="dcterms:W3CDTF">2024-03-30T13:37:00Z</dcterms:created>
  <dcterms:modified xsi:type="dcterms:W3CDTF">2024-04-04T14:10:48Z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42051374B2DA4F8DB654D82BA146AEAB_13</vt:lpwstr>
  </property>
  <property fmtid="{D5CDD505-2E9C-101B-9397-08002B2CF9AE}" pid="3" name="KSOProductBuildVer">
    <vt:lpwstr>1033-12.2.0.13431</vt:lpwstr>
  </property>
</Properties>
</file>