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f14742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f14742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Discussion: How many CFRs should respond to this call? What should you do if the house is hard to find?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14742e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14742e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Two more CFRs arrive. What do you do/ here should they go?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f14742e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f14742e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The house is down a lane and hard to find. It is dark and you can not see the road from the room. What actions do you take?</a:t>
            </a:r>
            <a:endParaRPr/>
          </a:p>
          <a:p>
            <a:pPr indent="0" lvl="0" marL="0" rtl="0" algn="l">
              <a:spcBef>
                <a:spcPts val="0"/>
              </a:spcBef>
              <a:spcAft>
                <a:spcPts val="0"/>
              </a:spcAft>
              <a:buNone/>
            </a:pPr>
            <a:r>
              <a:rPr lang="en"/>
              <a:t>The patient offers you a cuppa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f14742e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f14742e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f14742ed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f14742e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What do you do after the call?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Chest Pain Scenario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Lock 19 CFR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Chest Pain Call – Initial Assessment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500">
                <a:solidFill>
                  <a:schemeClr val="dk1"/>
                </a:solidFill>
              </a:rPr>
              <a:t>Scenario</a:t>
            </a:r>
            <a:r>
              <a:rPr lang="en" sz="1500">
                <a:solidFill>
                  <a:schemeClr val="dk1"/>
                </a:solidFill>
              </a:rPr>
              <a:t>: You arrive at the home of a 55-year-old man who is complaining of chest pain. He looks pale and is sweating. His wife says the pain started about 20 minutes ago.</a:t>
            </a:r>
            <a:endParaRPr sz="15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500">
                <a:solidFill>
                  <a:schemeClr val="dk1"/>
                </a:solidFill>
              </a:rPr>
              <a:t>Key Actions</a:t>
            </a:r>
            <a:r>
              <a:rPr lang="en" sz="1500">
                <a:solidFill>
                  <a:schemeClr val="dk1"/>
                </a:solidFill>
              </a:rPr>
              <a:t>:</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Ensure scene safety.</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lang="en" sz="1500">
                <a:solidFill>
                  <a:schemeClr val="dk1"/>
                </a:solidFill>
              </a:rPr>
              <a:t>Approach the patient calmly and introduce yourself.</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lang="en" sz="1500">
                <a:solidFill>
                  <a:schemeClr val="dk1"/>
                </a:solidFill>
              </a:rPr>
              <a:t>Start with a quick assessment (SAMPLE: Signs, Allergies, Medications, Past medical history, Last oral intake, Events leading up).</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lang="en" sz="1500">
                <a:solidFill>
                  <a:schemeClr val="dk1"/>
                </a:solidFill>
              </a:rPr>
              <a:t>Check for any immediate life-threatening conditions.</a:t>
            </a:r>
            <a:endParaRPr sz="1500">
              <a:solidFill>
                <a:schemeClr val="dk1"/>
              </a:solidFill>
            </a:endParaRPr>
          </a:p>
          <a:p>
            <a:pPr indent="0" lvl="0" marL="0" rtl="0" algn="l">
              <a:lnSpc>
                <a:spcPct val="105000"/>
              </a:lnSpc>
              <a:spcBef>
                <a:spcPts val="1200"/>
              </a:spcBef>
              <a:spcAft>
                <a:spcPts val="0"/>
              </a:spcAft>
              <a:buNone/>
            </a:pPr>
            <a:r>
              <a:rPr b="1" lang="en" sz="1500">
                <a:solidFill>
                  <a:schemeClr val="dk1"/>
                </a:solidFill>
              </a:rPr>
              <a:t>Questions</a:t>
            </a:r>
            <a:r>
              <a:rPr lang="en" sz="1500">
                <a:solidFill>
                  <a:schemeClr val="dk1"/>
                </a:solidFill>
              </a:rPr>
              <a:t>:</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b="1" lang="en" sz="1500">
                <a:solidFill>
                  <a:schemeClr val="dk1"/>
                </a:solidFill>
              </a:rPr>
              <a:t>What safety precautions should you take before approaching the patient?</a:t>
            </a:r>
            <a:endParaRPr b="1" sz="1500">
              <a:solidFill>
                <a:schemeClr val="dk1"/>
              </a:solidFill>
            </a:endParaRPr>
          </a:p>
          <a:p>
            <a:pPr indent="-323850" lvl="0" marL="457200" rtl="0" algn="l">
              <a:lnSpc>
                <a:spcPct val="105000"/>
              </a:lnSpc>
              <a:spcBef>
                <a:spcPts val="0"/>
              </a:spcBef>
              <a:spcAft>
                <a:spcPts val="0"/>
              </a:spcAft>
              <a:buClr>
                <a:schemeClr val="dk1"/>
              </a:buClr>
              <a:buSzPts val="1500"/>
              <a:buChar char="●"/>
            </a:pPr>
            <a:r>
              <a:rPr b="1" lang="en" sz="1500">
                <a:solidFill>
                  <a:schemeClr val="dk1"/>
                </a:solidFill>
              </a:rPr>
              <a:t>What initial questions would you ask the patient?</a:t>
            </a:r>
            <a:endParaRPr b="1" sz="1500">
              <a:solidFill>
                <a:schemeClr val="dk1"/>
              </a:solidFill>
            </a:endParaRPr>
          </a:p>
          <a:p>
            <a:pPr indent="-323850" lvl="0" marL="457200" rtl="0" algn="l">
              <a:lnSpc>
                <a:spcPct val="105000"/>
              </a:lnSpc>
              <a:spcBef>
                <a:spcPts val="0"/>
              </a:spcBef>
              <a:spcAft>
                <a:spcPts val="0"/>
              </a:spcAft>
              <a:buClr>
                <a:schemeClr val="dk1"/>
              </a:buClr>
              <a:buSzPts val="1500"/>
              <a:buChar char="●"/>
            </a:pPr>
            <a:r>
              <a:rPr b="1" lang="en" sz="1500">
                <a:solidFill>
                  <a:schemeClr val="dk1"/>
                </a:solidFill>
              </a:rPr>
              <a:t>What are your next steps?</a:t>
            </a:r>
            <a:endParaRPr b="1" sz="1500">
              <a:solidFill>
                <a:schemeClr val="dk1"/>
              </a:solidFill>
            </a:endParaRPr>
          </a:p>
          <a:p>
            <a:pPr indent="0" lvl="0" marL="0" rtl="0" algn="l">
              <a:lnSpc>
                <a:spcPct val="105000"/>
              </a:lnSpc>
              <a:spcBef>
                <a:spcPts val="1200"/>
              </a:spcBef>
              <a:spcAft>
                <a:spcPts val="1200"/>
              </a:spcAft>
              <a:buNone/>
            </a:pPr>
            <a:r>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Chest Pain Call – Administering Aspirin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You decide to give the patient aspirin. The patient is not allergic to aspirin, and there are no contraindications.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Key Actions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Administer 300mg of aspirin, ensuring the patient chews the tablet.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Monitor for side effects.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Continue assessing the patient's condition and prepare for emergency services.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Questions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Why is aspirin important in this scenario?</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What are the contraindications to administering aspirin?</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How do you prepare for emergency services arrival? </a:t>
            </a:r>
            <a:endParaRPr b="1"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Chest Pain Call – Monitoring and Vital Signs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After administering aspirin, you continue to monitor the patient. His pulse is 95 beats per minute, and his breathing is regular but shallow. The pain is not worsening, but he is still uncomfortable.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Key Actions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Reassess the patient regularly.</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Check pulse, respiratory rate, and level of consciousness.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Keep the patient calm and still until EMS arrives.</a:t>
            </a:r>
            <a:endParaRPr sz="1500">
              <a:solidFill>
                <a:schemeClr val="dk1"/>
              </a:solidFill>
            </a:endParaRPr>
          </a:p>
          <a:p>
            <a:pPr indent="0" lvl="0" marL="0" rtl="0" algn="l">
              <a:spcBef>
                <a:spcPts val="1200"/>
              </a:spcBef>
              <a:spcAft>
                <a:spcPts val="0"/>
              </a:spcAft>
              <a:buNone/>
            </a:pPr>
            <a:r>
              <a:rPr b="1" lang="en" sz="1500">
                <a:solidFill>
                  <a:schemeClr val="dk1"/>
                </a:solidFill>
              </a:rPr>
              <a:t>Space for Questions</a:t>
            </a:r>
            <a:r>
              <a:rPr lang="en" sz="1500">
                <a:solidFill>
                  <a:schemeClr val="dk1"/>
                </a:solidFill>
              </a:rPr>
              <a:t>:</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What should you do if the patient’s condition deteriorates?</a:t>
            </a:r>
            <a:endParaRPr b="1" sz="1500">
              <a:solidFill>
                <a:schemeClr val="dk1"/>
              </a:solidFill>
            </a:endParaRPr>
          </a:p>
          <a:p>
            <a:pPr indent="0" lvl="0" marL="0" rtl="0" algn="l">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Chest Pain Call – Handover to Emergency Services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The ambulance arrives, and you need to hand over the patient to the emts. You provide details about the patient’s symptoms, history, medications, and the treatment provided (aspirin).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Key Actions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Handover the patient record form</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Ensure a smooth transition by clearly communicating with the EMS team.</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Remain available to answer any questions the paramedics may have. </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Space for Questions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What information should you include in the handover?</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Why is clear communication important during handover?</a:t>
            </a:r>
            <a:endParaRPr b="1" sz="15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Discussion – Lessons Learned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key actions: assessment, aspirin administration, monitoring, handover</a:t>
            </a:r>
            <a:endParaRPr sz="1500"/>
          </a:p>
          <a:p>
            <a:pPr indent="0" lvl="0" marL="0" rtl="0" algn="l">
              <a:spcBef>
                <a:spcPts val="1200"/>
              </a:spcBef>
              <a:spcAft>
                <a:spcPts val="0"/>
              </a:spcAft>
              <a:buClr>
                <a:schemeClr val="dk1"/>
              </a:buClr>
              <a:buSzPts val="1100"/>
              <a:buFont typeface="Arial"/>
              <a:buNone/>
            </a:pPr>
            <a:r>
              <a:rPr b="1" lang="en" sz="1500">
                <a:solidFill>
                  <a:schemeClr val="dk1"/>
                </a:solidFill>
              </a:rPr>
              <a:t>Group Comment Area</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What was the most challenging part of this scenario?</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What would you do differently in a real-life situation?</a:t>
            </a:r>
            <a:endParaRPr b="1"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