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49" r:id="rId3"/>
    <p:sldId id="350" r:id="rId4"/>
    <p:sldId id="348" r:id="rId5"/>
    <p:sldId id="344" r:id="rId6"/>
    <p:sldId id="299" r:id="rId7"/>
    <p:sldId id="270" r:id="rId8"/>
    <p:sldId id="322" r:id="rId9"/>
    <p:sldId id="271" r:id="rId10"/>
    <p:sldId id="323" r:id="rId11"/>
    <p:sldId id="324" r:id="rId12"/>
    <p:sldId id="325" r:id="rId13"/>
    <p:sldId id="326" r:id="rId14"/>
    <p:sldId id="327" r:id="rId15"/>
    <p:sldId id="351" r:id="rId16"/>
    <p:sldId id="34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6" r:id="rId28"/>
    <p:sldId id="338" r:id="rId29"/>
    <p:sldId id="340" r:id="rId30"/>
    <p:sldId id="341" r:id="rId31"/>
    <p:sldId id="339" r:id="rId32"/>
    <p:sldId id="342" r:id="rId33"/>
    <p:sldId id="343" r:id="rId34"/>
    <p:sldId id="32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51F5B-C7E4-4C01-A231-96CEA27F5FC3}">
          <p14:sldIdLst>
            <p14:sldId id="256"/>
            <p14:sldId id="349"/>
            <p14:sldId id="350"/>
            <p14:sldId id="348"/>
          </p14:sldIdLst>
        </p14:section>
        <p14:section name="Content" id="{1B62170A-2E04-4DEB-AFCB-485F16B560C1}">
          <p14:sldIdLst>
            <p14:sldId id="344"/>
            <p14:sldId id="299"/>
            <p14:sldId id="270"/>
            <p14:sldId id="322"/>
            <p14:sldId id="271"/>
            <p14:sldId id="323"/>
            <p14:sldId id="324"/>
            <p14:sldId id="325"/>
            <p14:sldId id="326"/>
            <p14:sldId id="327"/>
            <p14:sldId id="351"/>
            <p14:sldId id="34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46"/>
            <p14:sldId id="338"/>
            <p14:sldId id="340"/>
            <p14:sldId id="341"/>
            <p14:sldId id="339"/>
            <p14:sldId id="342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5040" autoAdjust="0"/>
  </p:normalViewPr>
  <p:slideViewPr>
    <p:cSldViewPr snapToGrid="0">
      <p:cViewPr varScale="1">
        <p:scale>
          <a:sx n="64" d="100"/>
          <a:sy n="64" d="100"/>
        </p:scale>
        <p:origin x="6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1A3-4167-4DE2-857D-FED6DC824423}" type="datetimeFigureOut">
              <a:rPr lang="en-US" smtClean="0"/>
              <a:t>04/11/2020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8F9-F517-40BC-8F9F-7F7144C3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7226"/>
            <a:ext cx="12192000" cy="41077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 of</a:t>
            </a:r>
            <a:r>
              <a:rPr lang="en-US" baseline="0" dirty="0"/>
              <a:t> Information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25322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AD108F9-0C7B-4909-A829-EAE2791A33C0}" type="datetime1">
              <a:rPr lang="en-US" smtClean="0"/>
              <a:t>04/11/2020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4958499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3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AD22623-122C-4BBB-8402-9C0FF28B607D}" type="datetime1">
              <a:rPr lang="en-US" smtClean="0"/>
              <a:t>04/11/2020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761"/>
            <a:ext cx="10515600" cy="2852737"/>
          </a:xfrm>
        </p:spPr>
        <p:txBody>
          <a:bodyPr anchor="b"/>
          <a:lstStyle>
            <a:lvl1pPr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E790452-BFE7-4A3F-954D-75E8E4B6054F}" type="datetime1">
              <a:rPr lang="en-US" smtClean="0"/>
              <a:t>04/11/2020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1719" y="0"/>
            <a:ext cx="10618836" cy="9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64" y="1825625"/>
            <a:ext cx="10618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3A248A2-C200-4157-AEC8-C2A0C843A4B1}" type="datetime1">
              <a:rPr lang="en-US" smtClean="0"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rgbClr val="FF0000"/>
                </a:solidFill>
              </a:rPr>
              <a:t>TOÁN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 err="1">
                <a:solidFill>
                  <a:srgbClr val="FF0000"/>
                </a:solidFill>
              </a:rPr>
              <a:t>RỜI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 err="1">
                <a:solidFill>
                  <a:srgbClr val="FF0000"/>
                </a:solidFill>
              </a:rPr>
              <a:t>RẠC</a:t>
            </a:r>
            <a:br>
              <a:rPr lang="en-US" sz="8800" dirty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(DISCRETE MATHEMATICS)</a:t>
            </a:r>
            <a:endParaRPr lang="en-US" sz="44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26" y="5403574"/>
            <a:ext cx="10515600" cy="1041606"/>
          </a:xfrm>
        </p:spPr>
        <p:txBody>
          <a:bodyPr/>
          <a:lstStyle/>
          <a:p>
            <a:pPr algn="r">
              <a:tabLst>
                <a:tab pos="5949950" algn="l"/>
                <a:tab pos="6400800" algn="l"/>
              </a:tabLst>
            </a:pPr>
            <a:r>
              <a:rPr lang="en-US" dirty="0" err="1"/>
              <a:t>GV</a:t>
            </a:r>
            <a:r>
              <a:rPr lang="en-US" dirty="0"/>
              <a:t>:          </a:t>
            </a:r>
            <a:r>
              <a:rPr lang="en-US" dirty="0">
                <a:solidFill>
                  <a:srgbClr val="FF0000"/>
                </a:solidFill>
              </a:rPr>
              <a:t>Lê </a:t>
            </a:r>
            <a:r>
              <a:rPr lang="en-US" dirty="0" err="1">
                <a:solidFill>
                  <a:srgbClr val="FF0000"/>
                </a:solidFill>
              </a:rPr>
              <a:t>Mậu</a:t>
            </a:r>
            <a:r>
              <a:rPr lang="en-US" dirty="0">
                <a:solidFill>
                  <a:srgbClr val="FF0000"/>
                </a:solidFill>
              </a:rPr>
              <a:t>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EEA6-E5A2-44CE-93A1-D968453A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123586-C0BD-4992-BBB9-106C7F39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23731"/>
              </p:ext>
            </p:extLst>
          </p:nvPr>
        </p:nvGraphicFramePr>
        <p:xfrm>
          <a:off x="4534925" y="3076831"/>
          <a:ext cx="3150975" cy="307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25">
                  <a:extLst>
                    <a:ext uri="{9D8B030D-6E8A-4147-A177-3AD203B41FA5}">
                      <a16:colId xmlns:a16="http://schemas.microsoft.com/office/drawing/2014/main" val="2410092719"/>
                    </a:ext>
                  </a:extLst>
                </a:gridCol>
                <a:gridCol w="1050325">
                  <a:extLst>
                    <a:ext uri="{9D8B030D-6E8A-4147-A177-3AD203B41FA5}">
                      <a16:colId xmlns:a16="http://schemas.microsoft.com/office/drawing/2014/main" val="4279102136"/>
                    </a:ext>
                  </a:extLst>
                </a:gridCol>
                <a:gridCol w="1050325">
                  <a:extLst>
                    <a:ext uri="{9D8B030D-6E8A-4147-A177-3AD203B41FA5}">
                      <a16:colId xmlns:a16="http://schemas.microsoft.com/office/drawing/2014/main" val="3449555309"/>
                    </a:ext>
                  </a:extLst>
                </a:gridCol>
              </a:tblGrid>
              <a:tr h="615015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lang="el-GR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q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68181"/>
                  </a:ext>
                </a:extLst>
              </a:tr>
              <a:tr h="615015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11058"/>
                  </a:ext>
                </a:extLst>
              </a:tr>
              <a:tr h="615015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02829"/>
                  </a:ext>
                </a:extLst>
              </a:tr>
              <a:tr h="615015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21749"/>
                  </a:ext>
                </a:extLst>
              </a:tr>
              <a:tr h="615015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66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0CF47-92C4-47B1-9856-9D6E00A3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4" y="1285361"/>
            <a:ext cx="10618836" cy="4958499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l-GR" i="1" dirty="0">
                <a:latin typeface="Franklin Gothic Book" panose="020B0503020102020204" pitchFamily="34" charset="0"/>
                <a:cs typeface="Arial" panose="020B0604020202020204" pitchFamily="34" charset="0"/>
              </a:rPr>
              <a:t>V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123586-C0BD-4992-BBB9-106C7F39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48180"/>
              </p:ext>
            </p:extLst>
          </p:nvPr>
        </p:nvGraphicFramePr>
        <p:xfrm>
          <a:off x="4522573" y="3138616"/>
          <a:ext cx="3200401" cy="307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44">
                  <a:extLst>
                    <a:ext uri="{9D8B030D-6E8A-4147-A177-3AD203B41FA5}">
                      <a16:colId xmlns:a16="http://schemas.microsoft.com/office/drawing/2014/main" val="2410092719"/>
                    </a:ext>
                  </a:extLst>
                </a:gridCol>
                <a:gridCol w="1044239">
                  <a:extLst>
                    <a:ext uri="{9D8B030D-6E8A-4147-A177-3AD203B41FA5}">
                      <a16:colId xmlns:a16="http://schemas.microsoft.com/office/drawing/2014/main" val="4279102136"/>
                    </a:ext>
                  </a:extLst>
                </a:gridCol>
                <a:gridCol w="1046518">
                  <a:extLst>
                    <a:ext uri="{9D8B030D-6E8A-4147-A177-3AD203B41FA5}">
                      <a16:colId xmlns:a16="http://schemas.microsoft.com/office/drawing/2014/main" val="3449555309"/>
                    </a:ext>
                  </a:extLst>
                </a:gridCol>
              </a:tblGrid>
              <a:tr h="6148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l-GR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q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68181"/>
                  </a:ext>
                </a:extLst>
              </a:tr>
              <a:tr h="6148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11058"/>
                  </a:ext>
                </a:extLst>
              </a:tr>
              <a:tr h="6148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02829"/>
                  </a:ext>
                </a:extLst>
              </a:tr>
              <a:tr h="6148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21749"/>
                  </a:ext>
                </a:extLst>
              </a:tr>
              <a:tr h="6148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66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8DF1D-FED5-4124-8A43-EB78929B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l-GR" i="1" dirty="0">
                <a:latin typeface="Yu Mincho Light" panose="020B0400000000000000" pitchFamily="18" charset="-128"/>
                <a:ea typeface="Yu Mincho Light" panose="020B0400000000000000" pitchFamily="18" charset="-128"/>
                <a:cs typeface="Arial" panose="020B0604020202020204" pitchFamily="34" charset="0"/>
              </a:rPr>
              <a:t>⊕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123586-C0BD-4992-BBB9-106C7F39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93743"/>
              </p:ext>
            </p:extLst>
          </p:nvPr>
        </p:nvGraphicFramePr>
        <p:xfrm>
          <a:off x="4646137" y="3089188"/>
          <a:ext cx="3274544" cy="308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087">
                  <a:extLst>
                    <a:ext uri="{9D8B030D-6E8A-4147-A177-3AD203B41FA5}">
                      <a16:colId xmlns:a16="http://schemas.microsoft.com/office/drawing/2014/main" val="2410092719"/>
                    </a:ext>
                  </a:extLst>
                </a:gridCol>
                <a:gridCol w="1042087">
                  <a:extLst>
                    <a:ext uri="{9D8B030D-6E8A-4147-A177-3AD203B41FA5}">
                      <a16:colId xmlns:a16="http://schemas.microsoft.com/office/drawing/2014/main" val="4279102136"/>
                    </a:ext>
                  </a:extLst>
                </a:gridCol>
                <a:gridCol w="1190370">
                  <a:extLst>
                    <a:ext uri="{9D8B030D-6E8A-4147-A177-3AD203B41FA5}">
                      <a16:colId xmlns:a16="http://schemas.microsoft.com/office/drawing/2014/main" val="3449555309"/>
                    </a:ext>
                  </a:extLst>
                </a:gridCol>
              </a:tblGrid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l-GR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q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68181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11058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02829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21749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66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78284-C4C2-4753-B5D6-A312F86D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 </a:t>
            </a:r>
            <a:r>
              <a:rPr lang="el-GR" i="1" dirty="0">
                <a:latin typeface="Franklin Gothic Book" panose="020B0503020102020204" pitchFamily="34" charset="0"/>
                <a:cs typeface="Arial" panose="020B060402020202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123586-C0BD-4992-BBB9-106C7F39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80938"/>
              </p:ext>
            </p:extLst>
          </p:nvPr>
        </p:nvGraphicFramePr>
        <p:xfrm>
          <a:off x="4646137" y="3089188"/>
          <a:ext cx="3274544" cy="308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087">
                  <a:extLst>
                    <a:ext uri="{9D8B030D-6E8A-4147-A177-3AD203B41FA5}">
                      <a16:colId xmlns:a16="http://schemas.microsoft.com/office/drawing/2014/main" val="2410092719"/>
                    </a:ext>
                  </a:extLst>
                </a:gridCol>
                <a:gridCol w="1042087">
                  <a:extLst>
                    <a:ext uri="{9D8B030D-6E8A-4147-A177-3AD203B41FA5}">
                      <a16:colId xmlns:a16="http://schemas.microsoft.com/office/drawing/2014/main" val="4279102136"/>
                    </a:ext>
                  </a:extLst>
                </a:gridCol>
                <a:gridCol w="1190370">
                  <a:extLst>
                    <a:ext uri="{9D8B030D-6E8A-4147-A177-3AD203B41FA5}">
                      <a16:colId xmlns:a16="http://schemas.microsoft.com/office/drawing/2014/main" val="3449555309"/>
                    </a:ext>
                  </a:extLst>
                </a:gridCol>
              </a:tblGrid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l-GR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q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68181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11058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02829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21749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66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38E4-F514-4184-BD79-9B653A1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↔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q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123586-C0BD-4992-BBB9-106C7F39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24603"/>
              </p:ext>
            </p:extLst>
          </p:nvPr>
        </p:nvGraphicFramePr>
        <p:xfrm>
          <a:off x="4646137" y="3089188"/>
          <a:ext cx="3274544" cy="308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087">
                  <a:extLst>
                    <a:ext uri="{9D8B030D-6E8A-4147-A177-3AD203B41FA5}">
                      <a16:colId xmlns:a16="http://schemas.microsoft.com/office/drawing/2014/main" val="2410092719"/>
                    </a:ext>
                  </a:extLst>
                </a:gridCol>
                <a:gridCol w="1042087">
                  <a:extLst>
                    <a:ext uri="{9D8B030D-6E8A-4147-A177-3AD203B41FA5}">
                      <a16:colId xmlns:a16="http://schemas.microsoft.com/office/drawing/2014/main" val="4279102136"/>
                    </a:ext>
                  </a:extLst>
                </a:gridCol>
                <a:gridCol w="1190370">
                  <a:extLst>
                    <a:ext uri="{9D8B030D-6E8A-4147-A177-3AD203B41FA5}">
                      <a16:colId xmlns:a16="http://schemas.microsoft.com/office/drawing/2014/main" val="3449555309"/>
                    </a:ext>
                  </a:extLst>
                </a:gridCol>
              </a:tblGrid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p↔q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68181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11058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02829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21749"/>
                  </a:ext>
                </a:extLst>
              </a:tr>
              <a:tr h="6174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66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2484F0-0B61-4213-A822-1197DCFF792C}"/>
              </a:ext>
            </a:extLst>
          </p:cNvPr>
          <p:cNvSpPr txBox="1"/>
          <p:nvPr/>
        </p:nvSpPr>
        <p:spPr>
          <a:xfrm>
            <a:off x="8115300" y="3743324"/>
            <a:ext cx="3971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p↔q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253B0-4266-4554-8A8C-5E1F86BF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(~),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(&amp;),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(|),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(^).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(+)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123586-C0BD-4992-BBB9-106C7F39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77609"/>
              </p:ext>
            </p:extLst>
          </p:nvPr>
        </p:nvGraphicFramePr>
        <p:xfrm>
          <a:off x="5864084" y="2842313"/>
          <a:ext cx="563468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104">
                  <a:extLst>
                    <a:ext uri="{9D8B030D-6E8A-4147-A177-3AD203B41FA5}">
                      <a16:colId xmlns:a16="http://schemas.microsoft.com/office/drawing/2014/main" val="2410092719"/>
                    </a:ext>
                  </a:extLst>
                </a:gridCol>
                <a:gridCol w="1315104">
                  <a:extLst>
                    <a:ext uri="{9D8B030D-6E8A-4147-A177-3AD203B41FA5}">
                      <a16:colId xmlns:a16="http://schemas.microsoft.com/office/drawing/2014/main" val="4279102136"/>
                    </a:ext>
                  </a:extLst>
                </a:gridCol>
                <a:gridCol w="1502236">
                  <a:extLst>
                    <a:ext uri="{9D8B030D-6E8A-4147-A177-3AD203B41FA5}">
                      <a16:colId xmlns:a16="http://schemas.microsoft.com/office/drawing/2014/main" val="3449555309"/>
                    </a:ext>
                  </a:extLst>
                </a:gridCol>
                <a:gridCol w="1502236">
                  <a:extLst>
                    <a:ext uri="{9D8B030D-6E8A-4147-A177-3AD203B41FA5}">
                      <a16:colId xmlns:a16="http://schemas.microsoft.com/office/drawing/2014/main" val="851283949"/>
                    </a:ext>
                  </a:extLst>
                </a:gridCol>
              </a:tblGrid>
              <a:tr h="468086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a+b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68181"/>
                  </a:ext>
                </a:extLst>
              </a:tr>
              <a:tr h="468086"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sz="3200" dirty="0"/>
                        <a:t> </a:t>
                      </a:r>
                      <a:r>
                        <a:rPr lang="el-GR" sz="3200" i="1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lang="en-US" sz="320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</a:t>
                      </a:r>
                      <a:r>
                        <a:rPr lang="el-GR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b</a:t>
                      </a:r>
                      <a:endPara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78754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1105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0282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2174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66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2197-304A-48E8-910C-461CE31E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Dạng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mệnh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33574C-5919-48D7-A905-31FDAC3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E(p, q, r) = 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V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)→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EucrosiaUPC" panose="02020603050405020304" pitchFamily="18" charset="-34"/>
              </a:rPr>
              <a:t>¬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r)</a:t>
            </a:r>
            <a:r>
              <a:rPr lang="el-GR" i="1" dirty="0">
                <a:latin typeface="Franklin Gothic Book" panose="020B0503020102020204" pitchFamily="34" charset="0"/>
                <a:cs typeface="Arial" panose="020B0604020202020204" pitchFamily="34" charset="0"/>
              </a:rPr>
              <a:t>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q)</a:t>
            </a:r>
          </a:p>
          <a:p>
            <a:pPr marL="0" indent="0" algn="just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p, q, 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6030F-8CEF-472B-AEAA-0939249B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98647-3663-4A39-B534-9DBFF22D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E(p, q, r) = 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V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)→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EucrosiaUPC" panose="02020603050405020304" pitchFamily="18" charset="-34"/>
              </a:rPr>
              <a:t>¬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r)</a:t>
            </a:r>
            <a:r>
              <a:rPr lang="el-GR" i="1" dirty="0">
                <a:latin typeface="Franklin Gothic Book" panose="020B0503020102020204" pitchFamily="34" charset="0"/>
                <a:cs typeface="Arial" panose="020B0604020202020204" pitchFamily="34" charset="0"/>
              </a:rPr>
              <a:t>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q)</a:t>
            </a:r>
          </a:p>
          <a:p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F9F90-EF44-48E5-93E9-22E2362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66949"/>
              </p:ext>
            </p:extLst>
          </p:nvPr>
        </p:nvGraphicFramePr>
        <p:xfrm>
          <a:off x="1458096" y="1915297"/>
          <a:ext cx="9094573" cy="427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3">
                  <a:extLst>
                    <a:ext uri="{9D8B030D-6E8A-4147-A177-3AD203B41FA5}">
                      <a16:colId xmlns:a16="http://schemas.microsoft.com/office/drawing/2014/main" val="942048747"/>
                    </a:ext>
                  </a:extLst>
                </a:gridCol>
                <a:gridCol w="1116084">
                  <a:extLst>
                    <a:ext uri="{9D8B030D-6E8A-4147-A177-3AD203B41FA5}">
                      <a16:colId xmlns:a16="http://schemas.microsoft.com/office/drawing/2014/main" val="3656442069"/>
                    </a:ext>
                  </a:extLst>
                </a:gridCol>
                <a:gridCol w="1101001">
                  <a:extLst>
                    <a:ext uri="{9D8B030D-6E8A-4147-A177-3AD203B41FA5}">
                      <a16:colId xmlns:a16="http://schemas.microsoft.com/office/drawing/2014/main" val="2500473799"/>
                    </a:ext>
                  </a:extLst>
                </a:gridCol>
                <a:gridCol w="1131165">
                  <a:extLst>
                    <a:ext uri="{9D8B030D-6E8A-4147-A177-3AD203B41FA5}">
                      <a16:colId xmlns:a16="http://schemas.microsoft.com/office/drawing/2014/main" val="2774152640"/>
                    </a:ext>
                  </a:extLst>
                </a:gridCol>
                <a:gridCol w="1116084">
                  <a:extLst>
                    <a:ext uri="{9D8B030D-6E8A-4147-A177-3AD203B41FA5}">
                      <a16:colId xmlns:a16="http://schemas.microsoft.com/office/drawing/2014/main" val="3376886595"/>
                    </a:ext>
                  </a:extLst>
                </a:gridCol>
                <a:gridCol w="1236741">
                  <a:extLst>
                    <a:ext uri="{9D8B030D-6E8A-4147-A177-3AD203B41FA5}">
                      <a16:colId xmlns:a16="http://schemas.microsoft.com/office/drawing/2014/main" val="2199697172"/>
                    </a:ext>
                  </a:extLst>
                </a:gridCol>
                <a:gridCol w="2352825">
                  <a:extLst>
                    <a:ext uri="{9D8B030D-6E8A-4147-A177-3AD203B41FA5}">
                      <a16:colId xmlns:a16="http://schemas.microsoft.com/office/drawing/2014/main" val="697993525"/>
                    </a:ext>
                  </a:extLst>
                </a:gridCol>
              </a:tblGrid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¬r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</a:rPr>
                        <a:t>pVq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(¬r)</a:t>
                      </a:r>
                      <a:r>
                        <a:rPr lang="el-GR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Λ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</a:rPr>
                        <a:t>pVq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)→ ((¬r)</a:t>
                      </a:r>
                      <a:r>
                        <a:rPr lang="el-GR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Λ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</a:rPr>
                        <a:t>q)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59418"/>
                  </a:ext>
                </a:extLst>
              </a:tr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17495"/>
                  </a:ext>
                </a:extLst>
              </a:tr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905668"/>
                  </a:ext>
                </a:extLst>
              </a:tr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63396"/>
                  </a:ext>
                </a:extLst>
              </a:tr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689"/>
                  </a:ext>
                </a:extLst>
              </a:tr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17440"/>
                  </a:ext>
                </a:extLst>
              </a:tr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660810"/>
                  </a:ext>
                </a:extLst>
              </a:tr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812600"/>
                  </a:ext>
                </a:extLst>
              </a:tr>
              <a:tr h="47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8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635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1528D-68F4-48BC-B7AE-9BCA2C9D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phần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cấp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những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kiến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thức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phục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sơ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tin, </a:t>
            </a:r>
          </a:p>
          <a:p>
            <a:pPr marL="457200" marR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iểu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được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bản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chất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của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máy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tính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cách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tô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chức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dư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̃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liệu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hiết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thuật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toán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đánh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hiệu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suất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của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chúng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457200" marR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Nội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phần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gồm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algn="just"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ogic: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ệnh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đê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̀, vị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̀,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lượng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̀,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pháp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chứng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toán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914400" lvl="1" algn="just">
              <a:lnSpc>
                <a:spcPct val="107000"/>
              </a:lnSpc>
              <a:spcAft>
                <a:spcPts val="60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pháp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đếm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algn="just">
              <a:lnSpc>
                <a:spcPct val="107000"/>
              </a:lnSpc>
              <a:spcAft>
                <a:spcPts val="60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Đại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sô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hê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̣,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thuật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toán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algn="just">
              <a:lnSpc>
                <a:spcPct val="107000"/>
              </a:lnSpc>
              <a:spcAft>
                <a:spcPts val="6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ại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sô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́ Bool –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Logic.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07F9-5F4C-4D93-AA5E-DF07F15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 ≡ F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EucrosiaUPC" panose="02020603050405020304" pitchFamily="18" charset="-34"/>
              </a:rPr>
              <a:t>¬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V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p→q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623EC-D36E-4A4E-88FC-7FC21B7D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04252"/>
              </p:ext>
            </p:extLst>
          </p:nvPr>
        </p:nvGraphicFramePr>
        <p:xfrm>
          <a:off x="1364624" y="3591612"/>
          <a:ext cx="5232400" cy="271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86">
                  <a:extLst>
                    <a:ext uri="{9D8B030D-6E8A-4147-A177-3AD203B41FA5}">
                      <a16:colId xmlns:a16="http://schemas.microsoft.com/office/drawing/2014/main" val="2104382786"/>
                    </a:ext>
                  </a:extLst>
                </a:gridCol>
                <a:gridCol w="988201">
                  <a:extLst>
                    <a:ext uri="{9D8B030D-6E8A-4147-A177-3AD203B41FA5}">
                      <a16:colId xmlns:a16="http://schemas.microsoft.com/office/drawing/2014/main" val="1861966395"/>
                    </a:ext>
                  </a:extLst>
                </a:gridCol>
                <a:gridCol w="1000871">
                  <a:extLst>
                    <a:ext uri="{9D8B030D-6E8A-4147-A177-3AD203B41FA5}">
                      <a16:colId xmlns:a16="http://schemas.microsoft.com/office/drawing/2014/main" val="690537729"/>
                    </a:ext>
                  </a:extLst>
                </a:gridCol>
                <a:gridCol w="975532">
                  <a:extLst>
                    <a:ext uri="{9D8B030D-6E8A-4147-A177-3AD203B41FA5}">
                      <a16:colId xmlns:a16="http://schemas.microsoft.com/office/drawing/2014/main" val="2456261240"/>
                    </a:ext>
                  </a:extLst>
                </a:gridCol>
                <a:gridCol w="1355610">
                  <a:extLst>
                    <a:ext uri="{9D8B030D-6E8A-4147-A177-3AD203B41FA5}">
                      <a16:colId xmlns:a16="http://schemas.microsoft.com/office/drawing/2014/main" val="3152924328"/>
                    </a:ext>
                  </a:extLst>
                </a:gridCol>
              </a:tblGrid>
              <a:tr h="544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p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q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¬p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¬pVq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p→ q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14252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0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0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1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1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1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81916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0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1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1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1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1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645675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1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0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0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0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effectLst/>
                        </a:rPr>
                        <a:t>0</a:t>
                      </a:r>
                      <a:endParaRPr lang="en-US" sz="11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81766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1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1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0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1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1200" dirty="0">
                          <a:effectLst/>
                        </a:rPr>
                        <a:t>1</a:t>
                      </a: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3626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59907A-42B8-4F07-BD78-9B84385B2846}"/>
              </a:ext>
            </a:extLst>
          </p:cNvPr>
          <p:cNvSpPr txBox="1"/>
          <p:nvPr/>
        </p:nvSpPr>
        <p:spPr>
          <a:xfrm>
            <a:off x="6969208" y="5165127"/>
            <a:ext cx="4053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≡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p→q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5B1D-5BD4-4591-8334-7A470DA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1,  E ≡ 1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0,  E ≡ 0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↔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đúng</a:t>
            </a:r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đúng</a:t>
            </a:r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6848E-68CE-4F77-BD5F-AD526B41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 lnSpcReduction="10000"/>
          </a:bodyPr>
          <a:lstStyle/>
          <a:p>
            <a:pPr marL="571500" indent="-571500" algn="just">
              <a:buFont typeface="+mj-lt"/>
              <a:buAutoNum type="romanLcPeriod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¬¬p ≡ p</a:t>
            </a:r>
          </a:p>
          <a:p>
            <a:pPr marL="571500" indent="-571500" algn="just">
              <a:buFont typeface="+mj-lt"/>
              <a:buAutoNum type="romanLcPeriod" startAt="2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Morgan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¬(p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q) ≡ ¬p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¬q</a:t>
            </a: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¬(p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q)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¬p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¬q</a:t>
            </a:r>
          </a:p>
          <a:p>
            <a:pPr marL="571500" indent="-571500" algn="just">
              <a:buFont typeface="+mj-lt"/>
              <a:buAutoNum type="romanLcPeriod" startAt="3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/>
              <a:t>Qui </a:t>
            </a:r>
            <a:r>
              <a:rPr lang="en-US" dirty="0" err="1"/>
              <a:t>luật</a:t>
            </a:r>
            <a:r>
              <a:rPr lang="en-US" dirty="0"/>
              <a:t> Logic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0621D-7BCD-44D0-9A37-C7BEC09A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buFont typeface="+mj-lt"/>
              <a:buAutoNum type="romanLcPeriod" startAt="4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≡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≡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+mj-lt"/>
              <a:buAutoNum type="romanLcPeriod" startAt="5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≡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V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≡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0" indent="-571500" algn="just">
              <a:buFont typeface="+mj-lt"/>
              <a:buAutoNum type="romanLcPeriod" startAt="6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lũy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/>
              <a:t>Qui </a:t>
            </a:r>
            <a:r>
              <a:rPr lang="en-US" dirty="0" err="1"/>
              <a:t>luật</a:t>
            </a:r>
            <a:r>
              <a:rPr lang="en-US" dirty="0"/>
              <a:t> Logic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F11C2-F780-47E1-9D4D-72A70A43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buFont typeface="+mj-lt"/>
              <a:buAutoNum type="romanLcPeriod" startAt="7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+mj-lt"/>
              <a:buAutoNum type="romanLcPeriod" startAt="8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+mj-lt"/>
              <a:buAutoNum type="romanLcPeriod" startAt="9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/>
              <a:t>Qui </a:t>
            </a:r>
            <a:r>
              <a:rPr lang="en-US" dirty="0" err="1"/>
              <a:t>luật</a:t>
            </a:r>
            <a:r>
              <a:rPr lang="en-US" dirty="0"/>
              <a:t> Logic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D7D2-E183-426B-8F92-12AA7A8F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/>
              <a:t>Qui </a:t>
            </a:r>
            <a:r>
              <a:rPr lang="en-US" dirty="0" err="1"/>
              <a:t>luật</a:t>
            </a:r>
            <a:r>
              <a:rPr lang="en-US" dirty="0"/>
              <a:t> Logic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D032A-B2D5-4918-88C3-E8CB4E28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7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V q)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≡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	 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≡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/>
              <a:t>Qui </a:t>
            </a:r>
            <a:r>
              <a:rPr lang="en-US" dirty="0" err="1"/>
              <a:t>luật</a:t>
            </a:r>
            <a:r>
              <a:rPr lang="en-US" dirty="0"/>
              <a:t> Logic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B70AE-351B-4611-80EA-C639DAC9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diễn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7D492-07A2-4117-B639-8ED9A7A4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FE9005-5362-4735-8270-90A26261C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743" y="1112363"/>
                <a:ext cx="10648291" cy="52486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học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phát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khẳng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…,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tiền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khẳng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l-G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l-G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…. </a:t>
                </a:r>
                <a:r>
                  <a:rPr lang="el-G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Λ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l-G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đúng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		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endParaRPr lang="en-US" i="1" baseline="-25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endParaRPr lang="en-US" i="1" baseline="-25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..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endParaRPr lang="en-US" i="1" baseline="-25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</a:t>
                </a:r>
                <a:endParaRPr lang="en-US" i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FE9005-5362-4735-8270-90A26261C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112363"/>
                <a:ext cx="10648291" cy="5248680"/>
              </a:xfrm>
              <a:blipFill>
                <a:blip r:embed="rId2"/>
                <a:stretch>
                  <a:fillRect l="-1203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D50CBA-3178-4032-859D-EE0A04D24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FCC618-9F5C-4DE0-AD9B-A82B562B403B}"/>
              </a:ext>
            </a:extLst>
          </p:cNvPr>
          <p:cNvCxnSpPr/>
          <p:nvPr/>
        </p:nvCxnSpPr>
        <p:spPr>
          <a:xfrm>
            <a:off x="4026147" y="5651024"/>
            <a:ext cx="138153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DA75A-FD9A-4D51-A6D2-95A7B7A7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FE9005-5362-4735-8270-90A26261C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743" y="1112363"/>
                <a:ext cx="10648291" cy="52486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Modus Ponens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Khẳng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q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	p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	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∴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Syllogism (Tam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đoạn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luận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q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	q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r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∴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r </a:t>
                </a:r>
                <a:endParaRPr lang="en-US" i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FE9005-5362-4735-8270-90A26261C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112363"/>
                <a:ext cx="10648291" cy="5248680"/>
              </a:xfrm>
              <a:blipFill>
                <a:blip r:embed="rId2"/>
                <a:stretch>
                  <a:fillRect l="-1317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D50CBA-3178-4032-859D-EE0A04D24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1719" y="1"/>
            <a:ext cx="10618836" cy="956440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A45614-0139-4A62-88EF-33B8DBC55956}"/>
              </a:ext>
            </a:extLst>
          </p:cNvPr>
          <p:cNvCxnSpPr/>
          <p:nvPr/>
        </p:nvCxnSpPr>
        <p:spPr>
          <a:xfrm>
            <a:off x="5171775" y="2970887"/>
            <a:ext cx="138153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ECB59-0EFF-426D-BC14-36644DE3705A}"/>
              </a:ext>
            </a:extLst>
          </p:cNvPr>
          <p:cNvCxnSpPr/>
          <p:nvPr/>
        </p:nvCxnSpPr>
        <p:spPr>
          <a:xfrm>
            <a:off x="5171775" y="5383017"/>
            <a:ext cx="138153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5F906-D938-49AC-8345-9A2F8EDF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giáo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buộc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8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Kenneth H. Rosen. 2012, DISCRETE MATHEMATICS AND ITS APPLICATIONS, SEVENTH EDITION, The McGraw-Hill Companies, Inc.,</a:t>
            </a:r>
          </a:p>
          <a:p>
            <a:pPr marL="0" marR="0" indent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tham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khảo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28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Jean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Gallier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2019, DISCRETE MATHEMATICS, SECOND EDITION IN PROGRESS,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Spinger</a:t>
            </a:r>
            <a:endParaRPr lang="en-US" sz="28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Nguyễn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Hữu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Anh, 1995,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Toán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rời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rạc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NXB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Lao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xã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hội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9BBC4-DCE1-4F84-9C2C-5057E14A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FE9005-5362-4735-8270-90A26261C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743" y="1112363"/>
                <a:ext cx="10648291" cy="52486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Modus Tollens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Phủ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q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	 ¬q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	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¬p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Mâu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thuẩn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p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q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	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Λ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¬ q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0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q </a:t>
                </a:r>
                <a:endParaRPr lang="en-US" i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FE9005-5362-4735-8270-90A26261C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112363"/>
                <a:ext cx="10648291" cy="5248680"/>
              </a:xfrm>
              <a:blipFill>
                <a:blip r:embed="rId2"/>
                <a:stretch>
                  <a:fillRect l="-1317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D50CBA-3178-4032-859D-EE0A04D24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1719" y="1"/>
            <a:ext cx="10618836" cy="956440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A45614-0139-4A62-88EF-33B8DBC55956}"/>
              </a:ext>
            </a:extLst>
          </p:cNvPr>
          <p:cNvCxnSpPr/>
          <p:nvPr/>
        </p:nvCxnSpPr>
        <p:spPr>
          <a:xfrm>
            <a:off x="5171775" y="2970887"/>
            <a:ext cx="138153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ECB59-0EFF-426D-BC14-36644DE3705A}"/>
              </a:ext>
            </a:extLst>
          </p:cNvPr>
          <p:cNvCxnSpPr/>
          <p:nvPr/>
        </p:nvCxnSpPr>
        <p:spPr>
          <a:xfrm>
            <a:off x="5171775" y="5383017"/>
            <a:ext cx="138153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A5632-13CF-4D20-8A85-16BEE1C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59FAE8-084F-4A05-95B0-06E118D7C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Ví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2 </m:t>
                        </m:r>
                      </m:e>
                    </m:ra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vô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2 </m:t>
                        </m:r>
                      </m:e>
                    </m:ra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hữu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(a, b) = 1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		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    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		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Vô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(a, b) = 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2 </m:t>
                        </m:r>
                      </m:e>
                    </m:ra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vô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59FAE8-084F-4A05-95B0-06E118D7C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737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1B64B4-DEE5-4958-A21D-FC9D7DD656E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9BF45-CDC3-454A-9F91-26C30A9B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FE9005-5362-4735-8270-90A26261C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743" y="1112363"/>
                <a:ext cx="10648291" cy="5248680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r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	q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r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(p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q)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→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FE9005-5362-4735-8270-90A26261C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112363"/>
                <a:ext cx="10648291" cy="5248680"/>
              </a:xfrm>
              <a:blipFill>
                <a:blip r:embed="rId2"/>
                <a:stretch>
                  <a:fillRect l="-1317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D50CBA-3178-4032-859D-EE0A04D24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1719" y="1"/>
            <a:ext cx="10618836" cy="956440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A45614-0139-4A62-88EF-33B8DBC55956}"/>
              </a:ext>
            </a:extLst>
          </p:cNvPr>
          <p:cNvCxnSpPr/>
          <p:nvPr/>
        </p:nvCxnSpPr>
        <p:spPr>
          <a:xfrm>
            <a:off x="5171775" y="2970887"/>
            <a:ext cx="138153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8F90-8390-41E1-92E2-B06DB1CA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1B478D-C1FF-41AF-A0FB-B8BDFC571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112" y="1112363"/>
                <a:ext cx="11166488" cy="532819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Ví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F(n) =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+2n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chẵn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	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F(n) =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+2n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n(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+2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chẵn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F(n)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chẵn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chẵn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 =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3k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±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     n</a:t>
                </a:r>
                <a:r>
                  <a:rPr lang="en-US" i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+2 	=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9k</a:t>
                </a:r>
                <a:r>
                  <a:rPr lang="en-US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±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6k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+ 3 </a:t>
                </a:r>
              </a:p>
              <a:p>
                <a:pPr marL="914400" lvl="2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			= 3(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3k</a:t>
                </a:r>
                <a:r>
                  <a:rPr lang="en-US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±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2k + 1)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F(n)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chẵn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F(n)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chẵn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1B478D-C1FF-41AF-A0FB-B8BDFC571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112" y="1112363"/>
                <a:ext cx="11166488" cy="5328194"/>
              </a:xfrm>
              <a:blipFill>
                <a:blip r:embed="rId2"/>
                <a:stretch>
                  <a:fillRect l="-1310" t="-686" b="-2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F90152-311B-4864-9990-2D79ED0C68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09A4A-CC7F-438C-B613-0BFF2790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ED90-7206-4417-B900-AC84C8F4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rgbClr val="FF0000"/>
                </a:solidFill>
              </a:rPr>
              <a:t>Cơ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 err="1">
                <a:solidFill>
                  <a:srgbClr val="FF0000"/>
                </a:solidFill>
              </a:rPr>
              <a:t>sở</a:t>
            </a:r>
            <a:r>
              <a:rPr lang="en-US" sz="8800" dirty="0">
                <a:solidFill>
                  <a:srgbClr val="FF0000"/>
                </a:solidFill>
              </a:rPr>
              <a:t> Logic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26" y="5403574"/>
            <a:ext cx="10515600" cy="1041606"/>
          </a:xfrm>
        </p:spPr>
        <p:txBody>
          <a:bodyPr/>
          <a:lstStyle/>
          <a:p>
            <a:pPr algn="r"/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	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rạc</a:t>
            </a:r>
            <a:endParaRPr lang="en-US" dirty="0">
              <a:solidFill>
                <a:srgbClr val="FF0000"/>
              </a:solidFill>
            </a:endParaRPr>
          </a:p>
          <a:p>
            <a:pPr algn="r">
              <a:tabLst>
                <a:tab pos="5949950" algn="l"/>
                <a:tab pos="6400800" algn="l"/>
              </a:tabLst>
            </a:pPr>
            <a:r>
              <a:rPr lang="en-US" dirty="0"/>
              <a:t>GV:          </a:t>
            </a:r>
            <a:r>
              <a:rPr lang="en-US" dirty="0">
                <a:solidFill>
                  <a:srgbClr val="FF0000"/>
                </a:solidFill>
              </a:rPr>
              <a:t>Lê </a:t>
            </a:r>
            <a:r>
              <a:rPr lang="en-US" dirty="0" err="1">
                <a:solidFill>
                  <a:srgbClr val="FF0000"/>
                </a:solidFill>
              </a:rPr>
              <a:t>Mậu</a:t>
            </a:r>
            <a:r>
              <a:rPr lang="en-US" dirty="0">
                <a:solidFill>
                  <a:srgbClr val="FF0000"/>
                </a:solidFill>
              </a:rPr>
              <a:t>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C2ACB-C305-46F9-A501-7FAFD54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61076-1AD8-4148-BB0D-674EF2CA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Mệnh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5F3A3-4585-4550-AD8A-112D71D5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khẳng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2+2= 4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mọc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ở h</a:t>
            </a:r>
            <a:r>
              <a:rPr lang="vi-VN" sz="3200" i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tây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hay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0, 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hay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AECEE-CDA0-48B6-8B1E-75FC5FD4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0750581" cy="49584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hay,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…)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7DC83-4A08-4473-A73F-EB4D2397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Franklin Gothic Book" panose="020B0503020102020204" pitchFamily="34" charset="0"/>
                <a:cs typeface="EucrosiaUPC" panose="02020603050405020304" pitchFamily="18" charset="-34"/>
              </a:rPr>
              <a:t>¬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123586-C0BD-4992-BBB9-106C7F39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02943"/>
              </p:ext>
            </p:extLst>
          </p:nvPr>
        </p:nvGraphicFramePr>
        <p:xfrm>
          <a:off x="3881566" y="2681417"/>
          <a:ext cx="3101546" cy="270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773">
                  <a:extLst>
                    <a:ext uri="{9D8B030D-6E8A-4147-A177-3AD203B41FA5}">
                      <a16:colId xmlns:a16="http://schemas.microsoft.com/office/drawing/2014/main" val="2410092719"/>
                    </a:ext>
                  </a:extLst>
                </a:gridCol>
                <a:gridCol w="1550773">
                  <a:extLst>
                    <a:ext uri="{9D8B030D-6E8A-4147-A177-3AD203B41FA5}">
                      <a16:colId xmlns:a16="http://schemas.microsoft.com/office/drawing/2014/main" val="3449555309"/>
                    </a:ext>
                  </a:extLst>
                </a:gridCol>
              </a:tblGrid>
              <a:tr h="902043"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crosiaUPC" panose="02020603050405020304" pitchFamily="18" charset="-34"/>
                        </a:rPr>
                        <a:t>¬</a:t>
                      </a:r>
                      <a:r>
                        <a:rPr lang="en-US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68181"/>
                  </a:ext>
                </a:extLst>
              </a:tr>
              <a:tr h="902043"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21749"/>
                  </a:ext>
                </a:extLst>
              </a:tr>
              <a:tr h="902043"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66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1FDF6-265C-4C97-A3DE-EEC74381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2325</Words>
  <Application>Microsoft Office PowerPoint</Application>
  <PresentationFormat>Widescreen</PresentationFormat>
  <Paragraphs>397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Yu Mincho Light</vt:lpstr>
      <vt:lpstr>Arial</vt:lpstr>
      <vt:lpstr>Calibri</vt:lpstr>
      <vt:lpstr>Cambria Math</vt:lpstr>
      <vt:lpstr>Courier New</vt:lpstr>
      <vt:lpstr>Franklin Gothic Book</vt:lpstr>
      <vt:lpstr>Tahoma</vt:lpstr>
      <vt:lpstr>Times New Roman</vt:lpstr>
      <vt:lpstr>Wingdings</vt:lpstr>
      <vt:lpstr>Office Theme</vt:lpstr>
      <vt:lpstr>TOÁN RỜI RẠC (DISCRETE MATHEMATICS)</vt:lpstr>
      <vt:lpstr>Mục tiêu</vt:lpstr>
      <vt:lpstr>Tài liệu tham khảo</vt:lpstr>
      <vt:lpstr>Cơ sở Logic</vt:lpstr>
      <vt:lpstr>Nội dung</vt:lpstr>
      <vt:lpstr>I – Mệnh đề</vt:lpstr>
      <vt:lpstr>Định nghĩa</vt:lpstr>
      <vt:lpstr>Định nghĩa</vt:lpstr>
      <vt:lpstr>Các phép toán mệnh đề</vt:lpstr>
      <vt:lpstr>Các phép toán mệnh đề</vt:lpstr>
      <vt:lpstr>Các phép toán mệnh đề</vt:lpstr>
      <vt:lpstr>Các phép toán mệnh đề</vt:lpstr>
      <vt:lpstr>Các phép toán mệnh đề</vt:lpstr>
      <vt:lpstr>Các phép toán mệnh đề</vt:lpstr>
      <vt:lpstr>Ứng dụng: Tổ chức lưu trữ dữ liệu</vt:lpstr>
      <vt:lpstr>II – Dạng mệnh đề</vt:lpstr>
      <vt:lpstr>Dạng mệnh đề</vt:lpstr>
      <vt:lpstr>Dạng mệnh đề</vt:lpstr>
      <vt:lpstr>Dạng mệnh đề</vt:lpstr>
      <vt:lpstr>Dạng mệnh đề tương đương</vt:lpstr>
      <vt:lpstr>Dạng mệnh đề tương đương</vt:lpstr>
      <vt:lpstr>Qui luật Logic</vt:lpstr>
      <vt:lpstr>Qui luật Logic</vt:lpstr>
      <vt:lpstr>Qui luật Logic</vt:lpstr>
      <vt:lpstr>Qui luật Logic</vt:lpstr>
      <vt:lpstr>Qui luật Logic</vt:lpstr>
      <vt:lpstr>Quy tắc suy diễn</vt:lpstr>
      <vt:lpstr>Quy tắc suy diễn</vt:lpstr>
      <vt:lpstr>Quy tắc suy diễn</vt:lpstr>
      <vt:lpstr>Quy tắc suy diễn</vt:lpstr>
      <vt:lpstr>Quy tắc suy diễn</vt:lpstr>
      <vt:lpstr>Quy tắc suy diễn</vt:lpstr>
      <vt:lpstr>Quy tắc suy diễn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DELL</cp:lastModifiedBy>
  <cp:revision>297</cp:revision>
  <dcterms:created xsi:type="dcterms:W3CDTF">2016-05-19T07:14:34Z</dcterms:created>
  <dcterms:modified xsi:type="dcterms:W3CDTF">2020-11-04T08:11:27Z</dcterms:modified>
</cp:coreProperties>
</file>