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2" r:id="rId3"/>
    <p:sldId id="299" r:id="rId4"/>
    <p:sldId id="270" r:id="rId5"/>
    <p:sldId id="338" r:id="rId6"/>
    <p:sldId id="339" r:id="rId7"/>
    <p:sldId id="340" r:id="rId8"/>
    <p:sldId id="341" r:id="rId9"/>
    <p:sldId id="343" r:id="rId10"/>
    <p:sldId id="342" r:id="rId11"/>
    <p:sldId id="344" r:id="rId12"/>
    <p:sldId id="345" r:id="rId13"/>
    <p:sldId id="346" r:id="rId14"/>
    <p:sldId id="347" r:id="rId15"/>
    <p:sldId id="348" r:id="rId16"/>
    <p:sldId id="349" r:id="rId17"/>
    <p:sldId id="320" r:id="rId18"/>
    <p:sldId id="350" r:id="rId19"/>
    <p:sldId id="351" r:id="rId20"/>
    <p:sldId id="354" r:id="rId21"/>
    <p:sldId id="355" r:id="rId22"/>
    <p:sldId id="3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  <p14:sldId id="352"/>
          </p14:sldIdLst>
        </p14:section>
        <p14:section name="Content" id="{1B62170A-2E04-4DEB-AFCB-485F16B560C1}">
          <p14:sldIdLst>
            <p14:sldId id="299"/>
            <p14:sldId id="270"/>
            <p14:sldId id="338"/>
            <p14:sldId id="339"/>
            <p14:sldId id="340"/>
            <p14:sldId id="341"/>
            <p14:sldId id="343"/>
            <p14:sldId id="342"/>
            <p14:sldId id="344"/>
            <p14:sldId id="345"/>
            <p14:sldId id="346"/>
            <p14:sldId id="347"/>
            <p14:sldId id="348"/>
            <p14:sldId id="349"/>
            <p14:sldId id="320"/>
            <p14:sldId id="350"/>
            <p14:sldId id="351"/>
            <p14:sldId id="354"/>
            <p14:sldId id="355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7A9"/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5040" autoAdjust="0"/>
  </p:normalViewPr>
  <p:slideViewPr>
    <p:cSldViewPr snapToGrid="0">
      <p:cViewPr varScale="1">
        <p:scale>
          <a:sx n="64" d="100"/>
          <a:sy n="64" d="100"/>
        </p:scale>
        <p:origin x="6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04/11/2020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 of</a:t>
            </a:r>
            <a:r>
              <a:rPr lang="en-US" baseline="0" dirty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566947A-3084-42A1-9F3E-6066CEF07FDF}" type="datetime1">
              <a:rPr lang="en-US" smtClean="0"/>
              <a:t>04/11/2020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4870A1C-3088-46E8-AB07-DDF42A0884E4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648205C-F1E7-4A21-A36A-25FE10081046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E654451-F0FC-4398-8AA9-4DA8BD90A5FA}" type="datetime1">
              <a:rPr lang="en-US" smtClean="0"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348" y="5334000"/>
            <a:ext cx="10515600" cy="1041606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002060"/>
                </a:solidFill>
              </a:rPr>
              <a:t>Môn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học</a:t>
            </a:r>
            <a:r>
              <a:rPr lang="en-US" dirty="0">
                <a:solidFill>
                  <a:srgbClr val="002060"/>
                </a:solidFill>
              </a:rPr>
              <a:t>: 	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rạc</a:t>
            </a:r>
            <a:endParaRPr lang="en-US" dirty="0">
              <a:solidFill>
                <a:srgbClr val="FF0000"/>
              </a:solidFill>
            </a:endParaRPr>
          </a:p>
          <a:p>
            <a:pPr algn="r">
              <a:tabLst>
                <a:tab pos="5949950" algn="l"/>
                <a:tab pos="6400800" algn="l"/>
              </a:tabLst>
            </a:pPr>
            <a:r>
              <a:rPr lang="en-US" dirty="0">
                <a:solidFill>
                  <a:srgbClr val="002060"/>
                </a:solidFill>
              </a:rPr>
              <a:t>GV: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9E3A-0468-4D43-80B1-BB452132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3300" dirty="0">
                <a:cs typeface="Arial" panose="020B0604020202020204" pitchFamily="34" charset="0"/>
              </a:rPr>
              <a:t>ư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</a:t>
            </a:r>
            <a:r>
              <a:rPr lang="en-US" sz="33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3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mọi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3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phần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3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tử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x </a:t>
            </a:r>
            <a:r>
              <a:rPr lang="en-US" sz="3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∊ 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A, P(x)”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“ꓯ</a:t>
            </a:r>
            <a:r>
              <a:rPr lang="en-US" sz="33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x∊A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P(x)”</a:t>
            </a:r>
            <a:b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tồn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tại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phần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tử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x ∊ A, P(x)”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A, P(x)”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C8E77-D92F-4BAE-A34E-23572080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“ꓯx ∊ A, P(x)”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A, P(x)”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B9499-2B2C-4BB0-8E29-5E59DDE5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P(x, y)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x ∊ A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y ∊ B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. L</a:t>
            </a:r>
            <a:r>
              <a:rPr lang="vi-VN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P(x, y)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ꓯx ∊ A, ꓯy ∊ B, P(x, y)</a:t>
            </a:r>
          </a:p>
          <a:p>
            <a:pPr marL="0" indent="0" algn="ctr">
              <a:buNone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A, ꓯy ∊ B, P(x, y)</a:t>
            </a:r>
          </a:p>
          <a:p>
            <a:pPr marL="0" indent="0" algn="ctr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ꓯx ∊ A,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 ∊ B, P(x, y)</a:t>
            </a:r>
          </a:p>
          <a:p>
            <a:pPr marL="0" indent="0" algn="ctr">
              <a:buNone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 ∊ B, P(x, 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64A56-A569-4F12-A8C4-C3E6AB8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P(x, y)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y ∊ B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966788" indent="0">
              <a:buAutoNum type="alphaLcParenR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P(x, y)] 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↔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B,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P(x, y)]</a:t>
            </a:r>
            <a:endParaRPr lang="en-US" i="1" dirty="0"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966788" indent="0">
              <a:buAutoNum type="alphaLcParenR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P(x, y)] 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↔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P(x, y)]</a:t>
            </a:r>
            <a:endParaRPr lang="en-US" i="1" dirty="0"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966788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c) [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P(x, y)] 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→ [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P(x, y)]</a:t>
            </a:r>
            <a:endParaRPr lang="en-US" i="1" dirty="0"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P(x, y) =“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x+y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0”, x, y ∊ 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 ∊ 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= -y ∊ R, P(x, y)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R,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 ∊ R, P(x, 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FECEF-8A8A-4B09-81DB-88FF87DA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00000"/>
              </a:lnSpc>
              <a:tabLst>
                <a:tab pos="944244" algn="l"/>
              </a:tabLst>
            </a:pPr>
            <a:r>
              <a:rPr lang="vi-VN" spc="-5" dirty="0">
                <a:latin typeface="Arial"/>
                <a:cs typeface="Arial"/>
              </a:rPr>
              <a:t>Phủ định của mệnh đề lượng từ hóa vị từ </a:t>
            </a:r>
            <a:r>
              <a:rPr lang="vi-VN" i="1" spc="-2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p(x,y,..)</a:t>
            </a:r>
            <a:r>
              <a:rPr lang="vi-VN" spc="-25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có được  bằng các thay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bởi</a:t>
            </a:r>
            <a:r>
              <a:rPr lang="vi-VN" spc="-5" dirty="0">
                <a:latin typeface="Arial"/>
                <a:cs typeface="Arial"/>
              </a:rPr>
              <a:t> 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spc="-5" dirty="0">
                <a:latin typeface="Arial"/>
                <a:cs typeface="Arial"/>
              </a:rPr>
              <a:t>thay 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bởi</a:t>
            </a:r>
            <a:r>
              <a:rPr lang="vi-VN" spc="-5" dirty="0">
                <a:latin typeface="Arial"/>
                <a:cs typeface="Arial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Arial"/>
                <a:cs typeface="Arial"/>
              </a:rPr>
              <a:t>và </a:t>
            </a:r>
            <a:r>
              <a:rPr lang="vi-VN" spc="-5" dirty="0">
                <a:latin typeface="Arial"/>
                <a:cs typeface="Arial"/>
              </a:rPr>
              <a:t>vị từ </a:t>
            </a:r>
            <a:r>
              <a:rPr lang="vi-VN" i="1" spc="-2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p(x,y,..)</a:t>
            </a:r>
            <a:r>
              <a:rPr lang="vi-VN" spc="-2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bởi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vi-VN" i="1" dirty="0">
                <a:latin typeface="Symbol"/>
                <a:cs typeface="Symbol"/>
              </a:rPr>
              <a:t></a:t>
            </a:r>
            <a:r>
              <a:rPr lang="vi-VN" i="1" spc="-2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p(x,y,..)</a:t>
            </a:r>
            <a:r>
              <a:rPr lang="vi-VN" spc="-25" dirty="0">
                <a:latin typeface="Arial"/>
                <a:cs typeface="Arial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spc="-5" dirty="0">
                <a:latin typeface="Arial"/>
                <a:cs typeface="Arial"/>
              </a:rPr>
              <a:t>Với vị từ theo </a:t>
            </a:r>
            <a:r>
              <a:rPr lang="vi-VN" dirty="0">
                <a:latin typeface="Arial"/>
                <a:cs typeface="Arial"/>
              </a:rPr>
              <a:t>1 </a:t>
            </a:r>
            <a:r>
              <a:rPr lang="vi-VN" spc="-5" dirty="0">
                <a:latin typeface="Arial"/>
                <a:cs typeface="Arial"/>
              </a:rPr>
              <a:t>biến ta có</a:t>
            </a:r>
            <a:r>
              <a:rPr lang="vi-VN" spc="-20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ymbol"/>
                <a:cs typeface="Symbol"/>
              </a:rPr>
              <a:t>		</a:t>
            </a:r>
            <a:r>
              <a:rPr lang="vi-VN" i="1" dirty="0">
                <a:latin typeface="Symbol"/>
                <a:cs typeface="Symbol"/>
              </a:rPr>
              <a:t> </a:t>
            </a:r>
            <a:r>
              <a:rPr lang="en-US" i="1" dirty="0">
                <a:latin typeface="Symbol"/>
                <a:cs typeface="Symbol"/>
              </a:rPr>
              <a:t>[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A, P(x)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i="1" dirty="0">
                <a:latin typeface="Symbol"/>
                <a:cs typeface="Symbol"/>
              </a:rPr>
              <a:t>[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A,</a:t>
            </a:r>
            <a:r>
              <a:rPr lang="vi-VN" i="1" dirty="0">
                <a:latin typeface="Symbol"/>
                <a:cs typeface="Symbol"/>
              </a:rPr>
              <a:t> 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vi-VN" i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i="1" dirty="0">
                <a:latin typeface="Symbol"/>
                <a:cs typeface="Symbol"/>
              </a:rPr>
              <a:t>		</a:t>
            </a:r>
            <a:r>
              <a:rPr lang="vi-VN" i="1" dirty="0">
                <a:latin typeface="Symbol"/>
                <a:cs typeface="Symbol"/>
              </a:rPr>
              <a:t> </a:t>
            </a:r>
            <a:r>
              <a:rPr lang="en-US" i="1" dirty="0">
                <a:latin typeface="Symbol"/>
                <a:cs typeface="Symbol"/>
              </a:rPr>
              <a:t>[</a:t>
            </a:r>
            <a:r>
              <a:rPr lang="vi-VN" i="1" dirty="0">
                <a:latin typeface="Symbol"/>
                <a:cs typeface="Symbol"/>
              </a:rPr>
              <a:t>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A, P(x)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i="1" dirty="0">
                <a:latin typeface="Symbol"/>
                <a:cs typeface="Symbol"/>
              </a:rPr>
              <a:t>[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 ∊ A,</a:t>
            </a:r>
            <a:r>
              <a:rPr lang="vi-VN" i="1" dirty="0">
                <a:latin typeface="Symbol"/>
                <a:cs typeface="Symbol"/>
              </a:rPr>
              <a:t> 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41470-0038-468C-B2B2-294EBE8D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</a:pPr>
            <a:r>
              <a:rPr lang="vi-VN" spc="-5" dirty="0">
                <a:latin typeface="Arial"/>
                <a:cs typeface="Arial"/>
              </a:rPr>
              <a:t>Với vị từ theo </a:t>
            </a:r>
            <a:r>
              <a:rPr lang="en-US" spc="-5" dirty="0">
                <a:latin typeface="Arial"/>
                <a:cs typeface="Arial"/>
              </a:rPr>
              <a:t>2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biến ta có</a:t>
            </a:r>
            <a:r>
              <a:rPr lang="vi-VN" spc="-20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vi-VN" dirty="0">
                <a:latin typeface="Symbol"/>
                <a:cs typeface="Symbol"/>
              </a:rPr>
              <a:t>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>
                <a:latin typeface="Symbol"/>
                <a:cs typeface="Symbol"/>
              </a:rPr>
              <a:t>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P(x, y)] =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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P(x, y)] </a:t>
            </a:r>
            <a:endParaRPr lang="vi-VN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Symbol"/>
              <a:cs typeface="Symbol"/>
            </a:endParaRPr>
          </a:p>
          <a:p>
            <a:pPr marL="0" indent="0">
              <a:buNone/>
            </a:pPr>
            <a:r>
              <a:rPr lang="vi-VN" dirty="0">
                <a:latin typeface="Symbol"/>
                <a:cs typeface="Symbol"/>
              </a:rPr>
              <a:t>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>
                <a:latin typeface="Symbol"/>
                <a:cs typeface="Symbol"/>
              </a:rPr>
              <a:t>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P(x, y)] =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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P(x, y)] </a:t>
            </a:r>
            <a:endParaRPr lang="vi-VN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Symbol"/>
              <a:cs typeface="Symbol"/>
            </a:endParaRPr>
          </a:p>
          <a:p>
            <a:pPr marL="0" indent="0">
              <a:buNone/>
            </a:pPr>
            <a:r>
              <a:rPr lang="vi-VN" dirty="0">
                <a:latin typeface="Symbol"/>
                <a:cs typeface="Symbol"/>
              </a:rPr>
              <a:t>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>
                <a:latin typeface="Symbol"/>
                <a:cs typeface="Symbol"/>
              </a:rPr>
              <a:t>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P(x, y)] =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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P(x, y)] </a:t>
            </a:r>
            <a:endParaRPr lang="vi-VN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Symbol"/>
              <a:cs typeface="Symbol"/>
            </a:endParaRPr>
          </a:p>
          <a:p>
            <a:pPr marL="0" indent="0">
              <a:buNone/>
            </a:pPr>
            <a:r>
              <a:rPr lang="vi-VN" dirty="0">
                <a:latin typeface="Symbol"/>
                <a:cs typeface="Symbol"/>
              </a:rPr>
              <a:t>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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Symbol"/>
                <a:cs typeface="Symbol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P(x, y)] = </a:t>
            </a:r>
            <a:r>
              <a:rPr lang="en-US" dirty="0">
                <a:latin typeface="Symbol"/>
                <a:cs typeface="Symbol"/>
              </a:rPr>
              <a:t>[</a:t>
            </a:r>
            <a:r>
              <a:rPr lang="vi-VN" dirty="0">
                <a:latin typeface="Symbol"/>
                <a:cs typeface="Symbol"/>
              </a:rPr>
              <a:t>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>
                <a:latin typeface="Symbol"/>
                <a:cs typeface="Symbol"/>
              </a:rPr>
              <a:t>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∊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>
                <a:latin typeface="Symbol"/>
                <a:cs typeface="Symbol"/>
              </a:rPr>
              <a:t>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P(x, y)] 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9256-DCC0-4701-81D2-14F85457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– Qui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nạp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C158A-4F30-4536-956A-ECDF0334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[p(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Λ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Symbol"/>
                <a:cs typeface="Symbol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i="1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≥n</a:t>
            </a:r>
            <a:r>
              <a:rPr lang="en-US" i="1" baseline="-25000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p(k)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 → p(</a:t>
            </a:r>
            <a:r>
              <a:rPr lang="en-US" i="1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k+1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))]</a:t>
            </a:r>
            <a:r>
              <a:rPr lang="vi-VN" i="1" dirty="0">
                <a:latin typeface="Symbol"/>
                <a:cs typeface="Symbol"/>
              </a:rPr>
              <a:t> 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→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>
                <a:latin typeface="Symbol"/>
                <a:cs typeface="Symbol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≥ </a:t>
            </a:r>
            <a:r>
              <a:rPr lang="en-US" i="1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Franklin Gothic Book" panose="020B05030201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p(n)]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p(k)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k≥n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n≥n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p(n)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qui </a:t>
            </a:r>
            <a:r>
              <a:rPr lang="en-US" dirty="0" err="1"/>
              <a:t>nạp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2058C-FAB3-4BD0-A864-00B8EA9B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 + 3 + 5 +  …. + 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-1)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i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dirty="0">
                <a:latin typeface="Symbol"/>
                <a:cs typeface="Symbol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n≥1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p(n) =“1 + 3 + 5 +  …. + 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-1)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i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p(1)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“1 = 1</a:t>
            </a:r>
            <a:r>
              <a:rPr lang="en-US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qui </a:t>
            </a:r>
            <a:r>
              <a:rPr lang="en-US" dirty="0" err="1"/>
              <a:t>nạp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FC122-1E34-462B-91F0-2B05566D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p(k)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k≥1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 + 3 + 5 +  …. + 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2k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-1)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US" i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dirty="0">
                <a:latin typeface="Symbol"/>
                <a:cs typeface="Symbol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k≥1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 + 3 + 5 + …. + (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2k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-1)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[2(</a:t>
            </a:r>
            <a:r>
              <a:rPr lang="en-US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)-1] = 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US" i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[2(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)-1] 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                                                    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US" i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2k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+ 1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                                                     = (</a:t>
            </a:r>
            <a:r>
              <a:rPr lang="en-US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Symbol"/>
                <a:cs typeface="Symbol"/>
              </a:rPr>
              <a:t> </a:t>
            </a:r>
            <a:r>
              <a:rPr lang="vi-VN" i="1" dirty="0">
                <a:latin typeface="Symbol"/>
                <a:cs typeface="Symbol"/>
              </a:rPr>
              <a:t>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n≥1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qui </a:t>
            </a:r>
            <a:r>
              <a:rPr lang="en-US" dirty="0" err="1"/>
              <a:t>nạp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FB9B-0170-4259-9A31-7A503BC1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FAAE-D5BE-4C5D-913B-92971282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Ví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rằng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(*)</a:t>
                </a:r>
                <a:r>
                  <a:rPr lang="vi-VN" dirty="0">
                    <a:latin typeface="Symbol"/>
                    <a:cs typeface="Symbol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CM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qui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ớc</a:t>
                </a:r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n= 0 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(*)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qui </a:t>
            </a:r>
            <a:r>
              <a:rPr lang="en-US" dirty="0" err="1"/>
              <a:t>nạp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FC122-1E34-462B-91F0-2B05566D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52188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ớc</a:t>
                </a:r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qui </a:t>
                </a:r>
                <a:r>
                  <a:rPr lang="en-US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nạp</a:t>
                </a:r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(*)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n=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k≥0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2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+4)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(*)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n=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k+1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luận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(*)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>
                    <a:latin typeface="Symbol"/>
                    <a:cs typeface="Symbol"/>
                  </a:rPr>
                  <a:t> </a:t>
                </a:r>
                <a:r>
                  <a:rPr lang="vi-VN" i="1" dirty="0">
                    <a:latin typeface="Symbol"/>
                    <a:cs typeface="Symbol"/>
                  </a:rPr>
                  <a:t>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n≥0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5218863"/>
              </a:xfrm>
              <a:blipFill>
                <a:blip r:embed="rId2"/>
                <a:stretch>
                  <a:fillRect l="-63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qui </a:t>
            </a:r>
            <a:r>
              <a:rPr lang="en-US" dirty="0" err="1"/>
              <a:t>nạp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FB9B-0170-4259-9A31-7A503BC1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qui </a:t>
            </a:r>
            <a:r>
              <a:rPr lang="en-US" dirty="0" err="1"/>
              <a:t>nạp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2DC3-E52B-4E88-9B7D-78F11372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</a:t>
            </a:r>
            <a:r>
              <a:rPr lang="en-US" dirty="0" err="1">
                <a:solidFill>
                  <a:srgbClr val="C00000"/>
                </a:solidFill>
              </a:rPr>
              <a:t>Vị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từ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89E68-A192-4F0E-B88C-855F9CF0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p(x, y, …)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x, y, …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A, B, ...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x, y, …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a, b, …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.. ta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p(a, b,….)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p(x, y, …)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7EFA3-5BFE-4716-AF02-48F9CAC6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7525" indent="-514350">
              <a:buFont typeface="+mj-lt"/>
              <a:buAutoNum type="arabicPeriod"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p(n) = “n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nguyên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tố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”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p(3), p(5)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457200" lvl="1" indent="0">
              <a:buNone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p(4), p(6)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7525" lvl="1" indent="-517525">
              <a:buFont typeface="+mj-lt"/>
              <a:buAutoNum type="arabicPeriod" startAt="2"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p(n, m) = “n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ư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ớc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m”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p(2, 5)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457200" lvl="1" indent="0">
              <a:buNone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p(2, 4)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92E33-A691-4B0C-A9AE-7E12CD95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¬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(p(a) 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ta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p(a)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Λ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q(a)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A06F2-D388-4B79-B80A-1F6F5B8D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p(x) V q(x)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⊕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q(x)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 → q(x)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 ↔ q(x)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60CB5-809D-41A5-B027-09947E4A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L</a:t>
            </a:r>
            <a:r>
              <a:rPr lang="vi-V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từ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70004-8E25-4259-B47F-BE9E84D0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tri 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∊ A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p(b)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	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∊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p(a)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716E-1E6E-442D-A49B-1C41EB19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1783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UI Gothic</vt:lpstr>
      <vt:lpstr>Arial</vt:lpstr>
      <vt:lpstr>Calibri</vt:lpstr>
      <vt:lpstr>Cambria Math</vt:lpstr>
      <vt:lpstr>Courier New</vt:lpstr>
      <vt:lpstr>Franklin Gothic Book</vt:lpstr>
      <vt:lpstr>Symbol</vt:lpstr>
      <vt:lpstr>Tahoma</vt:lpstr>
      <vt:lpstr>Times New Roman</vt:lpstr>
      <vt:lpstr>Wingdings</vt:lpstr>
      <vt:lpstr>Office Theme</vt:lpstr>
      <vt:lpstr>Vị từ và lượng từ</vt:lpstr>
      <vt:lpstr>Nội dung</vt:lpstr>
      <vt:lpstr>I – Vị từ</vt:lpstr>
      <vt:lpstr>Định nghĩa</vt:lpstr>
      <vt:lpstr>Định nghĩa</vt:lpstr>
      <vt:lpstr>Các phép toán trên vị từ</vt:lpstr>
      <vt:lpstr>Các phép toán trên vị từ</vt:lpstr>
      <vt:lpstr>II – Lượng từ</vt:lpstr>
      <vt:lpstr>Lượng từ</vt:lpstr>
      <vt:lpstr>Lượng từ</vt:lpstr>
      <vt:lpstr>Lượng từ hóa vị từ</vt:lpstr>
      <vt:lpstr>Lượng từ hóa vị từ</vt:lpstr>
      <vt:lpstr>Định lý</vt:lpstr>
      <vt:lpstr>Định lý</vt:lpstr>
      <vt:lpstr>Định lý</vt:lpstr>
      <vt:lpstr>III – Qui nạp</vt:lpstr>
      <vt:lpstr>Nguyên lý qui nạp</vt:lpstr>
      <vt:lpstr>Nguyên lý qui nạp</vt:lpstr>
      <vt:lpstr>Nguyên lý qui nạp</vt:lpstr>
      <vt:lpstr>Nguyên lý qui nạp</vt:lpstr>
      <vt:lpstr>Nguyên lý qui nạp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DELL</cp:lastModifiedBy>
  <cp:revision>287</cp:revision>
  <dcterms:created xsi:type="dcterms:W3CDTF">2016-05-19T07:14:34Z</dcterms:created>
  <dcterms:modified xsi:type="dcterms:W3CDTF">2020-11-04T08:40:25Z</dcterms:modified>
</cp:coreProperties>
</file>