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4"/>
  </p:notesMasterIdLst>
  <p:sldIdLst>
    <p:sldId id="398" r:id="rId2"/>
    <p:sldId id="270" r:id="rId3"/>
    <p:sldId id="276" r:id="rId4"/>
    <p:sldId id="277" r:id="rId5"/>
    <p:sldId id="278" r:id="rId6"/>
    <p:sldId id="279" r:id="rId7"/>
    <p:sldId id="282" r:id="rId8"/>
    <p:sldId id="275" r:id="rId9"/>
    <p:sldId id="273" r:id="rId10"/>
    <p:sldId id="280" r:id="rId11"/>
    <p:sldId id="283" r:id="rId12"/>
    <p:sldId id="284" r:id="rId13"/>
    <p:sldId id="285" r:id="rId14"/>
    <p:sldId id="332" r:id="rId15"/>
    <p:sldId id="286" r:id="rId16"/>
    <p:sldId id="287" r:id="rId17"/>
    <p:sldId id="288" r:id="rId18"/>
    <p:sldId id="289" r:id="rId19"/>
    <p:sldId id="333"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8" r:id="rId37"/>
    <p:sldId id="309" r:id="rId38"/>
    <p:sldId id="311" r:id="rId39"/>
    <p:sldId id="312" r:id="rId40"/>
    <p:sldId id="313" r:id="rId41"/>
    <p:sldId id="315" r:id="rId42"/>
    <p:sldId id="314" r:id="rId43"/>
    <p:sldId id="310" r:id="rId44"/>
    <p:sldId id="316" r:id="rId45"/>
    <p:sldId id="317"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07" r:id="rId59"/>
    <p:sldId id="399" r:id="rId60"/>
    <p:sldId id="306" r:id="rId61"/>
    <p:sldId id="331" r:id="rId62"/>
    <p:sldId id="272" r:id="rId63"/>
  </p:sldIdLst>
  <p:sldSz cx="12192000" cy="6858000"/>
  <p:notesSz cx="3143250" cy="48704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E51F5B-C7E4-4C01-A231-96CEA27F5FC3}">
          <p14:sldIdLst>
            <p14:sldId id="398"/>
          </p14:sldIdLst>
        </p14:section>
        <p14:section name="Content" id="{1B62170A-2E04-4DEB-AFCB-485F16B560C1}">
          <p14:sldIdLst>
            <p14:sldId id="270"/>
            <p14:sldId id="276"/>
            <p14:sldId id="277"/>
            <p14:sldId id="278"/>
            <p14:sldId id="279"/>
            <p14:sldId id="282"/>
            <p14:sldId id="275"/>
            <p14:sldId id="273"/>
            <p14:sldId id="280"/>
            <p14:sldId id="283"/>
            <p14:sldId id="284"/>
            <p14:sldId id="285"/>
            <p14:sldId id="332"/>
            <p14:sldId id="286"/>
            <p14:sldId id="287"/>
            <p14:sldId id="288"/>
            <p14:sldId id="289"/>
            <p14:sldId id="333"/>
            <p14:sldId id="290"/>
            <p14:sldId id="291"/>
            <p14:sldId id="292"/>
            <p14:sldId id="293"/>
            <p14:sldId id="294"/>
            <p14:sldId id="295"/>
            <p14:sldId id="296"/>
            <p14:sldId id="297"/>
            <p14:sldId id="298"/>
            <p14:sldId id="299"/>
            <p14:sldId id="300"/>
            <p14:sldId id="301"/>
            <p14:sldId id="302"/>
            <p14:sldId id="303"/>
            <p14:sldId id="304"/>
            <p14:sldId id="305"/>
            <p14:sldId id="308"/>
            <p14:sldId id="309"/>
            <p14:sldId id="311"/>
            <p14:sldId id="312"/>
            <p14:sldId id="313"/>
            <p14:sldId id="315"/>
            <p14:sldId id="314"/>
            <p14:sldId id="310"/>
            <p14:sldId id="316"/>
            <p14:sldId id="317"/>
            <p14:sldId id="319"/>
            <p14:sldId id="320"/>
            <p14:sldId id="321"/>
            <p14:sldId id="322"/>
            <p14:sldId id="323"/>
            <p14:sldId id="324"/>
            <p14:sldId id="325"/>
            <p14:sldId id="326"/>
            <p14:sldId id="327"/>
            <p14:sldId id="328"/>
            <p14:sldId id="329"/>
            <p14:sldId id="330"/>
            <p14:sldId id="307"/>
            <p14:sldId id="399"/>
            <p14:sldId id="306"/>
            <p14:sldId id="331"/>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83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3" autoAdjust="0"/>
    <p:restoredTop sz="95511" autoAdjust="0"/>
  </p:normalViewPr>
  <p:slideViewPr>
    <p:cSldViewPr snapToGrid="0">
      <p:cViewPr varScale="1">
        <p:scale>
          <a:sx n="86" d="100"/>
          <a:sy n="86" d="100"/>
        </p:scale>
        <p:origin x="312" y="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4" d="100"/>
          <a:sy n="54" d="100"/>
        </p:scale>
        <p:origin x="2796"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62075" cy="244368"/>
          </a:xfrm>
          <a:prstGeom prst="rect">
            <a:avLst/>
          </a:prstGeom>
        </p:spPr>
        <p:txBody>
          <a:bodyPr vert="horz" lIns="45788" tIns="22894" rIns="45788" bIns="22894" rtlCol="0"/>
          <a:lstStyle>
            <a:lvl1pPr algn="l">
              <a:defRPr sz="600"/>
            </a:lvl1pPr>
          </a:lstStyle>
          <a:p>
            <a:endParaRPr lang="en-US"/>
          </a:p>
        </p:txBody>
      </p:sp>
      <p:sp>
        <p:nvSpPr>
          <p:cNvPr id="3" name="Date Placeholder 2"/>
          <p:cNvSpPr>
            <a:spLocks noGrp="1"/>
          </p:cNvSpPr>
          <p:nvPr>
            <p:ph type="dt" idx="1"/>
          </p:nvPr>
        </p:nvSpPr>
        <p:spPr>
          <a:xfrm>
            <a:off x="1780448" y="0"/>
            <a:ext cx="1362075" cy="244368"/>
          </a:xfrm>
          <a:prstGeom prst="rect">
            <a:avLst/>
          </a:prstGeom>
        </p:spPr>
        <p:txBody>
          <a:bodyPr vert="horz" lIns="45788" tIns="22894" rIns="45788" bIns="22894" rtlCol="0"/>
          <a:lstStyle>
            <a:lvl1pPr algn="r">
              <a:defRPr sz="600"/>
            </a:lvl1pPr>
          </a:lstStyle>
          <a:p>
            <a:fld id="{B9F4D1A3-4167-4DE2-857D-FED6DC824423}" type="datetimeFigureOut">
              <a:rPr lang="en-US" smtClean="0"/>
              <a:t>04/12/2021</a:t>
            </a:fld>
            <a:endParaRPr lang="en-US"/>
          </a:p>
        </p:txBody>
      </p:sp>
      <p:sp>
        <p:nvSpPr>
          <p:cNvPr id="4" name="Slide Image Placeholder 3"/>
          <p:cNvSpPr>
            <a:spLocks noGrp="1" noRot="1" noChangeAspect="1"/>
          </p:cNvSpPr>
          <p:nvPr>
            <p:ph type="sldImg" idx="2"/>
          </p:nvPr>
        </p:nvSpPr>
        <p:spPr>
          <a:xfrm>
            <a:off x="111125" y="608013"/>
            <a:ext cx="2921000" cy="1644650"/>
          </a:xfrm>
          <a:prstGeom prst="rect">
            <a:avLst/>
          </a:prstGeom>
          <a:noFill/>
          <a:ln w="12700">
            <a:solidFill>
              <a:prstClr val="black"/>
            </a:solidFill>
          </a:ln>
        </p:spPr>
        <p:txBody>
          <a:bodyPr vert="horz" lIns="45788" tIns="22894" rIns="45788" bIns="22894" rtlCol="0" anchor="ctr"/>
          <a:lstStyle/>
          <a:p>
            <a:endParaRPr lang="en-US"/>
          </a:p>
        </p:txBody>
      </p:sp>
      <p:sp>
        <p:nvSpPr>
          <p:cNvPr id="5" name="Notes Placeholder 4"/>
          <p:cNvSpPr>
            <a:spLocks noGrp="1"/>
          </p:cNvSpPr>
          <p:nvPr>
            <p:ph type="body" sz="quarter" idx="3"/>
          </p:nvPr>
        </p:nvSpPr>
        <p:spPr>
          <a:xfrm>
            <a:off x="314325" y="2343904"/>
            <a:ext cx="2514600" cy="1917740"/>
          </a:xfrm>
          <a:prstGeom prst="rect">
            <a:avLst/>
          </a:prstGeom>
        </p:spPr>
        <p:txBody>
          <a:bodyPr vert="horz" lIns="45788" tIns="22894" rIns="45788" bIns="2289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626082"/>
            <a:ext cx="1362075" cy="244368"/>
          </a:xfrm>
          <a:prstGeom prst="rect">
            <a:avLst/>
          </a:prstGeom>
        </p:spPr>
        <p:txBody>
          <a:bodyPr vert="horz" lIns="45788" tIns="22894" rIns="45788" bIns="22894" rtlCol="0" anchor="b"/>
          <a:lstStyle>
            <a:lvl1pPr algn="l">
              <a:defRPr sz="600"/>
            </a:lvl1pPr>
          </a:lstStyle>
          <a:p>
            <a:endParaRPr lang="en-US"/>
          </a:p>
        </p:txBody>
      </p:sp>
      <p:sp>
        <p:nvSpPr>
          <p:cNvPr id="7" name="Slide Number Placeholder 6"/>
          <p:cNvSpPr>
            <a:spLocks noGrp="1"/>
          </p:cNvSpPr>
          <p:nvPr>
            <p:ph type="sldNum" sz="quarter" idx="5"/>
          </p:nvPr>
        </p:nvSpPr>
        <p:spPr>
          <a:xfrm>
            <a:off x="1780448" y="4626082"/>
            <a:ext cx="1362075" cy="244368"/>
          </a:xfrm>
          <a:prstGeom prst="rect">
            <a:avLst/>
          </a:prstGeom>
        </p:spPr>
        <p:txBody>
          <a:bodyPr vert="horz" lIns="45788" tIns="22894" rIns="45788" bIns="22894" rtlCol="0" anchor="b"/>
          <a:lstStyle>
            <a:lvl1pPr algn="r">
              <a:defRPr sz="600"/>
            </a:lvl1pPr>
          </a:lstStyle>
          <a:p>
            <a:fld id="{EC0378F9-F517-40BC-8F9F-7F7144C3CF8F}" type="slidenum">
              <a:rPr lang="en-US" smtClean="0"/>
              <a:t>‹#›</a:t>
            </a:fld>
            <a:endParaRPr lang="en-US"/>
          </a:p>
        </p:txBody>
      </p:sp>
    </p:spTree>
    <p:extLst>
      <p:ext uri="{BB962C8B-B14F-4D97-AF65-F5344CB8AC3E}">
        <p14:creationId xmlns:p14="http://schemas.microsoft.com/office/powerpoint/2010/main" val="28540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https://introcs.cs.princeton.edu/java/61data/</a:t>
            </a:r>
          </a:p>
        </p:txBody>
      </p:sp>
      <p:sp>
        <p:nvSpPr>
          <p:cNvPr id="4" name="Slide Number Placeholder 3"/>
          <p:cNvSpPr>
            <a:spLocks noGrp="1"/>
          </p:cNvSpPr>
          <p:nvPr>
            <p:ph type="sldNum" sz="quarter" idx="5"/>
          </p:nvPr>
        </p:nvSpPr>
        <p:spPr/>
        <p:txBody>
          <a:bodyPr/>
          <a:lstStyle/>
          <a:p>
            <a:fld id="{EC0378F9-F517-40BC-8F9F-7F7144C3CF8F}" type="slidenum">
              <a:rPr lang="en-US" smtClean="0"/>
              <a:t>1</a:t>
            </a:fld>
            <a:endParaRPr lang="en-US"/>
          </a:p>
        </p:txBody>
      </p:sp>
    </p:spTree>
    <p:extLst>
      <p:ext uri="{BB962C8B-B14F-4D97-AF65-F5344CB8AC3E}">
        <p14:creationId xmlns:p14="http://schemas.microsoft.com/office/powerpoint/2010/main" val="350770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19</a:t>
            </a:fld>
            <a:endParaRPr lang="en-US"/>
          </a:p>
        </p:txBody>
      </p:sp>
    </p:spTree>
    <p:extLst>
      <p:ext uri="{BB962C8B-B14F-4D97-AF65-F5344CB8AC3E}">
        <p14:creationId xmlns:p14="http://schemas.microsoft.com/office/powerpoint/2010/main" val="312731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5"/>
          </p:nvPr>
        </p:nvSpPr>
        <p:spPr/>
        <p:txBody>
          <a:bodyPr/>
          <a:lstStyle/>
          <a:p>
            <a:fld id="{EC0378F9-F517-40BC-8F9F-7F7144C3CF8F}" type="slidenum">
              <a:rPr lang="en-US" smtClean="0"/>
              <a:t>20</a:t>
            </a:fld>
            <a:endParaRPr lang="en-US"/>
          </a:p>
        </p:txBody>
      </p:sp>
    </p:spTree>
    <p:extLst>
      <p:ext uri="{BB962C8B-B14F-4D97-AF65-F5344CB8AC3E}">
        <p14:creationId xmlns:p14="http://schemas.microsoft.com/office/powerpoint/2010/main" val="1487587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Kết</a:t>
            </a:r>
            <a:r>
              <a:rPr lang="en-US" baseline="0"/>
              <a:t> quả: 1010101</a:t>
            </a:r>
          </a:p>
          <a:p>
            <a:r>
              <a:rPr lang="en-US" baseline="0"/>
              <a:t>Dư: 100</a:t>
            </a:r>
            <a:endParaRPr lang="en-US"/>
          </a:p>
        </p:txBody>
      </p:sp>
      <p:sp>
        <p:nvSpPr>
          <p:cNvPr id="4" name="Slide Number Placeholder 3"/>
          <p:cNvSpPr>
            <a:spLocks noGrp="1"/>
          </p:cNvSpPr>
          <p:nvPr>
            <p:ph type="sldNum" sz="quarter" idx="10"/>
          </p:nvPr>
        </p:nvSpPr>
        <p:spPr/>
        <p:txBody>
          <a:bodyPr/>
          <a:lstStyle/>
          <a:p>
            <a:fld id="{EC0378F9-F517-40BC-8F9F-7F7144C3CF8F}" type="slidenum">
              <a:rPr lang="en-US" smtClean="0"/>
              <a:t>44</a:t>
            </a:fld>
            <a:endParaRPr lang="en-US"/>
          </a:p>
        </p:txBody>
      </p:sp>
    </p:spTree>
    <p:extLst>
      <p:ext uri="{BB962C8B-B14F-4D97-AF65-F5344CB8AC3E}">
        <p14:creationId xmlns:p14="http://schemas.microsoft.com/office/powerpoint/2010/main" val="3667477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553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215"/>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n-US"/>
              <a:t>Click to edit Master subtitle style</a:t>
            </a:r>
            <a:endParaRPr lang="en-US" dirty="0"/>
          </a:p>
        </p:txBody>
      </p:sp>
      <p:sp>
        <p:nvSpPr>
          <p:cNvPr id="4" name="Date Placeholder 3"/>
          <p:cNvSpPr>
            <a:spLocks noGrp="1"/>
          </p:cNvSpPr>
          <p:nvPr>
            <p:ph type="dt" sz="half" idx="10"/>
          </p:nvPr>
        </p:nvSpPr>
        <p:spPr>
          <a:xfrm>
            <a:off x="838201" y="6356355"/>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2" y="6356355"/>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013322" y="6468308"/>
            <a:ext cx="2743200" cy="365125"/>
          </a:xfrm>
        </p:spPr>
        <p:txBody>
          <a:bodyPr/>
          <a:lstStyle>
            <a:lvl1pPr>
              <a:defRPr sz="1400">
                <a:solidFill>
                  <a:srgbClr val="0070C0"/>
                </a:solidFill>
                <a:latin typeface="+mj-lt"/>
              </a:defRPr>
            </a:lvl1pPr>
          </a:lstStyle>
          <a:p>
            <a:fld id="{F26B2C22-3FFF-4514-BB70-3459784F927F}" type="slidenum">
              <a:rPr lang="en-US" smtClean="0"/>
              <a:pPr/>
              <a:t>‹#›</a:t>
            </a:fld>
            <a:endParaRPr lang="en-US"/>
          </a:p>
        </p:txBody>
      </p:sp>
    </p:spTree>
    <p:extLst>
      <p:ext uri="{BB962C8B-B14F-4D97-AF65-F5344CB8AC3E}">
        <p14:creationId xmlns:p14="http://schemas.microsoft.com/office/powerpoint/2010/main" val="258703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rgbClr val="0000FF"/>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1" y="6356355"/>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2" y="6356355"/>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381892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1" y="6356355"/>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4038602" y="6356355"/>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32867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30400" y="206375"/>
            <a:ext cx="9144000" cy="533400"/>
          </a:xfrm>
        </p:spPr>
        <p:txBody>
          <a:bodyPr/>
          <a:lstStyle/>
          <a:p>
            <a:r>
              <a:rPr lang="en-US"/>
              <a:t>Click to edit Master title style</a:t>
            </a:r>
          </a:p>
        </p:txBody>
      </p:sp>
      <p:sp>
        <p:nvSpPr>
          <p:cNvPr id="3" name="Text Placeholder 2"/>
          <p:cNvSpPr>
            <a:spLocks noGrp="1"/>
          </p:cNvSpPr>
          <p:nvPr>
            <p:ph type="body" sz="half" idx="1"/>
          </p:nvPr>
        </p:nvSpPr>
        <p:spPr>
          <a:xfrm>
            <a:off x="609600" y="1371602"/>
            <a:ext cx="5384800"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2"/>
            <a:ext cx="5384800"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47FD87DA-48B5-425C-8676-7E7F98770EB7}"/>
              </a:ext>
            </a:extLst>
          </p:cNvPr>
          <p:cNvSpPr>
            <a:spLocks noGrp="1" noChangeArrowheads="1"/>
          </p:cNvSpPr>
          <p:nvPr>
            <p:ph type="dt" sz="half" idx="10"/>
          </p:nvPr>
        </p:nvSpPr>
        <p:spPr>
          <a:xfrm>
            <a:off x="838201" y="6356355"/>
            <a:ext cx="2743200" cy="365125"/>
          </a:xfrm>
          <a:prstGeom prst="rect">
            <a:avLst/>
          </a:prstGeom>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42991822-F6DF-4C74-8361-1E90F8B5D21A}"/>
              </a:ext>
            </a:extLst>
          </p:cNvPr>
          <p:cNvSpPr>
            <a:spLocks noGrp="1" noChangeArrowheads="1"/>
          </p:cNvSpPr>
          <p:nvPr>
            <p:ph type="ftr" sz="quarter" idx="11"/>
          </p:nvPr>
        </p:nvSpPr>
        <p:spPr>
          <a:xfrm>
            <a:off x="4165600" y="6521451"/>
            <a:ext cx="3860800" cy="244475"/>
          </a:xfrm>
          <a:prstGeom prst="rect">
            <a:avLst/>
          </a:prstGeom>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779CB017-CF05-4F53-86D7-705B5808D86C}"/>
              </a:ext>
            </a:extLst>
          </p:cNvPr>
          <p:cNvSpPr>
            <a:spLocks noGrp="1" noChangeArrowheads="1"/>
          </p:cNvSpPr>
          <p:nvPr>
            <p:ph type="sldNum" sz="quarter" idx="12"/>
          </p:nvPr>
        </p:nvSpPr>
        <p:spPr>
          <a:ln/>
        </p:spPr>
        <p:txBody>
          <a:bodyPr/>
          <a:lstStyle>
            <a:lvl1pPr>
              <a:defRPr/>
            </a:lvl1pPr>
          </a:lstStyle>
          <a:p>
            <a:fld id="{07042E29-5C73-48C4-A0E4-E2FB5E2DF4FC}" type="slidenum">
              <a:rPr lang="en-US" altLang="en-US"/>
              <a:pPr/>
              <a:t>‹#›</a:t>
            </a:fld>
            <a:endParaRPr lang="en-US" altLang="en-US"/>
          </a:p>
        </p:txBody>
      </p:sp>
    </p:spTree>
    <p:extLst>
      <p:ext uri="{BB962C8B-B14F-4D97-AF65-F5344CB8AC3E}">
        <p14:creationId xmlns:p14="http://schemas.microsoft.com/office/powerpoint/2010/main" val="200249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30400" y="206375"/>
            <a:ext cx="9144000" cy="533400"/>
          </a:xfrm>
        </p:spPr>
        <p:txBody>
          <a:bodyPr/>
          <a:lstStyle/>
          <a:p>
            <a:r>
              <a:rPr lang="en-US"/>
              <a:t>Click to edit Master title style</a:t>
            </a:r>
          </a:p>
        </p:txBody>
      </p:sp>
      <p:sp>
        <p:nvSpPr>
          <p:cNvPr id="3" name="Table Placeholder 2"/>
          <p:cNvSpPr>
            <a:spLocks noGrp="1"/>
          </p:cNvSpPr>
          <p:nvPr>
            <p:ph type="tbl" idx="1"/>
          </p:nvPr>
        </p:nvSpPr>
        <p:spPr>
          <a:xfrm>
            <a:off x="609600" y="1371602"/>
            <a:ext cx="10972800" cy="5026025"/>
          </a:xfrm>
        </p:spPr>
        <p:txBody>
          <a:bodyPr/>
          <a:lstStyle/>
          <a:p>
            <a:pPr lvl="0"/>
            <a:endParaRPr lang="en-US" noProof="0"/>
          </a:p>
        </p:txBody>
      </p:sp>
      <p:sp>
        <p:nvSpPr>
          <p:cNvPr id="4" name="Rectangle 8">
            <a:extLst>
              <a:ext uri="{FF2B5EF4-FFF2-40B4-BE49-F238E27FC236}">
                <a16:creationId xmlns:a16="http://schemas.microsoft.com/office/drawing/2014/main" id="{100D994E-EFA5-47D6-97E3-09139081FE45}"/>
              </a:ext>
            </a:extLst>
          </p:cNvPr>
          <p:cNvSpPr>
            <a:spLocks noGrp="1" noChangeArrowheads="1"/>
          </p:cNvSpPr>
          <p:nvPr>
            <p:ph type="dt" sz="half" idx="10"/>
          </p:nvPr>
        </p:nvSpPr>
        <p:spPr>
          <a:xfrm>
            <a:off x="838201" y="6356355"/>
            <a:ext cx="2743200" cy="365125"/>
          </a:xfrm>
          <a:prstGeom prst="rect">
            <a:avLst/>
          </a:prstGeom>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3C85DA25-8983-4B7E-AD89-67D5CF6DD74B}"/>
              </a:ext>
            </a:extLst>
          </p:cNvPr>
          <p:cNvSpPr>
            <a:spLocks noGrp="1" noChangeArrowheads="1"/>
          </p:cNvSpPr>
          <p:nvPr>
            <p:ph type="ftr" sz="quarter" idx="11"/>
          </p:nvPr>
        </p:nvSpPr>
        <p:spPr>
          <a:xfrm>
            <a:off x="4165600" y="6521451"/>
            <a:ext cx="3860800" cy="244475"/>
          </a:xfrm>
          <a:prstGeom prst="rect">
            <a:avLst/>
          </a:prstGeom>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7F8566C9-0FA6-417B-BCA3-9A5AE6894FA7}"/>
              </a:ext>
            </a:extLst>
          </p:cNvPr>
          <p:cNvSpPr>
            <a:spLocks noGrp="1" noChangeArrowheads="1"/>
          </p:cNvSpPr>
          <p:nvPr>
            <p:ph type="sldNum" sz="quarter" idx="12"/>
          </p:nvPr>
        </p:nvSpPr>
        <p:spPr>
          <a:ln/>
        </p:spPr>
        <p:txBody>
          <a:bodyPr/>
          <a:lstStyle>
            <a:lvl1pPr>
              <a:defRPr/>
            </a:lvl1pPr>
          </a:lstStyle>
          <a:p>
            <a:fld id="{FC9B8237-595B-422B-9116-F9CBBE0A3C05}" type="slidenum">
              <a:rPr lang="en-US" altLang="en-US"/>
              <a:pPr/>
              <a:t>‹#›</a:t>
            </a:fld>
            <a:endParaRPr lang="en-US" altLang="en-US"/>
          </a:p>
        </p:txBody>
      </p:sp>
    </p:spTree>
    <p:extLst>
      <p:ext uri="{BB962C8B-B14F-4D97-AF65-F5344CB8AC3E}">
        <p14:creationId xmlns:p14="http://schemas.microsoft.com/office/powerpoint/2010/main" val="2278396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7188" y="319541"/>
            <a:ext cx="10515600" cy="53548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4309" y="1253331"/>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072956" y="6447187"/>
            <a:ext cx="2743200" cy="365125"/>
          </a:xfrm>
          <a:prstGeom prst="rect">
            <a:avLst/>
          </a:prstGeom>
        </p:spPr>
        <p:txBody>
          <a:bodyPr vert="horz" lIns="91440" tIns="45720" rIns="91440" bIns="45720" rtlCol="0" anchor="ctr"/>
          <a:lstStyle>
            <a:lvl1pPr algn="r">
              <a:defRPr sz="1400">
                <a:solidFill>
                  <a:srgbClr val="0070C0"/>
                </a:solidFill>
                <a:latin typeface="+mj-lt"/>
              </a:defRPr>
            </a:lvl1pPr>
          </a:lstStyle>
          <a:p>
            <a:fld id="{FE1236C6-0024-4286-AA03-0A6E67CE63D4}" type="slidenum">
              <a:rPr lang="en-US" smtClean="0"/>
              <a:pPr/>
              <a:t>‹#›</a:t>
            </a:fld>
            <a:endParaRPr lang="en-US"/>
          </a:p>
        </p:txBody>
      </p:sp>
      <p:cxnSp>
        <p:nvCxnSpPr>
          <p:cNvPr id="8" name="Straight Connector 7">
            <a:extLst>
              <a:ext uri="{FF2B5EF4-FFF2-40B4-BE49-F238E27FC236}">
                <a16:creationId xmlns:a16="http://schemas.microsoft.com/office/drawing/2014/main" id="{522763CB-B5C5-47D7-BF2E-E6C860DD4964}"/>
              </a:ext>
            </a:extLst>
          </p:cNvPr>
          <p:cNvCxnSpPr/>
          <p:nvPr userDrawn="1"/>
        </p:nvCxnSpPr>
        <p:spPr>
          <a:xfrm>
            <a:off x="0" y="980728"/>
            <a:ext cx="12192000"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ACC17DDB-F0AD-4F93-9A19-E258CBAA0862}"/>
              </a:ext>
            </a:extLst>
          </p:cNvPr>
          <p:cNvCxnSpPr/>
          <p:nvPr userDrawn="1"/>
        </p:nvCxnSpPr>
        <p:spPr>
          <a:xfrm>
            <a:off x="0" y="6408106"/>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55B6328C-BB4B-4B16-A445-88FFA6BB6258}"/>
              </a:ext>
            </a:extLst>
          </p:cNvPr>
          <p:cNvSpPr txBox="1"/>
          <p:nvPr userDrawn="1"/>
        </p:nvSpPr>
        <p:spPr>
          <a:xfrm>
            <a:off x="5206467" y="6482061"/>
            <a:ext cx="1631285" cy="291170"/>
          </a:xfrm>
          <a:prstGeom prst="rect">
            <a:avLst/>
          </a:prstGeom>
          <a:noFill/>
        </p:spPr>
        <p:txBody>
          <a:bodyPr wrap="square" rtlCol="0">
            <a:spAutoFit/>
          </a:bodyPr>
          <a:lstStyle/>
          <a:p>
            <a:pPr defTabSz="422041" fontAlgn="auto">
              <a:spcBef>
                <a:spcPts val="0"/>
              </a:spcBef>
              <a:spcAft>
                <a:spcPts val="0"/>
              </a:spcAft>
            </a:pPr>
            <a:r>
              <a:rPr lang="en-US" sz="1292">
                <a:solidFill>
                  <a:srgbClr val="0070C0"/>
                </a:solidFill>
                <a:latin typeface="Times New Roman" panose="02020603050405020304" pitchFamily="18" charset="0"/>
                <a:cs typeface="Times New Roman" panose="02020603050405020304" pitchFamily="18" charset="0"/>
              </a:rPr>
              <a:t>NTTU-2021</a:t>
            </a:r>
          </a:p>
        </p:txBody>
      </p:sp>
      <p:sp>
        <p:nvSpPr>
          <p:cNvPr id="12" name="TextBox 11">
            <a:extLst>
              <a:ext uri="{FF2B5EF4-FFF2-40B4-BE49-F238E27FC236}">
                <a16:creationId xmlns:a16="http://schemas.microsoft.com/office/drawing/2014/main" id="{123BB1CB-6490-4E76-A0D6-B7E94A160F33}"/>
              </a:ext>
            </a:extLst>
          </p:cNvPr>
          <p:cNvSpPr txBox="1"/>
          <p:nvPr userDrawn="1"/>
        </p:nvSpPr>
        <p:spPr>
          <a:xfrm>
            <a:off x="165539" y="6442980"/>
            <a:ext cx="3134710" cy="369332"/>
          </a:xfrm>
          <a:prstGeom prst="rect">
            <a:avLst/>
          </a:prstGeom>
          <a:noFill/>
        </p:spPr>
        <p:txBody>
          <a:bodyPr wrap="square">
            <a:spAutoFit/>
          </a:bodyPr>
          <a:lstStyle/>
          <a:p>
            <a:r>
              <a:rPr lang="en-US">
                <a:solidFill>
                  <a:srgbClr val="0070C0"/>
                </a:solidFill>
              </a:rPr>
              <a:t>https://upm.vn/program/16</a:t>
            </a:r>
          </a:p>
        </p:txBody>
      </p:sp>
    </p:spTree>
    <p:extLst>
      <p:ext uri="{BB962C8B-B14F-4D97-AF65-F5344CB8AC3E}">
        <p14:creationId xmlns:p14="http://schemas.microsoft.com/office/powerpoint/2010/main" val="324157505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hdr="0" ftr="0" dt="0"/>
  <p:txStyles>
    <p:titleStyle>
      <a:lvl1pPr algn="l" defTabSz="844083" rtl="0" eaLnBrk="1" latinLnBrk="0" hangingPunct="1">
        <a:lnSpc>
          <a:spcPct val="90000"/>
        </a:lnSpc>
        <a:spcBef>
          <a:spcPct val="0"/>
        </a:spcBef>
        <a:buNone/>
        <a:defRPr sz="4062" kern="1200">
          <a:ln>
            <a:noFill/>
          </a:ln>
          <a:solidFill>
            <a:srgbClr val="FF0000"/>
          </a:solidFill>
          <a:latin typeface="+mj-lt"/>
          <a:ea typeface="+mj-ea"/>
          <a:cs typeface="+mj-cs"/>
        </a:defRPr>
      </a:lvl1pPr>
    </p:titleStyle>
    <p:bodyStyle>
      <a:lvl1pPr marL="211021" indent="-211021" algn="l" defTabSz="844083" rtl="0" eaLnBrk="1" latinLnBrk="0" hangingPunct="1">
        <a:lnSpc>
          <a:spcPct val="100000"/>
        </a:lnSpc>
        <a:spcBef>
          <a:spcPts val="923"/>
        </a:spcBef>
        <a:buFont typeface="Arial" panose="020B0604020202020204" pitchFamily="34" charset="0"/>
        <a:buChar char="•"/>
        <a:defRPr sz="2585" kern="1200">
          <a:solidFill>
            <a:srgbClr val="0000FF"/>
          </a:solidFill>
          <a:latin typeface="+mn-lt"/>
          <a:ea typeface="+mn-ea"/>
          <a:cs typeface="+mn-cs"/>
        </a:defRPr>
      </a:lvl1pPr>
      <a:lvl2pPr marL="633062" indent="-211021" algn="l" defTabSz="844083" rtl="0" eaLnBrk="1" latinLnBrk="0" hangingPunct="1">
        <a:lnSpc>
          <a:spcPct val="100000"/>
        </a:lnSpc>
        <a:spcBef>
          <a:spcPts val="462"/>
        </a:spcBef>
        <a:buFont typeface="Arial" panose="020B0604020202020204" pitchFamily="34" charset="0"/>
        <a:buChar char="•"/>
        <a:defRPr sz="2215" kern="1200">
          <a:solidFill>
            <a:srgbClr val="0000FF"/>
          </a:solidFill>
          <a:latin typeface="+mn-lt"/>
          <a:ea typeface="+mn-ea"/>
          <a:cs typeface="+mn-cs"/>
        </a:defRPr>
      </a:lvl2pPr>
      <a:lvl3pPr marL="1055103"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mn-lt"/>
          <a:ea typeface="+mn-ea"/>
          <a:cs typeface="+mn-cs"/>
        </a:defRPr>
      </a:lvl3pPr>
      <a:lvl4pPr marL="1477145" indent="-211021" algn="l" defTabSz="844083" rtl="0" eaLnBrk="1" latinLnBrk="0" hangingPunct="1">
        <a:lnSpc>
          <a:spcPct val="100000"/>
        </a:lnSpc>
        <a:spcBef>
          <a:spcPts val="462"/>
        </a:spcBef>
        <a:buFont typeface="Arial" panose="020B0604020202020204" pitchFamily="34" charset="0"/>
        <a:buChar char="•"/>
        <a:defRPr sz="1662" kern="1200">
          <a:solidFill>
            <a:schemeClr val="tx1"/>
          </a:solidFill>
          <a:latin typeface="+mn-lt"/>
          <a:ea typeface="+mn-ea"/>
          <a:cs typeface="+mn-cs"/>
        </a:defRPr>
      </a:lvl4pPr>
      <a:lvl5pPr marL="1899186" indent="-211021" algn="l" defTabSz="844083" rtl="0" eaLnBrk="1" latinLnBrk="0" hangingPunct="1">
        <a:lnSpc>
          <a:spcPct val="100000"/>
        </a:lnSpc>
        <a:spcBef>
          <a:spcPts val="462"/>
        </a:spcBef>
        <a:buFont typeface="Arial" panose="020B0604020202020204" pitchFamily="34" charset="0"/>
        <a:buChar char="•"/>
        <a:defRPr sz="1662" kern="1200">
          <a:solidFill>
            <a:schemeClr val="tx1"/>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5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slide" Target="slide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8">
            <a:extLst>
              <a:ext uri="{FF2B5EF4-FFF2-40B4-BE49-F238E27FC236}">
                <a16:creationId xmlns:a16="http://schemas.microsoft.com/office/drawing/2014/main" id="{A4058447-DFD0-42E9-8BF5-26DD06AA602C}"/>
              </a:ext>
            </a:extLst>
          </p:cNvPr>
          <p:cNvSpPr>
            <a:spLocks noChangeArrowheads="1"/>
          </p:cNvSpPr>
          <p:nvPr/>
        </p:nvSpPr>
        <p:spPr bwMode="auto">
          <a:xfrm>
            <a:off x="0" y="951714"/>
            <a:ext cx="12191999" cy="1542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16531" marR="0" lvl="0" indent="-316531" algn="ctr" defTabSz="422041" rtl="0" eaLnBrk="1" fontAlgn="auto" latinLnBrk="0" hangingPunct="1">
              <a:lnSpc>
                <a:spcPct val="100000"/>
              </a:lnSpc>
              <a:spcBef>
                <a:spcPct val="20000"/>
              </a:spcBef>
              <a:spcAft>
                <a:spcPts val="0"/>
              </a:spcAft>
              <a:buClrTx/>
              <a:buSzTx/>
              <a:buFontTx/>
              <a:buNone/>
              <a:tabLst/>
              <a:defRPr/>
            </a:pPr>
            <a:r>
              <a:rPr kumimoji="0" lang="en-US" altLang="en-US"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CHƯƠNG 5:</a:t>
            </a:r>
          </a:p>
          <a:p>
            <a:pPr marL="316531" marR="0" lvl="0" indent="-316531" algn="ctr" defTabSz="422041" rtl="0" eaLnBrk="1" fontAlgn="auto" latinLnBrk="0" hangingPunct="1">
              <a:lnSpc>
                <a:spcPct val="100000"/>
              </a:lnSpc>
              <a:spcBef>
                <a:spcPct val="20000"/>
              </a:spcBef>
              <a:spcAft>
                <a:spcPts val="0"/>
              </a:spcAft>
              <a:buClrTx/>
              <a:buSzTx/>
              <a:buFontTx/>
              <a:buNone/>
              <a:tabLst/>
              <a:defRPr/>
            </a:pPr>
            <a:r>
              <a:rPr kumimoji="0" lang="en-US" altLang="en-US" sz="36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altLang="en-US" sz="32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BIỂU DIỄN THÔNG TIN TRONG MÁY TÍNH</a:t>
            </a:r>
          </a:p>
          <a:p>
            <a:pPr marL="316531" marR="0" lvl="0" indent="-316531" algn="ctr" defTabSz="422041" rtl="0" eaLnBrk="1" fontAlgn="auto" latinLnBrk="0" hangingPunct="1">
              <a:lnSpc>
                <a:spcPct val="100000"/>
              </a:lnSpc>
              <a:spcBef>
                <a:spcPct val="20000"/>
              </a:spcBef>
              <a:spcAft>
                <a:spcPts val="0"/>
              </a:spcAft>
              <a:buClrTx/>
              <a:buSzTx/>
              <a:buFontTx/>
              <a:buNone/>
              <a:tabLst/>
              <a:defRPr/>
            </a:pPr>
            <a:r>
              <a:rPr lang="en-US" altLang="en-US" sz="2400" b="1">
                <a:solidFill>
                  <a:srgbClr val="FF0000"/>
                </a:solidFill>
                <a:latin typeface="Times New Roman" panose="02020603050405020304" pitchFamily="18" charset="0"/>
                <a:cs typeface="Times New Roman" panose="02020603050405020304" pitchFamily="18" charset="0"/>
              </a:rPr>
              <a:t>(REPRESENTING INFORMATION IN COMPUTER)</a:t>
            </a:r>
            <a:endParaRPr kumimoji="0" lang="en-US" altLang="en-US"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316531" marR="0" lvl="0" indent="-316531" algn="ctr" defTabSz="422041" rtl="0" eaLnBrk="1" fontAlgn="auto" latinLnBrk="0" hangingPunct="1">
              <a:lnSpc>
                <a:spcPct val="100000"/>
              </a:lnSpc>
              <a:spcBef>
                <a:spcPct val="20000"/>
              </a:spcBef>
              <a:spcAft>
                <a:spcPts val="0"/>
              </a:spcAft>
              <a:buClrTx/>
              <a:buSzTx/>
              <a:buFontTx/>
              <a:buNone/>
              <a:tabLst/>
              <a:defRPr/>
            </a:pPr>
            <a:r>
              <a:rPr kumimoji="0" lang="en-US" altLang="en-US" sz="1800" b="1" i="0" u="none" strike="noStrike" kern="120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Thời gian: 15 tiết</a:t>
            </a:r>
          </a:p>
        </p:txBody>
      </p:sp>
      <p:sp>
        <p:nvSpPr>
          <p:cNvPr id="6" name="Rectangle 3">
            <a:extLst>
              <a:ext uri="{FF2B5EF4-FFF2-40B4-BE49-F238E27FC236}">
                <a16:creationId xmlns:a16="http://schemas.microsoft.com/office/drawing/2014/main" id="{49916D55-02A2-430D-97CA-EDC61C96315C}"/>
              </a:ext>
            </a:extLst>
          </p:cNvPr>
          <p:cNvSpPr txBox="1">
            <a:spLocks noChangeArrowheads="1"/>
          </p:cNvSpPr>
          <p:nvPr/>
        </p:nvSpPr>
        <p:spPr bwMode="auto">
          <a:xfrm>
            <a:off x="6230953" y="382449"/>
            <a:ext cx="3824654" cy="347146"/>
          </a:xfrm>
          <a:prstGeom prst="rect">
            <a:avLst/>
          </a:prstGeom>
          <a:noFill/>
          <a:ln>
            <a:noFill/>
          </a:ln>
        </p:spPr>
        <p:txBody>
          <a:bodyPr/>
          <a:lstStyle>
            <a:lvl1pPr marL="0" indent="0" algn="l" rtl="0" eaLnBrk="0" fontAlgn="base" hangingPunct="0">
              <a:spcBef>
                <a:spcPct val="20000"/>
              </a:spcBef>
              <a:spcAft>
                <a:spcPct val="0"/>
              </a:spcAft>
              <a:buClr>
                <a:schemeClr val="accent1"/>
              </a:buClr>
              <a:buSzPct val="70000"/>
              <a:buFont typeface="Wingdings" pitchFamily="2" charset="2"/>
              <a:buNone/>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marR="0" lvl="0" indent="0" algn="ctr" defTabSz="422041" rtl="0" eaLnBrk="1" fontAlgn="base" latinLnBrk="0" hangingPunct="1">
              <a:lnSpc>
                <a:spcPct val="90000"/>
              </a:lnSpc>
              <a:spcBef>
                <a:spcPct val="20000"/>
              </a:spcBef>
              <a:spcAft>
                <a:spcPct val="0"/>
              </a:spcAft>
              <a:buClr>
                <a:srgbClr val="4472C4"/>
              </a:buClr>
              <a:buSzPct val="70000"/>
              <a:buFont typeface="Wingdings" pitchFamily="2" charset="2"/>
              <a:buNone/>
              <a:tabLst/>
              <a:defRPr/>
            </a:pPr>
            <a:r>
              <a:rPr kumimoji="0" lang="en-US" altLang="en-US" sz="1846"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KHOA CÔNG NGHỆ THÔNG TIN</a:t>
            </a:r>
          </a:p>
        </p:txBody>
      </p:sp>
      <p:pic>
        <p:nvPicPr>
          <p:cNvPr id="2" name="Picture 1">
            <a:extLst>
              <a:ext uri="{FF2B5EF4-FFF2-40B4-BE49-F238E27FC236}">
                <a16:creationId xmlns:a16="http://schemas.microsoft.com/office/drawing/2014/main" id="{5C0A30E4-39E1-406C-9BB2-15D75FE39B8C}"/>
              </a:ext>
            </a:extLst>
          </p:cNvPr>
          <p:cNvPicPr>
            <a:picLocks noChangeAspect="1"/>
          </p:cNvPicPr>
          <p:nvPr/>
        </p:nvPicPr>
        <p:blipFill>
          <a:blip r:embed="rId3"/>
          <a:stretch>
            <a:fillRect/>
          </a:stretch>
        </p:blipFill>
        <p:spPr>
          <a:xfrm>
            <a:off x="76923" y="-7621"/>
            <a:ext cx="3824654" cy="1112045"/>
          </a:xfrm>
          <a:prstGeom prst="rect">
            <a:avLst/>
          </a:prstGeom>
        </p:spPr>
      </p:pic>
      <p:sp>
        <p:nvSpPr>
          <p:cNvPr id="8" name="Rectangle 3">
            <a:extLst>
              <a:ext uri="{FF2B5EF4-FFF2-40B4-BE49-F238E27FC236}">
                <a16:creationId xmlns:a16="http://schemas.microsoft.com/office/drawing/2014/main" id="{57F20A2F-DAC0-4E8A-B694-AC25983F4FA4}"/>
              </a:ext>
            </a:extLst>
          </p:cNvPr>
          <p:cNvSpPr txBox="1">
            <a:spLocks noChangeArrowheads="1"/>
          </p:cNvSpPr>
          <p:nvPr/>
        </p:nvSpPr>
        <p:spPr>
          <a:xfrm>
            <a:off x="9830524" y="5612568"/>
            <a:ext cx="2361476" cy="678656"/>
          </a:xfrm>
          <a:prstGeom prst="rect">
            <a:avLst/>
          </a:prstGeom>
        </p:spPr>
        <p:txBody>
          <a:bodyPr>
            <a:normAutofit/>
          </a:bodyPr>
          <a:lstStyle>
            <a:lvl1pPr marL="0" indent="0" algn="ctr" defTabSz="742950" rtl="0" fontAlgn="base">
              <a:lnSpc>
                <a:spcPct val="90000"/>
              </a:lnSpc>
              <a:spcBef>
                <a:spcPts val="813"/>
              </a:spcBef>
              <a:spcAft>
                <a:spcPct val="0"/>
              </a:spcAft>
              <a:buFont typeface="Arial" panose="020B0604020202020204" pitchFamily="34" charset="0"/>
              <a:buNone/>
              <a:defRPr sz="1950" kern="1200">
                <a:solidFill>
                  <a:schemeClr val="tx1"/>
                </a:solidFill>
                <a:latin typeface="+mn-lt"/>
                <a:ea typeface="+mn-ea"/>
                <a:cs typeface="+mn-cs"/>
              </a:defRPr>
            </a:lvl1pPr>
            <a:lvl2pPr marL="371475" indent="0" algn="ctr" defTabSz="742950" rtl="0" fontAlgn="base">
              <a:lnSpc>
                <a:spcPct val="90000"/>
              </a:lnSpc>
              <a:spcBef>
                <a:spcPts val="400"/>
              </a:spcBef>
              <a:spcAft>
                <a:spcPct val="0"/>
              </a:spcAft>
              <a:buFont typeface="Arial" panose="020B0604020202020204" pitchFamily="34" charset="0"/>
              <a:buNone/>
              <a:defRPr sz="1625" kern="1200">
                <a:solidFill>
                  <a:schemeClr val="tx1"/>
                </a:solidFill>
                <a:latin typeface="+mn-lt"/>
                <a:ea typeface="+mn-ea"/>
                <a:cs typeface="+mn-cs"/>
              </a:defRPr>
            </a:lvl2pPr>
            <a:lvl3pPr marL="742950" indent="0" algn="ctr" defTabSz="742950" rtl="0" fontAlgn="base">
              <a:lnSpc>
                <a:spcPct val="90000"/>
              </a:lnSpc>
              <a:spcBef>
                <a:spcPts val="400"/>
              </a:spcBef>
              <a:spcAft>
                <a:spcPct val="0"/>
              </a:spcAft>
              <a:buFont typeface="Arial" panose="020B0604020202020204" pitchFamily="34" charset="0"/>
              <a:buNone/>
              <a:defRPr sz="1463" kern="1200">
                <a:solidFill>
                  <a:schemeClr val="tx1"/>
                </a:solidFill>
                <a:latin typeface="+mn-lt"/>
                <a:ea typeface="+mn-ea"/>
                <a:cs typeface="+mn-cs"/>
              </a:defRPr>
            </a:lvl3pPr>
            <a:lvl4pPr marL="1114425"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4pPr>
            <a:lvl5pPr marL="1485900"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5pPr>
            <a:lvl6pPr marL="185737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6pPr>
            <a:lvl7pPr marL="222885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7pPr>
            <a:lvl8pPr marL="260032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8pPr>
            <a:lvl9pPr marL="297180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9pPr>
          </a:lstStyle>
          <a:p>
            <a:pPr marL="0" marR="0" lvl="0" indent="0" algn="l" defTabSz="685817"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en-US" sz="1200" b="1" i="0" u="none" strike="noStrike" kern="120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Biên soạn: ThS.Phạm Văn Đăng</a:t>
            </a:r>
          </a:p>
          <a:p>
            <a:pPr marL="0" marR="0" lvl="0" indent="0" algn="l" defTabSz="685817"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en-US" sz="1200" b="1" i="0" u="none" strike="noStrike" kern="120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Email: pvdang@ntt.edu.vn</a:t>
            </a:r>
          </a:p>
        </p:txBody>
      </p:sp>
      <p:pic>
        <p:nvPicPr>
          <p:cNvPr id="7" name="Picture 6">
            <a:extLst>
              <a:ext uri="{FF2B5EF4-FFF2-40B4-BE49-F238E27FC236}">
                <a16:creationId xmlns:a16="http://schemas.microsoft.com/office/drawing/2014/main" id="{B366FA8D-396B-4471-8398-77C47E8727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7383" y="180889"/>
            <a:ext cx="1109774" cy="720000"/>
          </a:xfrm>
          <a:prstGeom prst="rect">
            <a:avLst/>
          </a:prstGeom>
        </p:spPr>
      </p:pic>
      <p:sp>
        <p:nvSpPr>
          <p:cNvPr id="11" name="Slide Number Placeholder 10">
            <a:extLst>
              <a:ext uri="{FF2B5EF4-FFF2-40B4-BE49-F238E27FC236}">
                <a16:creationId xmlns:a16="http://schemas.microsoft.com/office/drawing/2014/main" id="{051A2F72-930B-4DCB-84BF-E641872B9B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108"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8" b="0" i="0" u="none" strike="noStrike" kern="1200" cap="none" spc="0" normalizeH="0" baseline="0" noProof="0">
              <a:ln>
                <a:noFill/>
              </a:ln>
              <a:solidFill>
                <a:prstClr val="black">
                  <a:tint val="75000"/>
                </a:prstClr>
              </a:solidFill>
              <a:effectLst/>
              <a:uLnTx/>
              <a:uFillTx/>
              <a:latin typeface="Arial"/>
              <a:ea typeface="+mn-ea"/>
              <a:cs typeface="+mn-cs"/>
            </a:endParaRPr>
          </a:p>
        </p:txBody>
      </p:sp>
      <p:pic>
        <p:nvPicPr>
          <p:cNvPr id="1026" name="Picture 2" descr="A picture containing website&#10;&#10;Description automatically generated">
            <a:extLst>
              <a:ext uri="{FF2B5EF4-FFF2-40B4-BE49-F238E27FC236}">
                <a16:creationId xmlns:a16="http://schemas.microsoft.com/office/drawing/2014/main" id="{B0EFCD98-F47F-4127-9D47-8EB4CC122C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2463" y="2814378"/>
            <a:ext cx="3476694" cy="355739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2. Biểu diễn số trong các hệ đếm</a:t>
            </a:r>
          </a:p>
        </p:txBody>
      </p:sp>
      <p:sp>
        <p:nvSpPr>
          <p:cNvPr id="2" name="Content Placeholder 1"/>
          <p:cNvSpPr>
            <a:spLocks noGrp="1"/>
          </p:cNvSpPr>
          <p:nvPr>
            <p:ph idx="1"/>
          </p:nvPr>
        </p:nvSpPr>
        <p:spPr>
          <a:xfrm>
            <a:off x="233606" y="1112363"/>
            <a:ext cx="11807106" cy="4958499"/>
          </a:xfrm>
        </p:spPr>
        <p:txBody>
          <a:bodyPr>
            <a:noAutofit/>
          </a:bodyPr>
          <a:lstStyle/>
          <a:p>
            <a:pPr marL="514350" indent="-514350" algn="just">
              <a:buNone/>
              <a:defRPr/>
            </a:pPr>
            <a:r>
              <a:rPr lang="en-US" sz="2200" b="1">
                <a:solidFill>
                  <a:srgbClr val="0000FF"/>
                </a:solidFill>
              </a:rPr>
              <a:t>2.1. Hệ đếm thập phân</a:t>
            </a:r>
          </a:p>
          <a:p>
            <a:pPr algn="just"/>
            <a:r>
              <a:rPr lang="vi-VN" sz="2200"/>
              <a:t>Hệ đếm thập phân hay hệ đếm cơ số 10 là một trong các phát minh của người Ả rập cổ, bao gồm 10 ký số theo ký hiệu sau:</a:t>
            </a:r>
            <a:r>
              <a:rPr lang="en-US" sz="2200"/>
              <a:t> </a:t>
            </a:r>
            <a:r>
              <a:rPr lang="vi-VN" sz="2200"/>
              <a:t>0, 1, 2, 3, 4, 5, 6, 7, 8, 9</a:t>
            </a:r>
            <a:endParaRPr lang="en-US" sz="2200"/>
          </a:p>
          <a:p>
            <a:pPr algn="just"/>
            <a:r>
              <a:rPr lang="vi-VN" sz="2200"/>
              <a:t>Qui tắc tính giá trị của hệ đếm này là mỗi đơn vị ở một hàng bất kỳ có giá trị bằng 10 đơn vị của hàng kế cận bên phải</a:t>
            </a:r>
            <a:r>
              <a:rPr lang="en-US" sz="2200"/>
              <a:t> (Ở</a:t>
            </a:r>
            <a:r>
              <a:rPr lang="vi-VN" sz="2200"/>
              <a:t> đây</a:t>
            </a:r>
            <a:r>
              <a:rPr lang="en-US" sz="2200"/>
              <a:t> cơ số</a:t>
            </a:r>
            <a:r>
              <a:rPr lang="vi-VN" sz="2200"/>
              <a:t> b = 10</a:t>
            </a:r>
            <a:r>
              <a:rPr lang="en-US" sz="2200"/>
              <a:t>)</a:t>
            </a:r>
            <a:r>
              <a:rPr lang="vi-VN" sz="2200"/>
              <a:t>. Bất kỳ số nguyên dương trong hệ thập phân có thể thể hiện như là một tổng các chuỗi các ký số thập phân nhân cho 10 lũy thừa, trong đó số mũ lũy thừa được tăng thêm 1 đơn vị kể từ số mũ lũy thừa phía bên phải nó. Số mũ lũy thừa của hàng đơn vị trong hệ thập phân là 0.</a:t>
            </a:r>
            <a:r>
              <a:rPr lang="en-US" sz="2200"/>
              <a:t> Do vậy, mọi số N</a:t>
            </a:r>
            <a:r>
              <a:rPr lang="en-US" sz="2200" baseline="-25000"/>
              <a:t>10</a:t>
            </a:r>
            <a:r>
              <a:rPr lang="en-US" sz="2200"/>
              <a:t> có thể được biểu diễn dưới dạng:</a:t>
            </a:r>
          </a:p>
          <a:p>
            <a:pPr marL="852488" algn="just">
              <a:buNone/>
              <a:defRPr/>
            </a:pPr>
            <a:r>
              <a:rPr lang="pt-BR" sz="2200"/>
              <a:t>	  N</a:t>
            </a:r>
            <a:r>
              <a:rPr lang="pt-BR" sz="2200" baseline="-25000"/>
              <a:t>10</a:t>
            </a:r>
            <a:r>
              <a:rPr lang="pt-BR" sz="2200"/>
              <a:t> = </a:t>
            </a:r>
            <a:r>
              <a:rPr lang="pt-BR" sz="2200">
                <a:solidFill>
                  <a:srgbClr val="0000FF"/>
                </a:solidFill>
              </a:rPr>
              <a:t>a</a:t>
            </a:r>
            <a:r>
              <a:rPr lang="pt-BR" sz="2200" baseline="-25000"/>
              <a:t>n</a:t>
            </a:r>
            <a:r>
              <a:rPr lang="pt-BR" sz="2200">
                <a:solidFill>
                  <a:srgbClr val="FF0000"/>
                </a:solidFill>
              </a:rPr>
              <a:t>10</a:t>
            </a:r>
            <a:r>
              <a:rPr lang="pt-BR" sz="2200" baseline="30000"/>
              <a:t>n</a:t>
            </a:r>
            <a:r>
              <a:rPr lang="pt-BR" sz="2200"/>
              <a:t> + </a:t>
            </a:r>
            <a:r>
              <a:rPr lang="pt-BR" sz="2200">
                <a:solidFill>
                  <a:srgbClr val="0000FF"/>
                </a:solidFill>
              </a:rPr>
              <a:t>a</a:t>
            </a:r>
            <a:r>
              <a:rPr lang="pt-BR" sz="2200" baseline="-25000"/>
              <a:t>n-1</a:t>
            </a:r>
            <a:r>
              <a:rPr lang="pt-BR" sz="2200">
                <a:solidFill>
                  <a:srgbClr val="FF0000"/>
                </a:solidFill>
              </a:rPr>
              <a:t>10</a:t>
            </a:r>
            <a:r>
              <a:rPr lang="pt-BR" sz="2200" baseline="30000"/>
              <a:t>n-1 </a:t>
            </a:r>
            <a:r>
              <a:rPr lang="pt-BR" sz="2200"/>
              <a:t>+...+ </a:t>
            </a:r>
            <a:r>
              <a:rPr lang="pt-BR" sz="2200">
                <a:solidFill>
                  <a:srgbClr val="0000FF"/>
                </a:solidFill>
              </a:rPr>
              <a:t>a</a:t>
            </a:r>
            <a:r>
              <a:rPr lang="pt-BR" sz="2200" baseline="-25000"/>
              <a:t>1</a:t>
            </a:r>
            <a:r>
              <a:rPr lang="pt-BR" sz="2200">
                <a:solidFill>
                  <a:srgbClr val="FF0000"/>
                </a:solidFill>
              </a:rPr>
              <a:t>10</a:t>
            </a:r>
            <a:r>
              <a:rPr lang="pt-BR" sz="2200" baseline="30000"/>
              <a:t>1</a:t>
            </a:r>
            <a:r>
              <a:rPr lang="pt-BR" sz="2200"/>
              <a:t>+</a:t>
            </a:r>
            <a:r>
              <a:rPr lang="pt-BR" sz="2200">
                <a:solidFill>
                  <a:srgbClr val="0000FF"/>
                </a:solidFill>
              </a:rPr>
              <a:t>a</a:t>
            </a:r>
            <a:r>
              <a:rPr lang="pt-BR" sz="2200" baseline="-25000"/>
              <a:t>0</a:t>
            </a:r>
            <a:r>
              <a:rPr lang="pt-BR" sz="2200">
                <a:solidFill>
                  <a:srgbClr val="FF0000"/>
                </a:solidFill>
              </a:rPr>
              <a:t>10</a:t>
            </a:r>
            <a:r>
              <a:rPr lang="pt-BR" sz="2200" baseline="30000"/>
              <a:t>0 </a:t>
            </a:r>
            <a:r>
              <a:rPr lang="pt-BR" sz="2200"/>
              <a:t>+  </a:t>
            </a:r>
            <a:r>
              <a:rPr lang="pt-BR" sz="2200">
                <a:solidFill>
                  <a:srgbClr val="0000FF"/>
                </a:solidFill>
              </a:rPr>
              <a:t>a</a:t>
            </a:r>
            <a:r>
              <a:rPr lang="pt-BR" sz="2200" baseline="-25000"/>
              <a:t>-1</a:t>
            </a:r>
            <a:r>
              <a:rPr lang="pt-BR" sz="2200">
                <a:solidFill>
                  <a:srgbClr val="FF0000"/>
                </a:solidFill>
              </a:rPr>
              <a:t>10</a:t>
            </a:r>
            <a:r>
              <a:rPr lang="pt-BR" sz="2200" baseline="30000"/>
              <a:t>-1</a:t>
            </a:r>
            <a:r>
              <a:rPr lang="pt-BR" sz="2200"/>
              <a:t>+...+</a:t>
            </a:r>
            <a:r>
              <a:rPr lang="pt-BR" sz="2200">
                <a:solidFill>
                  <a:srgbClr val="0000FF"/>
                </a:solidFill>
              </a:rPr>
              <a:t>a</a:t>
            </a:r>
            <a:r>
              <a:rPr lang="pt-BR" sz="2200" baseline="-25000"/>
              <a:t>-m</a:t>
            </a:r>
            <a:r>
              <a:rPr lang="pt-BR" sz="2200">
                <a:solidFill>
                  <a:srgbClr val="FF0000"/>
                </a:solidFill>
              </a:rPr>
              <a:t>10</a:t>
            </a:r>
            <a:r>
              <a:rPr lang="pt-BR" sz="2200" baseline="30000"/>
              <a:t>-m</a:t>
            </a:r>
            <a:r>
              <a:rPr lang="pt-BR" sz="2200"/>
              <a:t>,  0</a:t>
            </a:r>
            <a:r>
              <a:rPr lang="en-US" sz="2200"/>
              <a:t> ≤</a:t>
            </a:r>
            <a:r>
              <a:rPr lang="pt-BR" sz="2200">
                <a:solidFill>
                  <a:srgbClr val="0000FF"/>
                </a:solidFill>
              </a:rPr>
              <a:t>a</a:t>
            </a:r>
            <a:r>
              <a:rPr lang="pt-BR" sz="2200" baseline="-25000"/>
              <a:t>i</a:t>
            </a:r>
            <a:r>
              <a:rPr lang="en-US" sz="2200"/>
              <a:t>≤ </a:t>
            </a:r>
            <a:r>
              <a:rPr lang="pt-BR" sz="2200"/>
              <a:t>9</a:t>
            </a:r>
            <a:endParaRPr lang="en-US" sz="2200"/>
          </a:p>
          <a:p>
            <a:pPr algn="just">
              <a:buNone/>
              <a:defRPr/>
            </a:pPr>
            <a:r>
              <a:rPr lang="fr-FR" sz="2200" b="1">
                <a:solidFill>
                  <a:srgbClr val="FF0000"/>
                </a:solidFill>
              </a:rPr>
              <a:t>Ví dụ 3.2:</a:t>
            </a:r>
            <a:r>
              <a:rPr lang="fr-FR" sz="2200">
                <a:solidFill>
                  <a:srgbClr val="FF0000"/>
                </a:solidFill>
              </a:rPr>
              <a:t> </a:t>
            </a:r>
            <a:r>
              <a:rPr lang="fr-FR" sz="2200"/>
              <a:t> N</a:t>
            </a:r>
            <a:r>
              <a:rPr lang="fr-FR" sz="2200" baseline="-25000"/>
              <a:t>10</a:t>
            </a:r>
            <a:r>
              <a:rPr lang="fr-FR" sz="2200"/>
              <a:t> = 125</a:t>
            </a:r>
            <a:r>
              <a:rPr lang="fr-FR" sz="2200" baseline="-25000"/>
              <a:t>10</a:t>
            </a:r>
            <a:r>
              <a:rPr lang="fr-FR" sz="2200"/>
              <a:t> có thể biểu diễn</a:t>
            </a:r>
            <a:endParaRPr lang="en-US" sz="2200"/>
          </a:p>
          <a:p>
            <a:pPr marL="1035050" indent="-1035050" algn="just">
              <a:buNone/>
              <a:defRPr/>
            </a:pPr>
            <a:r>
              <a:rPr lang="en-US" sz="2200"/>
              <a:t>	</a:t>
            </a:r>
            <a:r>
              <a:rPr lang="en-US" sz="2200" b="1">
                <a:solidFill>
                  <a:srgbClr val="0000FF"/>
                </a:solidFill>
              </a:rPr>
              <a:t>125</a:t>
            </a:r>
            <a:r>
              <a:rPr lang="en-US" sz="2200" b="1" baseline="-25000">
                <a:solidFill>
                  <a:srgbClr val="0000FF"/>
                </a:solidFill>
              </a:rPr>
              <a:t>10</a:t>
            </a:r>
            <a:r>
              <a:rPr lang="en-US" sz="2200"/>
              <a:t> = </a:t>
            </a:r>
            <a:r>
              <a:rPr lang="en-US" sz="2200">
                <a:solidFill>
                  <a:srgbClr val="0000FF"/>
                </a:solidFill>
              </a:rPr>
              <a:t>1</a:t>
            </a:r>
            <a:r>
              <a:rPr lang="en-US" sz="2200"/>
              <a:t>.</a:t>
            </a:r>
            <a:r>
              <a:rPr lang="en-US" sz="2200">
                <a:solidFill>
                  <a:srgbClr val="FF0000"/>
                </a:solidFill>
              </a:rPr>
              <a:t>10</a:t>
            </a:r>
            <a:r>
              <a:rPr lang="en-US" sz="2200" baseline="30000"/>
              <a:t>2 </a:t>
            </a:r>
            <a:r>
              <a:rPr lang="en-US" sz="2200"/>
              <a:t>+ </a:t>
            </a:r>
            <a:r>
              <a:rPr lang="en-US" sz="2200">
                <a:solidFill>
                  <a:srgbClr val="0000FF"/>
                </a:solidFill>
              </a:rPr>
              <a:t>2</a:t>
            </a:r>
            <a:r>
              <a:rPr lang="en-US" sz="2200"/>
              <a:t>.</a:t>
            </a:r>
            <a:r>
              <a:rPr lang="en-US" sz="2200">
                <a:solidFill>
                  <a:srgbClr val="FF0000"/>
                </a:solidFill>
              </a:rPr>
              <a:t>10</a:t>
            </a:r>
            <a:r>
              <a:rPr lang="en-US" sz="2200" baseline="30000"/>
              <a:t>1</a:t>
            </a:r>
            <a:r>
              <a:rPr lang="en-US" sz="2200"/>
              <a:t> + </a:t>
            </a:r>
            <a:r>
              <a:rPr lang="en-US" sz="2200">
                <a:solidFill>
                  <a:srgbClr val="0000FF"/>
                </a:solidFill>
              </a:rPr>
              <a:t>5</a:t>
            </a:r>
            <a:r>
              <a:rPr lang="en-US" sz="2200"/>
              <a:t>.</a:t>
            </a:r>
            <a:r>
              <a:rPr lang="en-US" sz="2200">
                <a:solidFill>
                  <a:srgbClr val="FF0000"/>
                </a:solidFill>
              </a:rPr>
              <a:t>10</a:t>
            </a:r>
            <a:r>
              <a:rPr lang="en-US" sz="2200" baseline="30000"/>
              <a:t>0</a:t>
            </a:r>
            <a:r>
              <a:rPr lang="en-US" sz="2200"/>
              <a:t> = </a:t>
            </a:r>
            <a:r>
              <a:rPr lang="en-US" sz="2200">
                <a:solidFill>
                  <a:srgbClr val="0000FF"/>
                </a:solidFill>
              </a:rPr>
              <a:t>1</a:t>
            </a:r>
            <a:r>
              <a:rPr lang="en-US" sz="2200"/>
              <a:t>.</a:t>
            </a:r>
            <a:r>
              <a:rPr lang="en-US" sz="2200">
                <a:solidFill>
                  <a:srgbClr val="FF0000"/>
                </a:solidFill>
              </a:rPr>
              <a:t>100</a:t>
            </a:r>
            <a:r>
              <a:rPr lang="en-US" sz="2200"/>
              <a:t> + </a:t>
            </a:r>
            <a:r>
              <a:rPr lang="en-US" sz="2200">
                <a:solidFill>
                  <a:srgbClr val="0000FF"/>
                </a:solidFill>
              </a:rPr>
              <a:t>2</a:t>
            </a:r>
            <a:r>
              <a:rPr lang="en-US" sz="2200"/>
              <a:t>.</a:t>
            </a:r>
            <a:r>
              <a:rPr lang="en-US" sz="2200">
                <a:solidFill>
                  <a:srgbClr val="FF0000"/>
                </a:solidFill>
              </a:rPr>
              <a:t>10</a:t>
            </a:r>
            <a:r>
              <a:rPr lang="en-US" sz="2200"/>
              <a:t> + </a:t>
            </a:r>
            <a:r>
              <a:rPr lang="en-US" sz="2200">
                <a:solidFill>
                  <a:srgbClr val="0000FF"/>
                </a:solidFill>
              </a:rPr>
              <a:t>5</a:t>
            </a:r>
            <a:r>
              <a:rPr lang="en-US" sz="2200"/>
              <a:t>.</a:t>
            </a:r>
            <a:r>
              <a:rPr lang="en-US" sz="2200">
                <a:solidFill>
                  <a:srgbClr val="FF0000"/>
                </a:solidFill>
              </a:rPr>
              <a:t>1 = </a:t>
            </a:r>
            <a:r>
              <a:rPr lang="en-US" sz="2200" b="1">
                <a:solidFill>
                  <a:srgbClr val="0000FF"/>
                </a:solidFill>
              </a:rPr>
              <a:t>125</a:t>
            </a:r>
            <a:r>
              <a:rPr lang="en-US" sz="2200" b="1" baseline="-25000">
                <a:solidFill>
                  <a:srgbClr val="0000FF"/>
                </a:solidFill>
              </a:rPr>
              <a:t>10</a:t>
            </a:r>
          </a:p>
        </p:txBody>
      </p:sp>
      <p:sp>
        <p:nvSpPr>
          <p:cNvPr id="3" name="Rectangle 2"/>
          <p:cNvSpPr/>
          <p:nvPr/>
        </p:nvSpPr>
        <p:spPr>
          <a:xfrm>
            <a:off x="947773" y="4453467"/>
            <a:ext cx="10631483" cy="451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47773" y="5368203"/>
            <a:ext cx="10631483" cy="451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10</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357000FC-CBE8-4B58-8F2D-CCC73D117EBC}"/>
              </a:ext>
            </a:extLst>
          </p:cNvPr>
          <p:cNvSpPr>
            <a:spLocks noGrp="1"/>
          </p:cNvSpPr>
          <p:nvPr>
            <p:ph type="sldNum" sz="quarter" idx="12"/>
          </p:nvPr>
        </p:nvSpPr>
        <p:spPr/>
        <p:txBody>
          <a:bodyPr/>
          <a:lstStyle/>
          <a:p>
            <a:fld id="{FE1236C6-0024-4286-AA03-0A6E67CE63D4}" type="slidenum">
              <a:rPr lang="en-US" smtClean="0"/>
              <a:t>10</a:t>
            </a:fld>
            <a:endParaRPr lang="en-US"/>
          </a:p>
        </p:txBody>
      </p:sp>
      <p:sp>
        <p:nvSpPr>
          <p:cNvPr id="8" name="Rectangle 7">
            <a:extLst>
              <a:ext uri="{FF2B5EF4-FFF2-40B4-BE49-F238E27FC236}">
                <a16:creationId xmlns:a16="http://schemas.microsoft.com/office/drawing/2014/main" id="{C207B899-091D-428C-9FB5-5C2BF9EC7676}"/>
              </a:ext>
            </a:extLst>
          </p:cNvPr>
          <p:cNvSpPr/>
          <p:nvPr/>
        </p:nvSpPr>
        <p:spPr>
          <a:xfrm>
            <a:off x="947773" y="5905405"/>
            <a:ext cx="10631483" cy="461665"/>
          </a:xfrm>
          <a:prstGeom prst="rect">
            <a:avLst/>
          </a:prstGeom>
          <a:ln>
            <a:solidFill>
              <a:srgbClr val="FF0000"/>
            </a:solidFill>
            <a:prstDash val="dash"/>
          </a:ln>
        </p:spPr>
        <p:txBody>
          <a:bodyPr wrap="square">
            <a:spAutoFit/>
          </a:bodyPr>
          <a:lstStyle/>
          <a:p>
            <a:pPr marL="457200" indent="0">
              <a:buNone/>
            </a:pPr>
            <a:r>
              <a:rPr lang="en-US" sz="2400">
                <a:latin typeface="Times New Roman" pitchFamily="18" charset="0"/>
                <a:cs typeface="Times New Roman" pitchFamily="18" charset="0"/>
              </a:rPr>
              <a:t>N</a:t>
            </a:r>
            <a:r>
              <a:rPr lang="en-US" sz="2400" baseline="-25000">
                <a:latin typeface="Times New Roman" pitchFamily="18" charset="0"/>
                <a:cs typeface="Times New Roman" pitchFamily="18" charset="0"/>
              </a:rPr>
              <a:t>b</a:t>
            </a:r>
            <a:r>
              <a:rPr lang="en-US" sz="2400">
                <a:latin typeface="Times New Roman" pitchFamily="18" charset="0"/>
                <a:cs typeface="Times New Roman" pitchFamily="18" charset="0"/>
              </a:rPr>
              <a:t> = </a:t>
            </a:r>
            <a:r>
              <a:rPr lang="en-US" sz="2400">
                <a:solidFill>
                  <a:srgbClr val="FF0000"/>
                </a:solidFill>
                <a:latin typeface="Times New Roman" pitchFamily="18" charset="0"/>
                <a:cs typeface="Times New Roman" pitchFamily="18" charset="0"/>
              </a:rPr>
              <a:t>a</a:t>
            </a:r>
            <a:r>
              <a:rPr lang="en-US" sz="2400" baseline="-25000">
                <a:solidFill>
                  <a:srgbClr val="FF0000"/>
                </a:solidFill>
                <a:latin typeface="Times New Roman" pitchFamily="18" charset="0"/>
                <a:cs typeface="Times New Roman" pitchFamily="18" charset="0"/>
              </a:rPr>
              <a:t>n</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n</a:t>
            </a:r>
            <a:r>
              <a:rPr lang="en-US" sz="2400">
                <a:solidFill>
                  <a:srgbClr val="FF0000"/>
                </a:solidFill>
                <a:latin typeface="Times New Roman" pitchFamily="18" charset="0"/>
                <a:cs typeface="Times New Roman" pitchFamily="18" charset="0"/>
              </a:rPr>
              <a:t> + a</a:t>
            </a:r>
            <a:r>
              <a:rPr lang="en-US" sz="2400" baseline="-25000">
                <a:solidFill>
                  <a:srgbClr val="FF0000"/>
                </a:solidFill>
                <a:latin typeface="Times New Roman" pitchFamily="18" charset="0"/>
                <a:cs typeface="Times New Roman" pitchFamily="18" charset="0"/>
              </a:rPr>
              <a:t>n-1</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n-1</a:t>
            </a:r>
            <a:r>
              <a:rPr lang="en-US" sz="2400">
                <a:solidFill>
                  <a:srgbClr val="FF0000"/>
                </a:solidFill>
                <a:latin typeface="Times New Roman" pitchFamily="18" charset="0"/>
                <a:cs typeface="Times New Roman" pitchFamily="18" charset="0"/>
              </a:rPr>
              <a:t> + a</a:t>
            </a:r>
            <a:r>
              <a:rPr lang="en-US" sz="2400" baseline="-25000">
                <a:solidFill>
                  <a:srgbClr val="FF0000"/>
                </a:solidFill>
                <a:latin typeface="Times New Roman" pitchFamily="18" charset="0"/>
                <a:cs typeface="Times New Roman" pitchFamily="18" charset="0"/>
              </a:rPr>
              <a:t>n-2</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n-2</a:t>
            </a:r>
            <a:r>
              <a:rPr lang="en-US" sz="2400">
                <a:solidFill>
                  <a:srgbClr val="FF0000"/>
                </a:solidFill>
                <a:latin typeface="Times New Roman" pitchFamily="18" charset="0"/>
                <a:cs typeface="Times New Roman" pitchFamily="18" charset="0"/>
              </a:rPr>
              <a:t> +…+ a</a:t>
            </a:r>
            <a:r>
              <a:rPr lang="en-US" sz="2400" baseline="-25000">
                <a:solidFill>
                  <a:srgbClr val="FF0000"/>
                </a:solidFill>
                <a:latin typeface="Times New Roman" pitchFamily="18" charset="0"/>
                <a:cs typeface="Times New Roman" pitchFamily="18" charset="0"/>
              </a:rPr>
              <a:t>1</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1</a:t>
            </a:r>
            <a:r>
              <a:rPr lang="en-US" sz="2400">
                <a:solidFill>
                  <a:srgbClr val="FF0000"/>
                </a:solidFill>
                <a:latin typeface="Times New Roman" pitchFamily="18" charset="0"/>
                <a:cs typeface="Times New Roman" pitchFamily="18" charset="0"/>
              </a:rPr>
              <a:t> </a:t>
            </a:r>
            <a:r>
              <a:rPr lang="en-US" sz="2400">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a</a:t>
            </a:r>
            <a:r>
              <a:rPr lang="en-US" sz="2400" baseline="-25000">
                <a:solidFill>
                  <a:srgbClr val="FF0000"/>
                </a:solidFill>
                <a:latin typeface="Times New Roman" pitchFamily="18" charset="0"/>
                <a:cs typeface="Times New Roman" pitchFamily="18" charset="0"/>
              </a:rPr>
              <a:t>0</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0</a:t>
            </a:r>
            <a:r>
              <a:rPr lang="en-US" sz="2400">
                <a:latin typeface="Times New Roman" pitchFamily="18" charset="0"/>
                <a:cs typeface="Times New Roman" pitchFamily="18" charset="0"/>
              </a:rPr>
              <a:t>+ </a:t>
            </a:r>
            <a:r>
              <a:rPr lang="en-US" sz="2400">
                <a:solidFill>
                  <a:srgbClr val="0000FF"/>
                </a:solidFill>
                <a:latin typeface="Times New Roman" pitchFamily="18" charset="0"/>
                <a:cs typeface="Times New Roman" pitchFamily="18" charset="0"/>
              </a:rPr>
              <a:t>a</a:t>
            </a:r>
            <a:r>
              <a:rPr lang="en-US" sz="2400" baseline="-25000">
                <a:solidFill>
                  <a:srgbClr val="0000FF"/>
                </a:solidFill>
                <a:latin typeface="Times New Roman" pitchFamily="18" charset="0"/>
                <a:cs typeface="Times New Roman" pitchFamily="18" charset="0"/>
              </a:rPr>
              <a:t>-1</a:t>
            </a:r>
            <a:r>
              <a:rPr lang="en-US" sz="2400">
                <a:solidFill>
                  <a:srgbClr val="0000FF"/>
                </a:solidFill>
                <a:latin typeface="Times New Roman" pitchFamily="18" charset="0"/>
                <a:cs typeface="Times New Roman" pitchFamily="18" charset="0"/>
              </a:rPr>
              <a:t>.b</a:t>
            </a:r>
            <a:r>
              <a:rPr lang="en-US" sz="2400" baseline="30000">
                <a:solidFill>
                  <a:srgbClr val="0000FF"/>
                </a:solidFill>
                <a:latin typeface="Times New Roman" pitchFamily="18" charset="0"/>
                <a:cs typeface="Times New Roman" pitchFamily="18" charset="0"/>
              </a:rPr>
              <a:t>-1</a:t>
            </a:r>
            <a:r>
              <a:rPr lang="en-US" sz="2400">
                <a:solidFill>
                  <a:srgbClr val="0000FF"/>
                </a:solidFill>
                <a:latin typeface="Times New Roman" pitchFamily="18" charset="0"/>
                <a:cs typeface="Times New Roman" pitchFamily="18" charset="0"/>
              </a:rPr>
              <a:t> + a</a:t>
            </a:r>
            <a:r>
              <a:rPr lang="en-US" sz="2400" baseline="-25000">
                <a:solidFill>
                  <a:srgbClr val="0000FF"/>
                </a:solidFill>
                <a:latin typeface="Times New Roman" pitchFamily="18" charset="0"/>
                <a:cs typeface="Times New Roman" pitchFamily="18" charset="0"/>
              </a:rPr>
              <a:t>-2</a:t>
            </a:r>
            <a:r>
              <a:rPr lang="en-US" sz="2400">
                <a:solidFill>
                  <a:srgbClr val="0000FF"/>
                </a:solidFill>
                <a:latin typeface="Times New Roman" pitchFamily="18" charset="0"/>
                <a:cs typeface="Times New Roman" pitchFamily="18" charset="0"/>
              </a:rPr>
              <a:t>.b</a:t>
            </a:r>
            <a:r>
              <a:rPr lang="en-US" sz="2400" baseline="30000">
                <a:solidFill>
                  <a:srgbClr val="0000FF"/>
                </a:solidFill>
                <a:latin typeface="Times New Roman" pitchFamily="18" charset="0"/>
                <a:cs typeface="Times New Roman" pitchFamily="18" charset="0"/>
              </a:rPr>
              <a:t>-2</a:t>
            </a:r>
            <a:r>
              <a:rPr lang="en-US" sz="2400">
                <a:solidFill>
                  <a:srgbClr val="0000FF"/>
                </a:solidFill>
                <a:latin typeface="Times New Roman" pitchFamily="18" charset="0"/>
                <a:cs typeface="Times New Roman" pitchFamily="18" charset="0"/>
              </a:rPr>
              <a:t> +…+ a</a:t>
            </a:r>
            <a:r>
              <a:rPr lang="en-US" sz="2400" baseline="-25000">
                <a:solidFill>
                  <a:srgbClr val="0000FF"/>
                </a:solidFill>
                <a:latin typeface="Times New Roman" pitchFamily="18" charset="0"/>
                <a:cs typeface="Times New Roman" pitchFamily="18" charset="0"/>
              </a:rPr>
              <a:t>-m</a:t>
            </a:r>
            <a:r>
              <a:rPr lang="en-US" sz="2400">
                <a:solidFill>
                  <a:srgbClr val="0000FF"/>
                </a:solidFill>
                <a:latin typeface="Times New Roman" pitchFamily="18" charset="0"/>
                <a:cs typeface="Times New Roman" pitchFamily="18" charset="0"/>
              </a:rPr>
              <a:t>.b</a:t>
            </a:r>
            <a:r>
              <a:rPr lang="en-US" sz="2400" baseline="30000">
                <a:solidFill>
                  <a:srgbClr val="0000FF"/>
                </a:solidFill>
                <a:latin typeface="Times New Roman" pitchFamily="18" charset="0"/>
                <a:cs typeface="Times New Roman" pitchFamily="18" charset="0"/>
              </a:rPr>
              <a:t>-m</a:t>
            </a:r>
          </a:p>
        </p:txBody>
      </p:sp>
    </p:spTree>
    <p:extLst>
      <p:ext uri="{BB962C8B-B14F-4D97-AF65-F5344CB8AC3E}">
        <p14:creationId xmlns:p14="http://schemas.microsoft.com/office/powerpoint/2010/main" val="1413247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2. Biểu diễn số trong các hệ đếm</a:t>
            </a:r>
          </a:p>
        </p:txBody>
      </p:sp>
      <p:sp>
        <p:nvSpPr>
          <p:cNvPr id="2" name="Content Placeholder 1"/>
          <p:cNvSpPr>
            <a:spLocks noGrp="1"/>
          </p:cNvSpPr>
          <p:nvPr>
            <p:ph idx="1"/>
          </p:nvPr>
        </p:nvSpPr>
        <p:spPr>
          <a:xfrm>
            <a:off x="612744" y="1112363"/>
            <a:ext cx="11076748" cy="4958499"/>
          </a:xfrm>
        </p:spPr>
        <p:txBody>
          <a:bodyPr>
            <a:noAutofit/>
          </a:bodyPr>
          <a:lstStyle/>
          <a:p>
            <a:pPr marL="514350" indent="-514350" algn="just">
              <a:buNone/>
              <a:defRPr/>
            </a:pPr>
            <a:r>
              <a:rPr lang="en-US" sz="2200" b="1">
                <a:solidFill>
                  <a:srgbClr val="0000FF"/>
                </a:solidFill>
              </a:rPr>
              <a:t>2.1. Hệ đếm thập phân</a:t>
            </a:r>
          </a:p>
          <a:p>
            <a:pPr algn="just">
              <a:buNone/>
              <a:defRPr/>
            </a:pPr>
            <a:r>
              <a:rPr lang="fr-FR" sz="2200" b="1">
                <a:solidFill>
                  <a:srgbClr val="FF0000"/>
                </a:solidFill>
              </a:rPr>
              <a:t>Ví dụ 3.3:</a:t>
            </a:r>
            <a:r>
              <a:rPr lang="fr-FR" sz="2200">
                <a:solidFill>
                  <a:srgbClr val="FF0000"/>
                </a:solidFill>
              </a:rPr>
              <a:t> </a:t>
            </a:r>
            <a:r>
              <a:rPr lang="fr-FR" sz="2200"/>
              <a:t> N</a:t>
            </a:r>
            <a:r>
              <a:rPr lang="fr-FR" sz="2200" baseline="-25000"/>
              <a:t>10</a:t>
            </a:r>
            <a:r>
              <a:rPr lang="fr-FR" sz="2200"/>
              <a:t> = 12,08</a:t>
            </a:r>
            <a:r>
              <a:rPr lang="fr-FR" sz="2200" baseline="-25000"/>
              <a:t>10</a:t>
            </a:r>
            <a:r>
              <a:rPr lang="fr-FR" sz="2200"/>
              <a:t> có thể biểu diễn</a:t>
            </a:r>
            <a:endParaRPr lang="en-US" sz="2200"/>
          </a:p>
          <a:p>
            <a:pPr marL="1035050" indent="-1035050" algn="just">
              <a:buNone/>
              <a:defRPr/>
            </a:pPr>
            <a:r>
              <a:rPr lang="en-US" sz="2200"/>
              <a:t>	</a:t>
            </a:r>
            <a:r>
              <a:rPr lang="en-US" sz="2200" b="1">
                <a:solidFill>
                  <a:srgbClr val="0000FF"/>
                </a:solidFill>
              </a:rPr>
              <a:t>12,08</a:t>
            </a:r>
            <a:r>
              <a:rPr lang="en-US" sz="2200" b="1" baseline="-25000">
                <a:solidFill>
                  <a:srgbClr val="0000FF"/>
                </a:solidFill>
              </a:rPr>
              <a:t>10</a:t>
            </a:r>
            <a:r>
              <a:rPr lang="en-US" sz="2200"/>
              <a:t> = </a:t>
            </a:r>
            <a:r>
              <a:rPr lang="en-US" sz="2200">
                <a:solidFill>
                  <a:srgbClr val="0000FF"/>
                </a:solidFill>
              </a:rPr>
              <a:t>1</a:t>
            </a:r>
            <a:r>
              <a:rPr lang="en-US" sz="2200"/>
              <a:t>.</a:t>
            </a:r>
            <a:r>
              <a:rPr lang="en-US" sz="2200">
                <a:solidFill>
                  <a:srgbClr val="FF0000"/>
                </a:solidFill>
              </a:rPr>
              <a:t>10</a:t>
            </a:r>
            <a:r>
              <a:rPr lang="en-US" sz="2200" baseline="30000"/>
              <a:t>1 </a:t>
            </a:r>
            <a:r>
              <a:rPr lang="en-US" sz="2200"/>
              <a:t>+ </a:t>
            </a:r>
            <a:r>
              <a:rPr lang="en-US" sz="2200">
                <a:solidFill>
                  <a:srgbClr val="0000FF"/>
                </a:solidFill>
              </a:rPr>
              <a:t>2</a:t>
            </a:r>
            <a:r>
              <a:rPr lang="en-US" sz="2200"/>
              <a:t>.</a:t>
            </a:r>
            <a:r>
              <a:rPr lang="en-US" sz="2200">
                <a:solidFill>
                  <a:srgbClr val="FF0000"/>
                </a:solidFill>
              </a:rPr>
              <a:t>10</a:t>
            </a:r>
            <a:r>
              <a:rPr lang="en-US" sz="2200" baseline="30000"/>
              <a:t>0</a:t>
            </a:r>
            <a:r>
              <a:rPr lang="en-US" sz="2200"/>
              <a:t> + </a:t>
            </a:r>
            <a:r>
              <a:rPr lang="en-US" sz="2200">
                <a:solidFill>
                  <a:srgbClr val="0000FF"/>
                </a:solidFill>
              </a:rPr>
              <a:t>0</a:t>
            </a:r>
            <a:r>
              <a:rPr lang="en-US" sz="2200"/>
              <a:t>.</a:t>
            </a:r>
            <a:r>
              <a:rPr lang="en-US" sz="2200">
                <a:solidFill>
                  <a:srgbClr val="FF0000"/>
                </a:solidFill>
              </a:rPr>
              <a:t>10</a:t>
            </a:r>
            <a:r>
              <a:rPr lang="en-US" sz="2200" baseline="30000"/>
              <a:t>-1</a:t>
            </a:r>
            <a:r>
              <a:rPr lang="en-US" sz="2200"/>
              <a:t> + </a:t>
            </a:r>
            <a:r>
              <a:rPr lang="en-US" sz="2200">
                <a:solidFill>
                  <a:srgbClr val="0000FF"/>
                </a:solidFill>
              </a:rPr>
              <a:t>8</a:t>
            </a:r>
            <a:r>
              <a:rPr lang="en-US" sz="2200"/>
              <a:t>.</a:t>
            </a:r>
            <a:r>
              <a:rPr lang="en-US" sz="2200">
                <a:solidFill>
                  <a:srgbClr val="FF0000"/>
                </a:solidFill>
              </a:rPr>
              <a:t>10</a:t>
            </a:r>
            <a:r>
              <a:rPr lang="en-US" sz="2200" baseline="30000"/>
              <a:t>-2</a:t>
            </a:r>
            <a:endParaRPr lang="en-US" sz="2200"/>
          </a:p>
          <a:p>
            <a:pPr marL="0" indent="0" algn="just">
              <a:buNone/>
              <a:tabLst>
                <a:tab pos="1939925" algn="l"/>
              </a:tabLst>
              <a:defRPr/>
            </a:pPr>
            <a:r>
              <a:rPr lang="en-US" sz="2200" b="1">
                <a:solidFill>
                  <a:srgbClr val="0000FF"/>
                </a:solidFill>
              </a:rPr>
              <a:t>	</a:t>
            </a:r>
            <a:r>
              <a:rPr lang="en-US" sz="2200" b="1"/>
              <a:t>= </a:t>
            </a:r>
            <a:r>
              <a:rPr lang="en-US" sz="2200">
                <a:solidFill>
                  <a:srgbClr val="0000FF"/>
                </a:solidFill>
              </a:rPr>
              <a:t>1</a:t>
            </a:r>
            <a:r>
              <a:rPr lang="en-US" sz="2200"/>
              <a:t>.</a:t>
            </a:r>
            <a:r>
              <a:rPr lang="en-US" sz="2200">
                <a:solidFill>
                  <a:srgbClr val="FF0000"/>
                </a:solidFill>
              </a:rPr>
              <a:t>10</a:t>
            </a:r>
            <a:r>
              <a:rPr lang="en-US" sz="2200" baseline="30000"/>
              <a:t> </a:t>
            </a:r>
            <a:r>
              <a:rPr lang="en-US" sz="2200"/>
              <a:t>+ </a:t>
            </a:r>
            <a:r>
              <a:rPr lang="en-US" sz="2200">
                <a:solidFill>
                  <a:srgbClr val="0000FF"/>
                </a:solidFill>
              </a:rPr>
              <a:t>2</a:t>
            </a:r>
            <a:r>
              <a:rPr lang="en-US" sz="2200"/>
              <a:t>.</a:t>
            </a:r>
            <a:r>
              <a:rPr lang="en-US" sz="2200">
                <a:solidFill>
                  <a:srgbClr val="FF0000"/>
                </a:solidFill>
              </a:rPr>
              <a:t>1</a:t>
            </a:r>
            <a:r>
              <a:rPr lang="en-US" sz="2200"/>
              <a:t> + </a:t>
            </a:r>
            <a:r>
              <a:rPr lang="en-US" sz="2200">
                <a:solidFill>
                  <a:srgbClr val="0000FF"/>
                </a:solidFill>
              </a:rPr>
              <a:t>0</a:t>
            </a:r>
            <a:r>
              <a:rPr lang="en-US" sz="2200"/>
              <a:t>.</a:t>
            </a:r>
            <a:r>
              <a:rPr lang="en-US" sz="2200">
                <a:solidFill>
                  <a:srgbClr val="FF0000"/>
                </a:solidFill>
              </a:rPr>
              <a:t>1/10</a:t>
            </a:r>
            <a:r>
              <a:rPr lang="en-US" sz="2200"/>
              <a:t> + </a:t>
            </a:r>
            <a:r>
              <a:rPr lang="en-US" sz="2200">
                <a:solidFill>
                  <a:srgbClr val="0000FF"/>
                </a:solidFill>
              </a:rPr>
              <a:t>8</a:t>
            </a:r>
            <a:r>
              <a:rPr lang="en-US" sz="2200"/>
              <a:t>.</a:t>
            </a:r>
            <a:r>
              <a:rPr lang="en-US" sz="2200">
                <a:solidFill>
                  <a:srgbClr val="FF0000"/>
                </a:solidFill>
              </a:rPr>
              <a:t>1/100</a:t>
            </a:r>
          </a:p>
          <a:p>
            <a:pPr marL="0" indent="0" algn="just">
              <a:buNone/>
              <a:tabLst>
                <a:tab pos="1939925" algn="l"/>
              </a:tabLst>
              <a:defRPr/>
            </a:pPr>
            <a:r>
              <a:rPr lang="en-US" sz="2200" b="1">
                <a:solidFill>
                  <a:srgbClr val="FF0000"/>
                </a:solidFill>
              </a:rPr>
              <a:t>	</a:t>
            </a:r>
            <a:r>
              <a:rPr lang="en-US" sz="2200"/>
              <a:t>= 10 + 2 + 0 + 0.08 = </a:t>
            </a:r>
            <a:r>
              <a:rPr lang="en-US" sz="2200" b="1">
                <a:solidFill>
                  <a:srgbClr val="0000FF"/>
                </a:solidFill>
              </a:rPr>
              <a:t>12.08</a:t>
            </a:r>
            <a:r>
              <a:rPr lang="en-US" sz="2200" b="1" baseline="-25000">
                <a:solidFill>
                  <a:srgbClr val="0000FF"/>
                </a:solidFill>
              </a:rPr>
              <a:t>10</a:t>
            </a:r>
          </a:p>
          <a:p>
            <a:pPr algn="just">
              <a:buNone/>
              <a:defRPr/>
            </a:pPr>
            <a:r>
              <a:rPr lang="fr-FR" sz="2200"/>
              <a:t>  N</a:t>
            </a:r>
            <a:r>
              <a:rPr lang="fr-FR" sz="2200" baseline="-25000"/>
              <a:t>10</a:t>
            </a:r>
            <a:r>
              <a:rPr lang="fr-FR" sz="2200"/>
              <a:t> = 12,08</a:t>
            </a:r>
            <a:r>
              <a:rPr lang="fr-FR" sz="2200" baseline="-25000"/>
              <a:t>10</a:t>
            </a:r>
            <a:r>
              <a:rPr lang="fr-FR" sz="2200"/>
              <a:t> có thể biểu diễn</a:t>
            </a:r>
            <a:endParaRPr lang="en-US" sz="2200"/>
          </a:p>
          <a:p>
            <a:pPr marL="1035050" indent="-1035050" algn="just">
              <a:buNone/>
              <a:defRPr/>
            </a:pPr>
            <a:r>
              <a:rPr lang="en-US" sz="2200"/>
              <a:t>	</a:t>
            </a:r>
            <a:r>
              <a:rPr lang="en-US" sz="2200" b="1">
                <a:solidFill>
                  <a:srgbClr val="0000FF"/>
                </a:solidFill>
              </a:rPr>
              <a:t>12,08</a:t>
            </a:r>
            <a:r>
              <a:rPr lang="en-US" sz="2200" b="1" baseline="-25000">
                <a:solidFill>
                  <a:srgbClr val="0000FF"/>
                </a:solidFill>
              </a:rPr>
              <a:t>10</a:t>
            </a:r>
            <a:r>
              <a:rPr lang="en-US" sz="2200"/>
              <a:t> = </a:t>
            </a:r>
            <a:r>
              <a:rPr lang="en-US" sz="2200">
                <a:solidFill>
                  <a:srgbClr val="0000FF"/>
                </a:solidFill>
              </a:rPr>
              <a:t>1</a:t>
            </a:r>
            <a:r>
              <a:rPr lang="en-US" sz="2200"/>
              <a:t>x</a:t>
            </a:r>
            <a:r>
              <a:rPr lang="en-US" sz="2200">
                <a:solidFill>
                  <a:srgbClr val="FF0000"/>
                </a:solidFill>
              </a:rPr>
              <a:t>10</a:t>
            </a:r>
            <a:r>
              <a:rPr lang="en-US" sz="2200" baseline="30000"/>
              <a:t>1 </a:t>
            </a:r>
            <a:r>
              <a:rPr lang="en-US" sz="2200"/>
              <a:t>+ </a:t>
            </a:r>
            <a:r>
              <a:rPr lang="en-US" sz="2200">
                <a:solidFill>
                  <a:srgbClr val="0000FF"/>
                </a:solidFill>
              </a:rPr>
              <a:t>2</a:t>
            </a:r>
            <a:r>
              <a:rPr lang="en-US" sz="2200"/>
              <a:t>x</a:t>
            </a:r>
            <a:r>
              <a:rPr lang="en-US" sz="2200">
                <a:solidFill>
                  <a:srgbClr val="FF0000"/>
                </a:solidFill>
              </a:rPr>
              <a:t>10</a:t>
            </a:r>
            <a:r>
              <a:rPr lang="en-US" sz="2200" baseline="30000"/>
              <a:t>0</a:t>
            </a:r>
            <a:r>
              <a:rPr lang="en-US" sz="2200"/>
              <a:t> + </a:t>
            </a:r>
            <a:r>
              <a:rPr lang="en-US" sz="2200">
                <a:solidFill>
                  <a:srgbClr val="0000FF"/>
                </a:solidFill>
              </a:rPr>
              <a:t>0</a:t>
            </a:r>
            <a:r>
              <a:rPr lang="en-US" sz="2200"/>
              <a:t>x</a:t>
            </a:r>
            <a:r>
              <a:rPr lang="en-US" sz="2200">
                <a:solidFill>
                  <a:srgbClr val="FF0000"/>
                </a:solidFill>
              </a:rPr>
              <a:t>10</a:t>
            </a:r>
            <a:r>
              <a:rPr lang="en-US" sz="2200" baseline="30000"/>
              <a:t>-1</a:t>
            </a:r>
            <a:r>
              <a:rPr lang="en-US" sz="2200"/>
              <a:t> + </a:t>
            </a:r>
            <a:r>
              <a:rPr lang="en-US" sz="2200">
                <a:solidFill>
                  <a:srgbClr val="0000FF"/>
                </a:solidFill>
              </a:rPr>
              <a:t>8</a:t>
            </a:r>
            <a:r>
              <a:rPr lang="en-US" sz="2200"/>
              <a:t>x</a:t>
            </a:r>
            <a:r>
              <a:rPr lang="en-US" sz="2200">
                <a:solidFill>
                  <a:srgbClr val="FF0000"/>
                </a:solidFill>
              </a:rPr>
              <a:t>10</a:t>
            </a:r>
            <a:r>
              <a:rPr lang="en-US" sz="2200" baseline="30000"/>
              <a:t>-2</a:t>
            </a:r>
            <a:endParaRPr lang="en-US" sz="2200"/>
          </a:p>
          <a:p>
            <a:pPr marL="0" indent="0" algn="just">
              <a:buNone/>
              <a:tabLst>
                <a:tab pos="1939925" algn="l"/>
              </a:tabLst>
              <a:defRPr/>
            </a:pPr>
            <a:r>
              <a:rPr lang="en-US" sz="2200" b="1">
                <a:solidFill>
                  <a:srgbClr val="0000FF"/>
                </a:solidFill>
              </a:rPr>
              <a:t>	</a:t>
            </a:r>
            <a:r>
              <a:rPr lang="en-US" sz="2200" b="1"/>
              <a:t>= </a:t>
            </a:r>
            <a:r>
              <a:rPr lang="en-US" sz="2200">
                <a:solidFill>
                  <a:srgbClr val="0000FF"/>
                </a:solidFill>
              </a:rPr>
              <a:t>1</a:t>
            </a:r>
            <a:r>
              <a:rPr lang="en-US" sz="2200"/>
              <a:t>x</a:t>
            </a:r>
            <a:r>
              <a:rPr lang="en-US" sz="2200">
                <a:solidFill>
                  <a:srgbClr val="FF0000"/>
                </a:solidFill>
              </a:rPr>
              <a:t>10</a:t>
            </a:r>
            <a:r>
              <a:rPr lang="en-US" sz="2200" baseline="30000"/>
              <a:t> </a:t>
            </a:r>
            <a:r>
              <a:rPr lang="en-US" sz="2200"/>
              <a:t>+ </a:t>
            </a:r>
            <a:r>
              <a:rPr lang="en-US" sz="2200">
                <a:solidFill>
                  <a:srgbClr val="0000FF"/>
                </a:solidFill>
              </a:rPr>
              <a:t>2</a:t>
            </a:r>
            <a:r>
              <a:rPr lang="en-US" sz="2200"/>
              <a:t>x</a:t>
            </a:r>
            <a:r>
              <a:rPr lang="en-US" sz="2200">
                <a:solidFill>
                  <a:srgbClr val="FF0000"/>
                </a:solidFill>
              </a:rPr>
              <a:t>1</a:t>
            </a:r>
            <a:r>
              <a:rPr lang="en-US" sz="2200"/>
              <a:t> + </a:t>
            </a:r>
            <a:r>
              <a:rPr lang="en-US" sz="2200">
                <a:solidFill>
                  <a:srgbClr val="0000FF"/>
                </a:solidFill>
              </a:rPr>
              <a:t>0</a:t>
            </a:r>
            <a:r>
              <a:rPr lang="en-US" sz="2200"/>
              <a:t>x</a:t>
            </a:r>
            <a:r>
              <a:rPr lang="en-US" sz="2200">
                <a:solidFill>
                  <a:srgbClr val="FF0000"/>
                </a:solidFill>
              </a:rPr>
              <a:t>1/10</a:t>
            </a:r>
            <a:r>
              <a:rPr lang="en-US" sz="2200"/>
              <a:t> + </a:t>
            </a:r>
            <a:r>
              <a:rPr lang="en-US" sz="2200">
                <a:solidFill>
                  <a:srgbClr val="0000FF"/>
                </a:solidFill>
              </a:rPr>
              <a:t>8</a:t>
            </a:r>
            <a:r>
              <a:rPr lang="en-US" sz="2200"/>
              <a:t>x</a:t>
            </a:r>
            <a:r>
              <a:rPr lang="en-US" sz="2200">
                <a:solidFill>
                  <a:srgbClr val="FF0000"/>
                </a:solidFill>
              </a:rPr>
              <a:t>1/100</a:t>
            </a:r>
          </a:p>
          <a:p>
            <a:pPr marL="0" indent="0" algn="just">
              <a:buNone/>
              <a:tabLst>
                <a:tab pos="1939925" algn="l"/>
              </a:tabLst>
              <a:defRPr/>
            </a:pPr>
            <a:r>
              <a:rPr lang="en-US" sz="2200" b="1">
                <a:solidFill>
                  <a:srgbClr val="FF0000"/>
                </a:solidFill>
              </a:rPr>
              <a:t>	</a:t>
            </a:r>
            <a:r>
              <a:rPr lang="en-US" sz="2200"/>
              <a:t>= 10 + 2 + 0 + 0.08 = </a:t>
            </a:r>
            <a:r>
              <a:rPr lang="en-US" sz="2200" b="1">
                <a:solidFill>
                  <a:srgbClr val="0000FF"/>
                </a:solidFill>
              </a:rPr>
              <a:t>12.08</a:t>
            </a:r>
            <a:r>
              <a:rPr lang="en-US" sz="2200" b="1" baseline="-25000">
                <a:solidFill>
                  <a:srgbClr val="0000FF"/>
                </a:solidFill>
              </a:rPr>
              <a:t>10</a:t>
            </a:r>
            <a:endParaRPr lang="en-US" sz="2200"/>
          </a:p>
        </p:txBody>
      </p:sp>
      <p:sp>
        <p:nvSpPr>
          <p:cNvPr id="7" name="Rectangle 6"/>
          <p:cNvSpPr/>
          <p:nvPr/>
        </p:nvSpPr>
        <p:spPr>
          <a:xfrm>
            <a:off x="831000" y="2022359"/>
            <a:ext cx="10985156" cy="13605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11</a:t>
            </a:fld>
            <a:endParaRPr lang="en-US" altLang="en-US" sz="1800" b="1">
              <a:solidFill>
                <a:schemeClr val="bg1"/>
              </a:solidFill>
              <a:latin typeface="Courier New" pitchFamily="49" charset="0"/>
              <a:cs typeface="Courier New" pitchFamily="49" charset="0"/>
            </a:endParaRPr>
          </a:p>
        </p:txBody>
      </p:sp>
      <p:sp>
        <p:nvSpPr>
          <p:cNvPr id="8" name="Rectangle 7"/>
          <p:cNvSpPr/>
          <p:nvPr/>
        </p:nvSpPr>
        <p:spPr>
          <a:xfrm>
            <a:off x="767668" y="3803372"/>
            <a:ext cx="10985156" cy="1422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CDD31A1-C4D5-4774-8FBB-8A2A9670DB6B}"/>
              </a:ext>
            </a:extLst>
          </p:cNvPr>
          <p:cNvSpPr>
            <a:spLocks noGrp="1"/>
          </p:cNvSpPr>
          <p:nvPr>
            <p:ph type="sldNum" sz="quarter" idx="12"/>
          </p:nvPr>
        </p:nvSpPr>
        <p:spPr/>
        <p:txBody>
          <a:bodyPr/>
          <a:lstStyle/>
          <a:p>
            <a:fld id="{FE1236C6-0024-4286-AA03-0A6E67CE63D4}" type="slidenum">
              <a:rPr lang="en-US" smtClean="0"/>
              <a:t>11</a:t>
            </a:fld>
            <a:endParaRPr lang="en-US"/>
          </a:p>
        </p:txBody>
      </p:sp>
    </p:spTree>
    <p:extLst>
      <p:ext uri="{BB962C8B-B14F-4D97-AF65-F5344CB8AC3E}">
        <p14:creationId xmlns:p14="http://schemas.microsoft.com/office/powerpoint/2010/main" val="93596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2. Biểu diễn số trong các hệ đếm</a:t>
            </a:r>
          </a:p>
        </p:txBody>
      </p:sp>
      <p:sp>
        <p:nvSpPr>
          <p:cNvPr id="2" name="Content Placeholder 1"/>
          <p:cNvSpPr>
            <a:spLocks noGrp="1"/>
          </p:cNvSpPr>
          <p:nvPr>
            <p:ph idx="1"/>
          </p:nvPr>
        </p:nvSpPr>
        <p:spPr>
          <a:xfrm>
            <a:off x="293676" y="1112363"/>
            <a:ext cx="11740362" cy="5214296"/>
          </a:xfrm>
        </p:spPr>
        <p:txBody>
          <a:bodyPr>
            <a:noAutofit/>
          </a:bodyPr>
          <a:lstStyle/>
          <a:p>
            <a:pPr marL="514350" indent="-514350" algn="just">
              <a:buNone/>
              <a:defRPr/>
            </a:pPr>
            <a:r>
              <a:rPr lang="en-US" sz="2200" b="1">
                <a:solidFill>
                  <a:srgbClr val="0000FF"/>
                </a:solidFill>
              </a:rPr>
              <a:t>2.2. Hệ đếm nhị phân</a:t>
            </a:r>
          </a:p>
          <a:p>
            <a:pPr marL="0" indent="0" algn="just">
              <a:buNone/>
              <a:defRPr/>
            </a:pPr>
            <a:r>
              <a:rPr lang="en-US" sz="2400"/>
              <a:t>	</a:t>
            </a:r>
            <a:r>
              <a:rPr lang="vi-VN" sz="2400"/>
              <a:t>Với </a:t>
            </a:r>
            <a:r>
              <a:rPr lang="en-US" sz="2400"/>
              <a:t>cơ số </a:t>
            </a:r>
            <a:r>
              <a:rPr lang="vi-VN" sz="2400"/>
              <a:t>b = 2, chúng ta có hệ đếm nhị phân. Ðây là hệ đếm đơn giản nhất với 2 chữ số là 0 và 1. Mỗi chữ số nhị phân gọi là </a:t>
            </a:r>
            <a:r>
              <a:rPr lang="vi-VN" sz="2400">
                <a:solidFill>
                  <a:srgbClr val="0000FF"/>
                </a:solidFill>
              </a:rPr>
              <a:t>BIT</a:t>
            </a:r>
            <a:r>
              <a:rPr lang="vi-VN" sz="2400"/>
              <a:t> (viết tắt từ chữ </a:t>
            </a:r>
            <a:r>
              <a:rPr lang="vi-VN" sz="2400">
                <a:solidFill>
                  <a:srgbClr val="0000FF"/>
                </a:solidFill>
              </a:rPr>
              <a:t>BI</a:t>
            </a:r>
            <a:r>
              <a:rPr lang="vi-VN" sz="2400"/>
              <a:t>nary digi</a:t>
            </a:r>
            <a:r>
              <a:rPr lang="vi-VN" sz="2400">
                <a:solidFill>
                  <a:srgbClr val="0000FF"/>
                </a:solidFill>
              </a:rPr>
              <a:t>T</a:t>
            </a:r>
            <a:r>
              <a:rPr lang="vi-VN" sz="2400"/>
              <a:t>). Hệ nhị phân tương ứng với 2 trạng thái của các linh kiện điện tử trong máy tính chỉ có: </a:t>
            </a:r>
            <a:r>
              <a:rPr lang="vi-VN" sz="2400" b="1">
                <a:solidFill>
                  <a:srgbClr val="FF0000"/>
                </a:solidFill>
              </a:rPr>
              <a:t>đóng</a:t>
            </a:r>
            <a:r>
              <a:rPr lang="vi-VN" sz="2400"/>
              <a:t> (có điện) ký hiệu là 1 và </a:t>
            </a:r>
            <a:r>
              <a:rPr lang="vi-VN" sz="2400" b="1">
                <a:solidFill>
                  <a:srgbClr val="FF0000"/>
                </a:solidFill>
              </a:rPr>
              <a:t>tắt</a:t>
            </a:r>
            <a:r>
              <a:rPr lang="vi-VN" sz="2400"/>
              <a:t> (không điện) ký hiệu là 0. Vì hệ nhị phân chỉ có 2 trị số là 0 và 1, nên khi muốn diễn tả một số lớn hơn, hoặc các ký tự phức tạp hơn thì cần kết hợp nhiều bit với nhau.</a:t>
            </a:r>
            <a:r>
              <a:rPr lang="en-US" sz="2400"/>
              <a:t> </a:t>
            </a:r>
            <a:r>
              <a:rPr lang="en-US" sz="2200"/>
              <a:t>Do vậy, mọi số N</a:t>
            </a:r>
            <a:r>
              <a:rPr lang="en-US" sz="2200" baseline="-25000"/>
              <a:t>2</a:t>
            </a:r>
            <a:r>
              <a:rPr lang="en-US" sz="2200"/>
              <a:t> có thể được biểu diễn dưới dạng:</a:t>
            </a:r>
          </a:p>
          <a:p>
            <a:pPr marL="0" indent="0" algn="ctr">
              <a:buNone/>
              <a:defRPr/>
            </a:pPr>
            <a:endParaRPr lang="pt-BR" sz="2400"/>
          </a:p>
          <a:p>
            <a:pPr marL="0" indent="0" algn="ctr">
              <a:buNone/>
              <a:defRPr/>
            </a:pPr>
            <a:r>
              <a:rPr lang="pt-BR" sz="2400"/>
              <a:t>N</a:t>
            </a:r>
            <a:r>
              <a:rPr lang="pt-BR" sz="2400" baseline="-25000">
                <a:solidFill>
                  <a:srgbClr val="FF0000"/>
                </a:solidFill>
              </a:rPr>
              <a:t>2</a:t>
            </a:r>
            <a:r>
              <a:rPr lang="pt-BR" sz="2400"/>
              <a:t> = a</a:t>
            </a:r>
            <a:r>
              <a:rPr lang="pt-BR" sz="2400" baseline="-25000"/>
              <a:t>n</a:t>
            </a:r>
            <a:r>
              <a:rPr lang="pt-BR" sz="2400">
                <a:solidFill>
                  <a:srgbClr val="FF0000"/>
                </a:solidFill>
              </a:rPr>
              <a:t>2</a:t>
            </a:r>
            <a:r>
              <a:rPr lang="pt-BR" sz="2400" baseline="30000"/>
              <a:t>n</a:t>
            </a:r>
            <a:r>
              <a:rPr lang="pt-BR" sz="2400"/>
              <a:t> + a</a:t>
            </a:r>
            <a:r>
              <a:rPr lang="pt-BR" sz="2400" baseline="-25000"/>
              <a:t>n-1</a:t>
            </a:r>
            <a:r>
              <a:rPr lang="pt-BR" sz="2400">
                <a:solidFill>
                  <a:srgbClr val="FF0000"/>
                </a:solidFill>
              </a:rPr>
              <a:t>2</a:t>
            </a:r>
            <a:r>
              <a:rPr lang="pt-BR" sz="2400" baseline="30000"/>
              <a:t>n-1 </a:t>
            </a:r>
            <a:r>
              <a:rPr lang="pt-BR" sz="2400"/>
              <a:t>+...+ a</a:t>
            </a:r>
            <a:r>
              <a:rPr lang="pt-BR" sz="2400" baseline="-25000"/>
              <a:t>1</a:t>
            </a:r>
            <a:r>
              <a:rPr lang="pt-BR" sz="2400">
                <a:solidFill>
                  <a:srgbClr val="FF0000"/>
                </a:solidFill>
              </a:rPr>
              <a:t>2</a:t>
            </a:r>
            <a:r>
              <a:rPr lang="pt-BR" sz="2400" baseline="30000"/>
              <a:t>1</a:t>
            </a:r>
            <a:r>
              <a:rPr lang="pt-BR" sz="2400"/>
              <a:t>+a</a:t>
            </a:r>
            <a:r>
              <a:rPr lang="pt-BR" sz="2400" baseline="-25000"/>
              <a:t>0</a:t>
            </a:r>
            <a:r>
              <a:rPr lang="pt-BR" sz="2400">
                <a:solidFill>
                  <a:srgbClr val="FF0000"/>
                </a:solidFill>
              </a:rPr>
              <a:t>2</a:t>
            </a:r>
            <a:r>
              <a:rPr lang="pt-BR" sz="2400" baseline="30000"/>
              <a:t>0 </a:t>
            </a:r>
            <a:r>
              <a:rPr lang="pt-BR" sz="2400"/>
              <a:t>+ a</a:t>
            </a:r>
            <a:r>
              <a:rPr lang="pt-BR" sz="2400" baseline="-25000"/>
              <a:t>-1</a:t>
            </a:r>
            <a:r>
              <a:rPr lang="pt-BR" sz="2400">
                <a:solidFill>
                  <a:srgbClr val="FF0000"/>
                </a:solidFill>
              </a:rPr>
              <a:t>2</a:t>
            </a:r>
            <a:r>
              <a:rPr lang="pt-BR" sz="2400" baseline="30000"/>
              <a:t>-1</a:t>
            </a:r>
            <a:r>
              <a:rPr lang="pt-BR" sz="2400"/>
              <a:t>+...+a</a:t>
            </a:r>
            <a:r>
              <a:rPr lang="pt-BR" sz="2400" baseline="-25000"/>
              <a:t>-m</a:t>
            </a:r>
            <a:r>
              <a:rPr lang="pt-BR" sz="2400">
                <a:solidFill>
                  <a:srgbClr val="FF0000"/>
                </a:solidFill>
              </a:rPr>
              <a:t>2</a:t>
            </a:r>
            <a:r>
              <a:rPr lang="pt-BR" sz="2400" baseline="30000"/>
              <a:t>-m</a:t>
            </a:r>
            <a:r>
              <a:rPr lang="pt-BR" sz="2400"/>
              <a:t>,  a</a:t>
            </a:r>
            <a:r>
              <a:rPr lang="pt-BR" sz="2400" baseline="-25000"/>
              <a:t>i</a:t>
            </a:r>
            <a:r>
              <a:rPr lang="pt-BR" sz="2400"/>
              <a:t> = </a:t>
            </a:r>
            <a:r>
              <a:rPr lang="pt-BR" sz="1800"/>
              <a:t>{0, 1}</a:t>
            </a:r>
          </a:p>
          <a:p>
            <a:pPr marL="0" indent="0">
              <a:buNone/>
              <a:defRPr/>
            </a:pPr>
            <a:r>
              <a:rPr lang="fr-FR" sz="2200" b="1">
                <a:solidFill>
                  <a:srgbClr val="FF0000"/>
                </a:solidFill>
              </a:rPr>
              <a:t>Ví dụ 3.4: </a:t>
            </a:r>
          </a:p>
          <a:p>
            <a:pPr marL="0" indent="0">
              <a:buNone/>
              <a:defRPr/>
            </a:pPr>
            <a:r>
              <a:rPr lang="fr-FR" sz="2200" b="1">
                <a:solidFill>
                  <a:srgbClr val="FF0000"/>
                </a:solidFill>
              </a:rPr>
              <a:t>	</a:t>
            </a:r>
            <a:r>
              <a:rPr lang="fr-FR" sz="2200" b="1"/>
              <a:t>10110</a:t>
            </a:r>
            <a:r>
              <a:rPr lang="fr-FR" sz="2200" b="1" baseline="-25000">
                <a:solidFill>
                  <a:srgbClr val="FF0000"/>
                </a:solidFill>
              </a:rPr>
              <a:t>2</a:t>
            </a:r>
            <a:r>
              <a:rPr lang="fr-FR" sz="2200" b="1"/>
              <a:t> = 1.</a:t>
            </a:r>
            <a:r>
              <a:rPr lang="fr-FR" sz="2200" b="1">
                <a:solidFill>
                  <a:srgbClr val="FF0000"/>
                </a:solidFill>
              </a:rPr>
              <a:t>2</a:t>
            </a:r>
            <a:r>
              <a:rPr lang="fr-FR" sz="2200" b="1" baseline="30000"/>
              <a:t>4</a:t>
            </a:r>
            <a:r>
              <a:rPr lang="fr-FR" sz="2200" b="1"/>
              <a:t> + 0.</a:t>
            </a:r>
            <a:r>
              <a:rPr lang="fr-FR" sz="2200" b="1">
                <a:solidFill>
                  <a:srgbClr val="FF0000"/>
                </a:solidFill>
              </a:rPr>
              <a:t>2</a:t>
            </a:r>
            <a:r>
              <a:rPr lang="fr-FR" sz="2200" b="1" baseline="30000"/>
              <a:t>3 </a:t>
            </a:r>
            <a:r>
              <a:rPr lang="fr-FR" sz="2200" b="1"/>
              <a:t>+ 1.</a:t>
            </a:r>
            <a:r>
              <a:rPr lang="fr-FR" sz="2200" b="1">
                <a:solidFill>
                  <a:srgbClr val="FF0000"/>
                </a:solidFill>
              </a:rPr>
              <a:t>2</a:t>
            </a:r>
            <a:r>
              <a:rPr lang="fr-FR" sz="2200" b="1" baseline="30000"/>
              <a:t>2</a:t>
            </a:r>
            <a:r>
              <a:rPr lang="fr-FR" sz="2200" b="1"/>
              <a:t> + 1.</a:t>
            </a:r>
            <a:r>
              <a:rPr lang="fr-FR" sz="2200" b="1">
                <a:solidFill>
                  <a:srgbClr val="FF0000"/>
                </a:solidFill>
              </a:rPr>
              <a:t>2</a:t>
            </a:r>
            <a:r>
              <a:rPr lang="fr-FR" sz="2200" b="1" baseline="30000"/>
              <a:t>1</a:t>
            </a:r>
            <a:r>
              <a:rPr lang="fr-FR" sz="2200" b="1"/>
              <a:t> + 0.</a:t>
            </a:r>
            <a:r>
              <a:rPr lang="fr-FR" sz="2200" b="1">
                <a:solidFill>
                  <a:srgbClr val="FF0000"/>
                </a:solidFill>
              </a:rPr>
              <a:t>2</a:t>
            </a:r>
            <a:r>
              <a:rPr lang="fr-FR" sz="2200" b="1" baseline="30000"/>
              <a:t>0</a:t>
            </a:r>
            <a:r>
              <a:rPr lang="fr-FR" sz="2200" b="1"/>
              <a:t> </a:t>
            </a:r>
          </a:p>
          <a:p>
            <a:pPr marL="0" indent="0">
              <a:buNone/>
              <a:tabLst>
                <a:tab pos="1766888" algn="l"/>
              </a:tabLst>
              <a:defRPr/>
            </a:pPr>
            <a:r>
              <a:rPr lang="fr-FR" sz="2200" b="1"/>
              <a:t>	= 1.16 + 0.8 + 1.4 + 1.2 + 0.1 = 16 + 0 + 4 + 2 + 0 = 22</a:t>
            </a:r>
            <a:r>
              <a:rPr lang="fr-FR" sz="2200" b="1" baseline="-25000">
                <a:solidFill>
                  <a:srgbClr val="FF0000"/>
                </a:solidFill>
              </a:rPr>
              <a:t>10</a:t>
            </a:r>
          </a:p>
        </p:txBody>
      </p:sp>
      <p:sp>
        <p:nvSpPr>
          <p:cNvPr id="5" name="Rectangle 4"/>
          <p:cNvSpPr/>
          <p:nvPr/>
        </p:nvSpPr>
        <p:spPr>
          <a:xfrm>
            <a:off x="1675576" y="4383314"/>
            <a:ext cx="9255211" cy="451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12</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65FF331F-A778-405E-BE60-747B94856368}"/>
              </a:ext>
            </a:extLst>
          </p:cNvPr>
          <p:cNvSpPr>
            <a:spLocks noGrp="1"/>
          </p:cNvSpPr>
          <p:nvPr>
            <p:ph type="sldNum" sz="quarter" idx="12"/>
          </p:nvPr>
        </p:nvSpPr>
        <p:spPr/>
        <p:txBody>
          <a:bodyPr/>
          <a:lstStyle/>
          <a:p>
            <a:fld id="{FE1236C6-0024-4286-AA03-0A6E67CE63D4}" type="slidenum">
              <a:rPr lang="en-US" smtClean="0"/>
              <a:t>12</a:t>
            </a:fld>
            <a:endParaRPr lang="en-US"/>
          </a:p>
        </p:txBody>
      </p:sp>
      <p:sp>
        <p:nvSpPr>
          <p:cNvPr id="8" name="Rectangle 7">
            <a:extLst>
              <a:ext uri="{FF2B5EF4-FFF2-40B4-BE49-F238E27FC236}">
                <a16:creationId xmlns:a16="http://schemas.microsoft.com/office/drawing/2014/main" id="{98C9AE26-6CA9-41BF-AAF6-58357A687ED0}"/>
              </a:ext>
            </a:extLst>
          </p:cNvPr>
          <p:cNvSpPr/>
          <p:nvPr/>
        </p:nvSpPr>
        <p:spPr>
          <a:xfrm>
            <a:off x="1243776" y="3848685"/>
            <a:ext cx="10358463" cy="461665"/>
          </a:xfrm>
          <a:prstGeom prst="rect">
            <a:avLst/>
          </a:prstGeom>
          <a:ln>
            <a:solidFill>
              <a:srgbClr val="FF0000"/>
            </a:solidFill>
            <a:prstDash val="dash"/>
          </a:ln>
        </p:spPr>
        <p:txBody>
          <a:bodyPr wrap="square">
            <a:spAutoFit/>
          </a:bodyPr>
          <a:lstStyle/>
          <a:p>
            <a:pPr marL="457200" indent="0">
              <a:buNone/>
            </a:pPr>
            <a:r>
              <a:rPr lang="en-US" sz="2400">
                <a:latin typeface="Times New Roman" pitchFamily="18" charset="0"/>
                <a:cs typeface="Times New Roman" pitchFamily="18" charset="0"/>
              </a:rPr>
              <a:t>N</a:t>
            </a:r>
            <a:r>
              <a:rPr lang="en-US" sz="2400" baseline="-25000">
                <a:latin typeface="Times New Roman" pitchFamily="18" charset="0"/>
                <a:cs typeface="Times New Roman" pitchFamily="18" charset="0"/>
              </a:rPr>
              <a:t>b</a:t>
            </a:r>
            <a:r>
              <a:rPr lang="en-US" sz="2400">
                <a:latin typeface="Times New Roman" pitchFamily="18" charset="0"/>
                <a:cs typeface="Times New Roman" pitchFamily="18" charset="0"/>
              </a:rPr>
              <a:t> = </a:t>
            </a:r>
            <a:r>
              <a:rPr lang="en-US" sz="2400">
                <a:solidFill>
                  <a:srgbClr val="FF0000"/>
                </a:solidFill>
                <a:latin typeface="Times New Roman" pitchFamily="18" charset="0"/>
                <a:cs typeface="Times New Roman" pitchFamily="18" charset="0"/>
              </a:rPr>
              <a:t>a</a:t>
            </a:r>
            <a:r>
              <a:rPr lang="en-US" sz="2400" baseline="-25000">
                <a:solidFill>
                  <a:srgbClr val="FF0000"/>
                </a:solidFill>
                <a:latin typeface="Times New Roman" pitchFamily="18" charset="0"/>
                <a:cs typeface="Times New Roman" pitchFamily="18" charset="0"/>
              </a:rPr>
              <a:t>n</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n</a:t>
            </a:r>
            <a:r>
              <a:rPr lang="en-US" sz="2400">
                <a:solidFill>
                  <a:srgbClr val="FF0000"/>
                </a:solidFill>
                <a:latin typeface="Times New Roman" pitchFamily="18" charset="0"/>
                <a:cs typeface="Times New Roman" pitchFamily="18" charset="0"/>
              </a:rPr>
              <a:t> + a</a:t>
            </a:r>
            <a:r>
              <a:rPr lang="en-US" sz="2400" baseline="-25000">
                <a:solidFill>
                  <a:srgbClr val="FF0000"/>
                </a:solidFill>
                <a:latin typeface="Times New Roman" pitchFamily="18" charset="0"/>
                <a:cs typeface="Times New Roman" pitchFamily="18" charset="0"/>
              </a:rPr>
              <a:t>n-1</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n-1</a:t>
            </a:r>
            <a:r>
              <a:rPr lang="en-US" sz="2400">
                <a:solidFill>
                  <a:srgbClr val="FF0000"/>
                </a:solidFill>
                <a:latin typeface="Times New Roman" pitchFamily="18" charset="0"/>
                <a:cs typeface="Times New Roman" pitchFamily="18" charset="0"/>
              </a:rPr>
              <a:t> + a</a:t>
            </a:r>
            <a:r>
              <a:rPr lang="en-US" sz="2400" baseline="-25000">
                <a:solidFill>
                  <a:srgbClr val="FF0000"/>
                </a:solidFill>
                <a:latin typeface="Times New Roman" pitchFamily="18" charset="0"/>
                <a:cs typeface="Times New Roman" pitchFamily="18" charset="0"/>
              </a:rPr>
              <a:t>n-2</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n-2</a:t>
            </a:r>
            <a:r>
              <a:rPr lang="en-US" sz="2400">
                <a:solidFill>
                  <a:srgbClr val="FF0000"/>
                </a:solidFill>
                <a:latin typeface="Times New Roman" pitchFamily="18" charset="0"/>
                <a:cs typeface="Times New Roman" pitchFamily="18" charset="0"/>
              </a:rPr>
              <a:t> +…+ a</a:t>
            </a:r>
            <a:r>
              <a:rPr lang="en-US" sz="2400" baseline="-25000">
                <a:solidFill>
                  <a:srgbClr val="FF0000"/>
                </a:solidFill>
                <a:latin typeface="Times New Roman" pitchFamily="18" charset="0"/>
                <a:cs typeface="Times New Roman" pitchFamily="18" charset="0"/>
              </a:rPr>
              <a:t>1</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1</a:t>
            </a:r>
            <a:r>
              <a:rPr lang="en-US" sz="2400">
                <a:solidFill>
                  <a:srgbClr val="FF0000"/>
                </a:solidFill>
                <a:latin typeface="Times New Roman" pitchFamily="18" charset="0"/>
                <a:cs typeface="Times New Roman" pitchFamily="18" charset="0"/>
              </a:rPr>
              <a:t> </a:t>
            </a:r>
            <a:r>
              <a:rPr lang="en-US" sz="2400">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a</a:t>
            </a:r>
            <a:r>
              <a:rPr lang="en-US" sz="2400" baseline="-25000">
                <a:solidFill>
                  <a:srgbClr val="FF0000"/>
                </a:solidFill>
                <a:latin typeface="Times New Roman" pitchFamily="18" charset="0"/>
                <a:cs typeface="Times New Roman" pitchFamily="18" charset="0"/>
              </a:rPr>
              <a:t>0</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0</a:t>
            </a:r>
            <a:r>
              <a:rPr lang="en-US" sz="2400">
                <a:latin typeface="Times New Roman" pitchFamily="18" charset="0"/>
                <a:cs typeface="Times New Roman" pitchFamily="18" charset="0"/>
              </a:rPr>
              <a:t>+ </a:t>
            </a:r>
            <a:r>
              <a:rPr lang="en-US" sz="2400">
                <a:solidFill>
                  <a:srgbClr val="0000FF"/>
                </a:solidFill>
                <a:latin typeface="Times New Roman" pitchFamily="18" charset="0"/>
                <a:cs typeface="Times New Roman" pitchFamily="18" charset="0"/>
              </a:rPr>
              <a:t>a</a:t>
            </a:r>
            <a:r>
              <a:rPr lang="en-US" sz="2400" baseline="-25000">
                <a:solidFill>
                  <a:srgbClr val="0000FF"/>
                </a:solidFill>
                <a:latin typeface="Times New Roman" pitchFamily="18" charset="0"/>
                <a:cs typeface="Times New Roman" pitchFamily="18" charset="0"/>
              </a:rPr>
              <a:t>-1</a:t>
            </a:r>
            <a:r>
              <a:rPr lang="en-US" sz="2400">
                <a:solidFill>
                  <a:srgbClr val="0000FF"/>
                </a:solidFill>
                <a:latin typeface="Times New Roman" pitchFamily="18" charset="0"/>
                <a:cs typeface="Times New Roman" pitchFamily="18" charset="0"/>
              </a:rPr>
              <a:t>.b</a:t>
            </a:r>
            <a:r>
              <a:rPr lang="en-US" sz="2400" baseline="30000">
                <a:solidFill>
                  <a:srgbClr val="0000FF"/>
                </a:solidFill>
                <a:latin typeface="Times New Roman" pitchFamily="18" charset="0"/>
                <a:cs typeface="Times New Roman" pitchFamily="18" charset="0"/>
              </a:rPr>
              <a:t>-1</a:t>
            </a:r>
            <a:r>
              <a:rPr lang="en-US" sz="2400">
                <a:solidFill>
                  <a:srgbClr val="0000FF"/>
                </a:solidFill>
                <a:latin typeface="Times New Roman" pitchFamily="18" charset="0"/>
                <a:cs typeface="Times New Roman" pitchFamily="18" charset="0"/>
              </a:rPr>
              <a:t> + a</a:t>
            </a:r>
            <a:r>
              <a:rPr lang="en-US" sz="2400" baseline="-25000">
                <a:solidFill>
                  <a:srgbClr val="0000FF"/>
                </a:solidFill>
                <a:latin typeface="Times New Roman" pitchFamily="18" charset="0"/>
                <a:cs typeface="Times New Roman" pitchFamily="18" charset="0"/>
              </a:rPr>
              <a:t>-2</a:t>
            </a:r>
            <a:r>
              <a:rPr lang="en-US" sz="2400">
                <a:solidFill>
                  <a:srgbClr val="0000FF"/>
                </a:solidFill>
                <a:latin typeface="Times New Roman" pitchFamily="18" charset="0"/>
                <a:cs typeface="Times New Roman" pitchFamily="18" charset="0"/>
              </a:rPr>
              <a:t>.b</a:t>
            </a:r>
            <a:r>
              <a:rPr lang="en-US" sz="2400" baseline="30000">
                <a:solidFill>
                  <a:srgbClr val="0000FF"/>
                </a:solidFill>
                <a:latin typeface="Times New Roman" pitchFamily="18" charset="0"/>
                <a:cs typeface="Times New Roman" pitchFamily="18" charset="0"/>
              </a:rPr>
              <a:t>-2</a:t>
            </a:r>
            <a:r>
              <a:rPr lang="en-US" sz="2400">
                <a:solidFill>
                  <a:srgbClr val="0000FF"/>
                </a:solidFill>
                <a:latin typeface="Times New Roman" pitchFamily="18" charset="0"/>
                <a:cs typeface="Times New Roman" pitchFamily="18" charset="0"/>
              </a:rPr>
              <a:t> +…+ a</a:t>
            </a:r>
            <a:r>
              <a:rPr lang="en-US" sz="2400" baseline="-25000">
                <a:solidFill>
                  <a:srgbClr val="0000FF"/>
                </a:solidFill>
                <a:latin typeface="Times New Roman" pitchFamily="18" charset="0"/>
                <a:cs typeface="Times New Roman" pitchFamily="18" charset="0"/>
              </a:rPr>
              <a:t>-m</a:t>
            </a:r>
            <a:r>
              <a:rPr lang="en-US" sz="2400">
                <a:solidFill>
                  <a:srgbClr val="0000FF"/>
                </a:solidFill>
                <a:latin typeface="Times New Roman" pitchFamily="18" charset="0"/>
                <a:cs typeface="Times New Roman" pitchFamily="18" charset="0"/>
              </a:rPr>
              <a:t>.b</a:t>
            </a:r>
            <a:r>
              <a:rPr lang="en-US" sz="2400" baseline="30000">
                <a:solidFill>
                  <a:srgbClr val="0000FF"/>
                </a:solidFill>
                <a:latin typeface="Times New Roman" pitchFamily="18" charset="0"/>
                <a:cs typeface="Times New Roman" pitchFamily="18" charset="0"/>
              </a:rPr>
              <a:t>-m</a:t>
            </a:r>
          </a:p>
        </p:txBody>
      </p:sp>
    </p:spTree>
    <p:extLst>
      <p:ext uri="{BB962C8B-B14F-4D97-AF65-F5344CB8AC3E}">
        <p14:creationId xmlns:p14="http://schemas.microsoft.com/office/powerpoint/2010/main" val="1200968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2. Biểu diễn số trong các hệ đếm</a:t>
            </a:r>
          </a:p>
        </p:txBody>
      </p:sp>
      <p:sp>
        <p:nvSpPr>
          <p:cNvPr id="2" name="Content Placeholder 1"/>
          <p:cNvSpPr>
            <a:spLocks noGrp="1"/>
          </p:cNvSpPr>
          <p:nvPr>
            <p:ph idx="1"/>
          </p:nvPr>
        </p:nvSpPr>
        <p:spPr>
          <a:xfrm>
            <a:off x="260304" y="1112363"/>
            <a:ext cx="11800432" cy="5214296"/>
          </a:xfrm>
        </p:spPr>
        <p:txBody>
          <a:bodyPr>
            <a:noAutofit/>
          </a:bodyPr>
          <a:lstStyle/>
          <a:p>
            <a:pPr marL="514350" indent="-514350" algn="just">
              <a:buNone/>
              <a:defRPr/>
            </a:pPr>
            <a:r>
              <a:rPr lang="en-US" sz="2200" b="1">
                <a:solidFill>
                  <a:srgbClr val="0000FF"/>
                </a:solidFill>
              </a:rPr>
              <a:t>2.2. Hệ đếm nhị phân</a:t>
            </a:r>
            <a:endParaRPr lang="pt-BR" sz="1800">
              <a:solidFill>
                <a:srgbClr val="0000FF"/>
              </a:solidFill>
            </a:endParaRPr>
          </a:p>
          <a:p>
            <a:pPr marL="0" indent="0">
              <a:buNone/>
              <a:defRPr/>
            </a:pPr>
            <a:r>
              <a:rPr lang="fr-FR" sz="2200" b="1">
                <a:solidFill>
                  <a:srgbClr val="FF0000"/>
                </a:solidFill>
              </a:rPr>
              <a:t>Ví dụ 3.5: </a:t>
            </a:r>
          </a:p>
          <a:p>
            <a:pPr marL="2173288" indent="-1093788">
              <a:buNone/>
              <a:defRPr/>
            </a:pPr>
            <a:r>
              <a:rPr lang="en-US" sz="2400"/>
              <a:t>1111101</a:t>
            </a:r>
            <a:r>
              <a:rPr lang="en-US" sz="2400" baseline="-25000">
                <a:solidFill>
                  <a:srgbClr val="FF0000"/>
                </a:solidFill>
              </a:rPr>
              <a:t>2 </a:t>
            </a:r>
            <a:r>
              <a:rPr lang="en-US" sz="2400"/>
              <a:t>= 1.</a:t>
            </a:r>
            <a:r>
              <a:rPr lang="en-US" sz="2400">
                <a:solidFill>
                  <a:srgbClr val="FF0000"/>
                </a:solidFill>
              </a:rPr>
              <a:t>2</a:t>
            </a:r>
            <a:r>
              <a:rPr lang="en-US" sz="2400" baseline="30000"/>
              <a:t>6 </a:t>
            </a:r>
            <a:r>
              <a:rPr lang="en-US" sz="2400"/>
              <a:t>+ 1.</a:t>
            </a:r>
            <a:r>
              <a:rPr lang="en-US" sz="2400">
                <a:solidFill>
                  <a:srgbClr val="FF0000"/>
                </a:solidFill>
              </a:rPr>
              <a:t>2</a:t>
            </a:r>
            <a:r>
              <a:rPr lang="en-US" sz="2400" baseline="30000"/>
              <a:t>5 </a:t>
            </a:r>
            <a:r>
              <a:rPr lang="en-US" sz="2400"/>
              <a:t>+ 1.</a:t>
            </a:r>
            <a:r>
              <a:rPr lang="en-US" sz="2400">
                <a:solidFill>
                  <a:srgbClr val="FF0000"/>
                </a:solidFill>
              </a:rPr>
              <a:t>2</a:t>
            </a:r>
            <a:r>
              <a:rPr lang="en-US" sz="2400" baseline="30000"/>
              <a:t>4 </a:t>
            </a:r>
            <a:r>
              <a:rPr lang="en-US" sz="2400"/>
              <a:t>+ 1.</a:t>
            </a:r>
            <a:r>
              <a:rPr lang="en-US" sz="2400">
                <a:solidFill>
                  <a:srgbClr val="FF0000"/>
                </a:solidFill>
              </a:rPr>
              <a:t>2</a:t>
            </a:r>
            <a:r>
              <a:rPr lang="en-US" sz="2400" baseline="30000"/>
              <a:t>3 </a:t>
            </a:r>
            <a:r>
              <a:rPr lang="en-US" sz="2400"/>
              <a:t>+ 1.</a:t>
            </a:r>
            <a:r>
              <a:rPr lang="en-US" sz="2400">
                <a:solidFill>
                  <a:srgbClr val="FF0000"/>
                </a:solidFill>
              </a:rPr>
              <a:t>2</a:t>
            </a:r>
            <a:r>
              <a:rPr lang="en-US" sz="2400" baseline="30000"/>
              <a:t>2  </a:t>
            </a:r>
            <a:r>
              <a:rPr lang="en-US" sz="2400"/>
              <a:t>+ 0.</a:t>
            </a:r>
            <a:r>
              <a:rPr lang="en-US" sz="2400">
                <a:solidFill>
                  <a:srgbClr val="FF0000"/>
                </a:solidFill>
              </a:rPr>
              <a:t>2</a:t>
            </a:r>
            <a:r>
              <a:rPr lang="en-US" sz="2400" baseline="30000"/>
              <a:t>1 </a:t>
            </a:r>
            <a:r>
              <a:rPr lang="en-US" sz="2400"/>
              <a:t>+ 1.</a:t>
            </a:r>
            <a:r>
              <a:rPr lang="en-US" sz="2400">
                <a:solidFill>
                  <a:srgbClr val="FF0000"/>
                </a:solidFill>
              </a:rPr>
              <a:t>2</a:t>
            </a:r>
            <a:r>
              <a:rPr lang="en-US" sz="2400" baseline="30000"/>
              <a:t>0</a:t>
            </a:r>
            <a:r>
              <a:rPr lang="en-US" sz="2400"/>
              <a:t> </a:t>
            </a:r>
          </a:p>
          <a:p>
            <a:pPr marL="1087438" indent="-7938">
              <a:buNone/>
              <a:tabLst>
                <a:tab pos="2224088" algn="l"/>
              </a:tabLst>
              <a:defRPr/>
            </a:pPr>
            <a:r>
              <a:rPr lang="en-US" sz="2400"/>
              <a:t>		= 1.64 + 1.32 + 1.16 + 1.8 + 1.4 + 0.2 + 1.1</a:t>
            </a:r>
          </a:p>
          <a:p>
            <a:pPr marL="1087438" indent="-7938">
              <a:buNone/>
              <a:tabLst>
                <a:tab pos="2224088" algn="l"/>
              </a:tabLst>
              <a:defRPr/>
            </a:pPr>
            <a:r>
              <a:rPr lang="en-US" sz="2400"/>
              <a:t>		= 64 + 32 + 16 + 8 + 4 + 0 + 1 =  125</a:t>
            </a:r>
            <a:r>
              <a:rPr lang="en-US" sz="2400" baseline="-25000">
                <a:solidFill>
                  <a:srgbClr val="FF0000"/>
                </a:solidFill>
              </a:rPr>
              <a:t>10</a:t>
            </a:r>
            <a:endParaRPr lang="en-US" sz="2400">
              <a:solidFill>
                <a:srgbClr val="FF0000"/>
              </a:solidFill>
            </a:endParaRPr>
          </a:p>
          <a:p>
            <a:pPr marL="0" indent="0">
              <a:buNone/>
              <a:defRPr/>
            </a:pPr>
            <a:r>
              <a:rPr lang="en-US" sz="2200" b="1">
                <a:solidFill>
                  <a:srgbClr val="FF0000"/>
                </a:solidFill>
              </a:rPr>
              <a:t>Ví dụ 3.6:</a:t>
            </a:r>
          </a:p>
          <a:p>
            <a:pPr marL="1087438" indent="0">
              <a:buNone/>
              <a:defRPr/>
            </a:pPr>
            <a:r>
              <a:rPr lang="en-US" sz="2400"/>
              <a:t>10,110</a:t>
            </a:r>
            <a:r>
              <a:rPr lang="en-US" sz="2400" baseline="-25000">
                <a:solidFill>
                  <a:srgbClr val="FF0000"/>
                </a:solidFill>
              </a:rPr>
              <a:t>2</a:t>
            </a:r>
            <a:r>
              <a:rPr lang="en-US" sz="2400"/>
              <a:t> = 1.2</a:t>
            </a:r>
            <a:r>
              <a:rPr lang="en-US" sz="2400" baseline="30000"/>
              <a:t>1</a:t>
            </a:r>
            <a:r>
              <a:rPr lang="en-US" sz="2400"/>
              <a:t> + 0.2</a:t>
            </a:r>
            <a:r>
              <a:rPr lang="en-US" sz="2400" baseline="30000"/>
              <a:t>0</a:t>
            </a:r>
            <a:r>
              <a:rPr lang="en-US" sz="2400"/>
              <a:t> + 1.2</a:t>
            </a:r>
            <a:r>
              <a:rPr lang="en-US" sz="2400" baseline="30000"/>
              <a:t>-1</a:t>
            </a:r>
            <a:r>
              <a:rPr lang="en-US" sz="2400"/>
              <a:t> + 1.2</a:t>
            </a:r>
            <a:r>
              <a:rPr lang="en-US" sz="2400" baseline="30000"/>
              <a:t>-2</a:t>
            </a:r>
            <a:r>
              <a:rPr lang="en-US" sz="2400"/>
              <a:t> + 0.2</a:t>
            </a:r>
            <a:r>
              <a:rPr lang="en-US" sz="2400" baseline="30000"/>
              <a:t>-3</a:t>
            </a:r>
          </a:p>
          <a:p>
            <a:pPr marL="1087438" indent="0">
              <a:buNone/>
              <a:tabLst>
                <a:tab pos="2116138" algn="l"/>
              </a:tabLst>
              <a:defRPr/>
            </a:pPr>
            <a:r>
              <a:rPr lang="en-US" sz="2400"/>
              <a:t> 	= 1.2 + 0.1 + 1.1/2 + 1.1/4 + 0.1/8</a:t>
            </a:r>
          </a:p>
          <a:p>
            <a:pPr marL="1087438" indent="0">
              <a:buNone/>
              <a:tabLst>
                <a:tab pos="2116138" algn="l"/>
              </a:tabLst>
              <a:defRPr/>
            </a:pPr>
            <a:r>
              <a:rPr lang="en-US" sz="2400"/>
              <a:t>	= 2 + 0 + 0,5 + 0,25 + 0 = 2,75</a:t>
            </a:r>
            <a:r>
              <a:rPr lang="en-US" sz="2400" baseline="-25000">
                <a:solidFill>
                  <a:srgbClr val="FF0000"/>
                </a:solidFill>
              </a:rPr>
              <a:t>10</a:t>
            </a:r>
          </a:p>
          <a:p>
            <a:pPr marL="0" indent="0">
              <a:buNone/>
              <a:defRPr/>
            </a:pPr>
            <a:r>
              <a:rPr lang="en-US" sz="2400"/>
              <a:t>Bài luyện tập: </a:t>
            </a:r>
            <a:r>
              <a:rPr lang="en-US" sz="2000"/>
              <a:t>Đổi số hệ nhị phân sau ra hệ thập phân: </a:t>
            </a:r>
            <a:r>
              <a:rPr lang="en-US" sz="2000">
                <a:solidFill>
                  <a:srgbClr val="FF0000"/>
                </a:solidFill>
              </a:rPr>
              <a:t>01110110</a:t>
            </a:r>
            <a:r>
              <a:rPr lang="en-US" sz="2000" baseline="-25000"/>
              <a:t>2</a:t>
            </a:r>
            <a:r>
              <a:rPr lang="en-US" sz="2000"/>
              <a:t> = </a:t>
            </a:r>
            <a:r>
              <a:rPr lang="en-US" sz="2000">
                <a:solidFill>
                  <a:srgbClr val="FF0000"/>
                </a:solidFill>
              </a:rPr>
              <a:t>?</a:t>
            </a:r>
            <a:r>
              <a:rPr lang="en-US" sz="2000" baseline="-25000"/>
              <a:t>10  </a:t>
            </a:r>
            <a:r>
              <a:rPr lang="en-US" sz="2000"/>
              <a:t>; </a:t>
            </a:r>
            <a:r>
              <a:rPr lang="en-US" sz="2000">
                <a:solidFill>
                  <a:srgbClr val="FF0000"/>
                </a:solidFill>
              </a:rPr>
              <a:t>11000111</a:t>
            </a:r>
            <a:r>
              <a:rPr lang="en-US" sz="2000" baseline="-25000"/>
              <a:t>2</a:t>
            </a:r>
            <a:r>
              <a:rPr lang="en-US" sz="2000"/>
              <a:t> = </a:t>
            </a:r>
            <a:r>
              <a:rPr lang="en-US" sz="2000">
                <a:solidFill>
                  <a:srgbClr val="FF0000"/>
                </a:solidFill>
              </a:rPr>
              <a:t>?</a:t>
            </a:r>
            <a:r>
              <a:rPr lang="en-US" sz="2000" baseline="-25000"/>
              <a:t>10</a:t>
            </a:r>
            <a:endParaRPr lang="en-US" sz="24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13</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E2EC0718-0872-4269-B171-85B503AE3E1C}"/>
              </a:ext>
            </a:extLst>
          </p:cNvPr>
          <p:cNvSpPr>
            <a:spLocks noGrp="1"/>
          </p:cNvSpPr>
          <p:nvPr>
            <p:ph type="sldNum" sz="quarter" idx="12"/>
          </p:nvPr>
        </p:nvSpPr>
        <p:spPr/>
        <p:txBody>
          <a:bodyPr/>
          <a:lstStyle/>
          <a:p>
            <a:fld id="{FE1236C6-0024-4286-AA03-0A6E67CE63D4}" type="slidenum">
              <a:rPr lang="en-US" smtClean="0"/>
              <a:t>13</a:t>
            </a:fld>
            <a:endParaRPr lang="en-US"/>
          </a:p>
        </p:txBody>
      </p:sp>
      <p:sp>
        <p:nvSpPr>
          <p:cNvPr id="5" name="Rectangle 4">
            <a:extLst>
              <a:ext uri="{FF2B5EF4-FFF2-40B4-BE49-F238E27FC236}">
                <a16:creationId xmlns:a16="http://schemas.microsoft.com/office/drawing/2014/main" id="{4A9BD8A6-F47D-49B8-903E-B491471D302E}"/>
              </a:ext>
            </a:extLst>
          </p:cNvPr>
          <p:cNvSpPr/>
          <p:nvPr/>
        </p:nvSpPr>
        <p:spPr>
          <a:xfrm>
            <a:off x="260305" y="5365750"/>
            <a:ext cx="10541046" cy="46355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4BF1230-F5CE-4007-95A5-E1332B7415C4}"/>
              </a:ext>
            </a:extLst>
          </p:cNvPr>
          <p:cNvSpPr txBox="1"/>
          <p:nvPr/>
        </p:nvSpPr>
        <p:spPr>
          <a:xfrm>
            <a:off x="8705850" y="2489200"/>
            <a:ext cx="569387" cy="369332"/>
          </a:xfrm>
          <a:prstGeom prst="rect">
            <a:avLst/>
          </a:prstGeom>
          <a:noFill/>
        </p:spPr>
        <p:txBody>
          <a:bodyPr wrap="none" rtlCol="0">
            <a:spAutoFit/>
          </a:bodyPr>
          <a:lstStyle/>
          <a:p>
            <a:r>
              <a:rPr lang="en-US"/>
              <a:t>125</a:t>
            </a:r>
          </a:p>
        </p:txBody>
      </p:sp>
      <p:sp>
        <p:nvSpPr>
          <p:cNvPr id="8" name="TextBox 7">
            <a:extLst>
              <a:ext uri="{FF2B5EF4-FFF2-40B4-BE49-F238E27FC236}">
                <a16:creationId xmlns:a16="http://schemas.microsoft.com/office/drawing/2014/main" id="{6AB1D194-45CB-4CB9-A043-C95114341AB8}"/>
              </a:ext>
            </a:extLst>
          </p:cNvPr>
          <p:cNvSpPr txBox="1"/>
          <p:nvPr/>
        </p:nvSpPr>
        <p:spPr>
          <a:xfrm>
            <a:off x="9179950" y="2546079"/>
            <a:ext cx="312906" cy="369332"/>
          </a:xfrm>
          <a:prstGeom prst="rect">
            <a:avLst/>
          </a:prstGeom>
          <a:noFill/>
        </p:spPr>
        <p:txBody>
          <a:bodyPr wrap="none" rtlCol="0">
            <a:spAutoFit/>
          </a:bodyPr>
          <a:lstStyle/>
          <a:p>
            <a:r>
              <a:rPr lang="en-US"/>
              <a:t>2</a:t>
            </a:r>
          </a:p>
        </p:txBody>
      </p:sp>
      <p:grpSp>
        <p:nvGrpSpPr>
          <p:cNvPr id="15" name="Group 14">
            <a:extLst>
              <a:ext uri="{FF2B5EF4-FFF2-40B4-BE49-F238E27FC236}">
                <a16:creationId xmlns:a16="http://schemas.microsoft.com/office/drawing/2014/main" id="{727CE135-8F91-4116-B9A4-EAB6EC61D5AE}"/>
              </a:ext>
            </a:extLst>
          </p:cNvPr>
          <p:cNvGrpSpPr/>
          <p:nvPr/>
        </p:nvGrpSpPr>
        <p:grpSpPr>
          <a:xfrm>
            <a:off x="9227593" y="2517830"/>
            <a:ext cx="480363" cy="387649"/>
            <a:chOff x="9964193" y="1320800"/>
            <a:chExt cx="480363" cy="387649"/>
          </a:xfrm>
        </p:grpSpPr>
        <p:cxnSp>
          <p:nvCxnSpPr>
            <p:cNvPr id="10" name="Straight Connector 9">
              <a:extLst>
                <a:ext uri="{FF2B5EF4-FFF2-40B4-BE49-F238E27FC236}">
                  <a16:creationId xmlns:a16="http://schemas.microsoft.com/office/drawing/2014/main" id="{CBB7F327-71C4-43F6-B4A2-802946E6012F}"/>
                </a:ext>
              </a:extLst>
            </p:cNvPr>
            <p:cNvCxnSpPr>
              <a:cxnSpLocks/>
            </p:cNvCxnSpPr>
            <p:nvPr/>
          </p:nvCxnSpPr>
          <p:spPr>
            <a:xfrm>
              <a:off x="9964193" y="1320800"/>
              <a:ext cx="0" cy="387649"/>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0947F700-B7F0-4BB2-AC41-285E23E48F0E}"/>
                </a:ext>
              </a:extLst>
            </p:cNvPr>
            <p:cNvCxnSpPr>
              <a:cxnSpLocks/>
            </p:cNvCxnSpPr>
            <p:nvPr/>
          </p:nvCxnSpPr>
          <p:spPr>
            <a:xfrm>
              <a:off x="9964193" y="1708449"/>
              <a:ext cx="480363" cy="0"/>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grpSp>
      <p:sp>
        <p:nvSpPr>
          <p:cNvPr id="16" name="TextBox 15">
            <a:extLst>
              <a:ext uri="{FF2B5EF4-FFF2-40B4-BE49-F238E27FC236}">
                <a16:creationId xmlns:a16="http://schemas.microsoft.com/office/drawing/2014/main" id="{EA818E43-DFA8-4AC9-B510-C089727167A4}"/>
              </a:ext>
            </a:extLst>
          </p:cNvPr>
          <p:cNvSpPr txBox="1"/>
          <p:nvPr/>
        </p:nvSpPr>
        <p:spPr>
          <a:xfrm>
            <a:off x="9311321" y="2921137"/>
            <a:ext cx="441146" cy="369332"/>
          </a:xfrm>
          <a:prstGeom prst="rect">
            <a:avLst/>
          </a:prstGeom>
          <a:noFill/>
        </p:spPr>
        <p:txBody>
          <a:bodyPr wrap="none" rtlCol="0">
            <a:spAutoFit/>
          </a:bodyPr>
          <a:lstStyle/>
          <a:p>
            <a:r>
              <a:rPr lang="en-US"/>
              <a:t>62</a:t>
            </a:r>
          </a:p>
        </p:txBody>
      </p:sp>
      <p:sp>
        <p:nvSpPr>
          <p:cNvPr id="17" name="TextBox 16">
            <a:extLst>
              <a:ext uri="{FF2B5EF4-FFF2-40B4-BE49-F238E27FC236}">
                <a16:creationId xmlns:a16="http://schemas.microsoft.com/office/drawing/2014/main" id="{F9C98A0D-C4B6-4FA2-95E3-76F4E91434FE}"/>
              </a:ext>
            </a:extLst>
          </p:cNvPr>
          <p:cNvSpPr txBox="1"/>
          <p:nvPr/>
        </p:nvSpPr>
        <p:spPr>
          <a:xfrm>
            <a:off x="8962331" y="2720813"/>
            <a:ext cx="312906" cy="369332"/>
          </a:xfrm>
          <a:prstGeom prst="rect">
            <a:avLst/>
          </a:prstGeom>
          <a:noFill/>
        </p:spPr>
        <p:txBody>
          <a:bodyPr wrap="none" rtlCol="0">
            <a:spAutoFit/>
          </a:bodyPr>
          <a:lstStyle/>
          <a:p>
            <a:r>
              <a:rPr lang="en-US">
                <a:solidFill>
                  <a:srgbClr val="FF0000"/>
                </a:solidFill>
              </a:rPr>
              <a:t>1</a:t>
            </a:r>
          </a:p>
        </p:txBody>
      </p:sp>
      <p:grpSp>
        <p:nvGrpSpPr>
          <p:cNvPr id="18" name="Group 17">
            <a:extLst>
              <a:ext uri="{FF2B5EF4-FFF2-40B4-BE49-F238E27FC236}">
                <a16:creationId xmlns:a16="http://schemas.microsoft.com/office/drawing/2014/main" id="{8719243E-DD04-4414-880E-9A0009B30C47}"/>
              </a:ext>
            </a:extLst>
          </p:cNvPr>
          <p:cNvGrpSpPr/>
          <p:nvPr/>
        </p:nvGrpSpPr>
        <p:grpSpPr>
          <a:xfrm>
            <a:off x="9726774" y="2928435"/>
            <a:ext cx="480363" cy="387649"/>
            <a:chOff x="9964193" y="1320800"/>
            <a:chExt cx="480363" cy="387649"/>
          </a:xfrm>
        </p:grpSpPr>
        <p:cxnSp>
          <p:nvCxnSpPr>
            <p:cNvPr id="19" name="Straight Connector 18">
              <a:extLst>
                <a:ext uri="{FF2B5EF4-FFF2-40B4-BE49-F238E27FC236}">
                  <a16:creationId xmlns:a16="http://schemas.microsoft.com/office/drawing/2014/main" id="{83A8D2F9-1BB0-4D25-B22E-8478F45C7942}"/>
                </a:ext>
              </a:extLst>
            </p:cNvPr>
            <p:cNvCxnSpPr>
              <a:cxnSpLocks/>
            </p:cNvCxnSpPr>
            <p:nvPr/>
          </p:nvCxnSpPr>
          <p:spPr>
            <a:xfrm>
              <a:off x="9964193" y="1320800"/>
              <a:ext cx="0" cy="387649"/>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5D6EAE38-9C3D-4AA2-8D8D-E60517A4FAF3}"/>
                </a:ext>
              </a:extLst>
            </p:cNvPr>
            <p:cNvCxnSpPr>
              <a:cxnSpLocks/>
            </p:cNvCxnSpPr>
            <p:nvPr/>
          </p:nvCxnSpPr>
          <p:spPr>
            <a:xfrm>
              <a:off x="9964193" y="1708449"/>
              <a:ext cx="480363" cy="0"/>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grpSp>
      <p:sp>
        <p:nvSpPr>
          <p:cNvPr id="21" name="TextBox 20">
            <a:extLst>
              <a:ext uri="{FF2B5EF4-FFF2-40B4-BE49-F238E27FC236}">
                <a16:creationId xmlns:a16="http://schemas.microsoft.com/office/drawing/2014/main" id="{996AF502-FE5A-4A52-84DF-9AF96CFDCDF1}"/>
              </a:ext>
            </a:extLst>
          </p:cNvPr>
          <p:cNvSpPr txBox="1"/>
          <p:nvPr/>
        </p:nvSpPr>
        <p:spPr>
          <a:xfrm>
            <a:off x="9732677" y="2968870"/>
            <a:ext cx="312906" cy="369332"/>
          </a:xfrm>
          <a:prstGeom prst="rect">
            <a:avLst/>
          </a:prstGeom>
          <a:noFill/>
        </p:spPr>
        <p:txBody>
          <a:bodyPr wrap="none" rtlCol="0">
            <a:spAutoFit/>
          </a:bodyPr>
          <a:lstStyle/>
          <a:p>
            <a:r>
              <a:rPr lang="en-US"/>
              <a:t>2</a:t>
            </a:r>
          </a:p>
        </p:txBody>
      </p:sp>
      <p:sp>
        <p:nvSpPr>
          <p:cNvPr id="22" name="TextBox 21">
            <a:extLst>
              <a:ext uri="{FF2B5EF4-FFF2-40B4-BE49-F238E27FC236}">
                <a16:creationId xmlns:a16="http://schemas.microsoft.com/office/drawing/2014/main" id="{425A2DB4-5F64-4874-9384-C63E68F41470}"/>
              </a:ext>
            </a:extLst>
          </p:cNvPr>
          <p:cNvSpPr txBox="1"/>
          <p:nvPr/>
        </p:nvSpPr>
        <p:spPr>
          <a:xfrm>
            <a:off x="9742572" y="3274064"/>
            <a:ext cx="441146" cy="369332"/>
          </a:xfrm>
          <a:prstGeom prst="rect">
            <a:avLst/>
          </a:prstGeom>
          <a:noFill/>
        </p:spPr>
        <p:txBody>
          <a:bodyPr wrap="none" rtlCol="0">
            <a:spAutoFit/>
          </a:bodyPr>
          <a:lstStyle/>
          <a:p>
            <a:r>
              <a:rPr lang="en-US"/>
              <a:t>31</a:t>
            </a:r>
          </a:p>
        </p:txBody>
      </p:sp>
      <p:sp>
        <p:nvSpPr>
          <p:cNvPr id="23" name="TextBox 22">
            <a:extLst>
              <a:ext uri="{FF2B5EF4-FFF2-40B4-BE49-F238E27FC236}">
                <a16:creationId xmlns:a16="http://schemas.microsoft.com/office/drawing/2014/main" id="{25DF65ED-05E8-4C54-8315-7033A4CC82A7}"/>
              </a:ext>
            </a:extLst>
          </p:cNvPr>
          <p:cNvSpPr txBox="1"/>
          <p:nvPr/>
        </p:nvSpPr>
        <p:spPr>
          <a:xfrm>
            <a:off x="9373969" y="3216622"/>
            <a:ext cx="312906" cy="369332"/>
          </a:xfrm>
          <a:prstGeom prst="rect">
            <a:avLst/>
          </a:prstGeom>
          <a:noFill/>
        </p:spPr>
        <p:txBody>
          <a:bodyPr wrap="none" rtlCol="0">
            <a:spAutoFit/>
          </a:bodyPr>
          <a:lstStyle/>
          <a:p>
            <a:r>
              <a:rPr lang="en-US">
                <a:solidFill>
                  <a:srgbClr val="FF0000"/>
                </a:solidFill>
              </a:rPr>
              <a:t>0</a:t>
            </a:r>
          </a:p>
        </p:txBody>
      </p:sp>
      <p:grpSp>
        <p:nvGrpSpPr>
          <p:cNvPr id="24" name="Group 23">
            <a:extLst>
              <a:ext uri="{FF2B5EF4-FFF2-40B4-BE49-F238E27FC236}">
                <a16:creationId xmlns:a16="http://schemas.microsoft.com/office/drawing/2014/main" id="{5BEF2AC3-20F0-4420-A4A1-EF54ECEC32B4}"/>
              </a:ext>
            </a:extLst>
          </p:cNvPr>
          <p:cNvGrpSpPr/>
          <p:nvPr/>
        </p:nvGrpSpPr>
        <p:grpSpPr>
          <a:xfrm>
            <a:off x="10108231" y="3331160"/>
            <a:ext cx="480363" cy="387649"/>
            <a:chOff x="9964193" y="1320800"/>
            <a:chExt cx="480363" cy="387649"/>
          </a:xfrm>
        </p:grpSpPr>
        <p:cxnSp>
          <p:nvCxnSpPr>
            <p:cNvPr id="25" name="Straight Connector 24">
              <a:extLst>
                <a:ext uri="{FF2B5EF4-FFF2-40B4-BE49-F238E27FC236}">
                  <a16:creationId xmlns:a16="http://schemas.microsoft.com/office/drawing/2014/main" id="{90A710AB-AB9D-43D9-B644-8070CB8FF9B2}"/>
                </a:ext>
              </a:extLst>
            </p:cNvPr>
            <p:cNvCxnSpPr>
              <a:cxnSpLocks/>
            </p:cNvCxnSpPr>
            <p:nvPr/>
          </p:nvCxnSpPr>
          <p:spPr>
            <a:xfrm>
              <a:off x="9964193" y="1320800"/>
              <a:ext cx="0" cy="387649"/>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530E9F17-DB20-41EC-958B-42C85E9524E4}"/>
                </a:ext>
              </a:extLst>
            </p:cNvPr>
            <p:cNvCxnSpPr>
              <a:cxnSpLocks/>
            </p:cNvCxnSpPr>
            <p:nvPr/>
          </p:nvCxnSpPr>
          <p:spPr>
            <a:xfrm>
              <a:off x="9964193" y="1708449"/>
              <a:ext cx="480363" cy="0"/>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grpSp>
      <p:sp>
        <p:nvSpPr>
          <p:cNvPr id="27" name="TextBox 26">
            <a:extLst>
              <a:ext uri="{FF2B5EF4-FFF2-40B4-BE49-F238E27FC236}">
                <a16:creationId xmlns:a16="http://schemas.microsoft.com/office/drawing/2014/main" id="{F80387A7-DEDC-404F-A518-19B63B5A7CBE}"/>
              </a:ext>
            </a:extLst>
          </p:cNvPr>
          <p:cNvSpPr txBox="1"/>
          <p:nvPr/>
        </p:nvSpPr>
        <p:spPr>
          <a:xfrm>
            <a:off x="10114134" y="3371595"/>
            <a:ext cx="312906" cy="369332"/>
          </a:xfrm>
          <a:prstGeom prst="rect">
            <a:avLst/>
          </a:prstGeom>
          <a:noFill/>
        </p:spPr>
        <p:txBody>
          <a:bodyPr wrap="none" rtlCol="0">
            <a:spAutoFit/>
          </a:bodyPr>
          <a:lstStyle/>
          <a:p>
            <a:r>
              <a:rPr lang="en-US"/>
              <a:t>2</a:t>
            </a:r>
          </a:p>
        </p:txBody>
      </p:sp>
      <p:sp>
        <p:nvSpPr>
          <p:cNvPr id="28" name="TextBox 27">
            <a:extLst>
              <a:ext uri="{FF2B5EF4-FFF2-40B4-BE49-F238E27FC236}">
                <a16:creationId xmlns:a16="http://schemas.microsoft.com/office/drawing/2014/main" id="{69946D76-E54F-4E0A-984F-48C255EFF452}"/>
              </a:ext>
            </a:extLst>
          </p:cNvPr>
          <p:cNvSpPr txBox="1"/>
          <p:nvPr/>
        </p:nvSpPr>
        <p:spPr>
          <a:xfrm>
            <a:off x="10223968" y="3745258"/>
            <a:ext cx="441146" cy="369332"/>
          </a:xfrm>
          <a:prstGeom prst="rect">
            <a:avLst/>
          </a:prstGeom>
          <a:noFill/>
        </p:spPr>
        <p:txBody>
          <a:bodyPr wrap="none" rtlCol="0">
            <a:spAutoFit/>
          </a:bodyPr>
          <a:lstStyle/>
          <a:p>
            <a:r>
              <a:rPr lang="en-US"/>
              <a:t>15</a:t>
            </a:r>
          </a:p>
        </p:txBody>
      </p:sp>
      <p:sp>
        <p:nvSpPr>
          <p:cNvPr id="29" name="TextBox 28">
            <a:extLst>
              <a:ext uri="{FF2B5EF4-FFF2-40B4-BE49-F238E27FC236}">
                <a16:creationId xmlns:a16="http://schemas.microsoft.com/office/drawing/2014/main" id="{55C2D2E2-3D41-46D7-ABCD-A68D6E07E7AF}"/>
              </a:ext>
            </a:extLst>
          </p:cNvPr>
          <p:cNvSpPr txBox="1"/>
          <p:nvPr/>
        </p:nvSpPr>
        <p:spPr>
          <a:xfrm>
            <a:off x="9856145" y="3556261"/>
            <a:ext cx="312906" cy="369332"/>
          </a:xfrm>
          <a:prstGeom prst="rect">
            <a:avLst/>
          </a:prstGeom>
          <a:noFill/>
        </p:spPr>
        <p:txBody>
          <a:bodyPr wrap="none" rtlCol="0">
            <a:spAutoFit/>
          </a:bodyPr>
          <a:lstStyle/>
          <a:p>
            <a:r>
              <a:rPr lang="en-US">
                <a:solidFill>
                  <a:srgbClr val="FF0000"/>
                </a:solidFill>
              </a:rPr>
              <a:t>1</a:t>
            </a:r>
          </a:p>
        </p:txBody>
      </p:sp>
      <p:grpSp>
        <p:nvGrpSpPr>
          <p:cNvPr id="30" name="Group 29">
            <a:extLst>
              <a:ext uri="{FF2B5EF4-FFF2-40B4-BE49-F238E27FC236}">
                <a16:creationId xmlns:a16="http://schemas.microsoft.com/office/drawing/2014/main" id="{3E71E0AE-CB24-4916-AA24-6DEF728C0F18}"/>
              </a:ext>
            </a:extLst>
          </p:cNvPr>
          <p:cNvGrpSpPr/>
          <p:nvPr/>
        </p:nvGrpSpPr>
        <p:grpSpPr>
          <a:xfrm>
            <a:off x="10601280" y="3761085"/>
            <a:ext cx="480363" cy="387649"/>
            <a:chOff x="9964193" y="1320800"/>
            <a:chExt cx="480363" cy="387649"/>
          </a:xfrm>
        </p:grpSpPr>
        <p:cxnSp>
          <p:nvCxnSpPr>
            <p:cNvPr id="31" name="Straight Connector 30">
              <a:extLst>
                <a:ext uri="{FF2B5EF4-FFF2-40B4-BE49-F238E27FC236}">
                  <a16:creationId xmlns:a16="http://schemas.microsoft.com/office/drawing/2014/main" id="{D34EAB8C-DFE3-4885-B349-9279FFD11286}"/>
                </a:ext>
              </a:extLst>
            </p:cNvPr>
            <p:cNvCxnSpPr>
              <a:cxnSpLocks/>
            </p:cNvCxnSpPr>
            <p:nvPr/>
          </p:nvCxnSpPr>
          <p:spPr>
            <a:xfrm>
              <a:off x="9964193" y="1320800"/>
              <a:ext cx="0" cy="387649"/>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E9719B1C-23CE-4AB0-9534-D75519017865}"/>
                </a:ext>
              </a:extLst>
            </p:cNvPr>
            <p:cNvCxnSpPr>
              <a:cxnSpLocks/>
            </p:cNvCxnSpPr>
            <p:nvPr/>
          </p:nvCxnSpPr>
          <p:spPr>
            <a:xfrm>
              <a:off x="9964193" y="1708449"/>
              <a:ext cx="480363" cy="0"/>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grpSp>
      <p:sp>
        <p:nvSpPr>
          <p:cNvPr id="33" name="TextBox 32">
            <a:extLst>
              <a:ext uri="{FF2B5EF4-FFF2-40B4-BE49-F238E27FC236}">
                <a16:creationId xmlns:a16="http://schemas.microsoft.com/office/drawing/2014/main" id="{5F56FD0D-E5A3-4C65-9EA7-5779F6B5E0FE}"/>
              </a:ext>
            </a:extLst>
          </p:cNvPr>
          <p:cNvSpPr txBox="1"/>
          <p:nvPr/>
        </p:nvSpPr>
        <p:spPr>
          <a:xfrm>
            <a:off x="10607183" y="3801520"/>
            <a:ext cx="312906" cy="369332"/>
          </a:xfrm>
          <a:prstGeom prst="rect">
            <a:avLst/>
          </a:prstGeom>
          <a:noFill/>
        </p:spPr>
        <p:txBody>
          <a:bodyPr wrap="none" rtlCol="0">
            <a:spAutoFit/>
          </a:bodyPr>
          <a:lstStyle/>
          <a:p>
            <a:r>
              <a:rPr lang="en-US"/>
              <a:t>2</a:t>
            </a:r>
          </a:p>
        </p:txBody>
      </p:sp>
      <p:sp>
        <p:nvSpPr>
          <p:cNvPr id="34" name="TextBox 33">
            <a:extLst>
              <a:ext uri="{FF2B5EF4-FFF2-40B4-BE49-F238E27FC236}">
                <a16:creationId xmlns:a16="http://schemas.microsoft.com/office/drawing/2014/main" id="{D918DCBB-B4E9-4FA5-9AAA-EF96C90F02E4}"/>
              </a:ext>
            </a:extLst>
          </p:cNvPr>
          <p:cNvSpPr txBox="1"/>
          <p:nvPr/>
        </p:nvSpPr>
        <p:spPr>
          <a:xfrm>
            <a:off x="10661889" y="4190003"/>
            <a:ext cx="312906" cy="369332"/>
          </a:xfrm>
          <a:prstGeom prst="rect">
            <a:avLst/>
          </a:prstGeom>
          <a:noFill/>
        </p:spPr>
        <p:txBody>
          <a:bodyPr wrap="none" rtlCol="0">
            <a:spAutoFit/>
          </a:bodyPr>
          <a:lstStyle/>
          <a:p>
            <a:r>
              <a:rPr lang="en-US"/>
              <a:t>7</a:t>
            </a:r>
          </a:p>
        </p:txBody>
      </p:sp>
      <p:sp>
        <p:nvSpPr>
          <p:cNvPr id="35" name="TextBox 34">
            <a:extLst>
              <a:ext uri="{FF2B5EF4-FFF2-40B4-BE49-F238E27FC236}">
                <a16:creationId xmlns:a16="http://schemas.microsoft.com/office/drawing/2014/main" id="{1B366C91-726C-4E3A-992F-660BCFA077C9}"/>
              </a:ext>
            </a:extLst>
          </p:cNvPr>
          <p:cNvSpPr txBox="1"/>
          <p:nvPr/>
        </p:nvSpPr>
        <p:spPr>
          <a:xfrm>
            <a:off x="10321525" y="4042086"/>
            <a:ext cx="312906" cy="369332"/>
          </a:xfrm>
          <a:prstGeom prst="rect">
            <a:avLst/>
          </a:prstGeom>
          <a:noFill/>
        </p:spPr>
        <p:txBody>
          <a:bodyPr wrap="none" rtlCol="0">
            <a:spAutoFit/>
          </a:bodyPr>
          <a:lstStyle/>
          <a:p>
            <a:r>
              <a:rPr lang="en-US">
                <a:solidFill>
                  <a:srgbClr val="FF0000"/>
                </a:solidFill>
              </a:rPr>
              <a:t>1</a:t>
            </a:r>
          </a:p>
        </p:txBody>
      </p:sp>
      <p:grpSp>
        <p:nvGrpSpPr>
          <p:cNvPr id="36" name="Group 35">
            <a:extLst>
              <a:ext uri="{FF2B5EF4-FFF2-40B4-BE49-F238E27FC236}">
                <a16:creationId xmlns:a16="http://schemas.microsoft.com/office/drawing/2014/main" id="{007B9250-06EA-4F11-A099-8FF1A9F01FF7}"/>
              </a:ext>
            </a:extLst>
          </p:cNvPr>
          <p:cNvGrpSpPr/>
          <p:nvPr/>
        </p:nvGrpSpPr>
        <p:grpSpPr>
          <a:xfrm>
            <a:off x="10947547" y="4190003"/>
            <a:ext cx="480363" cy="387649"/>
            <a:chOff x="9964193" y="1320800"/>
            <a:chExt cx="480363" cy="387649"/>
          </a:xfrm>
        </p:grpSpPr>
        <p:cxnSp>
          <p:nvCxnSpPr>
            <p:cNvPr id="37" name="Straight Connector 36">
              <a:extLst>
                <a:ext uri="{FF2B5EF4-FFF2-40B4-BE49-F238E27FC236}">
                  <a16:creationId xmlns:a16="http://schemas.microsoft.com/office/drawing/2014/main" id="{934606A2-2C8B-43DC-8EED-54B2F14663A7}"/>
                </a:ext>
              </a:extLst>
            </p:cNvPr>
            <p:cNvCxnSpPr>
              <a:cxnSpLocks/>
            </p:cNvCxnSpPr>
            <p:nvPr/>
          </p:nvCxnSpPr>
          <p:spPr>
            <a:xfrm>
              <a:off x="9964193" y="1320800"/>
              <a:ext cx="0" cy="387649"/>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E7482AF0-09C5-4880-AF4E-131BD3D7575B}"/>
                </a:ext>
              </a:extLst>
            </p:cNvPr>
            <p:cNvCxnSpPr>
              <a:cxnSpLocks/>
            </p:cNvCxnSpPr>
            <p:nvPr/>
          </p:nvCxnSpPr>
          <p:spPr>
            <a:xfrm>
              <a:off x="9964193" y="1708449"/>
              <a:ext cx="480363" cy="0"/>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grpSp>
      <p:sp>
        <p:nvSpPr>
          <p:cNvPr id="39" name="TextBox 38">
            <a:extLst>
              <a:ext uri="{FF2B5EF4-FFF2-40B4-BE49-F238E27FC236}">
                <a16:creationId xmlns:a16="http://schemas.microsoft.com/office/drawing/2014/main" id="{D9BCC9A5-BB14-49E9-AE7C-33A84EFE8E55}"/>
              </a:ext>
            </a:extLst>
          </p:cNvPr>
          <p:cNvSpPr txBox="1"/>
          <p:nvPr/>
        </p:nvSpPr>
        <p:spPr>
          <a:xfrm>
            <a:off x="10953450" y="4230438"/>
            <a:ext cx="312906" cy="369332"/>
          </a:xfrm>
          <a:prstGeom prst="rect">
            <a:avLst/>
          </a:prstGeom>
          <a:noFill/>
        </p:spPr>
        <p:txBody>
          <a:bodyPr wrap="none" rtlCol="0">
            <a:spAutoFit/>
          </a:bodyPr>
          <a:lstStyle/>
          <a:p>
            <a:r>
              <a:rPr lang="en-US"/>
              <a:t>2</a:t>
            </a:r>
          </a:p>
        </p:txBody>
      </p:sp>
      <p:sp>
        <p:nvSpPr>
          <p:cNvPr id="40" name="TextBox 39">
            <a:extLst>
              <a:ext uri="{FF2B5EF4-FFF2-40B4-BE49-F238E27FC236}">
                <a16:creationId xmlns:a16="http://schemas.microsoft.com/office/drawing/2014/main" id="{6D526694-FA63-4C72-BCC0-F210B4F9D821}"/>
              </a:ext>
            </a:extLst>
          </p:cNvPr>
          <p:cNvSpPr txBox="1"/>
          <p:nvPr/>
        </p:nvSpPr>
        <p:spPr>
          <a:xfrm>
            <a:off x="10964123" y="4523445"/>
            <a:ext cx="312906" cy="369332"/>
          </a:xfrm>
          <a:prstGeom prst="rect">
            <a:avLst/>
          </a:prstGeom>
          <a:noFill/>
        </p:spPr>
        <p:txBody>
          <a:bodyPr wrap="none" rtlCol="0">
            <a:spAutoFit/>
          </a:bodyPr>
          <a:lstStyle/>
          <a:p>
            <a:r>
              <a:rPr lang="en-US"/>
              <a:t>3</a:t>
            </a:r>
          </a:p>
        </p:txBody>
      </p:sp>
      <p:sp>
        <p:nvSpPr>
          <p:cNvPr id="41" name="TextBox 40">
            <a:extLst>
              <a:ext uri="{FF2B5EF4-FFF2-40B4-BE49-F238E27FC236}">
                <a16:creationId xmlns:a16="http://schemas.microsoft.com/office/drawing/2014/main" id="{86458F45-2F7B-426A-8528-7BBDCCAD9AAB}"/>
              </a:ext>
            </a:extLst>
          </p:cNvPr>
          <p:cNvSpPr txBox="1"/>
          <p:nvPr/>
        </p:nvSpPr>
        <p:spPr>
          <a:xfrm>
            <a:off x="10673294" y="4492994"/>
            <a:ext cx="312906" cy="369332"/>
          </a:xfrm>
          <a:prstGeom prst="rect">
            <a:avLst/>
          </a:prstGeom>
          <a:noFill/>
        </p:spPr>
        <p:txBody>
          <a:bodyPr wrap="none" rtlCol="0">
            <a:spAutoFit/>
          </a:bodyPr>
          <a:lstStyle/>
          <a:p>
            <a:r>
              <a:rPr lang="en-US">
                <a:solidFill>
                  <a:srgbClr val="FF0000"/>
                </a:solidFill>
              </a:rPr>
              <a:t>1</a:t>
            </a:r>
          </a:p>
        </p:txBody>
      </p:sp>
      <p:grpSp>
        <p:nvGrpSpPr>
          <p:cNvPr id="43" name="Group 42">
            <a:extLst>
              <a:ext uri="{FF2B5EF4-FFF2-40B4-BE49-F238E27FC236}">
                <a16:creationId xmlns:a16="http://schemas.microsoft.com/office/drawing/2014/main" id="{5E6E65BA-FD83-4167-A310-72E9968259FC}"/>
              </a:ext>
            </a:extLst>
          </p:cNvPr>
          <p:cNvGrpSpPr/>
          <p:nvPr/>
        </p:nvGrpSpPr>
        <p:grpSpPr>
          <a:xfrm>
            <a:off x="11280701" y="4558315"/>
            <a:ext cx="480363" cy="387649"/>
            <a:chOff x="9964193" y="1320800"/>
            <a:chExt cx="480363" cy="387649"/>
          </a:xfrm>
        </p:grpSpPr>
        <p:cxnSp>
          <p:nvCxnSpPr>
            <p:cNvPr id="44" name="Straight Connector 43">
              <a:extLst>
                <a:ext uri="{FF2B5EF4-FFF2-40B4-BE49-F238E27FC236}">
                  <a16:creationId xmlns:a16="http://schemas.microsoft.com/office/drawing/2014/main" id="{0980B9CE-6D9C-4751-ACF4-C6B75FA5FE05}"/>
                </a:ext>
              </a:extLst>
            </p:cNvPr>
            <p:cNvCxnSpPr>
              <a:cxnSpLocks/>
            </p:cNvCxnSpPr>
            <p:nvPr/>
          </p:nvCxnSpPr>
          <p:spPr>
            <a:xfrm>
              <a:off x="9964193" y="1320800"/>
              <a:ext cx="0" cy="387649"/>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74414350-F414-4188-9F8E-D9D037375414}"/>
                </a:ext>
              </a:extLst>
            </p:cNvPr>
            <p:cNvCxnSpPr>
              <a:cxnSpLocks/>
            </p:cNvCxnSpPr>
            <p:nvPr/>
          </p:nvCxnSpPr>
          <p:spPr>
            <a:xfrm>
              <a:off x="9964193" y="1708449"/>
              <a:ext cx="480363" cy="0"/>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grpSp>
      <p:sp>
        <p:nvSpPr>
          <p:cNvPr id="46" name="TextBox 45">
            <a:extLst>
              <a:ext uri="{FF2B5EF4-FFF2-40B4-BE49-F238E27FC236}">
                <a16:creationId xmlns:a16="http://schemas.microsoft.com/office/drawing/2014/main" id="{16736509-260B-45EF-8706-F92AFD6381BA}"/>
              </a:ext>
            </a:extLst>
          </p:cNvPr>
          <p:cNvSpPr txBox="1"/>
          <p:nvPr/>
        </p:nvSpPr>
        <p:spPr>
          <a:xfrm>
            <a:off x="11286604" y="4598750"/>
            <a:ext cx="312906" cy="369332"/>
          </a:xfrm>
          <a:prstGeom prst="rect">
            <a:avLst/>
          </a:prstGeom>
          <a:noFill/>
        </p:spPr>
        <p:txBody>
          <a:bodyPr wrap="none" rtlCol="0">
            <a:spAutoFit/>
          </a:bodyPr>
          <a:lstStyle/>
          <a:p>
            <a:r>
              <a:rPr lang="en-US"/>
              <a:t>2</a:t>
            </a:r>
          </a:p>
        </p:txBody>
      </p:sp>
      <p:sp>
        <p:nvSpPr>
          <p:cNvPr id="47" name="TextBox 46">
            <a:extLst>
              <a:ext uri="{FF2B5EF4-FFF2-40B4-BE49-F238E27FC236}">
                <a16:creationId xmlns:a16="http://schemas.microsoft.com/office/drawing/2014/main" id="{EC5BD800-C404-4422-93DE-6A6179365883}"/>
              </a:ext>
            </a:extLst>
          </p:cNvPr>
          <p:cNvSpPr txBox="1"/>
          <p:nvPr/>
        </p:nvSpPr>
        <p:spPr>
          <a:xfrm>
            <a:off x="11006448" y="4861306"/>
            <a:ext cx="312906" cy="369332"/>
          </a:xfrm>
          <a:prstGeom prst="rect">
            <a:avLst/>
          </a:prstGeom>
          <a:noFill/>
        </p:spPr>
        <p:txBody>
          <a:bodyPr wrap="none" rtlCol="0">
            <a:spAutoFit/>
          </a:bodyPr>
          <a:lstStyle/>
          <a:p>
            <a:r>
              <a:rPr lang="en-US">
                <a:solidFill>
                  <a:srgbClr val="FF0000"/>
                </a:solidFill>
              </a:rPr>
              <a:t>1</a:t>
            </a:r>
          </a:p>
        </p:txBody>
      </p:sp>
      <p:sp>
        <p:nvSpPr>
          <p:cNvPr id="48" name="TextBox 47">
            <a:extLst>
              <a:ext uri="{FF2B5EF4-FFF2-40B4-BE49-F238E27FC236}">
                <a16:creationId xmlns:a16="http://schemas.microsoft.com/office/drawing/2014/main" id="{0014371C-A13E-48A7-A069-8943EEE8E53E}"/>
              </a:ext>
            </a:extLst>
          </p:cNvPr>
          <p:cNvSpPr txBox="1"/>
          <p:nvPr/>
        </p:nvSpPr>
        <p:spPr>
          <a:xfrm>
            <a:off x="11353487" y="4974301"/>
            <a:ext cx="312906" cy="369332"/>
          </a:xfrm>
          <a:prstGeom prst="rect">
            <a:avLst/>
          </a:prstGeom>
          <a:noFill/>
        </p:spPr>
        <p:txBody>
          <a:bodyPr wrap="none" rtlCol="0">
            <a:spAutoFit/>
          </a:bodyPr>
          <a:lstStyle/>
          <a:p>
            <a:r>
              <a:rPr lang="en-US"/>
              <a:t>1</a:t>
            </a:r>
          </a:p>
        </p:txBody>
      </p:sp>
      <p:sp>
        <p:nvSpPr>
          <p:cNvPr id="49" name="TextBox 48">
            <a:extLst>
              <a:ext uri="{FF2B5EF4-FFF2-40B4-BE49-F238E27FC236}">
                <a16:creationId xmlns:a16="http://schemas.microsoft.com/office/drawing/2014/main" id="{8D2193B0-4885-4488-9140-9F2027CFA15F}"/>
              </a:ext>
            </a:extLst>
          </p:cNvPr>
          <p:cNvSpPr txBox="1"/>
          <p:nvPr/>
        </p:nvSpPr>
        <p:spPr>
          <a:xfrm>
            <a:off x="11700526" y="4999152"/>
            <a:ext cx="312906" cy="369332"/>
          </a:xfrm>
          <a:prstGeom prst="rect">
            <a:avLst/>
          </a:prstGeom>
          <a:noFill/>
        </p:spPr>
        <p:txBody>
          <a:bodyPr wrap="none" rtlCol="0">
            <a:spAutoFit/>
          </a:bodyPr>
          <a:lstStyle/>
          <a:p>
            <a:r>
              <a:rPr lang="en-US"/>
              <a:t>2</a:t>
            </a:r>
          </a:p>
        </p:txBody>
      </p:sp>
      <p:grpSp>
        <p:nvGrpSpPr>
          <p:cNvPr id="50" name="Group 49">
            <a:extLst>
              <a:ext uri="{FF2B5EF4-FFF2-40B4-BE49-F238E27FC236}">
                <a16:creationId xmlns:a16="http://schemas.microsoft.com/office/drawing/2014/main" id="{C9C83319-C630-40FE-A351-58380783F215}"/>
              </a:ext>
            </a:extLst>
          </p:cNvPr>
          <p:cNvGrpSpPr/>
          <p:nvPr/>
        </p:nvGrpSpPr>
        <p:grpSpPr>
          <a:xfrm>
            <a:off x="11608161" y="4939609"/>
            <a:ext cx="480363" cy="387649"/>
            <a:chOff x="9964193" y="1320800"/>
            <a:chExt cx="480363" cy="387649"/>
          </a:xfrm>
        </p:grpSpPr>
        <p:cxnSp>
          <p:nvCxnSpPr>
            <p:cNvPr id="51" name="Straight Connector 50">
              <a:extLst>
                <a:ext uri="{FF2B5EF4-FFF2-40B4-BE49-F238E27FC236}">
                  <a16:creationId xmlns:a16="http://schemas.microsoft.com/office/drawing/2014/main" id="{CF5457B4-E992-4E45-9AC1-4D811D8B2A58}"/>
                </a:ext>
              </a:extLst>
            </p:cNvPr>
            <p:cNvCxnSpPr>
              <a:cxnSpLocks/>
            </p:cNvCxnSpPr>
            <p:nvPr/>
          </p:nvCxnSpPr>
          <p:spPr>
            <a:xfrm>
              <a:off x="9964193" y="1320800"/>
              <a:ext cx="0" cy="387649"/>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55791C40-5520-469E-A589-264E359A1690}"/>
                </a:ext>
              </a:extLst>
            </p:cNvPr>
            <p:cNvCxnSpPr>
              <a:cxnSpLocks/>
            </p:cNvCxnSpPr>
            <p:nvPr/>
          </p:nvCxnSpPr>
          <p:spPr>
            <a:xfrm>
              <a:off x="9964193" y="1708449"/>
              <a:ext cx="480363" cy="0"/>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grpSp>
      <p:sp>
        <p:nvSpPr>
          <p:cNvPr id="53" name="TextBox 52">
            <a:extLst>
              <a:ext uri="{FF2B5EF4-FFF2-40B4-BE49-F238E27FC236}">
                <a16:creationId xmlns:a16="http://schemas.microsoft.com/office/drawing/2014/main" id="{DCC0292A-8108-4E64-B677-91AF953637BF}"/>
              </a:ext>
            </a:extLst>
          </p:cNvPr>
          <p:cNvSpPr txBox="1"/>
          <p:nvPr/>
        </p:nvSpPr>
        <p:spPr>
          <a:xfrm>
            <a:off x="11602317" y="5333179"/>
            <a:ext cx="312906" cy="369332"/>
          </a:xfrm>
          <a:prstGeom prst="rect">
            <a:avLst/>
          </a:prstGeom>
          <a:noFill/>
        </p:spPr>
        <p:txBody>
          <a:bodyPr wrap="none" rtlCol="0">
            <a:spAutoFit/>
          </a:bodyPr>
          <a:lstStyle/>
          <a:p>
            <a:r>
              <a:rPr lang="en-US"/>
              <a:t>0</a:t>
            </a:r>
          </a:p>
        </p:txBody>
      </p:sp>
      <p:sp>
        <p:nvSpPr>
          <p:cNvPr id="54" name="TextBox 53">
            <a:extLst>
              <a:ext uri="{FF2B5EF4-FFF2-40B4-BE49-F238E27FC236}">
                <a16:creationId xmlns:a16="http://schemas.microsoft.com/office/drawing/2014/main" id="{4DB231FF-AF95-4C9D-A55A-ABCEFAB8A8E7}"/>
              </a:ext>
            </a:extLst>
          </p:cNvPr>
          <p:cNvSpPr txBox="1"/>
          <p:nvPr/>
        </p:nvSpPr>
        <p:spPr>
          <a:xfrm>
            <a:off x="11377139" y="5198182"/>
            <a:ext cx="312906" cy="369332"/>
          </a:xfrm>
          <a:prstGeom prst="rect">
            <a:avLst/>
          </a:prstGeom>
          <a:noFill/>
        </p:spPr>
        <p:txBody>
          <a:bodyPr wrap="none" rtlCol="0">
            <a:spAutoFit/>
          </a:bodyPr>
          <a:lstStyle/>
          <a:p>
            <a:r>
              <a:rPr lang="en-US">
                <a:solidFill>
                  <a:srgbClr val="FF0000"/>
                </a:solidFill>
              </a:rPr>
              <a:t>1</a:t>
            </a:r>
          </a:p>
        </p:txBody>
      </p:sp>
      <p:cxnSp>
        <p:nvCxnSpPr>
          <p:cNvPr id="56" name="Straight Arrow Connector 55">
            <a:extLst>
              <a:ext uri="{FF2B5EF4-FFF2-40B4-BE49-F238E27FC236}">
                <a16:creationId xmlns:a16="http://schemas.microsoft.com/office/drawing/2014/main" id="{129DC503-A9D2-4C27-B5D4-DEBC8A0CA2DD}"/>
              </a:ext>
            </a:extLst>
          </p:cNvPr>
          <p:cNvCxnSpPr>
            <a:cxnSpLocks/>
            <a:stCxn id="54" idx="2"/>
          </p:cNvCxnSpPr>
          <p:nvPr/>
        </p:nvCxnSpPr>
        <p:spPr>
          <a:xfrm flipH="1" flipV="1">
            <a:off x="8948772" y="3003876"/>
            <a:ext cx="2584820" cy="2563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70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2. Biểu diễn số trong các hệ đếm</a:t>
            </a:r>
          </a:p>
        </p:txBody>
      </p:sp>
      <p:sp>
        <p:nvSpPr>
          <p:cNvPr id="2" name="Content Placeholder 1"/>
          <p:cNvSpPr>
            <a:spLocks noGrp="1"/>
          </p:cNvSpPr>
          <p:nvPr>
            <p:ph idx="1"/>
          </p:nvPr>
        </p:nvSpPr>
        <p:spPr>
          <a:xfrm>
            <a:off x="612744" y="1112363"/>
            <a:ext cx="11076748" cy="5214296"/>
          </a:xfrm>
        </p:spPr>
        <p:txBody>
          <a:bodyPr>
            <a:noAutofit/>
          </a:bodyPr>
          <a:lstStyle/>
          <a:p>
            <a:pPr marL="514350" indent="-514350" algn="just">
              <a:buNone/>
              <a:defRPr/>
            </a:pPr>
            <a:r>
              <a:rPr lang="en-US" sz="2200" b="1">
                <a:solidFill>
                  <a:srgbClr val="0000FF"/>
                </a:solidFill>
              </a:rPr>
              <a:t>2.2. Hệ đếm nhị phân</a:t>
            </a:r>
            <a:endParaRPr lang="pt-BR" sz="1800">
              <a:solidFill>
                <a:srgbClr val="0000FF"/>
              </a:solidFill>
            </a:endParaRPr>
          </a:p>
          <a:p>
            <a:pPr marL="0" indent="0">
              <a:buNone/>
              <a:defRPr/>
            </a:pPr>
            <a:r>
              <a:rPr lang="en-US" sz="2400"/>
              <a:t>Bài luyện tập: Đổi số hệ nhị phân sau ra hệ thập phân: </a:t>
            </a:r>
            <a:r>
              <a:rPr lang="en-US" sz="2400">
                <a:solidFill>
                  <a:srgbClr val="FF0000"/>
                </a:solidFill>
              </a:rPr>
              <a:t>01110110</a:t>
            </a:r>
            <a:r>
              <a:rPr lang="en-US" sz="2400" baseline="-25000"/>
              <a:t>2</a:t>
            </a:r>
            <a:r>
              <a:rPr lang="en-US" sz="2400"/>
              <a:t> = </a:t>
            </a:r>
            <a:r>
              <a:rPr lang="en-US" sz="2400">
                <a:solidFill>
                  <a:srgbClr val="FF0000"/>
                </a:solidFill>
              </a:rPr>
              <a:t>?</a:t>
            </a:r>
            <a:r>
              <a:rPr lang="en-US" sz="2400" baseline="-25000"/>
              <a:t>10  </a:t>
            </a:r>
            <a:r>
              <a:rPr lang="en-US" sz="2400"/>
              <a:t>; </a:t>
            </a:r>
            <a:r>
              <a:rPr lang="en-US" sz="2400">
                <a:solidFill>
                  <a:srgbClr val="FF0000"/>
                </a:solidFill>
              </a:rPr>
              <a:t>11000111</a:t>
            </a:r>
            <a:r>
              <a:rPr lang="en-US" sz="2400" baseline="-25000"/>
              <a:t>2</a:t>
            </a:r>
            <a:r>
              <a:rPr lang="en-US" sz="2400"/>
              <a:t> = </a:t>
            </a:r>
            <a:r>
              <a:rPr lang="en-US" sz="2400">
                <a:solidFill>
                  <a:srgbClr val="FF0000"/>
                </a:solidFill>
              </a:rPr>
              <a:t>?</a:t>
            </a:r>
            <a:r>
              <a:rPr lang="en-US" sz="2400" baseline="-25000"/>
              <a:t>10</a:t>
            </a:r>
            <a:endParaRPr lang="en-US" sz="2400"/>
          </a:p>
          <a:p>
            <a:pPr marL="0" indent="0">
              <a:buNone/>
              <a:defRPr/>
            </a:pPr>
            <a:endParaRPr lang="en-US" sz="2400">
              <a:solidFill>
                <a:srgbClr val="FF0000"/>
              </a:solidFill>
            </a:endParaRPr>
          </a:p>
          <a:p>
            <a:pPr marL="0" indent="0">
              <a:buNone/>
              <a:defRPr/>
            </a:pPr>
            <a:r>
              <a:rPr lang="en-US" sz="2400">
                <a:solidFill>
                  <a:srgbClr val="FF0000"/>
                </a:solidFill>
              </a:rPr>
              <a:t>	 01110110</a:t>
            </a:r>
            <a:r>
              <a:rPr lang="en-US" sz="2400" baseline="-25000"/>
              <a:t>2</a:t>
            </a:r>
            <a:r>
              <a:rPr lang="en-US" sz="2400"/>
              <a:t> = 0.2</a:t>
            </a:r>
            <a:r>
              <a:rPr lang="en-US" sz="2400" baseline="30000"/>
              <a:t>7 </a:t>
            </a:r>
            <a:r>
              <a:rPr lang="en-US" sz="2400"/>
              <a:t>+ 1.2</a:t>
            </a:r>
            <a:r>
              <a:rPr lang="en-US" sz="2400" baseline="30000"/>
              <a:t>6 </a:t>
            </a:r>
            <a:r>
              <a:rPr lang="en-US" sz="2400"/>
              <a:t>+ 1.2</a:t>
            </a:r>
            <a:r>
              <a:rPr lang="en-US" sz="2400" baseline="30000"/>
              <a:t>5 </a:t>
            </a:r>
            <a:r>
              <a:rPr lang="en-US" sz="2400"/>
              <a:t>+ 1.2</a:t>
            </a:r>
            <a:r>
              <a:rPr lang="en-US" sz="2400" baseline="30000"/>
              <a:t>4 </a:t>
            </a:r>
            <a:r>
              <a:rPr lang="en-US" sz="2400"/>
              <a:t>+ 0.2</a:t>
            </a:r>
            <a:r>
              <a:rPr lang="en-US" sz="2400" baseline="30000"/>
              <a:t>3 </a:t>
            </a:r>
            <a:r>
              <a:rPr lang="en-US" sz="2400"/>
              <a:t>+ 1.2</a:t>
            </a:r>
            <a:r>
              <a:rPr lang="en-US" sz="2400" baseline="30000"/>
              <a:t>2 </a:t>
            </a:r>
            <a:r>
              <a:rPr lang="en-US" sz="2400"/>
              <a:t>+ 1.2</a:t>
            </a:r>
            <a:r>
              <a:rPr lang="en-US" sz="2400" baseline="30000"/>
              <a:t>1 </a:t>
            </a:r>
            <a:r>
              <a:rPr lang="en-US" sz="2400"/>
              <a:t>+ 0.2</a:t>
            </a:r>
            <a:r>
              <a:rPr lang="en-US" sz="2400" baseline="30000"/>
              <a:t>0</a:t>
            </a:r>
            <a:r>
              <a:rPr lang="en-US" sz="2400"/>
              <a:t> </a:t>
            </a:r>
          </a:p>
          <a:p>
            <a:pPr marL="0" indent="0">
              <a:buNone/>
              <a:defRPr/>
            </a:pPr>
            <a:r>
              <a:rPr lang="en-US" sz="2400"/>
              <a:t>		        = 0.128 + 1.64 + 1.32 + 1.16 + 0.8 + 1.4 + 1.2 + 0.1</a:t>
            </a:r>
          </a:p>
          <a:p>
            <a:pPr marL="0" indent="0">
              <a:buNone/>
              <a:defRPr/>
            </a:pPr>
            <a:r>
              <a:rPr lang="en-US" sz="2400"/>
              <a:t>                            = 0 + 64 + 32 + 16 + 0 + 4 + 2 + 0 =  </a:t>
            </a:r>
            <a:r>
              <a:rPr lang="en-US" sz="2400">
                <a:solidFill>
                  <a:srgbClr val="FF0000"/>
                </a:solidFill>
              </a:rPr>
              <a:t>118</a:t>
            </a:r>
            <a:r>
              <a:rPr lang="en-US" sz="2400" baseline="-25000"/>
              <a:t>10</a:t>
            </a:r>
          </a:p>
          <a:p>
            <a:pPr marL="0" indent="0">
              <a:buNone/>
              <a:defRPr/>
            </a:pPr>
            <a:r>
              <a:rPr lang="en-US" sz="2400" baseline="-25000"/>
              <a:t>	</a:t>
            </a:r>
            <a:r>
              <a:rPr lang="en-US" sz="2400">
                <a:solidFill>
                  <a:srgbClr val="FF0000"/>
                </a:solidFill>
              </a:rPr>
              <a:t> 11000111</a:t>
            </a:r>
            <a:r>
              <a:rPr lang="en-US" sz="2400" baseline="-25000"/>
              <a:t>2</a:t>
            </a:r>
            <a:r>
              <a:rPr lang="en-US" sz="2400"/>
              <a:t> = 1.2</a:t>
            </a:r>
            <a:r>
              <a:rPr lang="en-US" sz="2400" baseline="30000"/>
              <a:t>7 </a:t>
            </a:r>
            <a:r>
              <a:rPr lang="en-US" sz="2400"/>
              <a:t>+ 1.2</a:t>
            </a:r>
            <a:r>
              <a:rPr lang="en-US" sz="2400" baseline="30000"/>
              <a:t>6 </a:t>
            </a:r>
            <a:r>
              <a:rPr lang="en-US" sz="2400"/>
              <a:t>+ 0.2</a:t>
            </a:r>
            <a:r>
              <a:rPr lang="en-US" sz="2400" baseline="30000"/>
              <a:t>5 </a:t>
            </a:r>
            <a:r>
              <a:rPr lang="en-US" sz="2400"/>
              <a:t>+ 0.2</a:t>
            </a:r>
            <a:r>
              <a:rPr lang="en-US" sz="2400" baseline="30000"/>
              <a:t>4 </a:t>
            </a:r>
            <a:r>
              <a:rPr lang="en-US" sz="2400"/>
              <a:t>+ 0.2</a:t>
            </a:r>
            <a:r>
              <a:rPr lang="en-US" sz="2400" baseline="30000"/>
              <a:t>3  </a:t>
            </a:r>
            <a:r>
              <a:rPr lang="en-US" sz="2400"/>
              <a:t>+ 1.2</a:t>
            </a:r>
            <a:r>
              <a:rPr lang="en-US" sz="2400" baseline="30000"/>
              <a:t>2 </a:t>
            </a:r>
            <a:r>
              <a:rPr lang="en-US" sz="2400"/>
              <a:t>+ 1.2</a:t>
            </a:r>
            <a:r>
              <a:rPr lang="en-US" sz="2400" baseline="30000"/>
              <a:t>1 </a:t>
            </a:r>
            <a:r>
              <a:rPr lang="en-US" sz="2400"/>
              <a:t>+ 1.2</a:t>
            </a:r>
            <a:r>
              <a:rPr lang="en-US" sz="2400" baseline="30000"/>
              <a:t>0</a:t>
            </a:r>
            <a:r>
              <a:rPr lang="en-US" sz="2400"/>
              <a:t> </a:t>
            </a:r>
          </a:p>
          <a:p>
            <a:pPr marL="0" indent="0">
              <a:buNone/>
              <a:defRPr/>
            </a:pPr>
            <a:r>
              <a:rPr lang="en-US" sz="2400">
                <a:solidFill>
                  <a:srgbClr val="FF0000"/>
                </a:solidFill>
              </a:rPr>
              <a:t>		         </a:t>
            </a:r>
            <a:r>
              <a:rPr lang="en-US" sz="2400"/>
              <a:t>= 1.128 + 1.64 + 0.32 + 0.16 + 0.8 + 1.4 + 1.2 + 1.1</a:t>
            </a:r>
          </a:p>
          <a:p>
            <a:pPr marL="0" indent="0">
              <a:buNone/>
              <a:defRPr/>
            </a:pPr>
            <a:r>
              <a:rPr lang="en-US" sz="2400">
                <a:solidFill>
                  <a:srgbClr val="FF0000"/>
                </a:solidFill>
              </a:rPr>
              <a:t>		         </a:t>
            </a:r>
            <a:r>
              <a:rPr lang="en-US" sz="2400"/>
              <a:t>=</a:t>
            </a:r>
            <a:r>
              <a:rPr lang="en-US" sz="2400">
                <a:solidFill>
                  <a:srgbClr val="FF0000"/>
                </a:solidFill>
              </a:rPr>
              <a:t> </a:t>
            </a:r>
            <a:r>
              <a:rPr lang="en-US" sz="2400"/>
              <a:t>128 + 64 + 0 + 0 + 0 + 4 + 2 + 1 = </a:t>
            </a:r>
            <a:r>
              <a:rPr lang="en-US" sz="2400">
                <a:solidFill>
                  <a:srgbClr val="FF0000"/>
                </a:solidFill>
              </a:rPr>
              <a:t>199</a:t>
            </a:r>
            <a:r>
              <a:rPr lang="en-US" sz="2400" baseline="-25000"/>
              <a:t>10</a:t>
            </a:r>
            <a:endParaRPr lang="en-US" sz="24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14</a:t>
            </a:fld>
            <a:endParaRPr lang="en-US" altLang="en-US" sz="1800" b="1">
              <a:solidFill>
                <a:schemeClr val="bg1"/>
              </a:solidFill>
              <a:latin typeface="Courier New" pitchFamily="49" charset="0"/>
              <a:cs typeface="Courier New" pitchFamily="49" charset="0"/>
            </a:endParaRPr>
          </a:p>
        </p:txBody>
      </p:sp>
      <p:sp>
        <p:nvSpPr>
          <p:cNvPr id="3" name="Rectangle 2"/>
          <p:cNvSpPr/>
          <p:nvPr/>
        </p:nvSpPr>
        <p:spPr>
          <a:xfrm>
            <a:off x="1354914" y="2415654"/>
            <a:ext cx="9720244" cy="3480179"/>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0BC43784-CF1A-4BF4-9DA4-FAC7A014EF3A}"/>
              </a:ext>
            </a:extLst>
          </p:cNvPr>
          <p:cNvSpPr>
            <a:spLocks noGrp="1"/>
          </p:cNvSpPr>
          <p:nvPr>
            <p:ph type="sldNum" sz="quarter" idx="12"/>
          </p:nvPr>
        </p:nvSpPr>
        <p:spPr/>
        <p:txBody>
          <a:bodyPr/>
          <a:lstStyle/>
          <a:p>
            <a:fld id="{FE1236C6-0024-4286-AA03-0A6E67CE63D4}" type="slidenum">
              <a:rPr lang="en-US" smtClean="0"/>
              <a:t>14</a:t>
            </a:fld>
            <a:endParaRPr lang="en-US"/>
          </a:p>
        </p:txBody>
      </p:sp>
    </p:spTree>
    <p:extLst>
      <p:ext uri="{BB962C8B-B14F-4D97-AF65-F5344CB8AC3E}">
        <p14:creationId xmlns:p14="http://schemas.microsoft.com/office/powerpoint/2010/main" val="58199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2. Biểu diễn số trong các hệ đếm</a:t>
            </a:r>
          </a:p>
        </p:txBody>
      </p:sp>
      <p:sp>
        <p:nvSpPr>
          <p:cNvPr id="2" name="Content Placeholder 1"/>
          <p:cNvSpPr>
            <a:spLocks noGrp="1"/>
          </p:cNvSpPr>
          <p:nvPr>
            <p:ph idx="1"/>
          </p:nvPr>
        </p:nvSpPr>
        <p:spPr>
          <a:xfrm>
            <a:off x="493909" y="1112363"/>
            <a:ext cx="11506757" cy="5214296"/>
          </a:xfrm>
        </p:spPr>
        <p:txBody>
          <a:bodyPr>
            <a:noAutofit/>
          </a:bodyPr>
          <a:lstStyle/>
          <a:p>
            <a:pPr marL="514350" indent="-514350" algn="just">
              <a:buNone/>
              <a:defRPr/>
            </a:pPr>
            <a:r>
              <a:rPr lang="en-US" sz="2200" b="1">
                <a:solidFill>
                  <a:srgbClr val="0000FF"/>
                </a:solidFill>
              </a:rPr>
              <a:t>2.3. Hệ đếm bát phân</a:t>
            </a:r>
          </a:p>
          <a:p>
            <a:pPr marL="0" indent="0" algn="just">
              <a:buNone/>
              <a:defRPr/>
            </a:pPr>
            <a:r>
              <a:rPr lang="en-US" sz="2400"/>
              <a:t>	</a:t>
            </a:r>
            <a:r>
              <a:rPr lang="vi-VN" sz="2400"/>
              <a:t>Nếu dùng 1 tập hợp 3 bit thì có thể biểu diễn 8 trị khác nhau : 000, 001, 010, 011, 100, 101, 110, 111. Các trị này tương đương với 8 trị trong hệ thập phân là 0, 1, 2, 3, 4, 5, 6, 7</a:t>
            </a:r>
            <a:r>
              <a:rPr lang="en-US" sz="2400"/>
              <a:t> (xem </a:t>
            </a:r>
            <a:r>
              <a:rPr lang="en-US" sz="2400" b="1">
                <a:solidFill>
                  <a:srgbClr val="FF0000"/>
                </a:solidFill>
                <a:hlinkClick r:id="rId2" action="ppaction://hlinksldjump"/>
              </a:rPr>
              <a:t>Bảng 3.1</a:t>
            </a:r>
            <a:r>
              <a:rPr lang="en-US" sz="2400"/>
              <a:t>)</a:t>
            </a:r>
            <a:r>
              <a:rPr lang="vi-VN" sz="2400"/>
              <a:t>. Tập hợp các chữ số này gọi là hệ bát phân, là hệ đếm với b = 8 = 2</a:t>
            </a:r>
            <a:r>
              <a:rPr lang="vi-VN" sz="2400" baseline="30000"/>
              <a:t>3</a:t>
            </a:r>
            <a:r>
              <a:rPr lang="vi-VN" sz="2400"/>
              <a:t>. Trong hệ bát phân, trị vị trí là lũy thừa của 8.</a:t>
            </a:r>
            <a:r>
              <a:rPr lang="en-US" sz="2400"/>
              <a:t> </a:t>
            </a:r>
            <a:r>
              <a:rPr lang="en-US" sz="2200"/>
              <a:t>Do vậy, mọi số N</a:t>
            </a:r>
            <a:r>
              <a:rPr lang="en-US" sz="2200" baseline="-25000">
                <a:solidFill>
                  <a:srgbClr val="FF0000"/>
                </a:solidFill>
              </a:rPr>
              <a:t>8</a:t>
            </a:r>
            <a:r>
              <a:rPr lang="en-US" sz="2200"/>
              <a:t> có thể được biểu diễn dưới dạng:</a:t>
            </a:r>
          </a:p>
          <a:p>
            <a:pPr marL="0" indent="0" algn="ctr">
              <a:buNone/>
              <a:defRPr/>
            </a:pPr>
            <a:r>
              <a:rPr lang="pt-BR" sz="2400"/>
              <a:t>N</a:t>
            </a:r>
            <a:r>
              <a:rPr lang="pt-BR" sz="2400" baseline="-25000">
                <a:solidFill>
                  <a:srgbClr val="FF0000"/>
                </a:solidFill>
              </a:rPr>
              <a:t>8</a:t>
            </a:r>
            <a:r>
              <a:rPr lang="pt-BR" sz="2400"/>
              <a:t> = a</a:t>
            </a:r>
            <a:r>
              <a:rPr lang="pt-BR" sz="2400" baseline="-25000"/>
              <a:t>n</a:t>
            </a:r>
            <a:r>
              <a:rPr lang="pt-BR" sz="2400">
                <a:solidFill>
                  <a:srgbClr val="FF0000"/>
                </a:solidFill>
              </a:rPr>
              <a:t>8</a:t>
            </a:r>
            <a:r>
              <a:rPr lang="pt-BR" sz="2400" baseline="30000"/>
              <a:t>n</a:t>
            </a:r>
            <a:r>
              <a:rPr lang="pt-BR" sz="2400"/>
              <a:t> + a</a:t>
            </a:r>
            <a:r>
              <a:rPr lang="pt-BR" sz="2400" baseline="-25000"/>
              <a:t>n-1</a:t>
            </a:r>
            <a:r>
              <a:rPr lang="pt-BR" sz="2400">
                <a:solidFill>
                  <a:srgbClr val="FF0000"/>
                </a:solidFill>
              </a:rPr>
              <a:t>8</a:t>
            </a:r>
            <a:r>
              <a:rPr lang="pt-BR" sz="2400" baseline="30000"/>
              <a:t>n-1 </a:t>
            </a:r>
            <a:r>
              <a:rPr lang="pt-BR" sz="2400"/>
              <a:t>+...+ a</a:t>
            </a:r>
            <a:r>
              <a:rPr lang="pt-BR" sz="2400" baseline="-25000"/>
              <a:t>1</a:t>
            </a:r>
            <a:r>
              <a:rPr lang="pt-BR" sz="2400">
                <a:solidFill>
                  <a:srgbClr val="FF0000"/>
                </a:solidFill>
              </a:rPr>
              <a:t>8</a:t>
            </a:r>
            <a:r>
              <a:rPr lang="pt-BR" sz="2400" baseline="30000"/>
              <a:t>1</a:t>
            </a:r>
            <a:r>
              <a:rPr lang="pt-BR" sz="2400"/>
              <a:t>+a</a:t>
            </a:r>
            <a:r>
              <a:rPr lang="pt-BR" sz="2400" baseline="-25000"/>
              <a:t>0</a:t>
            </a:r>
            <a:r>
              <a:rPr lang="pt-BR" sz="2400">
                <a:solidFill>
                  <a:srgbClr val="FF0000"/>
                </a:solidFill>
              </a:rPr>
              <a:t>8</a:t>
            </a:r>
            <a:r>
              <a:rPr lang="pt-BR" sz="2400" baseline="30000"/>
              <a:t>0 </a:t>
            </a:r>
            <a:r>
              <a:rPr lang="pt-BR" sz="2400"/>
              <a:t>+ a</a:t>
            </a:r>
            <a:r>
              <a:rPr lang="pt-BR" sz="2400" baseline="-25000"/>
              <a:t>-1</a:t>
            </a:r>
            <a:r>
              <a:rPr lang="pt-BR" sz="2400">
                <a:solidFill>
                  <a:srgbClr val="FF0000"/>
                </a:solidFill>
              </a:rPr>
              <a:t>8</a:t>
            </a:r>
            <a:r>
              <a:rPr lang="pt-BR" sz="2400" baseline="30000"/>
              <a:t>-1</a:t>
            </a:r>
            <a:r>
              <a:rPr lang="pt-BR" sz="2400"/>
              <a:t>+...+a</a:t>
            </a:r>
            <a:r>
              <a:rPr lang="pt-BR" sz="2400" baseline="-25000"/>
              <a:t>-m</a:t>
            </a:r>
            <a:r>
              <a:rPr lang="pt-BR" sz="2400">
                <a:solidFill>
                  <a:srgbClr val="FF0000"/>
                </a:solidFill>
              </a:rPr>
              <a:t>8</a:t>
            </a:r>
            <a:r>
              <a:rPr lang="pt-BR" sz="2400" baseline="30000"/>
              <a:t>-m</a:t>
            </a:r>
            <a:r>
              <a:rPr lang="pt-BR" sz="2400"/>
              <a:t>, 0</a:t>
            </a:r>
            <a:r>
              <a:rPr lang="en-US" sz="2400"/>
              <a:t> ≤</a:t>
            </a:r>
            <a:r>
              <a:rPr lang="pt-BR" sz="2400"/>
              <a:t>a</a:t>
            </a:r>
            <a:r>
              <a:rPr lang="pt-BR" sz="2400" baseline="-25000"/>
              <a:t>i</a:t>
            </a:r>
            <a:r>
              <a:rPr lang="en-US" sz="2400"/>
              <a:t>≤ </a:t>
            </a:r>
            <a:r>
              <a:rPr lang="pt-BR" sz="2400"/>
              <a:t>7</a:t>
            </a:r>
            <a:endParaRPr lang="pt-BR" sz="1800"/>
          </a:p>
          <a:p>
            <a:pPr marL="0" indent="0">
              <a:buNone/>
              <a:defRPr/>
            </a:pPr>
            <a:r>
              <a:rPr lang="fr-FR" sz="2200" b="1">
                <a:solidFill>
                  <a:srgbClr val="FF0000"/>
                </a:solidFill>
              </a:rPr>
              <a:t>Ví dụ 3.7: </a:t>
            </a:r>
          </a:p>
          <a:p>
            <a:pPr marL="0" indent="0">
              <a:buNone/>
              <a:defRPr/>
            </a:pPr>
            <a:r>
              <a:rPr lang="fr-FR" sz="2200" b="1">
                <a:solidFill>
                  <a:srgbClr val="FF0000"/>
                </a:solidFill>
              </a:rPr>
              <a:t>	</a:t>
            </a:r>
            <a:r>
              <a:rPr lang="pt-BR" sz="2400"/>
              <a:t> 713,25</a:t>
            </a:r>
            <a:r>
              <a:rPr lang="pt-BR" sz="2400" baseline="-25000">
                <a:solidFill>
                  <a:srgbClr val="FF0000"/>
                </a:solidFill>
              </a:rPr>
              <a:t>8</a:t>
            </a:r>
            <a:r>
              <a:rPr lang="pt-BR" sz="2400"/>
              <a:t> = 7.8</a:t>
            </a:r>
            <a:r>
              <a:rPr lang="pt-BR" sz="2400" baseline="30000"/>
              <a:t>2 </a:t>
            </a:r>
            <a:r>
              <a:rPr lang="pt-BR" sz="2400"/>
              <a:t>+ 1.8</a:t>
            </a:r>
            <a:r>
              <a:rPr lang="pt-BR" sz="2400" baseline="30000"/>
              <a:t>1 </a:t>
            </a:r>
            <a:r>
              <a:rPr lang="pt-BR" sz="2400"/>
              <a:t>+ 3.8</a:t>
            </a:r>
            <a:r>
              <a:rPr lang="pt-BR" sz="2400" baseline="30000"/>
              <a:t>0 </a:t>
            </a:r>
            <a:r>
              <a:rPr lang="pt-BR" sz="2400"/>
              <a:t>+ 2.8</a:t>
            </a:r>
            <a:r>
              <a:rPr lang="pt-BR" sz="2400" baseline="30000"/>
              <a:t>-1 </a:t>
            </a:r>
            <a:r>
              <a:rPr lang="pt-BR" sz="2400"/>
              <a:t>+ 5.8</a:t>
            </a:r>
            <a:r>
              <a:rPr lang="pt-BR" sz="2400" baseline="30000"/>
              <a:t>-2</a:t>
            </a:r>
            <a:endParaRPr lang="fr-FR" sz="2200" b="1"/>
          </a:p>
          <a:p>
            <a:pPr marL="0" indent="0">
              <a:buNone/>
              <a:tabLst>
                <a:tab pos="2001838" algn="l"/>
              </a:tabLst>
              <a:defRPr/>
            </a:pPr>
            <a:r>
              <a:rPr lang="fr-FR" sz="2200" b="1"/>
              <a:t>	</a:t>
            </a:r>
            <a:r>
              <a:rPr lang="fr-FR" sz="2400"/>
              <a:t>= 7.64 + 1.8 + 3.1 + 2.1/8 + 5.1/64 </a:t>
            </a:r>
          </a:p>
          <a:p>
            <a:pPr marL="0" indent="0">
              <a:buNone/>
              <a:tabLst>
                <a:tab pos="2001838" algn="l"/>
              </a:tabLst>
              <a:defRPr/>
            </a:pPr>
            <a:r>
              <a:rPr lang="fr-FR" sz="2200" b="1"/>
              <a:t>	</a:t>
            </a:r>
            <a:r>
              <a:rPr lang="fr-FR" sz="2400"/>
              <a:t>= 448 + 8 + 3 + 0,25 + 0,078125 = 459,328125</a:t>
            </a:r>
            <a:r>
              <a:rPr lang="fr-FR" sz="2400" baseline="-25000">
                <a:solidFill>
                  <a:srgbClr val="FF0000"/>
                </a:solidFill>
              </a:rPr>
              <a:t>10</a:t>
            </a:r>
          </a:p>
        </p:txBody>
      </p:sp>
      <p:sp>
        <p:nvSpPr>
          <p:cNvPr id="5" name="Rectangle 4"/>
          <p:cNvSpPr/>
          <p:nvPr/>
        </p:nvSpPr>
        <p:spPr>
          <a:xfrm>
            <a:off x="1705233" y="3493395"/>
            <a:ext cx="9255211" cy="451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15</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CED7C5DB-70B1-4C00-BA07-A2EFA8F40702}"/>
              </a:ext>
            </a:extLst>
          </p:cNvPr>
          <p:cNvSpPr>
            <a:spLocks noGrp="1"/>
          </p:cNvSpPr>
          <p:nvPr>
            <p:ph type="sldNum" sz="quarter" idx="12"/>
          </p:nvPr>
        </p:nvSpPr>
        <p:spPr/>
        <p:txBody>
          <a:bodyPr/>
          <a:lstStyle/>
          <a:p>
            <a:fld id="{FE1236C6-0024-4286-AA03-0A6E67CE63D4}" type="slidenum">
              <a:rPr lang="en-US" smtClean="0"/>
              <a:t>15</a:t>
            </a:fld>
            <a:endParaRPr lang="en-US"/>
          </a:p>
        </p:txBody>
      </p:sp>
    </p:spTree>
    <p:extLst>
      <p:ext uri="{BB962C8B-B14F-4D97-AF65-F5344CB8AC3E}">
        <p14:creationId xmlns:p14="http://schemas.microsoft.com/office/powerpoint/2010/main" val="102494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2. Biểu diễn số trong các hệ đếm</a:t>
            </a:r>
          </a:p>
        </p:txBody>
      </p:sp>
      <p:sp>
        <p:nvSpPr>
          <p:cNvPr id="2" name="Content Placeholder 1"/>
          <p:cNvSpPr>
            <a:spLocks noGrp="1"/>
          </p:cNvSpPr>
          <p:nvPr>
            <p:ph idx="1"/>
          </p:nvPr>
        </p:nvSpPr>
        <p:spPr>
          <a:xfrm>
            <a:off x="612744" y="1112363"/>
            <a:ext cx="11076748" cy="5214296"/>
          </a:xfrm>
        </p:spPr>
        <p:txBody>
          <a:bodyPr>
            <a:noAutofit/>
          </a:bodyPr>
          <a:lstStyle/>
          <a:p>
            <a:pPr marL="514350" indent="-514350" algn="just">
              <a:buNone/>
              <a:defRPr/>
            </a:pPr>
            <a:r>
              <a:rPr lang="en-US" sz="2200" b="1">
                <a:solidFill>
                  <a:srgbClr val="0000FF"/>
                </a:solidFill>
              </a:rPr>
              <a:t>2.3. Hệ đếm bát phân</a:t>
            </a:r>
          </a:p>
          <a:p>
            <a:pPr marL="0" indent="0" algn="just">
              <a:buNone/>
              <a:defRPr/>
            </a:pPr>
            <a:r>
              <a:rPr lang="fr-FR" sz="2200" b="1">
                <a:solidFill>
                  <a:srgbClr val="FF0000"/>
                </a:solidFill>
              </a:rPr>
              <a:t>Ví dụ 3.8: </a:t>
            </a:r>
          </a:p>
          <a:p>
            <a:pPr marL="0" indent="0">
              <a:buNone/>
              <a:tabLst>
                <a:tab pos="1025525" algn="l"/>
                <a:tab pos="1890713" algn="l"/>
              </a:tabLst>
              <a:defRPr/>
            </a:pPr>
            <a:r>
              <a:rPr lang="fr-FR" sz="2200" b="1">
                <a:solidFill>
                  <a:srgbClr val="FF0000"/>
                </a:solidFill>
              </a:rPr>
              <a:t>	</a:t>
            </a:r>
            <a:r>
              <a:rPr lang="pt-BR" sz="2400"/>
              <a:t> 2270</a:t>
            </a:r>
            <a:r>
              <a:rPr lang="pt-BR" sz="2400" baseline="-25000">
                <a:solidFill>
                  <a:srgbClr val="FF0000"/>
                </a:solidFill>
              </a:rPr>
              <a:t>8</a:t>
            </a:r>
            <a:r>
              <a:rPr lang="pt-BR" sz="2400"/>
              <a:t> = 2.8</a:t>
            </a:r>
            <a:r>
              <a:rPr lang="pt-BR" sz="2400" baseline="30000"/>
              <a:t>3 </a:t>
            </a:r>
            <a:r>
              <a:rPr lang="pt-BR" sz="2400"/>
              <a:t>+ 2.8</a:t>
            </a:r>
            <a:r>
              <a:rPr lang="pt-BR" sz="2400" baseline="30000"/>
              <a:t>2 </a:t>
            </a:r>
            <a:r>
              <a:rPr lang="pt-BR" sz="2400"/>
              <a:t>+ 7.8</a:t>
            </a:r>
            <a:r>
              <a:rPr lang="pt-BR" sz="2400" baseline="30000"/>
              <a:t>1 </a:t>
            </a:r>
            <a:r>
              <a:rPr lang="pt-BR" sz="2400"/>
              <a:t>+ 0.8</a:t>
            </a:r>
            <a:r>
              <a:rPr lang="pt-BR" sz="2400" baseline="30000"/>
              <a:t>0</a:t>
            </a:r>
            <a:endParaRPr lang="fr-FR" sz="2200" b="1"/>
          </a:p>
          <a:p>
            <a:pPr marL="0" indent="0">
              <a:buNone/>
              <a:tabLst>
                <a:tab pos="1890713" algn="l"/>
              </a:tabLst>
              <a:defRPr/>
            </a:pPr>
            <a:r>
              <a:rPr lang="fr-FR" sz="2200" b="1"/>
              <a:t>	</a:t>
            </a:r>
            <a:r>
              <a:rPr lang="fr-FR" sz="2400"/>
              <a:t>= 2.512 + 2.64 + 7.8 + 0.1 </a:t>
            </a:r>
          </a:p>
          <a:p>
            <a:pPr marL="0" indent="0">
              <a:buNone/>
              <a:tabLst>
                <a:tab pos="1890713" algn="l"/>
              </a:tabLst>
              <a:defRPr/>
            </a:pPr>
            <a:r>
              <a:rPr lang="fr-FR" sz="2200" b="1"/>
              <a:t>	</a:t>
            </a:r>
            <a:r>
              <a:rPr lang="fr-FR" sz="2400"/>
              <a:t>= 1024 + 128 + 56 + 0 = 1208</a:t>
            </a:r>
            <a:r>
              <a:rPr lang="fr-FR" sz="2400" baseline="-25000">
                <a:solidFill>
                  <a:srgbClr val="FF0000"/>
                </a:solidFill>
              </a:rPr>
              <a:t>10</a:t>
            </a:r>
            <a:endParaRPr lang="fr-FR" sz="2400" baseline="30000">
              <a:solidFill>
                <a:srgbClr val="FF0000"/>
              </a:solidFill>
            </a:endParaRPr>
          </a:p>
          <a:p>
            <a:pPr marL="0" indent="0">
              <a:buNone/>
              <a:tabLst>
                <a:tab pos="976313" algn="l"/>
              </a:tabLst>
              <a:defRPr/>
            </a:pPr>
            <a:r>
              <a:rPr lang="fr-FR" sz="2200" b="1">
                <a:solidFill>
                  <a:srgbClr val="FF0000"/>
                </a:solidFill>
              </a:rPr>
              <a:t>Ví dụ 3.9:</a:t>
            </a:r>
          </a:p>
          <a:p>
            <a:pPr marL="0" indent="0">
              <a:buNone/>
              <a:tabLst>
                <a:tab pos="976313" algn="l"/>
              </a:tabLst>
              <a:defRPr/>
            </a:pPr>
            <a:r>
              <a:rPr lang="fr-FR" sz="2400">
                <a:solidFill>
                  <a:srgbClr val="FF0000"/>
                </a:solidFill>
              </a:rPr>
              <a:t>	</a:t>
            </a:r>
            <a:r>
              <a:rPr lang="pt-BR" sz="2400"/>
              <a:t> 22,70</a:t>
            </a:r>
            <a:r>
              <a:rPr lang="pt-BR" sz="2400" baseline="-25000">
                <a:solidFill>
                  <a:srgbClr val="FF0000"/>
                </a:solidFill>
              </a:rPr>
              <a:t>8</a:t>
            </a:r>
            <a:r>
              <a:rPr lang="pt-BR" sz="2400"/>
              <a:t> = 2.8</a:t>
            </a:r>
            <a:r>
              <a:rPr lang="pt-BR" sz="2400" baseline="30000"/>
              <a:t>1 </a:t>
            </a:r>
            <a:r>
              <a:rPr lang="pt-BR" sz="2400"/>
              <a:t>+ 2.8</a:t>
            </a:r>
            <a:r>
              <a:rPr lang="pt-BR" sz="2400" baseline="30000"/>
              <a:t>0 </a:t>
            </a:r>
            <a:r>
              <a:rPr lang="pt-BR" sz="2400"/>
              <a:t>+ 7.8</a:t>
            </a:r>
            <a:r>
              <a:rPr lang="pt-BR" sz="2400" baseline="30000"/>
              <a:t>-1 </a:t>
            </a:r>
            <a:r>
              <a:rPr lang="pt-BR" sz="2400"/>
              <a:t>+ 0.8</a:t>
            </a:r>
            <a:r>
              <a:rPr lang="pt-BR" sz="2400" baseline="30000"/>
              <a:t>-2</a:t>
            </a:r>
          </a:p>
          <a:p>
            <a:pPr marL="0" indent="0">
              <a:buNone/>
              <a:tabLst>
                <a:tab pos="1890713" algn="l"/>
              </a:tabLst>
              <a:defRPr/>
            </a:pPr>
            <a:r>
              <a:rPr lang="pt-BR" sz="2400" baseline="30000">
                <a:solidFill>
                  <a:srgbClr val="FF0000"/>
                </a:solidFill>
              </a:rPr>
              <a:t>	</a:t>
            </a:r>
            <a:r>
              <a:rPr lang="pt-BR" sz="2400"/>
              <a:t>= 2.8 + 2.1 + 7.1/8 + 0.1/64</a:t>
            </a:r>
          </a:p>
          <a:p>
            <a:pPr marL="0" indent="0">
              <a:buNone/>
              <a:tabLst>
                <a:tab pos="1890713" algn="l"/>
              </a:tabLst>
              <a:defRPr/>
            </a:pPr>
            <a:r>
              <a:rPr lang="pt-BR" sz="2400"/>
              <a:t>	= 16 + 2 + 0,875 + 0 = 18,875</a:t>
            </a:r>
            <a:r>
              <a:rPr lang="pt-BR" sz="2400" baseline="-25000">
                <a:solidFill>
                  <a:srgbClr val="FF0000"/>
                </a:solidFill>
              </a:rPr>
              <a:t>10</a:t>
            </a:r>
            <a:endParaRPr lang="fr-FR" sz="2400" baseline="-25000">
              <a:solidFill>
                <a:srgbClr val="FF0000"/>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16</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0A9F8B27-A9A2-47B6-9417-7E4065B9E6E1}"/>
              </a:ext>
            </a:extLst>
          </p:cNvPr>
          <p:cNvSpPr>
            <a:spLocks noGrp="1"/>
          </p:cNvSpPr>
          <p:nvPr>
            <p:ph type="sldNum" sz="quarter" idx="12"/>
          </p:nvPr>
        </p:nvSpPr>
        <p:spPr/>
        <p:txBody>
          <a:bodyPr/>
          <a:lstStyle/>
          <a:p>
            <a:fld id="{FE1236C6-0024-4286-AA03-0A6E67CE63D4}" type="slidenum">
              <a:rPr lang="en-US" smtClean="0"/>
              <a:t>16</a:t>
            </a:fld>
            <a:endParaRPr lang="en-US"/>
          </a:p>
        </p:txBody>
      </p:sp>
    </p:spTree>
    <p:extLst>
      <p:ext uri="{BB962C8B-B14F-4D97-AF65-F5344CB8AC3E}">
        <p14:creationId xmlns:p14="http://schemas.microsoft.com/office/powerpoint/2010/main" val="146030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2. Biểu diễn số trong các hệ đếm</a:t>
            </a:r>
          </a:p>
        </p:txBody>
      </p:sp>
      <p:sp>
        <p:nvSpPr>
          <p:cNvPr id="2" name="Content Placeholder 1"/>
          <p:cNvSpPr>
            <a:spLocks noGrp="1"/>
          </p:cNvSpPr>
          <p:nvPr>
            <p:ph idx="1"/>
          </p:nvPr>
        </p:nvSpPr>
        <p:spPr>
          <a:xfrm>
            <a:off x="473887" y="1112363"/>
            <a:ext cx="11573500" cy="5214296"/>
          </a:xfrm>
        </p:spPr>
        <p:txBody>
          <a:bodyPr>
            <a:noAutofit/>
          </a:bodyPr>
          <a:lstStyle/>
          <a:p>
            <a:pPr marL="514350" indent="-514350" algn="just">
              <a:buNone/>
              <a:defRPr/>
            </a:pPr>
            <a:r>
              <a:rPr lang="en-US" sz="2200" b="1">
                <a:solidFill>
                  <a:srgbClr val="0000FF"/>
                </a:solidFill>
              </a:rPr>
              <a:t>2.4. Hệ đếm thập lục phân</a:t>
            </a:r>
          </a:p>
          <a:p>
            <a:pPr marL="0" indent="0" algn="just">
              <a:buNone/>
              <a:defRPr/>
            </a:pPr>
            <a:r>
              <a:rPr lang="en-US" sz="2400"/>
              <a:t>	</a:t>
            </a:r>
            <a:r>
              <a:rPr lang="vi-VN" sz="2400"/>
              <a:t>Hệ đếm thập lục phân là hệ cơ số</a:t>
            </a:r>
            <a:r>
              <a:rPr lang="en-US" sz="2400"/>
              <a:t> b = 16 = 2</a:t>
            </a:r>
            <a:r>
              <a:rPr lang="en-US" sz="2400" baseline="30000"/>
              <a:t>4</a:t>
            </a:r>
            <a:r>
              <a:rPr lang="vi-VN" sz="2400"/>
              <a:t>, tương đương với tập hợp 4 chữ số nhị phân (4 bit). Khi thể hiện ở dạng hexa-decimal, ta có 16 ký tự gồm 10 chữ số từ 0 đến 9, và 6 chữ in </a:t>
            </a:r>
            <a:r>
              <a:rPr lang="vi-VN" sz="2400" b="1">
                <a:solidFill>
                  <a:srgbClr val="FF0000"/>
                </a:solidFill>
              </a:rPr>
              <a:t>A, B, C, D, E, F </a:t>
            </a:r>
            <a:r>
              <a:rPr lang="vi-VN" sz="2400"/>
              <a:t>để biểu diễn các giá trị số tương ứng là </a:t>
            </a:r>
            <a:r>
              <a:rPr lang="vi-VN" sz="2400" b="1">
                <a:solidFill>
                  <a:srgbClr val="FF0000"/>
                </a:solidFill>
              </a:rPr>
              <a:t>10, 11, 12, 13, 14, 15</a:t>
            </a:r>
            <a:r>
              <a:rPr lang="en-US" sz="2400"/>
              <a:t> (xem </a:t>
            </a:r>
            <a:r>
              <a:rPr lang="en-US" sz="2400" b="1">
                <a:solidFill>
                  <a:srgbClr val="0000FF"/>
                </a:solidFill>
                <a:hlinkClick r:id="rId2" action="ppaction://hlinksldjump"/>
              </a:rPr>
              <a:t>Bảng 3.2</a:t>
            </a:r>
            <a:r>
              <a:rPr lang="en-US" sz="2400"/>
              <a:t>)</a:t>
            </a:r>
            <a:r>
              <a:rPr lang="vi-VN" sz="2400"/>
              <a:t>. Với hệ thập lục phân, trị vị trí là lũy thừa của 16.</a:t>
            </a:r>
            <a:r>
              <a:rPr lang="en-US" sz="2400"/>
              <a:t> </a:t>
            </a:r>
            <a:r>
              <a:rPr lang="en-US" sz="2200"/>
              <a:t>Do vậy, mọi số N</a:t>
            </a:r>
            <a:r>
              <a:rPr lang="en-US" sz="2200" baseline="-25000">
                <a:solidFill>
                  <a:srgbClr val="FF0000"/>
                </a:solidFill>
              </a:rPr>
              <a:t>16</a:t>
            </a:r>
            <a:r>
              <a:rPr lang="en-US" sz="2200"/>
              <a:t> có thể được biểu diễn dưới dạng:</a:t>
            </a:r>
          </a:p>
          <a:p>
            <a:pPr marL="0" indent="0" algn="ctr">
              <a:buNone/>
              <a:defRPr/>
            </a:pPr>
            <a:r>
              <a:rPr lang="pt-BR" sz="2400"/>
              <a:t>N</a:t>
            </a:r>
            <a:r>
              <a:rPr lang="pt-BR" sz="2400" baseline="-25000">
                <a:solidFill>
                  <a:srgbClr val="FF0000"/>
                </a:solidFill>
              </a:rPr>
              <a:t>16</a:t>
            </a:r>
            <a:r>
              <a:rPr lang="pt-BR" sz="2400"/>
              <a:t> = a</a:t>
            </a:r>
            <a:r>
              <a:rPr lang="pt-BR" sz="2400" baseline="-25000"/>
              <a:t>n</a:t>
            </a:r>
            <a:r>
              <a:rPr lang="pt-BR" sz="2400">
                <a:solidFill>
                  <a:srgbClr val="FF0000"/>
                </a:solidFill>
              </a:rPr>
              <a:t>16</a:t>
            </a:r>
            <a:r>
              <a:rPr lang="pt-BR" sz="2400" baseline="30000"/>
              <a:t>n</a:t>
            </a:r>
            <a:r>
              <a:rPr lang="pt-BR" sz="2400"/>
              <a:t> + a</a:t>
            </a:r>
            <a:r>
              <a:rPr lang="pt-BR" sz="2400" baseline="-25000"/>
              <a:t>n-1</a:t>
            </a:r>
            <a:r>
              <a:rPr lang="pt-BR" sz="2400">
                <a:solidFill>
                  <a:srgbClr val="FF0000"/>
                </a:solidFill>
              </a:rPr>
              <a:t>16</a:t>
            </a:r>
            <a:r>
              <a:rPr lang="pt-BR" sz="2400" baseline="30000"/>
              <a:t>n-1 </a:t>
            </a:r>
            <a:r>
              <a:rPr lang="pt-BR" sz="2400"/>
              <a:t>+...+ a</a:t>
            </a:r>
            <a:r>
              <a:rPr lang="pt-BR" sz="2400" baseline="-25000"/>
              <a:t>1</a:t>
            </a:r>
            <a:r>
              <a:rPr lang="pt-BR" sz="2400">
                <a:solidFill>
                  <a:srgbClr val="FF0000"/>
                </a:solidFill>
              </a:rPr>
              <a:t>16</a:t>
            </a:r>
            <a:r>
              <a:rPr lang="pt-BR" sz="2400" baseline="30000"/>
              <a:t>1</a:t>
            </a:r>
            <a:r>
              <a:rPr lang="pt-BR" sz="2400"/>
              <a:t>+a</a:t>
            </a:r>
            <a:r>
              <a:rPr lang="pt-BR" sz="2400" baseline="-25000"/>
              <a:t>0</a:t>
            </a:r>
            <a:r>
              <a:rPr lang="pt-BR" sz="2400">
                <a:solidFill>
                  <a:srgbClr val="FF0000"/>
                </a:solidFill>
              </a:rPr>
              <a:t>16</a:t>
            </a:r>
            <a:r>
              <a:rPr lang="pt-BR" sz="2400" baseline="30000"/>
              <a:t>0 </a:t>
            </a:r>
            <a:r>
              <a:rPr lang="pt-BR" sz="2400"/>
              <a:t>+ a</a:t>
            </a:r>
            <a:r>
              <a:rPr lang="pt-BR" sz="2400" baseline="-25000"/>
              <a:t>-1</a:t>
            </a:r>
            <a:r>
              <a:rPr lang="pt-BR" sz="2400">
                <a:solidFill>
                  <a:srgbClr val="FF0000"/>
                </a:solidFill>
              </a:rPr>
              <a:t>16</a:t>
            </a:r>
            <a:r>
              <a:rPr lang="pt-BR" sz="2400" baseline="30000"/>
              <a:t>-1</a:t>
            </a:r>
            <a:r>
              <a:rPr lang="pt-BR" sz="2400"/>
              <a:t>+...+a</a:t>
            </a:r>
            <a:r>
              <a:rPr lang="pt-BR" sz="2400" baseline="-25000"/>
              <a:t>-m</a:t>
            </a:r>
            <a:r>
              <a:rPr lang="pt-BR" sz="2400">
                <a:solidFill>
                  <a:srgbClr val="FF0000"/>
                </a:solidFill>
              </a:rPr>
              <a:t>16</a:t>
            </a:r>
            <a:r>
              <a:rPr lang="pt-BR" sz="2400" baseline="30000"/>
              <a:t>-m</a:t>
            </a:r>
            <a:r>
              <a:rPr lang="pt-BR" sz="2400"/>
              <a:t>, 0</a:t>
            </a:r>
            <a:r>
              <a:rPr lang="en-US" sz="2400"/>
              <a:t> ≤</a:t>
            </a:r>
            <a:r>
              <a:rPr lang="pt-BR" sz="2400"/>
              <a:t>a</a:t>
            </a:r>
            <a:r>
              <a:rPr lang="pt-BR" sz="2400" baseline="-25000"/>
              <a:t>i</a:t>
            </a:r>
            <a:r>
              <a:rPr lang="en-US" sz="2400"/>
              <a:t>≤ </a:t>
            </a:r>
            <a:r>
              <a:rPr lang="pt-BR" sz="2400"/>
              <a:t>15</a:t>
            </a:r>
            <a:endParaRPr lang="pt-BR" sz="1800"/>
          </a:p>
          <a:p>
            <a:pPr marL="0" indent="0">
              <a:buNone/>
              <a:defRPr/>
            </a:pPr>
            <a:r>
              <a:rPr lang="fr-FR" sz="2200" b="1">
                <a:solidFill>
                  <a:srgbClr val="FF0000"/>
                </a:solidFill>
              </a:rPr>
              <a:t>Ví dụ 3.10: </a:t>
            </a:r>
          </a:p>
          <a:p>
            <a:pPr marL="0" indent="0">
              <a:buNone/>
              <a:tabLst>
                <a:tab pos="803275" algn="l"/>
                <a:tab pos="976313" algn="l"/>
                <a:tab pos="2174875" algn="l"/>
              </a:tabLst>
              <a:defRPr/>
            </a:pPr>
            <a:r>
              <a:rPr lang="fr-FR" sz="2200" b="1">
                <a:solidFill>
                  <a:srgbClr val="FF0000"/>
                </a:solidFill>
              </a:rPr>
              <a:t>	</a:t>
            </a:r>
            <a:r>
              <a:rPr lang="pt-BR" sz="2400"/>
              <a:t> 34F5C</a:t>
            </a:r>
            <a:r>
              <a:rPr lang="pt-BR" sz="2400" baseline="-25000">
                <a:solidFill>
                  <a:srgbClr val="FF0000"/>
                </a:solidFill>
              </a:rPr>
              <a:t>16</a:t>
            </a:r>
            <a:r>
              <a:rPr lang="pt-BR" sz="2400"/>
              <a:t> 	= 3.16</a:t>
            </a:r>
            <a:r>
              <a:rPr lang="pt-BR" sz="2400" baseline="30000"/>
              <a:t>4 </a:t>
            </a:r>
            <a:r>
              <a:rPr lang="pt-BR" sz="2400"/>
              <a:t>+ 4.16</a:t>
            </a:r>
            <a:r>
              <a:rPr lang="pt-BR" sz="2400" baseline="30000"/>
              <a:t>3 </a:t>
            </a:r>
            <a:r>
              <a:rPr lang="pt-BR" sz="2400"/>
              <a:t>+ 15.16</a:t>
            </a:r>
            <a:r>
              <a:rPr lang="pt-BR" sz="2400" baseline="30000"/>
              <a:t>2 </a:t>
            </a:r>
            <a:r>
              <a:rPr lang="pt-BR" sz="2400"/>
              <a:t>+ 5.16</a:t>
            </a:r>
            <a:r>
              <a:rPr lang="pt-BR" sz="2400" baseline="30000"/>
              <a:t>1 </a:t>
            </a:r>
            <a:r>
              <a:rPr lang="pt-BR" sz="2400"/>
              <a:t>+ 12.16</a:t>
            </a:r>
            <a:r>
              <a:rPr lang="pt-BR" sz="2400" baseline="30000"/>
              <a:t>0</a:t>
            </a:r>
            <a:endParaRPr lang="fr-FR" sz="2200" b="1"/>
          </a:p>
          <a:p>
            <a:pPr marL="0" indent="0">
              <a:buNone/>
              <a:tabLst>
                <a:tab pos="2001838" algn="l"/>
                <a:tab pos="2174875" algn="l"/>
              </a:tabLst>
              <a:defRPr/>
            </a:pPr>
            <a:r>
              <a:rPr lang="fr-FR" sz="2200" b="1"/>
              <a:t>		</a:t>
            </a:r>
            <a:r>
              <a:rPr lang="fr-FR" sz="2400"/>
              <a:t>= 3.65536 + 4.4096 + 15.256 + 5.16 + 12.1 </a:t>
            </a:r>
          </a:p>
          <a:p>
            <a:pPr marL="0" indent="0">
              <a:buNone/>
              <a:tabLst>
                <a:tab pos="2174875" algn="l"/>
              </a:tabLst>
              <a:defRPr/>
            </a:pPr>
            <a:r>
              <a:rPr lang="fr-FR" sz="2200" b="1"/>
              <a:t>	</a:t>
            </a:r>
            <a:r>
              <a:rPr lang="fr-FR" sz="2400"/>
              <a:t>= 196608 + 16384 + 3840 + 80 + 12 = 216924</a:t>
            </a:r>
            <a:r>
              <a:rPr lang="fr-FR" sz="2400" baseline="-25000">
                <a:solidFill>
                  <a:srgbClr val="FF0000"/>
                </a:solidFill>
              </a:rPr>
              <a:t>10</a:t>
            </a:r>
          </a:p>
        </p:txBody>
      </p:sp>
      <p:sp>
        <p:nvSpPr>
          <p:cNvPr id="5" name="Rectangle 4"/>
          <p:cNvSpPr/>
          <p:nvPr/>
        </p:nvSpPr>
        <p:spPr>
          <a:xfrm>
            <a:off x="1401635" y="3533442"/>
            <a:ext cx="10552310" cy="451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17</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7AEF9F09-7874-4152-A34C-A14DCDCB492D}"/>
              </a:ext>
            </a:extLst>
          </p:cNvPr>
          <p:cNvSpPr>
            <a:spLocks noGrp="1"/>
          </p:cNvSpPr>
          <p:nvPr>
            <p:ph type="sldNum" sz="quarter" idx="12"/>
          </p:nvPr>
        </p:nvSpPr>
        <p:spPr/>
        <p:txBody>
          <a:bodyPr/>
          <a:lstStyle/>
          <a:p>
            <a:fld id="{FE1236C6-0024-4286-AA03-0A6E67CE63D4}" type="slidenum">
              <a:rPr lang="en-US" smtClean="0"/>
              <a:t>17</a:t>
            </a:fld>
            <a:endParaRPr lang="en-US"/>
          </a:p>
        </p:txBody>
      </p:sp>
    </p:spTree>
    <p:extLst>
      <p:ext uri="{BB962C8B-B14F-4D97-AF65-F5344CB8AC3E}">
        <p14:creationId xmlns:p14="http://schemas.microsoft.com/office/powerpoint/2010/main" val="1462168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2. Biểu diễn số trong các hệ đếm</a:t>
            </a:r>
          </a:p>
        </p:txBody>
      </p:sp>
      <p:sp>
        <p:nvSpPr>
          <p:cNvPr id="2" name="Content Placeholder 1"/>
          <p:cNvSpPr>
            <a:spLocks noGrp="1"/>
          </p:cNvSpPr>
          <p:nvPr>
            <p:ph idx="1"/>
          </p:nvPr>
        </p:nvSpPr>
        <p:spPr>
          <a:xfrm>
            <a:off x="612744" y="1112363"/>
            <a:ext cx="6838934" cy="5214296"/>
          </a:xfrm>
        </p:spPr>
        <p:txBody>
          <a:bodyPr>
            <a:noAutofit/>
          </a:bodyPr>
          <a:lstStyle/>
          <a:p>
            <a:pPr marL="514350" indent="-514350" algn="just">
              <a:buNone/>
              <a:defRPr/>
            </a:pPr>
            <a:r>
              <a:rPr lang="en-US" sz="2200" b="1">
                <a:solidFill>
                  <a:srgbClr val="0000FF"/>
                </a:solidFill>
              </a:rPr>
              <a:t>2.4. Hệ đếm thập lục phân</a:t>
            </a:r>
            <a:endParaRPr lang="pt-BR" sz="1800">
              <a:solidFill>
                <a:srgbClr val="0000FF"/>
              </a:solidFill>
            </a:endParaRPr>
          </a:p>
          <a:p>
            <a:pPr marL="0" indent="0">
              <a:buNone/>
              <a:defRPr/>
            </a:pPr>
            <a:r>
              <a:rPr lang="fr-FR" sz="2200" b="1">
                <a:solidFill>
                  <a:srgbClr val="FF0000"/>
                </a:solidFill>
              </a:rPr>
              <a:t>Ví dụ 3.11: </a:t>
            </a:r>
          </a:p>
          <a:p>
            <a:pPr marL="0" indent="0">
              <a:buNone/>
              <a:tabLst>
                <a:tab pos="852488" algn="l"/>
                <a:tab pos="2174875" algn="l"/>
              </a:tabLst>
              <a:defRPr/>
            </a:pPr>
            <a:r>
              <a:rPr lang="fr-FR" sz="2200" b="1">
                <a:solidFill>
                  <a:srgbClr val="FF0000"/>
                </a:solidFill>
              </a:rPr>
              <a:t>	</a:t>
            </a:r>
            <a:r>
              <a:rPr lang="pt-BR" sz="2400"/>
              <a:t> 4B8</a:t>
            </a:r>
            <a:r>
              <a:rPr lang="pt-BR" sz="2400" baseline="-25000">
                <a:solidFill>
                  <a:srgbClr val="FF0000"/>
                </a:solidFill>
              </a:rPr>
              <a:t>16</a:t>
            </a:r>
            <a:r>
              <a:rPr lang="pt-BR" sz="2400"/>
              <a:t> </a:t>
            </a:r>
            <a:r>
              <a:rPr lang="pt-BR" sz="2400">
                <a:solidFill>
                  <a:srgbClr val="0000FF"/>
                </a:solidFill>
              </a:rPr>
              <a:t>	= </a:t>
            </a:r>
            <a:r>
              <a:rPr lang="pt-BR" sz="2400">
                <a:solidFill>
                  <a:schemeClr val="bg1"/>
                </a:solidFill>
              </a:rPr>
              <a:t>4.16</a:t>
            </a:r>
            <a:r>
              <a:rPr lang="pt-BR" sz="2400" baseline="30000">
                <a:solidFill>
                  <a:schemeClr val="bg1"/>
                </a:solidFill>
              </a:rPr>
              <a:t>2 </a:t>
            </a:r>
            <a:r>
              <a:rPr lang="pt-BR" sz="2400">
                <a:solidFill>
                  <a:schemeClr val="bg1"/>
                </a:solidFill>
              </a:rPr>
              <a:t>+ 11.16</a:t>
            </a:r>
            <a:r>
              <a:rPr lang="pt-BR" sz="2400" baseline="30000">
                <a:solidFill>
                  <a:schemeClr val="bg1"/>
                </a:solidFill>
              </a:rPr>
              <a:t>1 </a:t>
            </a:r>
            <a:r>
              <a:rPr lang="pt-BR" sz="2400">
                <a:solidFill>
                  <a:schemeClr val="bg1"/>
                </a:solidFill>
              </a:rPr>
              <a:t>+ 8.16</a:t>
            </a:r>
            <a:r>
              <a:rPr lang="pt-BR" sz="2400" baseline="30000">
                <a:solidFill>
                  <a:schemeClr val="bg1"/>
                </a:solidFill>
              </a:rPr>
              <a:t>0</a:t>
            </a:r>
            <a:endParaRPr lang="fr-FR" sz="2200" b="1">
              <a:solidFill>
                <a:schemeClr val="bg1"/>
              </a:solidFill>
            </a:endParaRPr>
          </a:p>
          <a:p>
            <a:pPr marL="0" indent="0">
              <a:buNone/>
              <a:tabLst>
                <a:tab pos="2001838" algn="l"/>
                <a:tab pos="2174875" algn="l"/>
              </a:tabLst>
              <a:defRPr/>
            </a:pPr>
            <a:r>
              <a:rPr lang="fr-FR" sz="2200" b="1">
                <a:solidFill>
                  <a:schemeClr val="bg1"/>
                </a:solidFill>
              </a:rPr>
              <a:t>		</a:t>
            </a:r>
            <a:r>
              <a:rPr lang="fr-FR" sz="2400">
                <a:solidFill>
                  <a:schemeClr val="bg1"/>
                </a:solidFill>
              </a:rPr>
              <a:t>= 4.256 + 11.16 + 8.1 </a:t>
            </a:r>
          </a:p>
          <a:p>
            <a:pPr marL="0" indent="0">
              <a:buNone/>
              <a:tabLst>
                <a:tab pos="2174875" algn="l"/>
              </a:tabLst>
              <a:defRPr/>
            </a:pPr>
            <a:r>
              <a:rPr lang="fr-FR" sz="2200" b="1">
                <a:solidFill>
                  <a:schemeClr val="bg1"/>
                </a:solidFill>
              </a:rPr>
              <a:t>	</a:t>
            </a:r>
            <a:r>
              <a:rPr lang="fr-FR" sz="2400">
                <a:solidFill>
                  <a:schemeClr val="bg1"/>
                </a:solidFill>
              </a:rPr>
              <a:t>= 1024 + 176 + 8 = 1208</a:t>
            </a:r>
            <a:r>
              <a:rPr lang="fr-FR" sz="2400" baseline="-25000">
                <a:solidFill>
                  <a:srgbClr val="0000FF"/>
                </a:solidFill>
              </a:rPr>
              <a:t>10</a:t>
            </a:r>
          </a:p>
          <a:p>
            <a:pPr marL="0" indent="0">
              <a:buNone/>
              <a:defRPr/>
            </a:pPr>
            <a:r>
              <a:rPr lang="fr-FR" sz="2200" b="1">
                <a:solidFill>
                  <a:srgbClr val="FF0000"/>
                </a:solidFill>
              </a:rPr>
              <a:t>Ví dụ 3.12: </a:t>
            </a:r>
          </a:p>
          <a:p>
            <a:pPr marL="0" indent="0">
              <a:buNone/>
              <a:tabLst>
                <a:tab pos="852488" algn="l"/>
                <a:tab pos="2174875" algn="l"/>
              </a:tabLst>
              <a:defRPr/>
            </a:pPr>
            <a:r>
              <a:rPr lang="fr-FR" sz="2200" b="1">
                <a:solidFill>
                  <a:srgbClr val="FF0000"/>
                </a:solidFill>
              </a:rPr>
              <a:t>	</a:t>
            </a:r>
            <a:r>
              <a:rPr lang="pt-BR" sz="2400"/>
              <a:t> 4B,8</a:t>
            </a:r>
            <a:r>
              <a:rPr lang="pt-BR" sz="2400" baseline="-25000">
                <a:solidFill>
                  <a:srgbClr val="FF0000"/>
                </a:solidFill>
              </a:rPr>
              <a:t>16</a:t>
            </a:r>
            <a:r>
              <a:rPr lang="pt-BR" sz="2400"/>
              <a:t> </a:t>
            </a:r>
            <a:r>
              <a:rPr lang="pt-BR" sz="2400">
                <a:solidFill>
                  <a:srgbClr val="0000FF"/>
                </a:solidFill>
              </a:rPr>
              <a:t>	=</a:t>
            </a:r>
            <a:r>
              <a:rPr lang="pt-BR" sz="2400">
                <a:solidFill>
                  <a:schemeClr val="bg1"/>
                </a:solidFill>
              </a:rPr>
              <a:t> 4.16</a:t>
            </a:r>
            <a:r>
              <a:rPr lang="pt-BR" sz="2400" baseline="30000">
                <a:solidFill>
                  <a:schemeClr val="bg1"/>
                </a:solidFill>
              </a:rPr>
              <a:t>1 </a:t>
            </a:r>
            <a:r>
              <a:rPr lang="pt-BR" sz="2400">
                <a:solidFill>
                  <a:schemeClr val="bg1"/>
                </a:solidFill>
              </a:rPr>
              <a:t>+ 11.16</a:t>
            </a:r>
            <a:r>
              <a:rPr lang="pt-BR" sz="2400" baseline="30000">
                <a:solidFill>
                  <a:schemeClr val="bg1"/>
                </a:solidFill>
              </a:rPr>
              <a:t>0 </a:t>
            </a:r>
            <a:r>
              <a:rPr lang="pt-BR" sz="2400">
                <a:solidFill>
                  <a:schemeClr val="bg1"/>
                </a:solidFill>
              </a:rPr>
              <a:t>+ 8.16</a:t>
            </a:r>
            <a:r>
              <a:rPr lang="pt-BR" sz="2400" baseline="30000">
                <a:solidFill>
                  <a:schemeClr val="bg1"/>
                </a:solidFill>
              </a:rPr>
              <a:t>-1</a:t>
            </a:r>
            <a:endParaRPr lang="fr-FR" sz="2200" b="1">
              <a:solidFill>
                <a:schemeClr val="bg1"/>
              </a:solidFill>
            </a:endParaRPr>
          </a:p>
          <a:p>
            <a:pPr marL="0" indent="0">
              <a:buNone/>
              <a:tabLst>
                <a:tab pos="2001838" algn="l"/>
                <a:tab pos="2174875" algn="l"/>
              </a:tabLst>
              <a:defRPr/>
            </a:pPr>
            <a:r>
              <a:rPr lang="fr-FR" sz="2200" b="1">
                <a:solidFill>
                  <a:schemeClr val="bg1"/>
                </a:solidFill>
              </a:rPr>
              <a:t>		</a:t>
            </a:r>
            <a:r>
              <a:rPr lang="fr-FR" sz="2400">
                <a:solidFill>
                  <a:schemeClr val="bg1"/>
                </a:solidFill>
              </a:rPr>
              <a:t>= 4.16 + 11.1 + 8.1/16 </a:t>
            </a:r>
          </a:p>
          <a:p>
            <a:pPr marL="0" indent="0">
              <a:buNone/>
              <a:tabLst>
                <a:tab pos="2174875" algn="l"/>
              </a:tabLst>
              <a:defRPr/>
            </a:pPr>
            <a:r>
              <a:rPr lang="fr-FR" sz="2200" b="1">
                <a:solidFill>
                  <a:schemeClr val="bg1"/>
                </a:solidFill>
              </a:rPr>
              <a:t>	</a:t>
            </a:r>
            <a:r>
              <a:rPr lang="fr-FR" sz="2400">
                <a:solidFill>
                  <a:schemeClr val="bg1"/>
                </a:solidFill>
              </a:rPr>
              <a:t>= 64 + 11 + 0,5 = 75,5</a:t>
            </a:r>
            <a:r>
              <a:rPr lang="fr-FR" sz="2400" baseline="-25000">
                <a:solidFill>
                  <a:srgbClr val="0000FF"/>
                </a:solidFill>
              </a:rPr>
              <a:t>10</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18</a:t>
            </a:fld>
            <a:endParaRPr lang="en-US" altLang="en-US" sz="1800" b="1">
              <a:solidFill>
                <a:schemeClr val="bg1"/>
              </a:solidFill>
              <a:latin typeface="Courier New" pitchFamily="49" charset="0"/>
              <a:cs typeface="Courier New" pitchFamily="49" charset="0"/>
            </a:endParaRPr>
          </a:p>
        </p:txBody>
      </p:sp>
      <p:sp>
        <p:nvSpPr>
          <p:cNvPr id="3" name="Rectangle 2"/>
          <p:cNvSpPr/>
          <p:nvPr/>
        </p:nvSpPr>
        <p:spPr>
          <a:xfrm>
            <a:off x="7451678" y="1630907"/>
            <a:ext cx="4626591" cy="46129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a:solidFill>
                  <a:schemeClr val="tx1"/>
                </a:solidFill>
                <a:latin typeface="Times New Roman" pitchFamily="18" charset="0"/>
                <a:cs typeface="Times New Roman" pitchFamily="18" charset="0"/>
              </a:rPr>
              <a:t>Bài tập làm thêm: </a:t>
            </a:r>
          </a:p>
          <a:p>
            <a:pPr algn="just"/>
            <a:endParaRPr lang="en-US" sz="2800">
              <a:solidFill>
                <a:schemeClr val="tx1"/>
              </a:solidFill>
              <a:latin typeface="Times New Roman" pitchFamily="18" charset="0"/>
              <a:cs typeface="Times New Roman" pitchFamily="18" charset="0"/>
            </a:endParaRPr>
          </a:p>
          <a:p>
            <a:pPr algn="just"/>
            <a:r>
              <a:rPr lang="en-US" sz="2800">
                <a:solidFill>
                  <a:schemeClr val="tx1"/>
                </a:solidFill>
                <a:latin typeface="Times New Roman" pitchFamily="18" charset="0"/>
                <a:cs typeface="Times New Roman" pitchFamily="18" charset="0"/>
              </a:rPr>
              <a:t>1/ AF9, DE6</a:t>
            </a:r>
            <a:r>
              <a:rPr lang="en-US" sz="2800" baseline="-25000">
                <a:solidFill>
                  <a:schemeClr val="tx1"/>
                </a:solidFill>
                <a:latin typeface="Times New Roman" pitchFamily="18" charset="0"/>
                <a:cs typeface="Times New Roman" pitchFamily="18" charset="0"/>
              </a:rPr>
              <a:t>16</a:t>
            </a:r>
            <a:r>
              <a:rPr lang="en-US" sz="2800">
                <a:solidFill>
                  <a:schemeClr val="tx1"/>
                </a:solidFill>
                <a:latin typeface="Times New Roman" pitchFamily="18" charset="0"/>
                <a:cs typeface="Times New Roman" pitchFamily="18" charset="0"/>
              </a:rPr>
              <a:t> = ?</a:t>
            </a:r>
            <a:r>
              <a:rPr lang="en-US" sz="2800" b="1" baseline="-25000">
                <a:solidFill>
                  <a:srgbClr val="FF0000"/>
                </a:solidFill>
                <a:latin typeface="Times New Roman" pitchFamily="18" charset="0"/>
                <a:cs typeface="Times New Roman" pitchFamily="18" charset="0"/>
              </a:rPr>
              <a:t>10</a:t>
            </a:r>
            <a:r>
              <a:rPr lang="en-US" sz="2800">
                <a:solidFill>
                  <a:schemeClr val="tx1"/>
                </a:solidFill>
                <a:latin typeface="Times New Roman" pitchFamily="18" charset="0"/>
                <a:cs typeface="Times New Roman" pitchFamily="18" charset="0"/>
              </a:rPr>
              <a:t> </a:t>
            </a:r>
          </a:p>
          <a:p>
            <a:pPr algn="just"/>
            <a:endParaRPr lang="en-US" sz="2800">
              <a:solidFill>
                <a:schemeClr val="tx1"/>
              </a:solidFill>
              <a:latin typeface="Times New Roman" pitchFamily="18" charset="0"/>
              <a:cs typeface="Times New Roman" pitchFamily="18" charset="0"/>
            </a:endParaRPr>
          </a:p>
          <a:p>
            <a:pPr algn="just"/>
            <a:r>
              <a:rPr lang="en-US" sz="2800">
                <a:solidFill>
                  <a:schemeClr val="tx1"/>
                </a:solidFill>
                <a:latin typeface="Times New Roman" pitchFamily="18" charset="0"/>
                <a:cs typeface="Times New Roman" pitchFamily="18" charset="0"/>
              </a:rPr>
              <a:t>2/ CD8, 46AB</a:t>
            </a:r>
            <a:r>
              <a:rPr lang="en-US" sz="2800" baseline="-25000">
                <a:solidFill>
                  <a:schemeClr val="tx1"/>
                </a:solidFill>
                <a:latin typeface="Times New Roman" pitchFamily="18" charset="0"/>
                <a:cs typeface="Times New Roman" pitchFamily="18" charset="0"/>
              </a:rPr>
              <a:t>16</a:t>
            </a:r>
            <a:r>
              <a:rPr lang="en-US" sz="2800">
                <a:solidFill>
                  <a:schemeClr val="tx1"/>
                </a:solidFill>
                <a:latin typeface="Times New Roman" pitchFamily="18" charset="0"/>
                <a:cs typeface="Times New Roman" pitchFamily="18" charset="0"/>
              </a:rPr>
              <a:t> = ?</a:t>
            </a:r>
            <a:r>
              <a:rPr lang="en-US" sz="2800" b="1" baseline="-25000">
                <a:solidFill>
                  <a:srgbClr val="FF0000"/>
                </a:solidFill>
                <a:latin typeface="Times New Roman" pitchFamily="18" charset="0"/>
                <a:cs typeface="Times New Roman" pitchFamily="18" charset="0"/>
              </a:rPr>
              <a:t>10</a:t>
            </a:r>
            <a:endParaRPr lang="en-US" sz="2800" b="1">
              <a:solidFill>
                <a:srgbClr val="FF0000"/>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B577570A-8222-4D0D-8BA8-63FE44B72A4A}"/>
              </a:ext>
            </a:extLst>
          </p:cNvPr>
          <p:cNvSpPr>
            <a:spLocks noGrp="1"/>
          </p:cNvSpPr>
          <p:nvPr>
            <p:ph type="sldNum" sz="quarter" idx="12"/>
          </p:nvPr>
        </p:nvSpPr>
        <p:spPr/>
        <p:txBody>
          <a:bodyPr/>
          <a:lstStyle/>
          <a:p>
            <a:fld id="{FE1236C6-0024-4286-AA03-0A6E67CE63D4}" type="slidenum">
              <a:rPr lang="en-US" smtClean="0"/>
              <a:t>18</a:t>
            </a:fld>
            <a:endParaRPr lang="en-US"/>
          </a:p>
        </p:txBody>
      </p:sp>
      <p:sp>
        <p:nvSpPr>
          <p:cNvPr id="8" name="TextBox 7">
            <a:extLst>
              <a:ext uri="{FF2B5EF4-FFF2-40B4-BE49-F238E27FC236}">
                <a16:creationId xmlns:a16="http://schemas.microsoft.com/office/drawing/2014/main" id="{E42163CA-D5FD-450D-9A99-11D62BD79C84}"/>
              </a:ext>
            </a:extLst>
          </p:cNvPr>
          <p:cNvSpPr txBox="1"/>
          <p:nvPr/>
        </p:nvSpPr>
        <p:spPr>
          <a:xfrm>
            <a:off x="0" y="5957327"/>
            <a:ext cx="7435850" cy="369332"/>
          </a:xfrm>
          <a:prstGeom prst="rect">
            <a:avLst/>
          </a:prstGeom>
          <a:noFill/>
        </p:spPr>
        <p:txBody>
          <a:bodyPr wrap="square">
            <a:spAutoFit/>
          </a:bodyPr>
          <a:lstStyle/>
          <a:p>
            <a:pPr marL="0" indent="0" algn="ctr">
              <a:buNone/>
              <a:defRPr/>
            </a:pPr>
            <a:r>
              <a:rPr lang="pt-BR" sz="1800"/>
              <a:t>N</a:t>
            </a:r>
            <a:r>
              <a:rPr lang="pt-BR" sz="1800" baseline="-25000">
                <a:solidFill>
                  <a:srgbClr val="FF0000"/>
                </a:solidFill>
              </a:rPr>
              <a:t>16</a:t>
            </a:r>
            <a:r>
              <a:rPr lang="pt-BR" sz="1800"/>
              <a:t> = a</a:t>
            </a:r>
            <a:r>
              <a:rPr lang="pt-BR" sz="1800" baseline="-25000"/>
              <a:t>n</a:t>
            </a:r>
            <a:r>
              <a:rPr lang="pt-BR" sz="1800">
                <a:solidFill>
                  <a:srgbClr val="FF0000"/>
                </a:solidFill>
              </a:rPr>
              <a:t>16</a:t>
            </a:r>
            <a:r>
              <a:rPr lang="pt-BR" sz="1800" baseline="30000"/>
              <a:t>n</a:t>
            </a:r>
            <a:r>
              <a:rPr lang="pt-BR" sz="1800"/>
              <a:t> + a</a:t>
            </a:r>
            <a:r>
              <a:rPr lang="pt-BR" sz="1800" baseline="-25000"/>
              <a:t>n-1</a:t>
            </a:r>
            <a:r>
              <a:rPr lang="pt-BR" sz="1800">
                <a:solidFill>
                  <a:srgbClr val="FF0000"/>
                </a:solidFill>
              </a:rPr>
              <a:t>16</a:t>
            </a:r>
            <a:r>
              <a:rPr lang="pt-BR" sz="1800" baseline="30000"/>
              <a:t>n-1 </a:t>
            </a:r>
            <a:r>
              <a:rPr lang="pt-BR" sz="1800"/>
              <a:t>+...+ a</a:t>
            </a:r>
            <a:r>
              <a:rPr lang="pt-BR" sz="1800" baseline="-25000"/>
              <a:t>1</a:t>
            </a:r>
            <a:r>
              <a:rPr lang="pt-BR" sz="1800">
                <a:solidFill>
                  <a:srgbClr val="FF0000"/>
                </a:solidFill>
              </a:rPr>
              <a:t>16</a:t>
            </a:r>
            <a:r>
              <a:rPr lang="pt-BR" sz="1800" baseline="30000"/>
              <a:t>1</a:t>
            </a:r>
            <a:r>
              <a:rPr lang="pt-BR" sz="1800"/>
              <a:t>+a</a:t>
            </a:r>
            <a:r>
              <a:rPr lang="pt-BR" sz="1800" baseline="-25000"/>
              <a:t>0</a:t>
            </a:r>
            <a:r>
              <a:rPr lang="pt-BR" sz="1800">
                <a:solidFill>
                  <a:srgbClr val="FF0000"/>
                </a:solidFill>
              </a:rPr>
              <a:t>16</a:t>
            </a:r>
            <a:r>
              <a:rPr lang="pt-BR" sz="1800" baseline="30000"/>
              <a:t>0 </a:t>
            </a:r>
            <a:r>
              <a:rPr lang="pt-BR" sz="1800"/>
              <a:t>+ a</a:t>
            </a:r>
            <a:r>
              <a:rPr lang="pt-BR" sz="1800" baseline="-25000"/>
              <a:t>-1</a:t>
            </a:r>
            <a:r>
              <a:rPr lang="pt-BR" sz="1800">
                <a:solidFill>
                  <a:srgbClr val="FF0000"/>
                </a:solidFill>
              </a:rPr>
              <a:t>16</a:t>
            </a:r>
            <a:r>
              <a:rPr lang="pt-BR" sz="1800" baseline="30000"/>
              <a:t>-1</a:t>
            </a:r>
            <a:r>
              <a:rPr lang="pt-BR" sz="1800"/>
              <a:t>+...+a</a:t>
            </a:r>
            <a:r>
              <a:rPr lang="pt-BR" sz="1800" baseline="-25000"/>
              <a:t>-m</a:t>
            </a:r>
            <a:r>
              <a:rPr lang="pt-BR" sz="1800">
                <a:solidFill>
                  <a:srgbClr val="FF0000"/>
                </a:solidFill>
              </a:rPr>
              <a:t>16</a:t>
            </a:r>
            <a:r>
              <a:rPr lang="pt-BR" sz="1800" baseline="30000"/>
              <a:t>-m</a:t>
            </a:r>
            <a:r>
              <a:rPr lang="pt-BR" sz="1800"/>
              <a:t>, 0</a:t>
            </a:r>
            <a:r>
              <a:rPr lang="en-US" sz="1800"/>
              <a:t> ≤</a:t>
            </a:r>
            <a:r>
              <a:rPr lang="pt-BR" sz="1800"/>
              <a:t>a</a:t>
            </a:r>
            <a:r>
              <a:rPr lang="pt-BR" sz="1800" baseline="-25000"/>
              <a:t>i</a:t>
            </a:r>
            <a:r>
              <a:rPr lang="en-US" sz="1800"/>
              <a:t>≤ </a:t>
            </a:r>
            <a:r>
              <a:rPr lang="pt-BR" sz="1800"/>
              <a:t>15</a:t>
            </a:r>
            <a:endParaRPr lang="pt-BR" sz="1400"/>
          </a:p>
        </p:txBody>
      </p:sp>
    </p:spTree>
    <p:extLst>
      <p:ext uri="{BB962C8B-B14F-4D97-AF65-F5344CB8AC3E}">
        <p14:creationId xmlns:p14="http://schemas.microsoft.com/office/powerpoint/2010/main" val="2439945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2. Biểu diễn số trong các hệ đếm</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19</a:t>
            </a:fld>
            <a:endParaRPr lang="en-US" altLang="en-US" sz="1800" b="1">
              <a:solidFill>
                <a:schemeClr val="bg1"/>
              </a:solidFill>
              <a:latin typeface="Courier New" pitchFamily="49" charset="0"/>
              <a:cs typeface="Courier New" pitchFamily="49" charset="0"/>
            </a:endParaRPr>
          </a:p>
        </p:txBody>
      </p:sp>
      <p:sp>
        <p:nvSpPr>
          <p:cNvPr id="3" name="Rectangle 2"/>
          <p:cNvSpPr/>
          <p:nvPr/>
        </p:nvSpPr>
        <p:spPr>
          <a:xfrm>
            <a:off x="607326" y="1173707"/>
            <a:ext cx="11500131" cy="5165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800">
                <a:solidFill>
                  <a:schemeClr val="tx1"/>
                </a:solidFill>
                <a:latin typeface="Times New Roman" pitchFamily="18" charset="0"/>
                <a:cs typeface="Times New Roman" pitchFamily="18" charset="0"/>
              </a:rPr>
              <a:t>Bài tập làm thêm: </a:t>
            </a:r>
          </a:p>
          <a:p>
            <a:pPr algn="just"/>
            <a:r>
              <a:rPr lang="en-US" sz="2800">
                <a:solidFill>
                  <a:schemeClr val="tx1"/>
                </a:solidFill>
                <a:latin typeface="Times New Roman" pitchFamily="18" charset="0"/>
                <a:cs typeface="Times New Roman" pitchFamily="18" charset="0"/>
              </a:rPr>
              <a:t>1/ AF9, DE6</a:t>
            </a:r>
            <a:r>
              <a:rPr lang="en-US" sz="2800" baseline="-25000">
                <a:solidFill>
                  <a:schemeClr val="tx1"/>
                </a:solidFill>
                <a:latin typeface="Times New Roman" pitchFamily="18" charset="0"/>
                <a:cs typeface="Times New Roman" pitchFamily="18" charset="0"/>
              </a:rPr>
              <a:t>16</a:t>
            </a:r>
            <a:r>
              <a:rPr lang="en-US" sz="2800">
                <a:solidFill>
                  <a:schemeClr val="tx1"/>
                </a:solidFill>
                <a:latin typeface="Times New Roman" pitchFamily="18" charset="0"/>
                <a:cs typeface="Times New Roman" pitchFamily="18" charset="0"/>
              </a:rPr>
              <a:t>   = </a:t>
            </a:r>
            <a:r>
              <a:rPr lang="en-US" sz="2800">
                <a:solidFill>
                  <a:schemeClr val="bg1"/>
                </a:solidFill>
                <a:latin typeface="Times New Roman" pitchFamily="18" charset="0"/>
                <a:cs typeface="Times New Roman" pitchFamily="18" charset="0"/>
              </a:rPr>
              <a:t>10.16</a:t>
            </a:r>
            <a:r>
              <a:rPr lang="en-US" sz="2800" baseline="30000">
                <a:solidFill>
                  <a:schemeClr val="bg1"/>
                </a:solidFill>
                <a:latin typeface="Times New Roman" pitchFamily="18" charset="0"/>
                <a:cs typeface="Times New Roman" pitchFamily="18" charset="0"/>
              </a:rPr>
              <a:t>2</a:t>
            </a:r>
            <a:r>
              <a:rPr lang="en-US" sz="2800">
                <a:solidFill>
                  <a:schemeClr val="bg1"/>
                </a:solidFill>
                <a:latin typeface="Times New Roman" pitchFamily="18" charset="0"/>
                <a:cs typeface="Times New Roman" pitchFamily="18" charset="0"/>
              </a:rPr>
              <a:t>+15.16</a:t>
            </a:r>
            <a:r>
              <a:rPr lang="en-US" sz="2800" baseline="30000">
                <a:solidFill>
                  <a:schemeClr val="bg1"/>
                </a:solidFill>
                <a:latin typeface="Times New Roman" pitchFamily="18" charset="0"/>
                <a:cs typeface="Times New Roman" pitchFamily="18" charset="0"/>
              </a:rPr>
              <a:t>1</a:t>
            </a:r>
            <a:r>
              <a:rPr lang="en-US" sz="2800">
                <a:solidFill>
                  <a:schemeClr val="bg1"/>
                </a:solidFill>
                <a:latin typeface="Times New Roman" pitchFamily="18" charset="0"/>
                <a:cs typeface="Times New Roman" pitchFamily="18" charset="0"/>
              </a:rPr>
              <a:t>+9.16</a:t>
            </a:r>
            <a:r>
              <a:rPr lang="en-US" sz="2800" baseline="30000">
                <a:solidFill>
                  <a:schemeClr val="bg1"/>
                </a:solidFill>
                <a:latin typeface="Times New Roman" pitchFamily="18" charset="0"/>
                <a:cs typeface="Times New Roman" pitchFamily="18" charset="0"/>
              </a:rPr>
              <a:t>0</a:t>
            </a:r>
            <a:r>
              <a:rPr lang="en-US" sz="2800">
                <a:solidFill>
                  <a:schemeClr val="bg1"/>
                </a:solidFill>
                <a:latin typeface="Times New Roman" pitchFamily="18" charset="0"/>
                <a:cs typeface="Times New Roman" pitchFamily="18" charset="0"/>
              </a:rPr>
              <a:t>+13.16</a:t>
            </a:r>
            <a:r>
              <a:rPr lang="en-US" sz="2800" baseline="30000">
                <a:solidFill>
                  <a:schemeClr val="bg1"/>
                </a:solidFill>
                <a:latin typeface="Times New Roman" pitchFamily="18" charset="0"/>
                <a:cs typeface="Times New Roman" pitchFamily="18" charset="0"/>
              </a:rPr>
              <a:t>-1</a:t>
            </a:r>
            <a:r>
              <a:rPr lang="en-US" sz="2800">
                <a:solidFill>
                  <a:schemeClr val="bg1"/>
                </a:solidFill>
                <a:latin typeface="Times New Roman" pitchFamily="18" charset="0"/>
                <a:cs typeface="Times New Roman" pitchFamily="18" charset="0"/>
              </a:rPr>
              <a:t>+14.16</a:t>
            </a:r>
            <a:r>
              <a:rPr lang="en-US" sz="2800" baseline="30000">
                <a:solidFill>
                  <a:schemeClr val="bg1"/>
                </a:solidFill>
                <a:latin typeface="Times New Roman" pitchFamily="18" charset="0"/>
                <a:cs typeface="Times New Roman" pitchFamily="18" charset="0"/>
              </a:rPr>
              <a:t>-2 </a:t>
            </a:r>
            <a:r>
              <a:rPr lang="en-US" sz="2800">
                <a:solidFill>
                  <a:schemeClr val="bg1"/>
                </a:solidFill>
                <a:latin typeface="Times New Roman" pitchFamily="18" charset="0"/>
                <a:cs typeface="Times New Roman" pitchFamily="18" charset="0"/>
              </a:rPr>
              <a:t>+ 6.16</a:t>
            </a:r>
            <a:r>
              <a:rPr lang="en-US" sz="2800" baseline="30000">
                <a:solidFill>
                  <a:schemeClr val="bg1"/>
                </a:solidFill>
                <a:latin typeface="Times New Roman" pitchFamily="18" charset="0"/>
                <a:cs typeface="Times New Roman" pitchFamily="18" charset="0"/>
              </a:rPr>
              <a:t>-3</a:t>
            </a:r>
          </a:p>
          <a:p>
            <a:pPr algn="just"/>
            <a:r>
              <a:rPr lang="en-US" sz="2800">
                <a:solidFill>
                  <a:schemeClr val="bg1"/>
                </a:solidFill>
                <a:latin typeface="Times New Roman" pitchFamily="18" charset="0"/>
                <a:cs typeface="Times New Roman" pitchFamily="18" charset="0"/>
              </a:rPr>
              <a:t>		     = 10.256 + 15.16 + 9.1+ 13/16 + 14/16</a:t>
            </a:r>
            <a:r>
              <a:rPr lang="en-US" sz="2800" baseline="30000">
                <a:solidFill>
                  <a:schemeClr val="bg1"/>
                </a:solidFill>
                <a:latin typeface="Times New Roman" pitchFamily="18" charset="0"/>
                <a:cs typeface="Times New Roman" pitchFamily="18" charset="0"/>
              </a:rPr>
              <a:t>2</a:t>
            </a:r>
            <a:r>
              <a:rPr lang="en-US" sz="2800">
                <a:solidFill>
                  <a:schemeClr val="bg1"/>
                </a:solidFill>
                <a:latin typeface="Times New Roman" pitchFamily="18" charset="0"/>
                <a:cs typeface="Times New Roman" pitchFamily="18" charset="0"/>
              </a:rPr>
              <a:t> + 6/16</a:t>
            </a:r>
            <a:r>
              <a:rPr lang="en-US" sz="2800" baseline="30000">
                <a:solidFill>
                  <a:schemeClr val="bg1"/>
                </a:solidFill>
                <a:latin typeface="Times New Roman" pitchFamily="18" charset="0"/>
                <a:cs typeface="Times New Roman" pitchFamily="18" charset="0"/>
              </a:rPr>
              <a:t>3</a:t>
            </a:r>
          </a:p>
          <a:p>
            <a:pPr algn="just"/>
            <a:r>
              <a:rPr lang="en-US" sz="2800" baseline="30000">
                <a:solidFill>
                  <a:schemeClr val="bg1"/>
                </a:solidFill>
                <a:latin typeface="Times New Roman" pitchFamily="18" charset="0"/>
                <a:cs typeface="Times New Roman" pitchFamily="18" charset="0"/>
              </a:rPr>
              <a:t>		</a:t>
            </a:r>
            <a:r>
              <a:rPr lang="en-US" sz="2800">
                <a:solidFill>
                  <a:schemeClr val="bg1"/>
                </a:solidFill>
                <a:latin typeface="Times New Roman" pitchFamily="18" charset="0"/>
                <a:cs typeface="Times New Roman" pitchFamily="18" charset="0"/>
              </a:rPr>
              <a:t>     = 2560 + 240 + 9 + 0.8125 + 0.0546875 + 0.00146484375</a:t>
            </a:r>
          </a:p>
          <a:p>
            <a:pPr algn="just"/>
            <a:r>
              <a:rPr lang="en-US" sz="2800">
                <a:solidFill>
                  <a:schemeClr val="bg1"/>
                </a:solidFill>
                <a:latin typeface="Times New Roman" pitchFamily="18" charset="0"/>
                <a:cs typeface="Times New Roman" pitchFamily="18" charset="0"/>
              </a:rPr>
              <a:t>                          = 2809.8687</a:t>
            </a:r>
            <a:r>
              <a:rPr lang="en-US" sz="2800" b="1" baseline="-25000">
                <a:solidFill>
                  <a:schemeClr val="bg1"/>
                </a:solidFill>
                <a:latin typeface="Times New Roman" pitchFamily="18" charset="0"/>
                <a:cs typeface="Times New Roman" pitchFamily="18" charset="0"/>
              </a:rPr>
              <a:t>10</a:t>
            </a:r>
            <a:r>
              <a:rPr lang="en-US" sz="2800">
                <a:solidFill>
                  <a:schemeClr val="bg1"/>
                </a:solidFill>
                <a:latin typeface="Times New Roman" pitchFamily="18" charset="0"/>
                <a:cs typeface="Times New Roman" pitchFamily="18" charset="0"/>
              </a:rPr>
              <a:t> </a:t>
            </a:r>
          </a:p>
          <a:p>
            <a:pPr algn="just"/>
            <a:endParaRPr lang="en-US" sz="2800">
              <a:solidFill>
                <a:schemeClr val="tx1"/>
              </a:solidFill>
              <a:latin typeface="Times New Roman" pitchFamily="18" charset="0"/>
              <a:cs typeface="Times New Roman" pitchFamily="18" charset="0"/>
            </a:endParaRPr>
          </a:p>
          <a:p>
            <a:pPr algn="just"/>
            <a:r>
              <a:rPr lang="en-US" sz="2800">
                <a:solidFill>
                  <a:schemeClr val="tx1"/>
                </a:solidFill>
                <a:latin typeface="Times New Roman" pitchFamily="18" charset="0"/>
                <a:cs typeface="Times New Roman" pitchFamily="18" charset="0"/>
              </a:rPr>
              <a:t>2/ CD8, 46AB</a:t>
            </a:r>
            <a:r>
              <a:rPr lang="en-US" sz="2800" baseline="-25000">
                <a:solidFill>
                  <a:schemeClr val="tx1"/>
                </a:solidFill>
                <a:latin typeface="Times New Roman" pitchFamily="18" charset="0"/>
                <a:cs typeface="Times New Roman" pitchFamily="18" charset="0"/>
              </a:rPr>
              <a:t>16</a:t>
            </a:r>
            <a:r>
              <a:rPr lang="en-US" sz="2800">
                <a:solidFill>
                  <a:schemeClr val="tx1"/>
                </a:solidFill>
                <a:latin typeface="Times New Roman" pitchFamily="18" charset="0"/>
                <a:cs typeface="Times New Roman" pitchFamily="18" charset="0"/>
              </a:rPr>
              <a:t> =</a:t>
            </a:r>
            <a:endParaRPr lang="en-US" sz="2800">
              <a:solidFill>
                <a:srgbClr val="FF0000"/>
              </a:solidFill>
              <a:latin typeface="Times New Roman" pitchFamily="18" charset="0"/>
              <a:cs typeface="Times New Roman" pitchFamily="18" charset="0"/>
            </a:endParaRPr>
          </a:p>
          <a:p>
            <a:pPr marL="914400" algn="just"/>
            <a:r>
              <a:rPr lang="en-US" sz="2400">
                <a:solidFill>
                  <a:schemeClr val="bg1"/>
                </a:solidFill>
                <a:latin typeface="Times New Roman" pitchFamily="18" charset="0"/>
                <a:cs typeface="Times New Roman" pitchFamily="18" charset="0"/>
              </a:rPr>
              <a:t>= 12.16</a:t>
            </a:r>
            <a:r>
              <a:rPr lang="en-US" sz="2400" baseline="30000">
                <a:solidFill>
                  <a:schemeClr val="bg1"/>
                </a:solidFill>
                <a:latin typeface="Times New Roman" pitchFamily="18" charset="0"/>
                <a:cs typeface="Times New Roman" pitchFamily="18" charset="0"/>
              </a:rPr>
              <a:t>2</a:t>
            </a:r>
            <a:r>
              <a:rPr lang="en-US" sz="2400">
                <a:solidFill>
                  <a:schemeClr val="bg1"/>
                </a:solidFill>
                <a:latin typeface="Times New Roman" pitchFamily="18" charset="0"/>
                <a:cs typeface="Times New Roman" pitchFamily="18" charset="0"/>
              </a:rPr>
              <a:t> + 13.16</a:t>
            </a:r>
            <a:r>
              <a:rPr lang="en-US" sz="2400" baseline="30000">
                <a:solidFill>
                  <a:schemeClr val="bg1"/>
                </a:solidFill>
                <a:latin typeface="Times New Roman" pitchFamily="18" charset="0"/>
                <a:cs typeface="Times New Roman" pitchFamily="18" charset="0"/>
              </a:rPr>
              <a:t>1</a:t>
            </a:r>
            <a:r>
              <a:rPr lang="en-US" sz="2400">
                <a:solidFill>
                  <a:schemeClr val="bg1"/>
                </a:solidFill>
                <a:latin typeface="Times New Roman" pitchFamily="18" charset="0"/>
                <a:cs typeface="Times New Roman" pitchFamily="18" charset="0"/>
              </a:rPr>
              <a:t> + 8.16</a:t>
            </a:r>
            <a:r>
              <a:rPr lang="en-US" sz="2400" baseline="30000">
                <a:solidFill>
                  <a:schemeClr val="bg1"/>
                </a:solidFill>
                <a:latin typeface="Times New Roman" pitchFamily="18" charset="0"/>
                <a:cs typeface="Times New Roman" pitchFamily="18" charset="0"/>
              </a:rPr>
              <a:t>0</a:t>
            </a:r>
            <a:r>
              <a:rPr lang="en-US" sz="2400">
                <a:solidFill>
                  <a:schemeClr val="bg1"/>
                </a:solidFill>
                <a:latin typeface="Times New Roman" pitchFamily="18" charset="0"/>
                <a:cs typeface="Times New Roman" pitchFamily="18" charset="0"/>
              </a:rPr>
              <a:t> + 4.16</a:t>
            </a:r>
            <a:r>
              <a:rPr lang="en-US" sz="2400" baseline="30000">
                <a:solidFill>
                  <a:schemeClr val="bg1"/>
                </a:solidFill>
                <a:latin typeface="Times New Roman" pitchFamily="18" charset="0"/>
                <a:cs typeface="Times New Roman" pitchFamily="18" charset="0"/>
              </a:rPr>
              <a:t>-1</a:t>
            </a:r>
            <a:r>
              <a:rPr lang="en-US" sz="2400">
                <a:solidFill>
                  <a:schemeClr val="bg1"/>
                </a:solidFill>
                <a:latin typeface="Times New Roman" pitchFamily="18" charset="0"/>
                <a:cs typeface="Times New Roman" pitchFamily="18" charset="0"/>
              </a:rPr>
              <a:t> + 6.16</a:t>
            </a:r>
            <a:r>
              <a:rPr lang="en-US" sz="2400" baseline="30000">
                <a:solidFill>
                  <a:schemeClr val="bg1"/>
                </a:solidFill>
                <a:latin typeface="Times New Roman" pitchFamily="18" charset="0"/>
                <a:cs typeface="Times New Roman" pitchFamily="18" charset="0"/>
              </a:rPr>
              <a:t>-2</a:t>
            </a:r>
            <a:r>
              <a:rPr lang="en-US" sz="2400">
                <a:solidFill>
                  <a:schemeClr val="bg1"/>
                </a:solidFill>
                <a:latin typeface="Times New Roman" pitchFamily="18" charset="0"/>
                <a:cs typeface="Times New Roman" pitchFamily="18" charset="0"/>
              </a:rPr>
              <a:t> + 10.16</a:t>
            </a:r>
            <a:r>
              <a:rPr lang="en-US" sz="2400" baseline="30000">
                <a:solidFill>
                  <a:schemeClr val="bg1"/>
                </a:solidFill>
                <a:latin typeface="Times New Roman" pitchFamily="18" charset="0"/>
                <a:cs typeface="Times New Roman" pitchFamily="18" charset="0"/>
              </a:rPr>
              <a:t>-3</a:t>
            </a:r>
            <a:r>
              <a:rPr lang="en-US" sz="2400">
                <a:solidFill>
                  <a:schemeClr val="bg1"/>
                </a:solidFill>
                <a:latin typeface="Times New Roman" pitchFamily="18" charset="0"/>
                <a:cs typeface="Times New Roman" pitchFamily="18" charset="0"/>
              </a:rPr>
              <a:t>+11.16</a:t>
            </a:r>
            <a:r>
              <a:rPr lang="en-US" sz="2400" baseline="30000">
                <a:solidFill>
                  <a:schemeClr val="bg1"/>
                </a:solidFill>
                <a:latin typeface="Times New Roman" pitchFamily="18" charset="0"/>
                <a:cs typeface="Times New Roman" pitchFamily="18" charset="0"/>
              </a:rPr>
              <a:t>-4</a:t>
            </a:r>
          </a:p>
          <a:p>
            <a:pPr marL="914400" algn="just"/>
            <a:r>
              <a:rPr lang="en-US" sz="2400">
                <a:solidFill>
                  <a:schemeClr val="bg1"/>
                </a:solidFill>
                <a:latin typeface="Times New Roman" pitchFamily="18" charset="0"/>
                <a:cs typeface="Times New Roman" pitchFamily="18" charset="0"/>
              </a:rPr>
              <a:t>= 12.256 + 13.16 + 8.1 + 4/16 + 6/256 + 10/4096 + 11/65536</a:t>
            </a:r>
          </a:p>
          <a:p>
            <a:pPr marL="914400" algn="just"/>
            <a:r>
              <a:rPr lang="en-US" sz="2400">
                <a:solidFill>
                  <a:schemeClr val="bg1"/>
                </a:solidFill>
                <a:latin typeface="Times New Roman" pitchFamily="18" charset="0"/>
                <a:cs typeface="Times New Roman" pitchFamily="18" charset="0"/>
              </a:rPr>
              <a:t>= 3072 + 208 + 8 + 0.25 + 0.0234375 + 0.00244140625 + 0.0001678466796875</a:t>
            </a:r>
          </a:p>
          <a:p>
            <a:pPr marL="914400" algn="just"/>
            <a:r>
              <a:rPr lang="en-US" sz="2400">
                <a:solidFill>
                  <a:schemeClr val="bg1"/>
                </a:solidFill>
                <a:latin typeface="Times New Roman" pitchFamily="18" charset="0"/>
                <a:cs typeface="Times New Roman" pitchFamily="18" charset="0"/>
              </a:rPr>
              <a:t>= 3288.2760</a:t>
            </a:r>
            <a:r>
              <a:rPr lang="en-US" sz="2400" b="1" baseline="-25000">
                <a:solidFill>
                  <a:schemeClr val="bg1"/>
                </a:solidFill>
                <a:latin typeface="Times New Roman" pitchFamily="18" charset="0"/>
                <a:cs typeface="Times New Roman" pitchFamily="18" charset="0"/>
              </a:rPr>
              <a:t>10</a:t>
            </a:r>
            <a:endParaRPr lang="en-US" sz="2400" b="1">
              <a:solidFill>
                <a:schemeClr val="bg1"/>
              </a:solidFill>
              <a:latin typeface="Times New Roman" pitchFamily="18" charset="0"/>
              <a:cs typeface="Times New Roman" pitchFamily="18" charset="0"/>
            </a:endParaRPr>
          </a:p>
          <a:p>
            <a:pPr marL="914400" algn="just"/>
            <a:r>
              <a:rPr lang="en-US" sz="2400">
                <a:solidFill>
                  <a:schemeClr val="bg1"/>
                </a:solidFill>
                <a:latin typeface="Times New Roman" pitchFamily="18" charset="0"/>
                <a:cs typeface="Times New Roman" pitchFamily="18" charset="0"/>
              </a:rPr>
              <a:t>467529296875</a:t>
            </a:r>
            <a:endParaRPr lang="en-US" sz="2400" b="1">
              <a:solidFill>
                <a:schemeClr val="bg1"/>
              </a:solidFill>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5590F8BC-BDC5-4158-B163-C1E7E18FA732}"/>
              </a:ext>
            </a:extLst>
          </p:cNvPr>
          <p:cNvSpPr>
            <a:spLocks noGrp="1"/>
          </p:cNvSpPr>
          <p:nvPr>
            <p:ph type="sldNum" sz="quarter" idx="12"/>
          </p:nvPr>
        </p:nvSpPr>
        <p:spPr/>
        <p:txBody>
          <a:bodyPr/>
          <a:lstStyle/>
          <a:p>
            <a:fld id="{FE1236C6-0024-4286-AA03-0A6E67CE63D4}" type="slidenum">
              <a:rPr lang="en-US" smtClean="0"/>
              <a:t>19</a:t>
            </a:fld>
            <a:endParaRPr lang="en-US"/>
          </a:p>
        </p:txBody>
      </p:sp>
    </p:spTree>
    <p:extLst>
      <p:ext uri="{BB962C8B-B14F-4D97-AF65-F5344CB8AC3E}">
        <p14:creationId xmlns:p14="http://schemas.microsoft.com/office/powerpoint/2010/main" val="325979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NỘI DUNG</a:t>
            </a:r>
            <a:endParaRPr lang="en-US" dirty="0"/>
          </a:p>
        </p:txBody>
      </p:sp>
      <p:sp>
        <p:nvSpPr>
          <p:cNvPr id="2" name="Content Placeholder 1"/>
          <p:cNvSpPr>
            <a:spLocks noGrp="1"/>
          </p:cNvSpPr>
          <p:nvPr>
            <p:ph idx="1"/>
          </p:nvPr>
        </p:nvSpPr>
        <p:spPr/>
        <p:txBody>
          <a:bodyPr>
            <a:normAutofit/>
          </a:bodyPr>
          <a:lstStyle/>
          <a:p>
            <a:pPr marL="0" indent="0">
              <a:buNone/>
            </a:pPr>
            <a:r>
              <a:rPr lang="en-US" b="1"/>
              <a:t>1. Hệ đếm</a:t>
            </a:r>
          </a:p>
          <a:p>
            <a:pPr marL="0" indent="0">
              <a:buNone/>
            </a:pPr>
            <a:r>
              <a:rPr lang="en-US" b="1"/>
              <a:t>2</a:t>
            </a:r>
            <a:r>
              <a:rPr lang="vi-VN" b="1"/>
              <a:t>. </a:t>
            </a:r>
            <a:r>
              <a:rPr lang="en-US" b="1"/>
              <a:t>Biểu diễn số trong các hệ đếm</a:t>
            </a:r>
          </a:p>
          <a:p>
            <a:pPr marL="0" indent="0">
              <a:buNone/>
            </a:pPr>
            <a:r>
              <a:rPr lang="en-US" b="1"/>
              <a:t>3. Chuyển đổi số giữa các hệ đếm</a:t>
            </a:r>
          </a:p>
          <a:p>
            <a:pPr marL="0" indent="0">
              <a:buNone/>
            </a:pPr>
            <a:r>
              <a:rPr lang="en-US" b="1"/>
              <a:t>4. Số học nhị phân</a:t>
            </a:r>
          </a:p>
          <a:p>
            <a:pPr marL="0" indent="0">
              <a:buNone/>
            </a:pPr>
            <a:r>
              <a:rPr lang="en-US" b="1"/>
              <a:t>5. Biểu diễn dữ liệu</a:t>
            </a:r>
            <a:endParaRPr lang="vi-VN" b="1"/>
          </a:p>
          <a:p>
            <a:pPr marL="0" indent="0">
              <a:buNone/>
            </a:pPr>
            <a:r>
              <a:rPr lang="en-US" b="1"/>
              <a:t>6. Tổng kết</a:t>
            </a:r>
          </a:p>
          <a:p>
            <a:pPr marL="0" indent="0">
              <a:buNone/>
            </a:pPr>
            <a:r>
              <a:rPr lang="en-US" b="1"/>
              <a:t>7. Bài tập</a:t>
            </a:r>
            <a:endParaRPr lang="en-US" b="1" dirty="0"/>
          </a:p>
        </p:txBody>
      </p:sp>
      <p:sp>
        <p:nvSpPr>
          <p:cNvPr id="4" name="Slide Number Placeholder 3"/>
          <p:cNvSpPr txBox="1">
            <a:spLocks/>
          </p:cNvSpPr>
          <p:nvPr/>
        </p:nvSpPr>
        <p:spPr bwMode="auto">
          <a:xfrm>
            <a:off x="11582400" y="6482695"/>
            <a:ext cx="609600"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a:t>
            </a:fld>
            <a:endParaRPr lang="en-US" altLang="en-US" sz="1800" b="1">
              <a:solidFill>
                <a:schemeClr val="bg1"/>
              </a:solidFill>
              <a:latin typeface="Courier New" pitchFamily="49" charset="0"/>
              <a:cs typeface="Courier New" pitchFamily="49" charset="0"/>
            </a:endParaRPr>
          </a:p>
        </p:txBody>
      </p:sp>
      <p:sp>
        <p:nvSpPr>
          <p:cNvPr id="5" name="Slide Number Placeholder 4">
            <a:extLst>
              <a:ext uri="{FF2B5EF4-FFF2-40B4-BE49-F238E27FC236}">
                <a16:creationId xmlns:a16="http://schemas.microsoft.com/office/drawing/2014/main" id="{38BC2D28-62F0-4E05-BBA1-45724B3E7632}"/>
              </a:ext>
            </a:extLst>
          </p:cNvPr>
          <p:cNvSpPr>
            <a:spLocks noGrp="1"/>
          </p:cNvSpPr>
          <p:nvPr>
            <p:ph type="sldNum" sz="quarter" idx="12"/>
          </p:nvPr>
        </p:nvSpPr>
        <p:spPr/>
        <p:txBody>
          <a:bodyPr/>
          <a:lstStyle/>
          <a:p>
            <a:fld id="{FE1236C6-0024-4286-AA03-0A6E67CE63D4}" type="slidenum">
              <a:rPr lang="en-US" smtClean="0"/>
              <a:t>2</a:t>
            </a:fld>
            <a:endParaRPr lang="en-US"/>
          </a:p>
        </p:txBody>
      </p:sp>
    </p:spTree>
    <p:extLst>
      <p:ext uri="{BB962C8B-B14F-4D97-AF65-F5344CB8AC3E}">
        <p14:creationId xmlns:p14="http://schemas.microsoft.com/office/powerpoint/2010/main" val="351565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246955" y="1112363"/>
            <a:ext cx="11827130" cy="5214296"/>
          </a:xfrm>
        </p:spPr>
        <p:txBody>
          <a:bodyPr>
            <a:noAutofit/>
          </a:bodyPr>
          <a:lstStyle/>
          <a:p>
            <a:pPr marL="514350" indent="-514350" algn="just">
              <a:buNone/>
              <a:defRPr/>
            </a:pPr>
            <a:r>
              <a:rPr lang="en-US" sz="2200" b="1">
                <a:solidFill>
                  <a:srgbClr val="0000FF"/>
                </a:solidFill>
              </a:rPr>
              <a:t>3.1. Chuyển đổi một số từ hệ thập phân sang hệ cơ số b bất kỳ (áp dụng cho b = 2;b=16;b=8)</a:t>
            </a:r>
            <a:endParaRPr lang="pt-BR" sz="1800">
              <a:solidFill>
                <a:srgbClr val="0000FF"/>
              </a:solidFill>
            </a:endParaRPr>
          </a:p>
          <a:p>
            <a:pPr>
              <a:defRPr/>
            </a:pPr>
            <a:r>
              <a:rPr lang="fr-FR" sz="2000"/>
              <a:t>Trường hợp tổng quát: một số N</a:t>
            </a:r>
            <a:r>
              <a:rPr lang="fr-FR" sz="2000" baseline="-25000"/>
              <a:t>10</a:t>
            </a:r>
            <a:r>
              <a:rPr lang="fr-FR" sz="2000"/>
              <a:t> trong hệ thập phân bao gồm </a:t>
            </a:r>
            <a:r>
              <a:rPr lang="fr-FR" sz="2000" u="sng">
                <a:solidFill>
                  <a:srgbClr val="FF0000"/>
                </a:solidFill>
              </a:rPr>
              <a:t>phần nguyên</a:t>
            </a:r>
            <a:r>
              <a:rPr lang="fr-FR" sz="2000"/>
              <a:t> và </a:t>
            </a:r>
            <a:r>
              <a:rPr lang="fr-FR" sz="2000" u="sng">
                <a:solidFill>
                  <a:srgbClr val="FF0000"/>
                </a:solidFill>
              </a:rPr>
              <a:t>phần thập phân</a:t>
            </a:r>
            <a:r>
              <a:rPr lang="fr-FR" sz="2000"/>
              <a:t>.</a:t>
            </a:r>
          </a:p>
          <a:p>
            <a:pPr>
              <a:defRPr/>
            </a:pPr>
            <a:r>
              <a:rPr lang="fr-FR" sz="2000"/>
              <a:t>Chuyển 1 số từ hệ thập phân sang 1 số ở hệ cơ số b bất kỳ gồm 2 bước:</a:t>
            </a:r>
          </a:p>
          <a:p>
            <a:pPr marL="0" indent="0">
              <a:buNone/>
              <a:defRPr/>
            </a:pPr>
            <a:r>
              <a:rPr lang="fr-FR" sz="2000"/>
              <a:t>	</a:t>
            </a:r>
            <a:r>
              <a:rPr lang="fr-FR" sz="2000" b="1">
                <a:solidFill>
                  <a:srgbClr val="FF0000"/>
                </a:solidFill>
              </a:rPr>
              <a:t>BƯỚC 1:</a:t>
            </a:r>
            <a:r>
              <a:rPr lang="fr-FR" sz="2000"/>
              <a:t> </a:t>
            </a:r>
            <a:r>
              <a:rPr lang="fr-FR" sz="2000" i="1" u="sng">
                <a:solidFill>
                  <a:srgbClr val="0000FF"/>
                </a:solidFill>
              </a:rPr>
              <a:t>Đổi phần nguyên</a:t>
            </a:r>
            <a:r>
              <a:rPr lang="fr-FR" sz="2000"/>
              <a:t> của số đó từ hệ thập phân sang hệ cơ số b.</a:t>
            </a:r>
          </a:p>
          <a:p>
            <a:pPr marL="0" indent="0">
              <a:buNone/>
              <a:defRPr/>
            </a:pPr>
            <a:r>
              <a:rPr lang="fr-FR" sz="2000"/>
              <a:t>	</a:t>
            </a:r>
            <a:r>
              <a:rPr lang="fr-FR" sz="2000" b="1">
                <a:solidFill>
                  <a:srgbClr val="FF0000"/>
                </a:solidFill>
              </a:rPr>
              <a:t>BƯỚC 2:</a:t>
            </a:r>
            <a:r>
              <a:rPr lang="fr-FR" sz="2000"/>
              <a:t> </a:t>
            </a:r>
            <a:r>
              <a:rPr lang="fr-FR" sz="2000" i="1" u="sng">
                <a:solidFill>
                  <a:srgbClr val="0000FF"/>
                </a:solidFill>
              </a:rPr>
              <a:t>Đổi phần thập phân</a:t>
            </a:r>
            <a:r>
              <a:rPr lang="fr-FR" sz="2000"/>
              <a:t> của số đó sang hệ cơ số b.</a:t>
            </a:r>
          </a:p>
          <a:p>
            <a:pPr>
              <a:buFont typeface="Wingdings" pitchFamily="2" charset="2"/>
              <a:buChar char="v"/>
              <a:defRPr/>
            </a:pPr>
            <a:r>
              <a:rPr lang="fr-FR" sz="2000" b="1">
                <a:solidFill>
                  <a:srgbClr val="FF0000"/>
                </a:solidFill>
              </a:rPr>
              <a:t> Thực hiện BƯỚC 1:</a:t>
            </a:r>
            <a:r>
              <a:rPr lang="fr-FR" sz="2000"/>
              <a:t> Đổi </a:t>
            </a:r>
            <a:r>
              <a:rPr lang="fr-FR" sz="2000" b="1">
                <a:solidFill>
                  <a:srgbClr val="FF0000"/>
                </a:solidFill>
              </a:rPr>
              <a:t>phần nguyên</a:t>
            </a:r>
            <a:r>
              <a:rPr lang="fr-FR" sz="2000"/>
              <a:t> của số đó từ hệ thập phân sang hệ cơ số b.</a:t>
            </a:r>
          </a:p>
          <a:p>
            <a:pPr marL="0" indent="0">
              <a:buNone/>
              <a:defRPr/>
            </a:pPr>
            <a:r>
              <a:rPr lang="fr-FR" sz="2000"/>
              <a:t>	</a:t>
            </a:r>
            <a:r>
              <a:rPr lang="fr-FR" sz="2000" b="1">
                <a:solidFill>
                  <a:srgbClr val="FF0000"/>
                </a:solidFill>
              </a:rPr>
              <a:t>Bước 1.1:</a:t>
            </a:r>
            <a:r>
              <a:rPr lang="fr-FR" sz="2000"/>
              <a:t> Lấy phần nguyên của số N</a:t>
            </a:r>
            <a:r>
              <a:rPr lang="fr-FR" sz="2000" baseline="-25000"/>
              <a:t>10 </a:t>
            </a:r>
            <a:r>
              <a:rPr lang="fr-FR" sz="2000"/>
              <a:t>chia cho b, ta được thương T</a:t>
            </a:r>
            <a:r>
              <a:rPr lang="fr-FR" sz="2000" baseline="-25000"/>
              <a:t>1</a:t>
            </a:r>
            <a:r>
              <a:rPr lang="fr-FR" sz="2000"/>
              <a:t>, số dư là d</a:t>
            </a:r>
            <a:r>
              <a:rPr lang="fr-FR" sz="2000" baseline="-25000"/>
              <a:t>1</a:t>
            </a:r>
            <a:r>
              <a:rPr lang="fr-FR" sz="2000"/>
              <a:t>.</a:t>
            </a:r>
          </a:p>
          <a:p>
            <a:pPr marL="0" indent="0">
              <a:buNone/>
              <a:defRPr/>
            </a:pPr>
            <a:r>
              <a:rPr lang="fr-FR" sz="2000"/>
              <a:t>	</a:t>
            </a:r>
            <a:r>
              <a:rPr lang="fr-FR" sz="2000" b="1">
                <a:solidFill>
                  <a:srgbClr val="FF0000"/>
                </a:solidFill>
              </a:rPr>
              <a:t>Bước 1.2:</a:t>
            </a:r>
            <a:r>
              <a:rPr lang="fr-FR" sz="2000"/>
              <a:t> Nếu T</a:t>
            </a:r>
            <a:r>
              <a:rPr lang="fr-FR" sz="2000" baseline="-25000"/>
              <a:t>1</a:t>
            </a:r>
            <a:r>
              <a:rPr lang="fr-FR" sz="2000"/>
              <a:t> khác 0, lấy T</a:t>
            </a:r>
            <a:r>
              <a:rPr lang="fr-FR" sz="2000" baseline="-25000"/>
              <a:t>1</a:t>
            </a:r>
            <a:r>
              <a:rPr lang="fr-FR" sz="2000"/>
              <a:t> chia cho b ta được thương T</a:t>
            </a:r>
            <a:r>
              <a:rPr lang="fr-FR" sz="2000" baseline="-25000"/>
              <a:t>2</a:t>
            </a:r>
            <a:r>
              <a:rPr lang="fr-FR" sz="2000"/>
              <a:t>, số dư là d</a:t>
            </a:r>
            <a:r>
              <a:rPr lang="fr-FR" sz="2000" baseline="-25000"/>
              <a:t>2</a:t>
            </a:r>
            <a:r>
              <a:rPr lang="fr-FR" sz="2000"/>
              <a:t>.</a:t>
            </a:r>
          </a:p>
          <a:p>
            <a:pPr marL="0" indent="0">
              <a:buNone/>
              <a:tabLst>
                <a:tab pos="2112963" algn="l"/>
              </a:tabLst>
              <a:defRPr/>
            </a:pPr>
            <a:r>
              <a:rPr lang="fr-FR" sz="2000" i="1">
                <a:solidFill>
                  <a:srgbClr val="FF0000"/>
                </a:solidFill>
              </a:rPr>
              <a:t>	(Cứ làm như vậy cho tới bước thứ n, khi ta được T</a:t>
            </a:r>
            <a:r>
              <a:rPr lang="fr-FR" sz="2000" i="1" baseline="-25000">
                <a:solidFill>
                  <a:srgbClr val="FF0000"/>
                </a:solidFill>
              </a:rPr>
              <a:t>n</a:t>
            </a:r>
            <a:r>
              <a:rPr lang="fr-FR" sz="2000" i="1">
                <a:solidFill>
                  <a:srgbClr val="FF0000"/>
                </a:solidFill>
              </a:rPr>
              <a:t> = 0)</a:t>
            </a:r>
          </a:p>
          <a:p>
            <a:pPr marL="0" indent="0" algn="just">
              <a:buNone/>
              <a:defRPr/>
            </a:pPr>
            <a:r>
              <a:rPr lang="fr-FR" sz="2000"/>
              <a:t>	</a:t>
            </a:r>
            <a:r>
              <a:rPr lang="fr-FR" sz="2000" b="1">
                <a:solidFill>
                  <a:srgbClr val="FF0000"/>
                </a:solidFill>
              </a:rPr>
              <a:t>Bước 1…n:</a:t>
            </a:r>
            <a:r>
              <a:rPr lang="fr-FR" sz="2000"/>
              <a:t> Nếu T</a:t>
            </a:r>
            <a:r>
              <a:rPr lang="fr-FR" sz="2000" baseline="-25000"/>
              <a:t>n-1</a:t>
            </a:r>
            <a:r>
              <a:rPr lang="fr-FR" sz="2000"/>
              <a:t> khác 0, lấy T</a:t>
            </a:r>
            <a:r>
              <a:rPr lang="fr-FR" sz="2000" baseline="-25000"/>
              <a:t>n-1</a:t>
            </a:r>
            <a:r>
              <a:rPr lang="fr-FR" sz="2000"/>
              <a:t> chia cho b ta được thương T</a:t>
            </a:r>
            <a:r>
              <a:rPr lang="fr-FR" sz="2000" baseline="-25000"/>
              <a:t>n</a:t>
            </a:r>
            <a:r>
              <a:rPr lang="fr-FR" sz="2000"/>
              <a:t> =0, số dư là d</a:t>
            </a:r>
            <a:r>
              <a:rPr lang="fr-FR" sz="2000" baseline="-25000"/>
              <a:t>n</a:t>
            </a:r>
            <a:r>
              <a:rPr lang="fr-FR" sz="2000"/>
              <a:t>.</a:t>
            </a:r>
          </a:p>
          <a:p>
            <a:pPr marL="0" indent="0" algn="just">
              <a:buNone/>
              <a:defRPr/>
            </a:pPr>
            <a:r>
              <a:rPr lang="fr-FR" sz="2000"/>
              <a:t>	</a:t>
            </a:r>
            <a:r>
              <a:rPr lang="fr-FR" sz="2000" b="1">
                <a:solidFill>
                  <a:srgbClr val="FF0000"/>
                </a:solidFill>
              </a:rPr>
              <a:t>Kết quả:</a:t>
            </a:r>
            <a:r>
              <a:rPr lang="fr-FR" sz="2000"/>
              <a:t> </a:t>
            </a:r>
            <a:r>
              <a:rPr lang="fr-FR" sz="2000">
                <a:solidFill>
                  <a:srgbClr val="0000FF"/>
                </a:solidFill>
              </a:rPr>
              <a:t>N</a:t>
            </a:r>
            <a:r>
              <a:rPr lang="fr-FR" sz="2000" baseline="-25000">
                <a:solidFill>
                  <a:srgbClr val="0000FF"/>
                </a:solidFill>
              </a:rPr>
              <a:t>10</a:t>
            </a:r>
            <a:r>
              <a:rPr lang="fr-FR" sz="2000">
                <a:solidFill>
                  <a:srgbClr val="0000FF"/>
                </a:solidFill>
              </a:rPr>
              <a:t> = d</a:t>
            </a:r>
            <a:r>
              <a:rPr lang="fr-FR" sz="2000" baseline="-25000">
                <a:solidFill>
                  <a:srgbClr val="0000FF"/>
                </a:solidFill>
              </a:rPr>
              <a:t>n</a:t>
            </a:r>
            <a:r>
              <a:rPr lang="fr-FR" sz="2000">
                <a:solidFill>
                  <a:srgbClr val="0000FF"/>
                </a:solidFill>
              </a:rPr>
              <a:t>d</a:t>
            </a:r>
            <a:r>
              <a:rPr lang="fr-FR" sz="2000" baseline="-25000">
                <a:solidFill>
                  <a:srgbClr val="0000FF"/>
                </a:solidFill>
              </a:rPr>
              <a:t>n-1</a:t>
            </a:r>
            <a:r>
              <a:rPr lang="fr-FR" sz="2000">
                <a:solidFill>
                  <a:srgbClr val="0000FF"/>
                </a:solidFill>
              </a:rPr>
              <a:t>…d</a:t>
            </a:r>
            <a:r>
              <a:rPr lang="fr-FR" sz="2000" baseline="-25000">
                <a:solidFill>
                  <a:srgbClr val="0000FF"/>
                </a:solidFill>
              </a:rPr>
              <a:t>1 (b)</a:t>
            </a:r>
          </a:p>
        </p:txBody>
      </p:sp>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20</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E670C607-C5D8-4742-9D7C-66EDFF3A48EC}"/>
              </a:ext>
            </a:extLst>
          </p:cNvPr>
          <p:cNvSpPr>
            <a:spLocks noGrp="1"/>
          </p:cNvSpPr>
          <p:nvPr>
            <p:ph type="sldNum" sz="quarter" idx="12"/>
          </p:nvPr>
        </p:nvSpPr>
        <p:spPr/>
        <p:txBody>
          <a:bodyPr/>
          <a:lstStyle/>
          <a:p>
            <a:fld id="{FE1236C6-0024-4286-AA03-0A6E67CE63D4}" type="slidenum">
              <a:rPr lang="en-US" smtClean="0"/>
              <a:t>20</a:t>
            </a:fld>
            <a:endParaRPr lang="en-US"/>
          </a:p>
        </p:txBody>
      </p:sp>
      <p:sp>
        <p:nvSpPr>
          <p:cNvPr id="7" name="Rectangle 6">
            <a:extLst>
              <a:ext uri="{FF2B5EF4-FFF2-40B4-BE49-F238E27FC236}">
                <a16:creationId xmlns:a16="http://schemas.microsoft.com/office/drawing/2014/main" id="{9E189E9A-1105-4F2B-BC10-5972F651D9C2}"/>
              </a:ext>
            </a:extLst>
          </p:cNvPr>
          <p:cNvSpPr/>
          <p:nvPr/>
        </p:nvSpPr>
        <p:spPr>
          <a:xfrm>
            <a:off x="582468" y="3584194"/>
            <a:ext cx="2481104" cy="3913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181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200" b="1">
                <a:solidFill>
                  <a:srgbClr val="0000FF"/>
                </a:solidFill>
              </a:rPr>
              <a:t>3.1. Chuyển đổi một số từ hệ thập phân sang hệ cơ số b bất kỳ (áp dụng cho b = 2;b=16;b=8)</a:t>
            </a:r>
            <a:endParaRPr lang="pt-BR" sz="1800">
              <a:solidFill>
                <a:srgbClr val="0000FF"/>
              </a:solidFill>
            </a:endParaRPr>
          </a:p>
          <a:p>
            <a:pPr marL="0" indent="0">
              <a:buNone/>
              <a:defRPr/>
            </a:pPr>
            <a:r>
              <a:rPr lang="fr-FR" sz="2200" b="1">
                <a:solidFill>
                  <a:srgbClr val="FF0000"/>
                </a:solidFill>
              </a:rPr>
              <a:t>Ví dụ 3.13: </a:t>
            </a:r>
            <a:r>
              <a:rPr lang="fr-FR" sz="2200"/>
              <a:t>Chuyển phần nguyên của số </a:t>
            </a:r>
            <a:r>
              <a:rPr lang="fr-FR" sz="2200" b="1">
                <a:solidFill>
                  <a:srgbClr val="FF0000"/>
                </a:solidFill>
              </a:rPr>
              <a:t>12</a:t>
            </a:r>
            <a:r>
              <a:rPr lang="fr-FR" sz="2200"/>
              <a:t>,6875</a:t>
            </a:r>
            <a:r>
              <a:rPr lang="fr-FR" sz="2200" baseline="-25000"/>
              <a:t>10 </a:t>
            </a:r>
            <a:r>
              <a:rPr lang="fr-FR" sz="2200"/>
              <a:t>sang số trong hệ nhị phân</a:t>
            </a:r>
            <a:endParaRPr lang="fr-FR" sz="2200">
              <a:solidFill>
                <a:srgbClr val="FF0000"/>
              </a:solidFill>
            </a:endParaRPr>
          </a:p>
          <a:p>
            <a:pPr marL="0" indent="0">
              <a:buNone/>
              <a:tabLst>
                <a:tab pos="852488" algn="l"/>
                <a:tab pos="2174875" algn="l"/>
              </a:tabLst>
              <a:defRPr/>
            </a:pPr>
            <a:r>
              <a:rPr lang="fr-FR" sz="2200" b="1">
                <a:solidFill>
                  <a:srgbClr val="FF0000"/>
                </a:solidFill>
              </a:rPr>
              <a:t>	</a:t>
            </a:r>
            <a:endParaRPr lang="fr-FR" sz="2400" baseline="-25000">
              <a:solidFill>
                <a:srgbClr val="FF0000"/>
              </a:solidFill>
            </a:endParaRPr>
          </a:p>
        </p:txBody>
      </p:sp>
      <p:sp>
        <p:nvSpPr>
          <p:cNvPr id="4" name="Text Box 4"/>
          <p:cNvSpPr txBox="1">
            <a:spLocks noChangeArrowheads="1"/>
          </p:cNvSpPr>
          <p:nvPr/>
        </p:nvSpPr>
        <p:spPr bwMode="auto">
          <a:xfrm>
            <a:off x="838200" y="2228313"/>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r">
              <a:spcBef>
                <a:spcPct val="50000"/>
              </a:spcBef>
            </a:pPr>
            <a:r>
              <a:rPr lang="en-US" altLang="en-US"/>
              <a:t>12</a:t>
            </a:r>
          </a:p>
        </p:txBody>
      </p:sp>
      <p:grpSp>
        <p:nvGrpSpPr>
          <p:cNvPr id="5" name="Group 10"/>
          <p:cNvGrpSpPr>
            <a:grpSpLocks/>
          </p:cNvGrpSpPr>
          <p:nvPr/>
        </p:nvGrpSpPr>
        <p:grpSpPr bwMode="auto">
          <a:xfrm>
            <a:off x="1600200" y="2241013"/>
            <a:ext cx="533400" cy="901700"/>
            <a:chOff x="1008" y="1592"/>
            <a:chExt cx="336" cy="568"/>
          </a:xfrm>
        </p:grpSpPr>
        <p:grpSp>
          <p:nvGrpSpPr>
            <p:cNvPr id="7" name="Group 9"/>
            <p:cNvGrpSpPr>
              <a:grpSpLocks/>
            </p:cNvGrpSpPr>
            <p:nvPr/>
          </p:nvGrpSpPr>
          <p:grpSpPr bwMode="auto">
            <a:xfrm>
              <a:off x="1008" y="1680"/>
              <a:ext cx="336" cy="480"/>
              <a:chOff x="1008" y="1680"/>
              <a:chExt cx="336" cy="480"/>
            </a:xfrm>
          </p:grpSpPr>
          <p:sp>
            <p:nvSpPr>
              <p:cNvPr id="9" name="Line 5"/>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 name="Line 6"/>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8" name="Text Box 7"/>
            <p:cNvSpPr txBox="1">
              <a:spLocks noChangeArrowheads="1"/>
            </p:cNvSpPr>
            <p:nvPr/>
          </p:nvSpPr>
          <p:spPr bwMode="auto">
            <a:xfrm>
              <a:off x="1008" y="1592"/>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r">
                <a:spcBef>
                  <a:spcPct val="50000"/>
                </a:spcBef>
              </a:pPr>
              <a:r>
                <a:rPr lang="en-US" altLang="en-US"/>
                <a:t>2</a:t>
              </a:r>
            </a:p>
          </p:txBody>
        </p:sp>
      </p:grpSp>
      <p:sp>
        <p:nvSpPr>
          <p:cNvPr id="11" name="Text Box 11"/>
          <p:cNvSpPr txBox="1">
            <a:spLocks noChangeArrowheads="1"/>
          </p:cNvSpPr>
          <p:nvPr/>
        </p:nvSpPr>
        <p:spPr bwMode="auto">
          <a:xfrm>
            <a:off x="1600200" y="2761713"/>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a:spcBef>
                <a:spcPct val="50000"/>
              </a:spcBef>
            </a:pPr>
            <a:r>
              <a:rPr lang="en-US" altLang="en-US"/>
              <a:t>6</a:t>
            </a:r>
          </a:p>
        </p:txBody>
      </p:sp>
      <p:grpSp>
        <p:nvGrpSpPr>
          <p:cNvPr id="12" name="Group 12"/>
          <p:cNvGrpSpPr>
            <a:grpSpLocks/>
          </p:cNvGrpSpPr>
          <p:nvPr/>
        </p:nvGrpSpPr>
        <p:grpSpPr bwMode="auto">
          <a:xfrm>
            <a:off x="2235200" y="2736313"/>
            <a:ext cx="584200" cy="863600"/>
            <a:chOff x="976" y="1616"/>
            <a:chExt cx="368" cy="544"/>
          </a:xfrm>
        </p:grpSpPr>
        <p:grpSp>
          <p:nvGrpSpPr>
            <p:cNvPr id="13" name="Group 13"/>
            <p:cNvGrpSpPr>
              <a:grpSpLocks/>
            </p:cNvGrpSpPr>
            <p:nvPr/>
          </p:nvGrpSpPr>
          <p:grpSpPr bwMode="auto">
            <a:xfrm>
              <a:off x="1008" y="1680"/>
              <a:ext cx="336" cy="480"/>
              <a:chOff x="1008" y="1680"/>
              <a:chExt cx="336" cy="480"/>
            </a:xfrm>
          </p:grpSpPr>
          <p:sp>
            <p:nvSpPr>
              <p:cNvPr id="15" name="Line 14"/>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6" name="Line 15"/>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14" name="Text Box 16"/>
            <p:cNvSpPr txBox="1">
              <a:spLocks noChangeArrowheads="1"/>
            </p:cNvSpPr>
            <p:nvPr/>
          </p:nvSpPr>
          <p:spPr bwMode="auto">
            <a:xfrm>
              <a:off x="976" y="1616"/>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r">
                <a:spcBef>
                  <a:spcPct val="50000"/>
                </a:spcBef>
              </a:pPr>
              <a:r>
                <a:rPr lang="en-US" altLang="en-US"/>
                <a:t>2</a:t>
              </a:r>
            </a:p>
          </p:txBody>
        </p:sp>
      </p:grpSp>
      <p:sp>
        <p:nvSpPr>
          <p:cNvPr id="17" name="Text Box 17"/>
          <p:cNvSpPr txBox="1">
            <a:spLocks noChangeArrowheads="1"/>
          </p:cNvSpPr>
          <p:nvPr/>
        </p:nvSpPr>
        <p:spPr bwMode="auto">
          <a:xfrm>
            <a:off x="1066800" y="2685513"/>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r">
              <a:spcBef>
                <a:spcPct val="50000"/>
              </a:spcBef>
            </a:pPr>
            <a:r>
              <a:rPr lang="en-US" altLang="en-US">
                <a:solidFill>
                  <a:srgbClr val="CC3300"/>
                </a:solidFill>
              </a:rPr>
              <a:t>0</a:t>
            </a:r>
          </a:p>
        </p:txBody>
      </p:sp>
      <p:sp>
        <p:nvSpPr>
          <p:cNvPr id="18" name="Text Box 18"/>
          <p:cNvSpPr txBox="1">
            <a:spLocks noChangeArrowheads="1"/>
          </p:cNvSpPr>
          <p:nvPr/>
        </p:nvSpPr>
        <p:spPr bwMode="auto">
          <a:xfrm>
            <a:off x="2270125" y="3218913"/>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a:spcBef>
                <a:spcPct val="50000"/>
              </a:spcBef>
            </a:pPr>
            <a:r>
              <a:rPr lang="en-US" altLang="en-US"/>
              <a:t>3</a:t>
            </a:r>
          </a:p>
        </p:txBody>
      </p:sp>
      <p:grpSp>
        <p:nvGrpSpPr>
          <p:cNvPr id="19" name="Group 19"/>
          <p:cNvGrpSpPr>
            <a:grpSpLocks/>
          </p:cNvGrpSpPr>
          <p:nvPr/>
        </p:nvGrpSpPr>
        <p:grpSpPr bwMode="auto">
          <a:xfrm>
            <a:off x="2832100" y="3193513"/>
            <a:ext cx="596900" cy="863600"/>
            <a:chOff x="968" y="1616"/>
            <a:chExt cx="376" cy="544"/>
          </a:xfrm>
        </p:grpSpPr>
        <p:grpSp>
          <p:nvGrpSpPr>
            <p:cNvPr id="20" name="Group 20"/>
            <p:cNvGrpSpPr>
              <a:grpSpLocks/>
            </p:cNvGrpSpPr>
            <p:nvPr/>
          </p:nvGrpSpPr>
          <p:grpSpPr bwMode="auto">
            <a:xfrm>
              <a:off x="1008" y="1680"/>
              <a:ext cx="336" cy="480"/>
              <a:chOff x="1008" y="1680"/>
              <a:chExt cx="336" cy="480"/>
            </a:xfrm>
          </p:grpSpPr>
          <p:sp>
            <p:nvSpPr>
              <p:cNvPr id="22" name="Line 21"/>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3" name="Line 22"/>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21" name="Text Box 23"/>
            <p:cNvSpPr txBox="1">
              <a:spLocks noChangeArrowheads="1"/>
            </p:cNvSpPr>
            <p:nvPr/>
          </p:nvSpPr>
          <p:spPr bwMode="auto">
            <a:xfrm>
              <a:off x="968" y="1616"/>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r">
                <a:spcBef>
                  <a:spcPct val="50000"/>
                </a:spcBef>
              </a:pPr>
              <a:r>
                <a:rPr lang="en-US" altLang="en-US"/>
                <a:t>2</a:t>
              </a:r>
            </a:p>
          </p:txBody>
        </p:sp>
      </p:grpSp>
      <p:sp>
        <p:nvSpPr>
          <p:cNvPr id="24" name="Text Box 24"/>
          <p:cNvSpPr txBox="1">
            <a:spLocks noChangeArrowheads="1"/>
          </p:cNvSpPr>
          <p:nvPr/>
        </p:nvSpPr>
        <p:spPr bwMode="auto">
          <a:xfrm>
            <a:off x="1705230" y="3218913"/>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r">
              <a:spcBef>
                <a:spcPct val="50000"/>
              </a:spcBef>
            </a:pPr>
            <a:r>
              <a:rPr lang="en-US" altLang="en-US">
                <a:solidFill>
                  <a:srgbClr val="CC3300"/>
                </a:solidFill>
              </a:rPr>
              <a:t>0</a:t>
            </a:r>
          </a:p>
        </p:txBody>
      </p:sp>
      <p:sp>
        <p:nvSpPr>
          <p:cNvPr id="25" name="Text Box 25"/>
          <p:cNvSpPr txBox="1">
            <a:spLocks noChangeArrowheads="1"/>
          </p:cNvSpPr>
          <p:nvPr/>
        </p:nvSpPr>
        <p:spPr bwMode="auto">
          <a:xfrm>
            <a:off x="2819400" y="3676113"/>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r">
              <a:spcBef>
                <a:spcPct val="50000"/>
              </a:spcBef>
            </a:pPr>
            <a:r>
              <a:rPr lang="en-US" altLang="en-US"/>
              <a:t>1</a:t>
            </a:r>
          </a:p>
        </p:txBody>
      </p:sp>
      <p:grpSp>
        <p:nvGrpSpPr>
          <p:cNvPr id="26" name="Group 26"/>
          <p:cNvGrpSpPr>
            <a:grpSpLocks/>
          </p:cNvGrpSpPr>
          <p:nvPr/>
        </p:nvGrpSpPr>
        <p:grpSpPr bwMode="auto">
          <a:xfrm>
            <a:off x="3416300" y="3663413"/>
            <a:ext cx="622300" cy="850900"/>
            <a:chOff x="952" y="1624"/>
            <a:chExt cx="392" cy="536"/>
          </a:xfrm>
        </p:grpSpPr>
        <p:grpSp>
          <p:nvGrpSpPr>
            <p:cNvPr id="27" name="Group 27"/>
            <p:cNvGrpSpPr>
              <a:grpSpLocks/>
            </p:cNvGrpSpPr>
            <p:nvPr/>
          </p:nvGrpSpPr>
          <p:grpSpPr bwMode="auto">
            <a:xfrm>
              <a:off x="1008" y="1680"/>
              <a:ext cx="336" cy="480"/>
              <a:chOff x="1008" y="1680"/>
              <a:chExt cx="336" cy="480"/>
            </a:xfrm>
          </p:grpSpPr>
          <p:sp>
            <p:nvSpPr>
              <p:cNvPr id="29" name="Line 28"/>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30" name="Line 29"/>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28" name="Text Box 30"/>
            <p:cNvSpPr txBox="1">
              <a:spLocks noChangeArrowheads="1"/>
            </p:cNvSpPr>
            <p:nvPr/>
          </p:nvSpPr>
          <p:spPr bwMode="auto">
            <a:xfrm>
              <a:off x="952" y="162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r">
                <a:spcBef>
                  <a:spcPct val="50000"/>
                </a:spcBef>
              </a:pPr>
              <a:r>
                <a:rPr lang="en-US" altLang="en-US"/>
                <a:t>2</a:t>
              </a:r>
            </a:p>
          </p:txBody>
        </p:sp>
      </p:grpSp>
      <p:sp>
        <p:nvSpPr>
          <p:cNvPr id="31" name="Text Box 31"/>
          <p:cNvSpPr txBox="1">
            <a:spLocks noChangeArrowheads="1"/>
          </p:cNvSpPr>
          <p:nvPr/>
        </p:nvSpPr>
        <p:spPr bwMode="auto">
          <a:xfrm>
            <a:off x="3507258" y="4133313"/>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r">
              <a:spcBef>
                <a:spcPct val="50000"/>
              </a:spcBef>
            </a:pPr>
            <a:r>
              <a:rPr lang="en-US" altLang="en-US"/>
              <a:t>0</a:t>
            </a:r>
          </a:p>
        </p:txBody>
      </p:sp>
      <p:sp>
        <p:nvSpPr>
          <p:cNvPr id="32" name="Text Box 32"/>
          <p:cNvSpPr txBox="1">
            <a:spLocks noChangeArrowheads="1"/>
          </p:cNvSpPr>
          <p:nvPr/>
        </p:nvSpPr>
        <p:spPr bwMode="auto">
          <a:xfrm>
            <a:off x="2327187" y="3676113"/>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r">
              <a:spcBef>
                <a:spcPct val="50000"/>
              </a:spcBef>
            </a:pPr>
            <a:r>
              <a:rPr lang="en-US" altLang="en-US">
                <a:solidFill>
                  <a:srgbClr val="CC3300"/>
                </a:solidFill>
              </a:rPr>
              <a:t>1</a:t>
            </a:r>
          </a:p>
        </p:txBody>
      </p:sp>
      <p:sp>
        <p:nvSpPr>
          <p:cNvPr id="33" name="Text Box 33"/>
          <p:cNvSpPr txBox="1">
            <a:spLocks noChangeArrowheads="1"/>
          </p:cNvSpPr>
          <p:nvPr/>
        </p:nvSpPr>
        <p:spPr bwMode="auto">
          <a:xfrm>
            <a:off x="2986215" y="4133313"/>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r">
              <a:spcBef>
                <a:spcPct val="50000"/>
              </a:spcBef>
            </a:pPr>
            <a:r>
              <a:rPr lang="en-US" altLang="en-US">
                <a:solidFill>
                  <a:srgbClr val="CC3300"/>
                </a:solidFill>
              </a:rPr>
              <a:t>1</a:t>
            </a:r>
          </a:p>
        </p:txBody>
      </p:sp>
      <p:cxnSp>
        <p:nvCxnSpPr>
          <p:cNvPr id="48" name="Straight Arrow Connector 47"/>
          <p:cNvCxnSpPr/>
          <p:nvPr/>
        </p:nvCxnSpPr>
        <p:spPr>
          <a:xfrm flipH="1" flipV="1">
            <a:off x="914400" y="3051432"/>
            <a:ext cx="2209800" cy="1661319"/>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49" name="Rectangle 1"/>
          <p:cNvSpPr>
            <a:spLocks noChangeArrowheads="1"/>
          </p:cNvSpPr>
          <p:nvPr/>
        </p:nvSpPr>
        <p:spPr bwMode="auto">
          <a:xfrm>
            <a:off x="4730578" y="3371705"/>
            <a:ext cx="365965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fr-FR" altLang="en-US" sz="2500" b="1">
                <a:latin typeface="Times New Roman" pitchFamily="18" charset="0"/>
                <a:cs typeface="Times New Roman" pitchFamily="18" charset="0"/>
              </a:rPr>
              <a:t>Kết quả 12</a:t>
            </a:r>
            <a:r>
              <a:rPr lang="fr-FR" altLang="en-US" sz="2500" b="1" baseline="-30000">
                <a:solidFill>
                  <a:srgbClr val="0000FF"/>
                </a:solidFill>
                <a:latin typeface="Times New Roman" pitchFamily="18" charset="0"/>
                <a:cs typeface="Times New Roman" pitchFamily="18" charset="0"/>
              </a:rPr>
              <a:t>10</a:t>
            </a:r>
            <a:r>
              <a:rPr lang="fr-FR" altLang="en-US" sz="2500" b="1">
                <a:latin typeface="Times New Roman" pitchFamily="18" charset="0"/>
                <a:cs typeface="Times New Roman" pitchFamily="18" charset="0"/>
              </a:rPr>
              <a:t> = 1100</a:t>
            </a:r>
            <a:r>
              <a:rPr lang="fr-FR" altLang="en-US" sz="2500" b="1" baseline="-30000">
                <a:solidFill>
                  <a:srgbClr val="0000FF"/>
                </a:solidFill>
                <a:latin typeface="Times New Roman" pitchFamily="18" charset="0"/>
                <a:cs typeface="Times New Roman" pitchFamily="18" charset="0"/>
              </a:rPr>
              <a:t>2</a:t>
            </a:r>
            <a:endParaRPr lang="fr-FR" altLang="en-US" sz="2500" b="1">
              <a:solidFill>
                <a:srgbClr val="0000FF"/>
              </a:solidFill>
              <a:latin typeface="Times New Roman" pitchFamily="18" charset="0"/>
              <a:cs typeface="Times New Roman" pitchFamily="18" charset="0"/>
            </a:endParaRPr>
          </a:p>
        </p:txBody>
      </p:sp>
      <p:sp>
        <p:nvSpPr>
          <p:cNvPr id="52" name="TextBox 51"/>
          <p:cNvSpPr txBox="1"/>
          <p:nvPr/>
        </p:nvSpPr>
        <p:spPr>
          <a:xfrm>
            <a:off x="742450" y="3898545"/>
            <a:ext cx="1391150" cy="646331"/>
          </a:xfrm>
          <a:prstGeom prst="rect">
            <a:avLst/>
          </a:prstGeom>
          <a:noFill/>
        </p:spPr>
        <p:txBody>
          <a:bodyPr wrap="none" rtlCol="0">
            <a:spAutoFit/>
          </a:bodyPr>
          <a:lstStyle/>
          <a:p>
            <a:pPr algn="ctr"/>
            <a:r>
              <a:rPr lang="en-US">
                <a:latin typeface="Times New Roman" pitchFamily="18" charset="0"/>
                <a:cs typeface="Times New Roman" pitchFamily="18" charset="0"/>
              </a:rPr>
              <a:t>Số dư</a:t>
            </a:r>
          </a:p>
          <a:p>
            <a:pPr algn="ctr"/>
            <a:r>
              <a:rPr lang="en-US">
                <a:latin typeface="Times New Roman" pitchFamily="18" charset="0"/>
                <a:cs typeface="Times New Roman" pitchFamily="18" charset="0"/>
              </a:rPr>
              <a:t>(remainders)</a:t>
            </a:r>
          </a:p>
        </p:txBody>
      </p:sp>
      <p:sp>
        <p:nvSpPr>
          <p:cNvPr id="53" name="Rectangle 52"/>
          <p:cNvSpPr/>
          <p:nvPr/>
        </p:nvSpPr>
        <p:spPr>
          <a:xfrm>
            <a:off x="1193457" y="2807751"/>
            <a:ext cx="256925" cy="334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815423" y="3343218"/>
            <a:ext cx="256925" cy="334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446921" y="3814075"/>
            <a:ext cx="256925" cy="334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100083" y="4255551"/>
            <a:ext cx="256925" cy="334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21</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51365E35-06F7-4FD5-9385-46C1D280E503}"/>
              </a:ext>
            </a:extLst>
          </p:cNvPr>
          <p:cNvSpPr>
            <a:spLocks noGrp="1"/>
          </p:cNvSpPr>
          <p:nvPr>
            <p:ph type="sldNum" sz="quarter" idx="12"/>
          </p:nvPr>
        </p:nvSpPr>
        <p:spPr/>
        <p:txBody>
          <a:bodyPr/>
          <a:lstStyle/>
          <a:p>
            <a:fld id="{FE1236C6-0024-4286-AA03-0A6E67CE63D4}" type="slidenum">
              <a:rPr lang="en-US" smtClean="0"/>
              <a:t>21</a:t>
            </a:fld>
            <a:endParaRPr lang="en-US"/>
          </a:p>
        </p:txBody>
      </p:sp>
    </p:spTree>
    <p:extLst>
      <p:ext uri="{BB962C8B-B14F-4D97-AF65-F5344CB8AC3E}">
        <p14:creationId xmlns:p14="http://schemas.microsoft.com/office/powerpoint/2010/main" val="532734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200" b="1">
                <a:solidFill>
                  <a:srgbClr val="0000FF"/>
                </a:solidFill>
              </a:rPr>
              <a:t>3.1. Chuyển đổi một số từ hệ thập phân sang hệ cơ số b bất kỳ (áp dụng cho b = 2;b=16;b=8)</a:t>
            </a:r>
            <a:endParaRPr lang="pt-BR" sz="1800">
              <a:solidFill>
                <a:srgbClr val="0000FF"/>
              </a:solidFill>
            </a:endParaRPr>
          </a:p>
          <a:p>
            <a:pPr>
              <a:buFont typeface="Wingdings" pitchFamily="2" charset="2"/>
              <a:buChar char="v"/>
              <a:defRPr/>
            </a:pPr>
            <a:r>
              <a:rPr lang="fr-FR" sz="2200" b="1">
                <a:solidFill>
                  <a:srgbClr val="FF0000"/>
                </a:solidFill>
              </a:rPr>
              <a:t> Thực hiện BƯỚC 2:</a:t>
            </a:r>
            <a:r>
              <a:rPr lang="fr-FR" sz="2200"/>
              <a:t> Đổi </a:t>
            </a:r>
            <a:r>
              <a:rPr lang="fr-FR" sz="2200" b="1">
                <a:solidFill>
                  <a:srgbClr val="FF0000"/>
                </a:solidFill>
              </a:rPr>
              <a:t>phần thập phân (lẻ)</a:t>
            </a:r>
            <a:r>
              <a:rPr lang="fr-FR" sz="2200"/>
              <a:t> của số đó sang hệ cơ số b.</a:t>
            </a:r>
          </a:p>
          <a:p>
            <a:pPr marL="2174875" indent="-1260475">
              <a:buNone/>
              <a:defRPr/>
            </a:pPr>
            <a:r>
              <a:rPr lang="fr-FR" sz="2200" b="1">
                <a:solidFill>
                  <a:srgbClr val="FF0000"/>
                </a:solidFill>
              </a:rPr>
              <a:t>Bước 2.1:</a:t>
            </a:r>
            <a:r>
              <a:rPr lang="fr-FR" sz="2200"/>
              <a:t> Lấy phần lẻ của số N</a:t>
            </a:r>
            <a:r>
              <a:rPr lang="fr-FR" sz="2200" baseline="-25000"/>
              <a:t>10 </a:t>
            </a:r>
            <a:r>
              <a:rPr lang="fr-FR" sz="2200"/>
              <a:t>nhân với b, ta được số dạng x</a:t>
            </a:r>
            <a:r>
              <a:rPr lang="fr-FR" sz="2200" baseline="-25000"/>
              <a:t>1</a:t>
            </a:r>
            <a:r>
              <a:rPr lang="fr-FR" sz="2200"/>
              <a:t>,y</a:t>
            </a:r>
            <a:r>
              <a:rPr lang="fr-FR" sz="2200" baseline="-25000"/>
              <a:t>1</a:t>
            </a:r>
            <a:r>
              <a:rPr lang="fr-FR" sz="2200"/>
              <a:t>. Với </a:t>
            </a:r>
            <a:r>
              <a:rPr lang="fr-FR" sz="2200" b="1">
                <a:solidFill>
                  <a:srgbClr val="0000FF"/>
                </a:solidFill>
              </a:rPr>
              <a:t>x</a:t>
            </a:r>
            <a:r>
              <a:rPr lang="fr-FR" sz="2200"/>
              <a:t> ký hiệu cho </a:t>
            </a:r>
            <a:r>
              <a:rPr lang="fr-FR" sz="2200" i="1" u="sng">
                <a:solidFill>
                  <a:srgbClr val="0000FF"/>
                </a:solidFill>
              </a:rPr>
              <a:t>phần nguyên</a:t>
            </a:r>
            <a:r>
              <a:rPr lang="fr-FR" sz="2200"/>
              <a:t> và </a:t>
            </a:r>
            <a:r>
              <a:rPr lang="fr-FR" sz="2200">
                <a:solidFill>
                  <a:srgbClr val="0000FF"/>
                </a:solidFill>
              </a:rPr>
              <a:t>y</a:t>
            </a:r>
            <a:r>
              <a:rPr lang="fr-FR" sz="2200"/>
              <a:t> ký hiệu cho </a:t>
            </a:r>
            <a:r>
              <a:rPr lang="fr-FR" sz="2200" i="1" u="sng">
                <a:solidFill>
                  <a:srgbClr val="0000FF"/>
                </a:solidFill>
              </a:rPr>
              <a:t>phần thập phân</a:t>
            </a:r>
            <a:r>
              <a:rPr lang="fr-FR" sz="2200"/>
              <a:t>.</a:t>
            </a:r>
          </a:p>
          <a:p>
            <a:pPr marL="0" indent="0">
              <a:buNone/>
              <a:defRPr/>
            </a:pPr>
            <a:r>
              <a:rPr lang="fr-FR" sz="2200"/>
              <a:t>	</a:t>
            </a:r>
            <a:r>
              <a:rPr lang="fr-FR" sz="2200" b="1">
                <a:solidFill>
                  <a:srgbClr val="FF0000"/>
                </a:solidFill>
              </a:rPr>
              <a:t>Bước 2.2:</a:t>
            </a:r>
            <a:r>
              <a:rPr lang="fr-FR" sz="2200"/>
              <a:t> Nếu y</a:t>
            </a:r>
            <a:r>
              <a:rPr lang="fr-FR" sz="2200" baseline="-25000"/>
              <a:t>1</a:t>
            </a:r>
            <a:r>
              <a:rPr lang="fr-FR" sz="2200"/>
              <a:t> khác 0, lấy 0,y</a:t>
            </a:r>
            <a:r>
              <a:rPr lang="fr-FR" sz="2200" baseline="-25000"/>
              <a:t>1</a:t>
            </a:r>
            <a:r>
              <a:rPr lang="fr-FR" sz="2200"/>
              <a:t> nhân với b, ta số có dạng x</a:t>
            </a:r>
            <a:r>
              <a:rPr lang="fr-FR" sz="2200" baseline="-25000"/>
              <a:t>2</a:t>
            </a:r>
            <a:r>
              <a:rPr lang="fr-FR" sz="2200"/>
              <a:t>,y</a:t>
            </a:r>
            <a:r>
              <a:rPr lang="fr-FR" sz="2200" baseline="-25000"/>
              <a:t>2</a:t>
            </a:r>
            <a:r>
              <a:rPr lang="fr-FR" sz="2200"/>
              <a:t>.</a:t>
            </a:r>
          </a:p>
          <a:p>
            <a:pPr marL="0" indent="0">
              <a:buNone/>
              <a:tabLst>
                <a:tab pos="2112963" algn="l"/>
              </a:tabLst>
              <a:defRPr/>
            </a:pPr>
            <a:r>
              <a:rPr lang="fr-FR" sz="2200" i="1">
                <a:solidFill>
                  <a:srgbClr val="FF0000"/>
                </a:solidFill>
              </a:rPr>
              <a:t>	(Cứ làm như vậy cho tới bước thứ n, khi ta được y</a:t>
            </a:r>
            <a:r>
              <a:rPr lang="fr-FR" sz="2200" i="1" baseline="-25000">
                <a:solidFill>
                  <a:srgbClr val="FF0000"/>
                </a:solidFill>
              </a:rPr>
              <a:t>n</a:t>
            </a:r>
            <a:r>
              <a:rPr lang="fr-FR" sz="2200" i="1">
                <a:solidFill>
                  <a:srgbClr val="FF0000"/>
                </a:solidFill>
              </a:rPr>
              <a:t> = 0)</a:t>
            </a:r>
          </a:p>
          <a:p>
            <a:pPr marL="0" indent="0" algn="just">
              <a:buNone/>
              <a:defRPr/>
            </a:pPr>
            <a:r>
              <a:rPr lang="fr-FR" sz="2200"/>
              <a:t>	</a:t>
            </a:r>
            <a:r>
              <a:rPr lang="fr-FR" sz="2200" b="1">
                <a:solidFill>
                  <a:srgbClr val="FF0000"/>
                </a:solidFill>
              </a:rPr>
              <a:t>Bước 2…n:</a:t>
            </a:r>
            <a:r>
              <a:rPr lang="fr-FR" sz="2200"/>
              <a:t> Nếu y</a:t>
            </a:r>
            <a:r>
              <a:rPr lang="fr-FR" sz="2200" baseline="-25000"/>
              <a:t>n-1</a:t>
            </a:r>
            <a:r>
              <a:rPr lang="fr-FR" sz="2200"/>
              <a:t> khác 0, lấy y</a:t>
            </a:r>
            <a:r>
              <a:rPr lang="fr-FR" sz="2200" baseline="-25000"/>
              <a:t>n-1</a:t>
            </a:r>
            <a:r>
              <a:rPr lang="fr-FR" sz="2200"/>
              <a:t> nhân với b ta được số có dạng x</a:t>
            </a:r>
            <a:r>
              <a:rPr lang="fr-FR" sz="2200" baseline="-25000"/>
              <a:t>n</a:t>
            </a:r>
            <a:r>
              <a:rPr lang="fr-FR" sz="2200"/>
              <a:t>,y</a:t>
            </a:r>
            <a:r>
              <a:rPr lang="fr-FR" sz="2200" baseline="-25000"/>
              <a:t>n</a:t>
            </a:r>
            <a:r>
              <a:rPr lang="fr-FR" sz="2200"/>
              <a:t>.</a:t>
            </a:r>
          </a:p>
          <a:p>
            <a:pPr marL="0" indent="0" algn="just">
              <a:buNone/>
              <a:defRPr/>
            </a:pPr>
            <a:r>
              <a:rPr lang="fr-FR" sz="2200"/>
              <a:t>	</a:t>
            </a:r>
            <a:r>
              <a:rPr lang="fr-FR" sz="2200" b="1">
                <a:solidFill>
                  <a:srgbClr val="FF0000"/>
                </a:solidFill>
              </a:rPr>
              <a:t>Kết quả:</a:t>
            </a:r>
            <a:r>
              <a:rPr lang="fr-FR" sz="2200"/>
              <a:t> </a:t>
            </a:r>
            <a:r>
              <a:rPr lang="fr-FR" sz="2200">
                <a:solidFill>
                  <a:srgbClr val="0000FF"/>
                </a:solidFill>
              </a:rPr>
              <a:t>phần thập phân được biểu diễn dưới dạng</a:t>
            </a:r>
            <a:r>
              <a:rPr lang="fr-FR" sz="2200"/>
              <a:t> </a:t>
            </a:r>
            <a:r>
              <a:rPr lang="fr-FR" sz="2200" b="1">
                <a:solidFill>
                  <a:srgbClr val="0000FF"/>
                </a:solidFill>
              </a:rPr>
              <a:t>0,x</a:t>
            </a:r>
            <a:r>
              <a:rPr lang="fr-FR" sz="2200" b="1" baseline="-25000">
                <a:solidFill>
                  <a:srgbClr val="0000FF"/>
                </a:solidFill>
              </a:rPr>
              <a:t>1</a:t>
            </a:r>
            <a:r>
              <a:rPr lang="fr-FR" sz="2200" b="1">
                <a:solidFill>
                  <a:srgbClr val="0000FF"/>
                </a:solidFill>
              </a:rPr>
              <a:t>x</a:t>
            </a:r>
            <a:r>
              <a:rPr lang="fr-FR" sz="2200" b="1" baseline="-25000">
                <a:solidFill>
                  <a:srgbClr val="0000FF"/>
                </a:solidFill>
              </a:rPr>
              <a:t>2</a:t>
            </a:r>
            <a:r>
              <a:rPr lang="fr-FR" sz="2200" b="1">
                <a:solidFill>
                  <a:srgbClr val="0000FF"/>
                </a:solidFill>
              </a:rPr>
              <a:t>…x</a:t>
            </a:r>
            <a:r>
              <a:rPr lang="fr-FR" sz="2200" b="1" baseline="-25000">
                <a:solidFill>
                  <a:srgbClr val="0000FF"/>
                </a:solidFill>
              </a:rPr>
              <a:t>n</a:t>
            </a:r>
          </a:p>
        </p:txBody>
      </p:sp>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22</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86AEAA3C-47DE-4C2D-87D9-5C0DDDF8EBDC}"/>
              </a:ext>
            </a:extLst>
          </p:cNvPr>
          <p:cNvSpPr>
            <a:spLocks noGrp="1"/>
          </p:cNvSpPr>
          <p:nvPr>
            <p:ph type="sldNum" sz="quarter" idx="12"/>
          </p:nvPr>
        </p:nvSpPr>
        <p:spPr/>
        <p:txBody>
          <a:bodyPr/>
          <a:lstStyle/>
          <a:p>
            <a:fld id="{FE1236C6-0024-4286-AA03-0A6E67CE63D4}" type="slidenum">
              <a:rPr lang="en-US" smtClean="0"/>
              <a:t>22</a:t>
            </a:fld>
            <a:endParaRPr lang="en-US"/>
          </a:p>
        </p:txBody>
      </p:sp>
      <p:sp>
        <p:nvSpPr>
          <p:cNvPr id="7" name="Rectangle 6">
            <a:extLst>
              <a:ext uri="{FF2B5EF4-FFF2-40B4-BE49-F238E27FC236}">
                <a16:creationId xmlns:a16="http://schemas.microsoft.com/office/drawing/2014/main" id="{B7FDEF32-886D-4DF0-9CA4-A7E602A88A89}"/>
              </a:ext>
            </a:extLst>
          </p:cNvPr>
          <p:cNvSpPr/>
          <p:nvPr/>
        </p:nvSpPr>
        <p:spPr>
          <a:xfrm>
            <a:off x="1016310" y="1875522"/>
            <a:ext cx="2667988" cy="458042"/>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8869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367095" y="1112363"/>
            <a:ext cx="11686966" cy="5214296"/>
          </a:xfrm>
        </p:spPr>
        <p:txBody>
          <a:bodyPr>
            <a:noAutofit/>
          </a:bodyPr>
          <a:lstStyle/>
          <a:p>
            <a:pPr marL="514350" indent="-514350" algn="just">
              <a:buNone/>
              <a:defRPr/>
            </a:pPr>
            <a:r>
              <a:rPr lang="en-US" sz="2200" b="1">
                <a:solidFill>
                  <a:srgbClr val="0000FF"/>
                </a:solidFill>
              </a:rPr>
              <a:t>3.1. Chuyển đổi một số từ hệ thập phân sang hệ cơ số b bất kỳ (áp dụng cho b = 2;b=16;b=8)</a:t>
            </a:r>
            <a:endParaRPr lang="pt-BR" sz="1800">
              <a:solidFill>
                <a:srgbClr val="0000FF"/>
              </a:solidFill>
            </a:endParaRPr>
          </a:p>
          <a:p>
            <a:pPr marL="0" indent="0">
              <a:buNone/>
              <a:defRPr/>
            </a:pPr>
            <a:r>
              <a:rPr lang="fr-FR" sz="2200" b="1">
                <a:solidFill>
                  <a:srgbClr val="FF0000"/>
                </a:solidFill>
              </a:rPr>
              <a:t>Ví dụ 3.13: </a:t>
            </a:r>
            <a:r>
              <a:rPr lang="fr-FR" sz="2200"/>
              <a:t>Chuyển phần thập phân của số </a:t>
            </a:r>
            <a:r>
              <a:rPr lang="fr-FR" sz="2200" b="1"/>
              <a:t>12,</a:t>
            </a:r>
            <a:r>
              <a:rPr lang="fr-FR" sz="2200" b="1">
                <a:solidFill>
                  <a:srgbClr val="FF0000"/>
                </a:solidFill>
              </a:rPr>
              <a:t>6875</a:t>
            </a:r>
            <a:r>
              <a:rPr lang="fr-FR" sz="2200" b="1" baseline="-25000">
                <a:solidFill>
                  <a:srgbClr val="FF0000"/>
                </a:solidFill>
              </a:rPr>
              <a:t>10</a:t>
            </a:r>
            <a:r>
              <a:rPr lang="fr-FR" sz="2200" baseline="-25000"/>
              <a:t> </a:t>
            </a:r>
            <a:r>
              <a:rPr lang="fr-FR" sz="2200"/>
              <a:t>sang số trong hệ nhị phân</a:t>
            </a:r>
          </a:p>
          <a:p>
            <a:pPr marL="0" indent="0">
              <a:buNone/>
              <a:defRPr/>
            </a:pPr>
            <a:r>
              <a:rPr lang="fr-FR" sz="2200" b="1"/>
              <a:t>Ta có phần thập phân sau: </a:t>
            </a:r>
            <a:r>
              <a:rPr lang="fr-FR" sz="2200" b="1">
                <a:solidFill>
                  <a:srgbClr val="FF0000"/>
                </a:solidFill>
              </a:rPr>
              <a:t>0,6875</a:t>
            </a:r>
            <a:r>
              <a:rPr lang="fr-FR" sz="2200" b="1" baseline="-25000">
                <a:solidFill>
                  <a:srgbClr val="FF0000"/>
                </a:solidFill>
              </a:rPr>
              <a:t>10</a:t>
            </a:r>
            <a:r>
              <a:rPr lang="fr-FR" sz="2200" b="1" baseline="-25000"/>
              <a:t>  </a:t>
            </a:r>
            <a:r>
              <a:rPr lang="fr-FR" sz="2200" b="1"/>
              <a:t>= ?</a:t>
            </a:r>
            <a:r>
              <a:rPr lang="fr-FR" sz="2200" b="1" baseline="-25000"/>
              <a:t>2</a:t>
            </a:r>
          </a:p>
          <a:p>
            <a:pPr marL="0" indent="0">
              <a:buNone/>
              <a:defRPr/>
            </a:pPr>
            <a:r>
              <a:rPr lang="fr-FR" sz="2200" b="1">
                <a:solidFill>
                  <a:srgbClr val="FF0000"/>
                </a:solidFill>
              </a:rPr>
              <a:t>		</a:t>
            </a:r>
            <a:r>
              <a:rPr lang="fr-FR" sz="2200" b="1"/>
              <a:t>0,6875 x  2	= 1 ,375</a:t>
            </a:r>
          </a:p>
          <a:p>
            <a:pPr marL="0" indent="0">
              <a:buNone/>
              <a:defRPr/>
            </a:pPr>
            <a:r>
              <a:rPr lang="fr-FR" sz="2200" b="1">
                <a:solidFill>
                  <a:srgbClr val="FF0000"/>
                </a:solidFill>
              </a:rPr>
              <a:t>		</a:t>
            </a:r>
            <a:r>
              <a:rPr lang="fr-FR" sz="2200" b="1"/>
              <a:t>0,375	 x  2	= 0 ,75</a:t>
            </a:r>
          </a:p>
          <a:p>
            <a:pPr marL="0" indent="0">
              <a:buNone/>
              <a:defRPr/>
            </a:pPr>
            <a:r>
              <a:rPr lang="fr-FR" sz="2200" b="1">
                <a:solidFill>
                  <a:srgbClr val="FF0000"/>
                </a:solidFill>
              </a:rPr>
              <a:t>		</a:t>
            </a:r>
            <a:r>
              <a:rPr lang="fr-FR" sz="2200" b="1"/>
              <a:t>0,75	 x  2	= 1 ,5</a:t>
            </a:r>
          </a:p>
          <a:p>
            <a:pPr marL="0" indent="0">
              <a:buNone/>
              <a:defRPr/>
            </a:pPr>
            <a:r>
              <a:rPr lang="fr-FR" sz="2200" b="1"/>
              <a:t>		0,5	 x  2	= 1 ,0</a:t>
            </a:r>
          </a:p>
          <a:p>
            <a:pPr marL="0" indent="0">
              <a:buNone/>
              <a:defRPr/>
            </a:pPr>
            <a:r>
              <a:rPr lang="fr-FR" sz="2200" b="1">
                <a:solidFill>
                  <a:srgbClr val="FF0000"/>
                </a:solidFill>
              </a:rPr>
              <a:t>	</a:t>
            </a:r>
          </a:p>
          <a:p>
            <a:pPr marL="0" indent="0">
              <a:buNone/>
              <a:tabLst>
                <a:tab pos="852488" algn="l"/>
                <a:tab pos="2174875" algn="l"/>
              </a:tabLst>
              <a:defRPr/>
            </a:pPr>
            <a:r>
              <a:rPr lang="fr-FR" sz="2200" b="1">
                <a:solidFill>
                  <a:srgbClr val="FF0000"/>
                </a:solidFill>
              </a:rPr>
              <a:t>	</a:t>
            </a:r>
            <a:endParaRPr lang="fr-FR" sz="2400" baseline="-25000">
              <a:solidFill>
                <a:srgbClr val="FF0000"/>
              </a:solidFill>
            </a:endParaRPr>
          </a:p>
        </p:txBody>
      </p:sp>
      <p:sp>
        <p:nvSpPr>
          <p:cNvPr id="3" name="Rectangle 2"/>
          <p:cNvSpPr/>
          <p:nvPr/>
        </p:nvSpPr>
        <p:spPr>
          <a:xfrm>
            <a:off x="4080370" y="2824922"/>
            <a:ext cx="185352" cy="1729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301502" y="2824921"/>
            <a:ext cx="606772" cy="172994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ular Callout 33"/>
          <p:cNvSpPr/>
          <p:nvPr/>
        </p:nvSpPr>
        <p:spPr>
          <a:xfrm>
            <a:off x="5438323" y="2973203"/>
            <a:ext cx="1668162" cy="716692"/>
          </a:xfrm>
          <a:prstGeom prst="wedgeRectCallout">
            <a:avLst>
              <a:gd name="adj1" fmla="val -79947"/>
              <a:gd name="adj2" fmla="val -36292"/>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FF"/>
                </a:solidFill>
                <a:latin typeface="Times New Roman" pitchFamily="18" charset="0"/>
                <a:cs typeface="Times New Roman" pitchFamily="18" charset="0"/>
              </a:rPr>
              <a:t>Phần thập phân của tích</a:t>
            </a:r>
          </a:p>
        </p:txBody>
      </p:sp>
      <p:sp>
        <p:nvSpPr>
          <p:cNvPr id="43" name="Rectangular Callout 42"/>
          <p:cNvSpPr/>
          <p:nvPr/>
        </p:nvSpPr>
        <p:spPr>
          <a:xfrm>
            <a:off x="4327507" y="5110922"/>
            <a:ext cx="1668162" cy="716692"/>
          </a:xfrm>
          <a:prstGeom prst="wedgeRectCallout">
            <a:avLst>
              <a:gd name="adj1" fmla="val -61505"/>
              <a:gd name="adj2" fmla="val -12715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0000"/>
                </a:solidFill>
                <a:latin typeface="Times New Roman" pitchFamily="18" charset="0"/>
                <a:cs typeface="Times New Roman" pitchFamily="18" charset="0"/>
              </a:rPr>
              <a:t>Phần nguyên của tích</a:t>
            </a:r>
          </a:p>
        </p:txBody>
      </p:sp>
      <p:sp>
        <p:nvSpPr>
          <p:cNvPr id="46" name="Rectangle 1"/>
          <p:cNvSpPr>
            <a:spLocks noChangeArrowheads="1"/>
          </p:cNvSpPr>
          <p:nvPr/>
        </p:nvSpPr>
        <p:spPr bwMode="auto">
          <a:xfrm>
            <a:off x="7846541" y="3765062"/>
            <a:ext cx="374409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fr-FR" altLang="en-US" sz="2500" b="1">
                <a:latin typeface="Times New Roman" pitchFamily="18" charset="0"/>
                <a:cs typeface="Times New Roman" pitchFamily="18" charset="0"/>
              </a:rPr>
              <a:t>Kết quả </a:t>
            </a:r>
            <a:r>
              <a:rPr lang="fr-FR" sz="2500" b="1">
                <a:latin typeface="Times New Roman" pitchFamily="18" charset="0"/>
                <a:cs typeface="Times New Roman" pitchFamily="18" charset="0"/>
              </a:rPr>
              <a:t>0,6875</a:t>
            </a:r>
            <a:r>
              <a:rPr lang="fr-FR" altLang="en-US" sz="2500" b="1" baseline="-30000">
                <a:solidFill>
                  <a:srgbClr val="0000FF"/>
                </a:solidFill>
                <a:latin typeface="Times New Roman" pitchFamily="18" charset="0"/>
                <a:cs typeface="Times New Roman" pitchFamily="18" charset="0"/>
              </a:rPr>
              <a:t>10</a:t>
            </a:r>
            <a:r>
              <a:rPr lang="fr-FR" altLang="en-US" sz="2500" b="1">
                <a:latin typeface="Times New Roman" pitchFamily="18" charset="0"/>
                <a:cs typeface="Times New Roman" pitchFamily="18" charset="0"/>
              </a:rPr>
              <a:t> = 0,1011</a:t>
            </a:r>
            <a:r>
              <a:rPr lang="fr-FR" altLang="en-US" sz="2500" b="1" baseline="-30000">
                <a:solidFill>
                  <a:srgbClr val="0000FF"/>
                </a:solidFill>
                <a:latin typeface="Times New Roman" pitchFamily="18" charset="0"/>
                <a:cs typeface="Times New Roman" pitchFamily="18" charset="0"/>
              </a:rPr>
              <a:t>2</a:t>
            </a:r>
            <a:endParaRPr lang="fr-FR" altLang="en-US" sz="2500" b="1">
              <a:solidFill>
                <a:srgbClr val="0000FF"/>
              </a:solidFill>
              <a:latin typeface="Times New Roman" pitchFamily="18" charset="0"/>
              <a:cs typeface="Times New Roman" pitchFamily="18" charset="0"/>
            </a:endParaRPr>
          </a:p>
        </p:txBody>
      </p:sp>
      <p:sp>
        <p:nvSpPr>
          <p:cNvPr id="35" name="Rectangle 34"/>
          <p:cNvSpPr/>
          <p:nvPr/>
        </p:nvSpPr>
        <p:spPr>
          <a:xfrm>
            <a:off x="1902219" y="2756550"/>
            <a:ext cx="5301770" cy="347125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7203989" y="3789776"/>
            <a:ext cx="741406" cy="477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1"/>
          <p:cNvSpPr>
            <a:spLocks noChangeArrowheads="1"/>
          </p:cNvSpPr>
          <p:nvPr/>
        </p:nvSpPr>
        <p:spPr bwMode="auto">
          <a:xfrm>
            <a:off x="7846541" y="4640251"/>
            <a:ext cx="3744098" cy="86177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r>
              <a:rPr lang="fr-FR" altLang="en-US" sz="2500" b="1">
                <a:latin typeface="Times New Roman" pitchFamily="18" charset="0"/>
                <a:cs typeface="Times New Roman" pitchFamily="18" charset="0"/>
              </a:rPr>
              <a:t>Kết quả cuối cùng của số </a:t>
            </a:r>
            <a:r>
              <a:rPr lang="fr-FR" sz="2500" b="1">
                <a:latin typeface="Times New Roman" pitchFamily="18" charset="0"/>
                <a:cs typeface="Times New Roman" pitchFamily="18" charset="0"/>
              </a:rPr>
              <a:t>12,6875</a:t>
            </a:r>
            <a:r>
              <a:rPr lang="fr-FR" altLang="en-US" sz="2500" b="1" baseline="-30000">
                <a:solidFill>
                  <a:srgbClr val="0000FF"/>
                </a:solidFill>
                <a:latin typeface="Times New Roman" pitchFamily="18" charset="0"/>
                <a:cs typeface="Times New Roman" pitchFamily="18" charset="0"/>
              </a:rPr>
              <a:t>10</a:t>
            </a:r>
            <a:r>
              <a:rPr lang="fr-FR" altLang="en-US" sz="2500" b="1">
                <a:latin typeface="Times New Roman" pitchFamily="18" charset="0"/>
                <a:cs typeface="Times New Roman" pitchFamily="18" charset="0"/>
              </a:rPr>
              <a:t> = 1100,1011</a:t>
            </a:r>
            <a:r>
              <a:rPr lang="fr-FR" altLang="en-US" sz="2500" b="1" baseline="-30000">
                <a:solidFill>
                  <a:srgbClr val="0000FF"/>
                </a:solidFill>
                <a:latin typeface="Times New Roman" pitchFamily="18" charset="0"/>
                <a:cs typeface="Times New Roman" pitchFamily="18" charset="0"/>
              </a:rPr>
              <a:t>2</a:t>
            </a:r>
            <a:endParaRPr lang="fr-FR" altLang="en-US" sz="2500" b="1">
              <a:solidFill>
                <a:srgbClr val="0000FF"/>
              </a:solidFill>
              <a:latin typeface="Times New Roman" pitchFamily="18" charset="0"/>
              <a:cs typeface="Times New Roman" pitchFamily="18" charset="0"/>
            </a:endParaRPr>
          </a:p>
        </p:txBody>
      </p:sp>
      <p:sp>
        <p:nvSpPr>
          <p:cNvPr id="12"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23</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6B0BB071-B67D-46E0-BB70-D48666DC1B28}"/>
              </a:ext>
            </a:extLst>
          </p:cNvPr>
          <p:cNvSpPr>
            <a:spLocks noGrp="1"/>
          </p:cNvSpPr>
          <p:nvPr>
            <p:ph type="sldNum" sz="quarter" idx="12"/>
          </p:nvPr>
        </p:nvSpPr>
        <p:spPr/>
        <p:txBody>
          <a:bodyPr/>
          <a:lstStyle/>
          <a:p>
            <a:fld id="{FE1236C6-0024-4286-AA03-0A6E67CE63D4}" type="slidenum">
              <a:rPr lang="en-US" smtClean="0"/>
              <a:t>23</a:t>
            </a:fld>
            <a:endParaRPr lang="en-US"/>
          </a:p>
        </p:txBody>
      </p:sp>
    </p:spTree>
    <p:extLst>
      <p:ext uri="{BB962C8B-B14F-4D97-AF65-F5344CB8AC3E}">
        <p14:creationId xmlns:p14="http://schemas.microsoft.com/office/powerpoint/2010/main" val="219248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circle(in)">
                                      <p:cBhvr>
                                        <p:cTn id="12" dur="20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circle(in)">
                                      <p:cBhvr>
                                        <p:cTn id="17" dur="20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circle(in)">
                                      <p:cBhvr>
                                        <p:cTn id="22" dur="20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circle(in)">
                                      <p:cBhvr>
                                        <p:cTn id="27" dur="20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circle(in)">
                                      <p:cBhvr>
                                        <p:cTn id="32" dur="20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circle(in)">
                                      <p:cBhvr>
                                        <p:cTn id="37"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1" grpId="0" animBg="1"/>
      <p:bldP spid="34" grpId="0" animBg="1"/>
      <p:bldP spid="43" grpId="0" animBg="1"/>
      <p:bldP spid="46" grpId="0"/>
      <p:bldP spid="36" grpId="0" animBg="1"/>
      <p:bldP spid="5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353746" y="1112363"/>
            <a:ext cx="11471670" cy="5214296"/>
          </a:xfrm>
        </p:spPr>
        <p:txBody>
          <a:bodyPr>
            <a:noAutofit/>
          </a:bodyPr>
          <a:lstStyle/>
          <a:p>
            <a:pPr marL="514350" indent="-514350" algn="just">
              <a:buNone/>
              <a:defRPr/>
            </a:pPr>
            <a:r>
              <a:rPr lang="en-US" sz="2200" b="1">
                <a:solidFill>
                  <a:srgbClr val="0000FF"/>
                </a:solidFill>
              </a:rPr>
              <a:t>3.1. Chuyển đổi một số từ hệ thập phân sang hệ cơ số b bất kỳ (áp dụng cho b = 2;b=16;b=8)</a:t>
            </a:r>
            <a:endParaRPr lang="pt-BR" sz="1800">
              <a:solidFill>
                <a:srgbClr val="0000FF"/>
              </a:solidFill>
            </a:endParaRPr>
          </a:p>
          <a:p>
            <a:pPr marL="0" indent="0">
              <a:buNone/>
              <a:defRPr/>
            </a:pPr>
            <a:r>
              <a:rPr lang="fr-FR" sz="2200" b="1">
                <a:solidFill>
                  <a:srgbClr val="FF0000"/>
                </a:solidFill>
              </a:rPr>
              <a:t>Ví dụ 3.14: </a:t>
            </a:r>
            <a:r>
              <a:rPr lang="fr-FR" sz="2200"/>
              <a:t>Chuyển số 45</a:t>
            </a:r>
            <a:r>
              <a:rPr lang="fr-FR" sz="2200" baseline="-25000"/>
              <a:t>10 </a:t>
            </a:r>
            <a:r>
              <a:rPr lang="fr-FR" sz="2200"/>
              <a:t>sang số trong hệ nhị phân</a:t>
            </a:r>
          </a:p>
          <a:p>
            <a:pPr marL="0" indent="0">
              <a:buNone/>
              <a:defRPr/>
            </a:pPr>
            <a:endParaRPr lang="fr-FR" sz="2200"/>
          </a:p>
          <a:p>
            <a:pPr marL="0" indent="0">
              <a:buNone/>
              <a:defRPr/>
            </a:pPr>
            <a:endParaRPr lang="fr-FR" sz="2200" b="1"/>
          </a:p>
          <a:p>
            <a:pPr marL="0" indent="0">
              <a:buNone/>
              <a:defRPr/>
            </a:pPr>
            <a:r>
              <a:rPr lang="fr-FR" sz="2200" b="1">
                <a:solidFill>
                  <a:srgbClr val="FF0000"/>
                </a:solidFill>
              </a:rPr>
              <a:t>	</a:t>
            </a:r>
          </a:p>
          <a:p>
            <a:pPr marL="0" indent="0">
              <a:buNone/>
              <a:tabLst>
                <a:tab pos="852488" algn="l"/>
                <a:tab pos="2174875" algn="l"/>
              </a:tabLst>
              <a:defRPr/>
            </a:pPr>
            <a:r>
              <a:rPr lang="fr-FR" sz="2200" b="1">
                <a:solidFill>
                  <a:srgbClr val="FF0000"/>
                </a:solidFill>
              </a:rPr>
              <a:t>	</a:t>
            </a:r>
            <a:endParaRPr lang="fr-FR" sz="2400" baseline="-25000">
              <a:solidFill>
                <a:srgbClr val="FF0000"/>
              </a:solidFill>
            </a:endParaRPr>
          </a:p>
        </p:txBody>
      </p:sp>
      <p:sp>
        <p:nvSpPr>
          <p:cNvPr id="58" name="Text Box 4"/>
          <p:cNvSpPr txBox="1">
            <a:spLocks noChangeArrowheads="1"/>
          </p:cNvSpPr>
          <p:nvPr/>
        </p:nvSpPr>
        <p:spPr bwMode="auto">
          <a:xfrm>
            <a:off x="838200" y="2215956"/>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45</a:t>
            </a:r>
          </a:p>
        </p:txBody>
      </p:sp>
      <p:grpSp>
        <p:nvGrpSpPr>
          <p:cNvPr id="59" name="Group 10"/>
          <p:cNvGrpSpPr>
            <a:grpSpLocks/>
          </p:cNvGrpSpPr>
          <p:nvPr/>
        </p:nvGrpSpPr>
        <p:grpSpPr bwMode="auto">
          <a:xfrm>
            <a:off x="1600200" y="2215956"/>
            <a:ext cx="533400" cy="914400"/>
            <a:chOff x="1008" y="1584"/>
            <a:chExt cx="336" cy="576"/>
          </a:xfrm>
        </p:grpSpPr>
        <p:grpSp>
          <p:nvGrpSpPr>
            <p:cNvPr id="60" name="Group 9"/>
            <p:cNvGrpSpPr>
              <a:grpSpLocks/>
            </p:cNvGrpSpPr>
            <p:nvPr/>
          </p:nvGrpSpPr>
          <p:grpSpPr bwMode="auto">
            <a:xfrm>
              <a:off x="1008" y="1680"/>
              <a:ext cx="336" cy="480"/>
              <a:chOff x="1008" y="1680"/>
              <a:chExt cx="336" cy="480"/>
            </a:xfrm>
          </p:grpSpPr>
          <p:sp>
            <p:nvSpPr>
              <p:cNvPr id="62" name="Line 5"/>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63" name="Line 6"/>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61" name="Text Box 7"/>
            <p:cNvSpPr txBox="1">
              <a:spLocks noChangeArrowheads="1"/>
            </p:cNvSpPr>
            <p:nvPr/>
          </p:nvSpPr>
          <p:spPr bwMode="auto">
            <a:xfrm>
              <a:off x="1008" y="158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grpSp>
      <p:sp>
        <p:nvSpPr>
          <p:cNvPr id="64" name="Text Box 11"/>
          <p:cNvSpPr txBox="1">
            <a:spLocks noChangeArrowheads="1"/>
          </p:cNvSpPr>
          <p:nvPr/>
        </p:nvSpPr>
        <p:spPr bwMode="auto">
          <a:xfrm>
            <a:off x="1600200" y="2749356"/>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22</a:t>
            </a:r>
          </a:p>
        </p:txBody>
      </p:sp>
      <p:grpSp>
        <p:nvGrpSpPr>
          <p:cNvPr id="65" name="Group 12"/>
          <p:cNvGrpSpPr>
            <a:grpSpLocks/>
          </p:cNvGrpSpPr>
          <p:nvPr/>
        </p:nvGrpSpPr>
        <p:grpSpPr bwMode="auto">
          <a:xfrm>
            <a:off x="2286000" y="2673156"/>
            <a:ext cx="533400" cy="914400"/>
            <a:chOff x="1008" y="1584"/>
            <a:chExt cx="336" cy="576"/>
          </a:xfrm>
        </p:grpSpPr>
        <p:grpSp>
          <p:nvGrpSpPr>
            <p:cNvPr id="66" name="Group 13"/>
            <p:cNvGrpSpPr>
              <a:grpSpLocks/>
            </p:cNvGrpSpPr>
            <p:nvPr/>
          </p:nvGrpSpPr>
          <p:grpSpPr bwMode="auto">
            <a:xfrm>
              <a:off x="1008" y="1680"/>
              <a:ext cx="336" cy="480"/>
              <a:chOff x="1008" y="1680"/>
              <a:chExt cx="336" cy="480"/>
            </a:xfrm>
          </p:grpSpPr>
          <p:sp>
            <p:nvSpPr>
              <p:cNvPr id="68" name="Line 14"/>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69" name="Line 15"/>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67" name="Text Box 16"/>
            <p:cNvSpPr txBox="1">
              <a:spLocks noChangeArrowheads="1"/>
            </p:cNvSpPr>
            <p:nvPr/>
          </p:nvSpPr>
          <p:spPr bwMode="auto">
            <a:xfrm>
              <a:off x="1008" y="158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grpSp>
      <p:sp>
        <p:nvSpPr>
          <p:cNvPr id="70" name="Text Box 17"/>
          <p:cNvSpPr txBox="1">
            <a:spLocks noChangeArrowheads="1"/>
          </p:cNvSpPr>
          <p:nvPr/>
        </p:nvSpPr>
        <p:spPr bwMode="auto">
          <a:xfrm>
            <a:off x="1066800" y="2673156"/>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1</a:t>
            </a:r>
          </a:p>
        </p:txBody>
      </p:sp>
      <p:sp>
        <p:nvSpPr>
          <p:cNvPr id="71" name="Text Box 18"/>
          <p:cNvSpPr txBox="1">
            <a:spLocks noChangeArrowheads="1"/>
          </p:cNvSpPr>
          <p:nvPr/>
        </p:nvSpPr>
        <p:spPr bwMode="auto">
          <a:xfrm>
            <a:off x="2270125" y="3206556"/>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11</a:t>
            </a:r>
          </a:p>
        </p:txBody>
      </p:sp>
      <p:grpSp>
        <p:nvGrpSpPr>
          <p:cNvPr id="72" name="Group 19"/>
          <p:cNvGrpSpPr>
            <a:grpSpLocks/>
          </p:cNvGrpSpPr>
          <p:nvPr/>
        </p:nvGrpSpPr>
        <p:grpSpPr bwMode="auto">
          <a:xfrm>
            <a:off x="2895600" y="3130356"/>
            <a:ext cx="533400" cy="914400"/>
            <a:chOff x="1008" y="1584"/>
            <a:chExt cx="336" cy="576"/>
          </a:xfrm>
        </p:grpSpPr>
        <p:grpSp>
          <p:nvGrpSpPr>
            <p:cNvPr id="73" name="Group 20"/>
            <p:cNvGrpSpPr>
              <a:grpSpLocks/>
            </p:cNvGrpSpPr>
            <p:nvPr/>
          </p:nvGrpSpPr>
          <p:grpSpPr bwMode="auto">
            <a:xfrm>
              <a:off x="1008" y="1680"/>
              <a:ext cx="336" cy="480"/>
              <a:chOff x="1008" y="1680"/>
              <a:chExt cx="336" cy="480"/>
            </a:xfrm>
          </p:grpSpPr>
          <p:sp>
            <p:nvSpPr>
              <p:cNvPr id="75" name="Line 21"/>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6" name="Line 22"/>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74" name="Text Box 23"/>
            <p:cNvSpPr txBox="1">
              <a:spLocks noChangeArrowheads="1"/>
            </p:cNvSpPr>
            <p:nvPr/>
          </p:nvSpPr>
          <p:spPr bwMode="auto">
            <a:xfrm>
              <a:off x="1008" y="158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grpSp>
      <p:sp>
        <p:nvSpPr>
          <p:cNvPr id="77" name="Text Box 24"/>
          <p:cNvSpPr txBox="1">
            <a:spLocks noChangeArrowheads="1"/>
          </p:cNvSpPr>
          <p:nvPr/>
        </p:nvSpPr>
        <p:spPr bwMode="auto">
          <a:xfrm>
            <a:off x="1828800" y="3206556"/>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0</a:t>
            </a:r>
          </a:p>
        </p:txBody>
      </p:sp>
      <p:sp>
        <p:nvSpPr>
          <p:cNvPr id="78" name="Text Box 25"/>
          <p:cNvSpPr txBox="1">
            <a:spLocks noChangeArrowheads="1"/>
          </p:cNvSpPr>
          <p:nvPr/>
        </p:nvSpPr>
        <p:spPr bwMode="auto">
          <a:xfrm>
            <a:off x="2819400" y="3663756"/>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5</a:t>
            </a:r>
          </a:p>
        </p:txBody>
      </p:sp>
      <p:grpSp>
        <p:nvGrpSpPr>
          <p:cNvPr id="79" name="Group 26"/>
          <p:cNvGrpSpPr>
            <a:grpSpLocks/>
          </p:cNvGrpSpPr>
          <p:nvPr/>
        </p:nvGrpSpPr>
        <p:grpSpPr bwMode="auto">
          <a:xfrm>
            <a:off x="3505200" y="3587556"/>
            <a:ext cx="533400" cy="914400"/>
            <a:chOff x="1008" y="1584"/>
            <a:chExt cx="336" cy="576"/>
          </a:xfrm>
        </p:grpSpPr>
        <p:grpSp>
          <p:nvGrpSpPr>
            <p:cNvPr id="80" name="Group 27"/>
            <p:cNvGrpSpPr>
              <a:grpSpLocks/>
            </p:cNvGrpSpPr>
            <p:nvPr/>
          </p:nvGrpSpPr>
          <p:grpSpPr bwMode="auto">
            <a:xfrm>
              <a:off x="1008" y="1680"/>
              <a:ext cx="336" cy="480"/>
              <a:chOff x="1008" y="1680"/>
              <a:chExt cx="336" cy="480"/>
            </a:xfrm>
          </p:grpSpPr>
          <p:sp>
            <p:nvSpPr>
              <p:cNvPr id="82" name="Line 28"/>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83" name="Line 29"/>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81" name="Text Box 30"/>
            <p:cNvSpPr txBox="1">
              <a:spLocks noChangeArrowheads="1"/>
            </p:cNvSpPr>
            <p:nvPr/>
          </p:nvSpPr>
          <p:spPr bwMode="auto">
            <a:xfrm>
              <a:off x="1008" y="158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grpSp>
      <p:sp>
        <p:nvSpPr>
          <p:cNvPr id="84" name="Text Box 31"/>
          <p:cNvSpPr txBox="1">
            <a:spLocks noChangeArrowheads="1"/>
          </p:cNvSpPr>
          <p:nvPr/>
        </p:nvSpPr>
        <p:spPr bwMode="auto">
          <a:xfrm>
            <a:off x="3581400" y="4120956"/>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sp>
        <p:nvSpPr>
          <p:cNvPr id="85" name="Text Box 32"/>
          <p:cNvSpPr txBox="1">
            <a:spLocks noChangeArrowheads="1"/>
          </p:cNvSpPr>
          <p:nvPr/>
        </p:nvSpPr>
        <p:spPr bwMode="auto">
          <a:xfrm>
            <a:off x="2438400" y="3663756"/>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1</a:t>
            </a:r>
          </a:p>
        </p:txBody>
      </p:sp>
      <p:sp>
        <p:nvSpPr>
          <p:cNvPr id="86" name="Text Box 33"/>
          <p:cNvSpPr txBox="1">
            <a:spLocks noChangeArrowheads="1"/>
          </p:cNvSpPr>
          <p:nvPr/>
        </p:nvSpPr>
        <p:spPr bwMode="auto">
          <a:xfrm>
            <a:off x="3048000" y="4120956"/>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1</a:t>
            </a:r>
          </a:p>
        </p:txBody>
      </p:sp>
      <p:grpSp>
        <p:nvGrpSpPr>
          <p:cNvPr id="87" name="Group 34"/>
          <p:cNvGrpSpPr>
            <a:grpSpLocks/>
          </p:cNvGrpSpPr>
          <p:nvPr/>
        </p:nvGrpSpPr>
        <p:grpSpPr bwMode="auto">
          <a:xfrm>
            <a:off x="4114800" y="4044756"/>
            <a:ext cx="533400" cy="914400"/>
            <a:chOff x="1008" y="1584"/>
            <a:chExt cx="336" cy="576"/>
          </a:xfrm>
        </p:grpSpPr>
        <p:grpSp>
          <p:nvGrpSpPr>
            <p:cNvPr id="88" name="Group 35"/>
            <p:cNvGrpSpPr>
              <a:grpSpLocks/>
            </p:cNvGrpSpPr>
            <p:nvPr/>
          </p:nvGrpSpPr>
          <p:grpSpPr bwMode="auto">
            <a:xfrm>
              <a:off x="1008" y="1680"/>
              <a:ext cx="336" cy="480"/>
              <a:chOff x="1008" y="1680"/>
              <a:chExt cx="336" cy="480"/>
            </a:xfrm>
          </p:grpSpPr>
          <p:sp>
            <p:nvSpPr>
              <p:cNvPr id="90" name="Line 36"/>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1" name="Line 37"/>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89" name="Text Box 38"/>
            <p:cNvSpPr txBox="1">
              <a:spLocks noChangeArrowheads="1"/>
            </p:cNvSpPr>
            <p:nvPr/>
          </p:nvSpPr>
          <p:spPr bwMode="auto">
            <a:xfrm>
              <a:off x="1008" y="158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grpSp>
      <p:sp>
        <p:nvSpPr>
          <p:cNvPr id="92" name="Text Box 39"/>
          <p:cNvSpPr txBox="1">
            <a:spLocks noChangeArrowheads="1"/>
          </p:cNvSpPr>
          <p:nvPr/>
        </p:nvSpPr>
        <p:spPr bwMode="auto">
          <a:xfrm>
            <a:off x="4191000" y="4501956"/>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1</a:t>
            </a:r>
          </a:p>
        </p:txBody>
      </p:sp>
      <p:sp>
        <p:nvSpPr>
          <p:cNvPr id="93" name="Text Box 40"/>
          <p:cNvSpPr txBox="1">
            <a:spLocks noChangeArrowheads="1"/>
          </p:cNvSpPr>
          <p:nvPr/>
        </p:nvSpPr>
        <p:spPr bwMode="auto">
          <a:xfrm>
            <a:off x="3581400" y="4578156"/>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0</a:t>
            </a:r>
          </a:p>
        </p:txBody>
      </p:sp>
      <p:grpSp>
        <p:nvGrpSpPr>
          <p:cNvPr id="94" name="Group 34"/>
          <p:cNvGrpSpPr>
            <a:grpSpLocks/>
          </p:cNvGrpSpPr>
          <p:nvPr/>
        </p:nvGrpSpPr>
        <p:grpSpPr bwMode="auto">
          <a:xfrm>
            <a:off x="4679950" y="4501956"/>
            <a:ext cx="533400" cy="914400"/>
            <a:chOff x="1008" y="1584"/>
            <a:chExt cx="336" cy="576"/>
          </a:xfrm>
        </p:grpSpPr>
        <p:grpSp>
          <p:nvGrpSpPr>
            <p:cNvPr id="95" name="Group 35"/>
            <p:cNvGrpSpPr>
              <a:grpSpLocks/>
            </p:cNvGrpSpPr>
            <p:nvPr/>
          </p:nvGrpSpPr>
          <p:grpSpPr bwMode="auto">
            <a:xfrm>
              <a:off x="1008" y="1680"/>
              <a:ext cx="336" cy="480"/>
              <a:chOff x="1008" y="1680"/>
              <a:chExt cx="336" cy="480"/>
            </a:xfrm>
          </p:grpSpPr>
          <p:sp>
            <p:nvSpPr>
              <p:cNvPr id="97" name="Line 36"/>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8" name="Line 37"/>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96" name="Text Box 38"/>
            <p:cNvSpPr txBox="1">
              <a:spLocks noChangeArrowheads="1"/>
            </p:cNvSpPr>
            <p:nvPr/>
          </p:nvSpPr>
          <p:spPr bwMode="auto">
            <a:xfrm>
              <a:off x="1008" y="158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grpSp>
      <p:sp>
        <p:nvSpPr>
          <p:cNvPr id="99" name="Text Box 39"/>
          <p:cNvSpPr txBox="1">
            <a:spLocks noChangeArrowheads="1"/>
          </p:cNvSpPr>
          <p:nvPr/>
        </p:nvSpPr>
        <p:spPr bwMode="auto">
          <a:xfrm>
            <a:off x="4756150" y="4959156"/>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0</a:t>
            </a:r>
          </a:p>
        </p:txBody>
      </p:sp>
      <p:sp>
        <p:nvSpPr>
          <p:cNvPr id="100" name="Text Box 40"/>
          <p:cNvSpPr txBox="1">
            <a:spLocks noChangeArrowheads="1"/>
          </p:cNvSpPr>
          <p:nvPr/>
        </p:nvSpPr>
        <p:spPr bwMode="auto">
          <a:xfrm>
            <a:off x="4191000" y="4989319"/>
            <a:ext cx="45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1</a:t>
            </a:r>
          </a:p>
        </p:txBody>
      </p:sp>
      <p:cxnSp>
        <p:nvCxnSpPr>
          <p:cNvPr id="101" name="Straight Arrow Connector 100"/>
          <p:cNvCxnSpPr/>
          <p:nvPr/>
        </p:nvCxnSpPr>
        <p:spPr>
          <a:xfrm rot="10800000">
            <a:off x="914400" y="3130356"/>
            <a:ext cx="2971800" cy="2362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02" name="Rectangle 1"/>
          <p:cNvSpPr>
            <a:spLocks noChangeArrowheads="1"/>
          </p:cNvSpPr>
          <p:nvPr/>
        </p:nvSpPr>
        <p:spPr bwMode="auto">
          <a:xfrm>
            <a:off x="5867400" y="3358956"/>
            <a:ext cx="22098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fr-FR" altLang="en-US" sz="2500" b="1">
                <a:latin typeface="Times New Roman" pitchFamily="18" charset="0"/>
                <a:cs typeface="Times New Roman" pitchFamily="18" charset="0"/>
              </a:rPr>
              <a:t>45</a:t>
            </a:r>
            <a:r>
              <a:rPr lang="fr-FR" altLang="en-US" sz="2500" b="1" baseline="-30000">
                <a:solidFill>
                  <a:srgbClr val="0000FF"/>
                </a:solidFill>
                <a:latin typeface="Times New Roman" pitchFamily="18" charset="0"/>
                <a:cs typeface="Times New Roman" pitchFamily="18" charset="0"/>
              </a:rPr>
              <a:t>10</a:t>
            </a:r>
            <a:r>
              <a:rPr lang="fr-FR" altLang="en-US" sz="2500" b="1">
                <a:latin typeface="Times New Roman" pitchFamily="18" charset="0"/>
                <a:cs typeface="Times New Roman" pitchFamily="18" charset="0"/>
              </a:rPr>
              <a:t> = 101101</a:t>
            </a:r>
            <a:r>
              <a:rPr lang="fr-FR" altLang="en-US" sz="2500" b="1" baseline="-30000">
                <a:solidFill>
                  <a:srgbClr val="0000FF"/>
                </a:solidFill>
                <a:latin typeface="Times New Roman" pitchFamily="18" charset="0"/>
                <a:cs typeface="Times New Roman" pitchFamily="18" charset="0"/>
              </a:rPr>
              <a:t>2</a:t>
            </a:r>
            <a:endParaRPr lang="fr-FR" altLang="en-US" sz="2500" b="1">
              <a:solidFill>
                <a:srgbClr val="0000FF"/>
              </a:solidFill>
              <a:latin typeface="Times New Roman" pitchFamily="18" charset="0"/>
              <a:cs typeface="Times New Roman" pitchFamily="18" charset="0"/>
            </a:endParaRPr>
          </a:p>
        </p:txBody>
      </p:sp>
      <p:sp>
        <p:nvSpPr>
          <p:cNvPr id="49"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24</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558B64A8-3814-410E-B21D-FB868AB9C9EA}"/>
              </a:ext>
            </a:extLst>
          </p:cNvPr>
          <p:cNvSpPr>
            <a:spLocks noGrp="1"/>
          </p:cNvSpPr>
          <p:nvPr>
            <p:ph type="sldNum" sz="quarter" idx="12"/>
          </p:nvPr>
        </p:nvSpPr>
        <p:spPr/>
        <p:txBody>
          <a:bodyPr/>
          <a:lstStyle/>
          <a:p>
            <a:fld id="{FE1236C6-0024-4286-AA03-0A6E67CE63D4}" type="slidenum">
              <a:rPr lang="en-US" smtClean="0"/>
              <a:t>24</a:t>
            </a:fld>
            <a:endParaRPr lang="en-US"/>
          </a:p>
        </p:txBody>
      </p:sp>
    </p:spTree>
    <p:extLst>
      <p:ext uri="{BB962C8B-B14F-4D97-AF65-F5344CB8AC3E}">
        <p14:creationId xmlns:p14="http://schemas.microsoft.com/office/powerpoint/2010/main" val="4203670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200" b="1">
                <a:solidFill>
                  <a:srgbClr val="0000FF"/>
                </a:solidFill>
              </a:rPr>
              <a:t>3.1. Chuyển đổi một số từ hệ thập phân sang hệ cơ số b bất kỳ (áp dụng cho b = 2;b=16;b=8)</a:t>
            </a:r>
            <a:endParaRPr lang="pt-BR" sz="1800">
              <a:solidFill>
                <a:srgbClr val="0000FF"/>
              </a:solidFill>
            </a:endParaRPr>
          </a:p>
          <a:p>
            <a:pPr marL="0" indent="0">
              <a:buNone/>
              <a:defRPr/>
            </a:pPr>
            <a:r>
              <a:rPr lang="fr-FR" sz="2200" b="1">
                <a:solidFill>
                  <a:srgbClr val="FF0000"/>
                </a:solidFill>
              </a:rPr>
              <a:t>Ví dụ 3.15: </a:t>
            </a:r>
            <a:r>
              <a:rPr lang="fr-FR" sz="2200"/>
              <a:t>Chuyển số 45</a:t>
            </a:r>
            <a:r>
              <a:rPr lang="fr-FR" sz="2200" baseline="-25000"/>
              <a:t>10 </a:t>
            </a:r>
            <a:r>
              <a:rPr lang="fr-FR" sz="2200"/>
              <a:t>sang số trong hệ thập lục phân</a:t>
            </a:r>
          </a:p>
          <a:p>
            <a:pPr marL="0" indent="0">
              <a:buNone/>
              <a:defRPr/>
            </a:pPr>
            <a:endParaRPr lang="fr-FR" sz="2200"/>
          </a:p>
          <a:p>
            <a:pPr marL="0" indent="0">
              <a:buNone/>
              <a:defRPr/>
            </a:pPr>
            <a:endParaRPr lang="fr-FR" sz="2200" b="1"/>
          </a:p>
          <a:p>
            <a:pPr marL="0" indent="0">
              <a:buNone/>
              <a:defRPr/>
            </a:pPr>
            <a:r>
              <a:rPr lang="fr-FR" sz="2200" b="1">
                <a:solidFill>
                  <a:srgbClr val="FF0000"/>
                </a:solidFill>
              </a:rPr>
              <a:t>	</a:t>
            </a:r>
          </a:p>
          <a:p>
            <a:pPr marL="0" indent="0">
              <a:buNone/>
              <a:tabLst>
                <a:tab pos="852488" algn="l"/>
                <a:tab pos="2174875" algn="l"/>
              </a:tabLst>
              <a:defRPr/>
            </a:pPr>
            <a:r>
              <a:rPr lang="fr-FR" sz="2200" b="1">
                <a:solidFill>
                  <a:srgbClr val="FF0000"/>
                </a:solidFill>
              </a:rPr>
              <a:t>	</a:t>
            </a:r>
            <a:endParaRPr lang="fr-FR" sz="2400" baseline="-25000">
              <a:solidFill>
                <a:srgbClr val="FF0000"/>
              </a:solidFill>
            </a:endParaRPr>
          </a:p>
        </p:txBody>
      </p:sp>
      <p:sp>
        <p:nvSpPr>
          <p:cNvPr id="49" name="Text Box 4"/>
          <p:cNvSpPr txBox="1">
            <a:spLocks noChangeArrowheads="1"/>
          </p:cNvSpPr>
          <p:nvPr/>
        </p:nvSpPr>
        <p:spPr bwMode="auto">
          <a:xfrm>
            <a:off x="1143000" y="2568117"/>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45</a:t>
            </a:r>
          </a:p>
        </p:txBody>
      </p:sp>
      <p:grpSp>
        <p:nvGrpSpPr>
          <p:cNvPr id="50" name="Group 10"/>
          <p:cNvGrpSpPr>
            <a:grpSpLocks/>
          </p:cNvGrpSpPr>
          <p:nvPr/>
        </p:nvGrpSpPr>
        <p:grpSpPr bwMode="auto">
          <a:xfrm>
            <a:off x="1905000" y="2568117"/>
            <a:ext cx="533400" cy="914400"/>
            <a:chOff x="1008" y="1584"/>
            <a:chExt cx="336" cy="576"/>
          </a:xfrm>
        </p:grpSpPr>
        <p:grpSp>
          <p:nvGrpSpPr>
            <p:cNvPr id="51" name="Group 9"/>
            <p:cNvGrpSpPr>
              <a:grpSpLocks/>
            </p:cNvGrpSpPr>
            <p:nvPr/>
          </p:nvGrpSpPr>
          <p:grpSpPr bwMode="auto">
            <a:xfrm>
              <a:off x="1008" y="1680"/>
              <a:ext cx="336" cy="480"/>
              <a:chOff x="1008" y="1680"/>
              <a:chExt cx="336" cy="480"/>
            </a:xfrm>
          </p:grpSpPr>
          <p:sp>
            <p:nvSpPr>
              <p:cNvPr id="53" name="Line 5"/>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4" name="Line 6"/>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52" name="Text Box 7"/>
            <p:cNvSpPr txBox="1">
              <a:spLocks noChangeArrowheads="1"/>
            </p:cNvSpPr>
            <p:nvPr/>
          </p:nvSpPr>
          <p:spPr bwMode="auto">
            <a:xfrm>
              <a:off x="1008" y="15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2400">
                  <a:latin typeface="Calibri" pitchFamily="34" charset="0"/>
                </a:rPr>
                <a:t>16</a:t>
              </a:r>
            </a:p>
          </p:txBody>
        </p:sp>
      </p:grpSp>
      <p:sp>
        <p:nvSpPr>
          <p:cNvPr id="55" name="Text Box 11"/>
          <p:cNvSpPr txBox="1">
            <a:spLocks noChangeArrowheads="1"/>
          </p:cNvSpPr>
          <p:nvPr/>
        </p:nvSpPr>
        <p:spPr bwMode="auto">
          <a:xfrm>
            <a:off x="1905000" y="3101517"/>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3200">
                <a:latin typeface="Calibri" pitchFamily="34" charset="0"/>
              </a:rPr>
              <a:t>2</a:t>
            </a:r>
          </a:p>
        </p:txBody>
      </p:sp>
      <p:grpSp>
        <p:nvGrpSpPr>
          <p:cNvPr id="56" name="Group 12"/>
          <p:cNvGrpSpPr>
            <a:grpSpLocks/>
          </p:cNvGrpSpPr>
          <p:nvPr/>
        </p:nvGrpSpPr>
        <p:grpSpPr bwMode="auto">
          <a:xfrm>
            <a:off x="2590800" y="3025317"/>
            <a:ext cx="533400" cy="914400"/>
            <a:chOff x="1008" y="1584"/>
            <a:chExt cx="336" cy="576"/>
          </a:xfrm>
        </p:grpSpPr>
        <p:grpSp>
          <p:nvGrpSpPr>
            <p:cNvPr id="57" name="Group 13"/>
            <p:cNvGrpSpPr>
              <a:grpSpLocks/>
            </p:cNvGrpSpPr>
            <p:nvPr/>
          </p:nvGrpSpPr>
          <p:grpSpPr bwMode="auto">
            <a:xfrm>
              <a:off x="1008" y="1680"/>
              <a:ext cx="336" cy="480"/>
              <a:chOff x="1008" y="1680"/>
              <a:chExt cx="336" cy="480"/>
            </a:xfrm>
          </p:grpSpPr>
          <p:sp>
            <p:nvSpPr>
              <p:cNvPr id="104" name="Line 14"/>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5" name="Line 15"/>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103" name="Text Box 16"/>
            <p:cNvSpPr txBox="1">
              <a:spLocks noChangeArrowheads="1"/>
            </p:cNvSpPr>
            <p:nvPr/>
          </p:nvSpPr>
          <p:spPr bwMode="auto">
            <a:xfrm>
              <a:off x="1008" y="15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2400">
                  <a:latin typeface="Calibri" pitchFamily="34" charset="0"/>
                </a:rPr>
                <a:t>16</a:t>
              </a:r>
            </a:p>
          </p:txBody>
        </p:sp>
      </p:grpSp>
      <p:sp>
        <p:nvSpPr>
          <p:cNvPr id="106" name="Text Box 17"/>
          <p:cNvSpPr txBox="1">
            <a:spLocks noChangeArrowheads="1"/>
          </p:cNvSpPr>
          <p:nvPr/>
        </p:nvSpPr>
        <p:spPr bwMode="auto">
          <a:xfrm>
            <a:off x="1143000" y="3025317"/>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13</a:t>
            </a:r>
          </a:p>
        </p:txBody>
      </p:sp>
      <p:sp>
        <p:nvSpPr>
          <p:cNvPr id="107" name="Text Box 18"/>
          <p:cNvSpPr txBox="1">
            <a:spLocks noChangeArrowheads="1"/>
          </p:cNvSpPr>
          <p:nvPr/>
        </p:nvSpPr>
        <p:spPr bwMode="auto">
          <a:xfrm>
            <a:off x="2574925" y="3558717"/>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0</a:t>
            </a:r>
          </a:p>
        </p:txBody>
      </p:sp>
      <p:sp>
        <p:nvSpPr>
          <p:cNvPr id="108" name="Text Box 24"/>
          <p:cNvSpPr txBox="1">
            <a:spLocks noChangeArrowheads="1"/>
          </p:cNvSpPr>
          <p:nvPr/>
        </p:nvSpPr>
        <p:spPr bwMode="auto">
          <a:xfrm>
            <a:off x="2133600" y="3558717"/>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2</a:t>
            </a:r>
          </a:p>
        </p:txBody>
      </p:sp>
      <p:cxnSp>
        <p:nvCxnSpPr>
          <p:cNvPr id="109" name="Straight Arrow Connector 108"/>
          <p:cNvCxnSpPr/>
          <p:nvPr/>
        </p:nvCxnSpPr>
        <p:spPr>
          <a:xfrm rot="10800000">
            <a:off x="914400" y="3711117"/>
            <a:ext cx="990600" cy="762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10" name="Rectangle 1"/>
          <p:cNvSpPr>
            <a:spLocks noChangeArrowheads="1"/>
          </p:cNvSpPr>
          <p:nvPr/>
        </p:nvSpPr>
        <p:spPr bwMode="auto">
          <a:xfrm>
            <a:off x="1068353" y="4987511"/>
            <a:ext cx="2209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fr-FR" altLang="en-US" sz="2500" b="1">
                <a:latin typeface="Times New Roman" pitchFamily="18" charset="0"/>
                <a:cs typeface="Times New Roman" pitchFamily="18" charset="0"/>
              </a:rPr>
              <a:t>45</a:t>
            </a:r>
            <a:r>
              <a:rPr lang="fr-FR" altLang="en-US" sz="2500" b="1" baseline="-30000">
                <a:solidFill>
                  <a:srgbClr val="0000FF"/>
                </a:solidFill>
                <a:latin typeface="Times New Roman" pitchFamily="18" charset="0"/>
                <a:cs typeface="Times New Roman" pitchFamily="18" charset="0"/>
              </a:rPr>
              <a:t>10</a:t>
            </a:r>
            <a:r>
              <a:rPr lang="fr-FR" altLang="en-US" sz="2500" b="1">
                <a:latin typeface="Times New Roman" pitchFamily="18" charset="0"/>
                <a:cs typeface="Times New Roman" pitchFamily="18" charset="0"/>
              </a:rPr>
              <a:t> = 2D</a:t>
            </a:r>
            <a:r>
              <a:rPr lang="fr-FR" altLang="en-US" sz="2500" b="1" baseline="-30000">
                <a:solidFill>
                  <a:srgbClr val="0000FF"/>
                </a:solidFill>
                <a:latin typeface="Times New Roman" pitchFamily="18" charset="0"/>
                <a:cs typeface="Times New Roman" pitchFamily="18" charset="0"/>
              </a:rPr>
              <a:t>16</a:t>
            </a:r>
            <a:endParaRPr lang="fr-FR" altLang="en-US" sz="2500" b="1">
              <a:solidFill>
                <a:srgbClr val="0000FF"/>
              </a:solidFill>
              <a:latin typeface="Times New Roman" pitchFamily="18" charset="0"/>
              <a:cs typeface="Times New Roman" pitchFamily="18" charset="0"/>
            </a:endParaRPr>
          </a:p>
        </p:txBody>
      </p:sp>
      <p:sp>
        <p:nvSpPr>
          <p:cNvPr id="111" name="Text Box 17"/>
          <p:cNvSpPr txBox="1">
            <a:spLocks noChangeArrowheads="1"/>
          </p:cNvSpPr>
          <p:nvPr/>
        </p:nvSpPr>
        <p:spPr bwMode="auto">
          <a:xfrm>
            <a:off x="1066800" y="3482517"/>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D</a:t>
            </a:r>
          </a:p>
        </p:txBody>
      </p:sp>
      <p:sp>
        <p:nvSpPr>
          <p:cNvPr id="112" name="Text Box 4"/>
          <p:cNvSpPr txBox="1">
            <a:spLocks noChangeArrowheads="1"/>
          </p:cNvSpPr>
          <p:nvPr/>
        </p:nvSpPr>
        <p:spPr bwMode="auto">
          <a:xfrm>
            <a:off x="5338118" y="2568117"/>
            <a:ext cx="9144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378</a:t>
            </a:r>
          </a:p>
        </p:txBody>
      </p:sp>
      <p:grpSp>
        <p:nvGrpSpPr>
          <p:cNvPr id="113" name="Group 10"/>
          <p:cNvGrpSpPr>
            <a:grpSpLocks/>
          </p:cNvGrpSpPr>
          <p:nvPr/>
        </p:nvGrpSpPr>
        <p:grpSpPr bwMode="auto">
          <a:xfrm>
            <a:off x="6328719" y="2568117"/>
            <a:ext cx="533400" cy="914400"/>
            <a:chOff x="1008" y="1584"/>
            <a:chExt cx="336" cy="576"/>
          </a:xfrm>
        </p:grpSpPr>
        <p:grpSp>
          <p:nvGrpSpPr>
            <p:cNvPr id="114" name="Group 9"/>
            <p:cNvGrpSpPr>
              <a:grpSpLocks/>
            </p:cNvGrpSpPr>
            <p:nvPr/>
          </p:nvGrpSpPr>
          <p:grpSpPr bwMode="auto">
            <a:xfrm>
              <a:off x="1008" y="1680"/>
              <a:ext cx="336" cy="480"/>
              <a:chOff x="1008" y="1680"/>
              <a:chExt cx="336" cy="480"/>
            </a:xfrm>
          </p:grpSpPr>
          <p:sp>
            <p:nvSpPr>
              <p:cNvPr id="116" name="Line 5"/>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17" name="Line 6"/>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115" name="Text Box 7"/>
            <p:cNvSpPr txBox="1">
              <a:spLocks noChangeArrowheads="1"/>
            </p:cNvSpPr>
            <p:nvPr/>
          </p:nvSpPr>
          <p:spPr bwMode="auto">
            <a:xfrm>
              <a:off x="1008" y="15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2400">
                  <a:latin typeface="Calibri" pitchFamily="34" charset="0"/>
                </a:rPr>
                <a:t>16</a:t>
              </a:r>
            </a:p>
          </p:txBody>
        </p:sp>
      </p:grpSp>
      <p:sp>
        <p:nvSpPr>
          <p:cNvPr id="118" name="Text Box 11"/>
          <p:cNvSpPr txBox="1">
            <a:spLocks noChangeArrowheads="1"/>
          </p:cNvSpPr>
          <p:nvPr/>
        </p:nvSpPr>
        <p:spPr bwMode="auto">
          <a:xfrm>
            <a:off x="6328719" y="3101517"/>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3200">
                <a:latin typeface="Calibri" pitchFamily="34" charset="0"/>
              </a:rPr>
              <a:t>23</a:t>
            </a:r>
          </a:p>
        </p:txBody>
      </p:sp>
      <p:grpSp>
        <p:nvGrpSpPr>
          <p:cNvPr id="119" name="Group 12"/>
          <p:cNvGrpSpPr>
            <a:grpSpLocks/>
          </p:cNvGrpSpPr>
          <p:nvPr/>
        </p:nvGrpSpPr>
        <p:grpSpPr bwMode="auto">
          <a:xfrm>
            <a:off x="7014519" y="3025317"/>
            <a:ext cx="533400" cy="914400"/>
            <a:chOff x="1008" y="1584"/>
            <a:chExt cx="336" cy="576"/>
          </a:xfrm>
        </p:grpSpPr>
        <p:grpSp>
          <p:nvGrpSpPr>
            <p:cNvPr id="120" name="Group 13"/>
            <p:cNvGrpSpPr>
              <a:grpSpLocks/>
            </p:cNvGrpSpPr>
            <p:nvPr/>
          </p:nvGrpSpPr>
          <p:grpSpPr bwMode="auto">
            <a:xfrm>
              <a:off x="1008" y="1680"/>
              <a:ext cx="336" cy="480"/>
              <a:chOff x="1008" y="1680"/>
              <a:chExt cx="336" cy="480"/>
            </a:xfrm>
          </p:grpSpPr>
          <p:sp>
            <p:nvSpPr>
              <p:cNvPr id="122" name="Line 14"/>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23" name="Line 15"/>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121" name="Text Box 16"/>
            <p:cNvSpPr txBox="1">
              <a:spLocks noChangeArrowheads="1"/>
            </p:cNvSpPr>
            <p:nvPr/>
          </p:nvSpPr>
          <p:spPr bwMode="auto">
            <a:xfrm>
              <a:off x="1008" y="15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2400">
                  <a:latin typeface="Calibri" pitchFamily="34" charset="0"/>
                </a:rPr>
                <a:t>16</a:t>
              </a:r>
            </a:p>
          </p:txBody>
        </p:sp>
      </p:grpSp>
      <p:sp>
        <p:nvSpPr>
          <p:cNvPr id="124" name="Text Box 17"/>
          <p:cNvSpPr txBox="1">
            <a:spLocks noChangeArrowheads="1"/>
          </p:cNvSpPr>
          <p:nvPr/>
        </p:nvSpPr>
        <p:spPr bwMode="auto">
          <a:xfrm>
            <a:off x="5566719" y="3025317"/>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10</a:t>
            </a:r>
          </a:p>
        </p:txBody>
      </p:sp>
      <p:sp>
        <p:nvSpPr>
          <p:cNvPr id="125" name="Text Box 18"/>
          <p:cNvSpPr txBox="1">
            <a:spLocks noChangeArrowheads="1"/>
          </p:cNvSpPr>
          <p:nvPr/>
        </p:nvSpPr>
        <p:spPr bwMode="auto">
          <a:xfrm>
            <a:off x="6998644" y="3558717"/>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1</a:t>
            </a:r>
          </a:p>
        </p:txBody>
      </p:sp>
      <p:sp>
        <p:nvSpPr>
          <p:cNvPr id="126" name="Text Box 24"/>
          <p:cNvSpPr txBox="1">
            <a:spLocks noChangeArrowheads="1"/>
          </p:cNvSpPr>
          <p:nvPr/>
        </p:nvSpPr>
        <p:spPr bwMode="auto">
          <a:xfrm>
            <a:off x="6557319" y="3558717"/>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7</a:t>
            </a:r>
          </a:p>
        </p:txBody>
      </p:sp>
      <p:cxnSp>
        <p:nvCxnSpPr>
          <p:cNvPr id="127" name="Straight Arrow Connector 126"/>
          <p:cNvCxnSpPr/>
          <p:nvPr/>
        </p:nvCxnSpPr>
        <p:spPr>
          <a:xfrm flipH="1" flipV="1">
            <a:off x="5226909" y="3604755"/>
            <a:ext cx="1635210" cy="1118259"/>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28" name="Rectangle 1"/>
          <p:cNvSpPr>
            <a:spLocks noChangeArrowheads="1"/>
          </p:cNvSpPr>
          <p:nvPr/>
        </p:nvSpPr>
        <p:spPr bwMode="auto">
          <a:xfrm>
            <a:off x="5733548" y="4975154"/>
            <a:ext cx="2214949"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fr-FR" altLang="en-US" sz="2500" b="1">
                <a:latin typeface="Times New Roman" pitchFamily="18" charset="0"/>
                <a:cs typeface="Times New Roman" pitchFamily="18" charset="0"/>
              </a:rPr>
              <a:t>378</a:t>
            </a:r>
            <a:r>
              <a:rPr lang="fr-FR" altLang="en-US" sz="2500" b="1" baseline="-30000">
                <a:solidFill>
                  <a:srgbClr val="0000FF"/>
                </a:solidFill>
                <a:latin typeface="Times New Roman" pitchFamily="18" charset="0"/>
                <a:cs typeface="Times New Roman" pitchFamily="18" charset="0"/>
              </a:rPr>
              <a:t>10</a:t>
            </a:r>
            <a:r>
              <a:rPr lang="fr-FR" altLang="en-US" sz="2500" b="1">
                <a:latin typeface="Times New Roman" pitchFamily="18" charset="0"/>
                <a:cs typeface="Times New Roman" pitchFamily="18" charset="0"/>
              </a:rPr>
              <a:t> = 17A</a:t>
            </a:r>
            <a:r>
              <a:rPr lang="fr-FR" altLang="en-US" sz="2500" b="1" baseline="-25000">
                <a:solidFill>
                  <a:srgbClr val="0000FF"/>
                </a:solidFill>
                <a:latin typeface="Times New Roman" pitchFamily="18" charset="0"/>
                <a:cs typeface="Times New Roman" pitchFamily="18" charset="0"/>
              </a:rPr>
              <a:t>16</a:t>
            </a:r>
          </a:p>
        </p:txBody>
      </p:sp>
      <p:sp>
        <p:nvSpPr>
          <p:cNvPr id="129" name="Text Box 17"/>
          <p:cNvSpPr txBox="1">
            <a:spLocks noChangeArrowheads="1"/>
          </p:cNvSpPr>
          <p:nvPr/>
        </p:nvSpPr>
        <p:spPr bwMode="auto">
          <a:xfrm>
            <a:off x="5490519" y="3482517"/>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A</a:t>
            </a:r>
          </a:p>
        </p:txBody>
      </p:sp>
      <p:grpSp>
        <p:nvGrpSpPr>
          <p:cNvPr id="130" name="Group 12"/>
          <p:cNvGrpSpPr>
            <a:grpSpLocks/>
          </p:cNvGrpSpPr>
          <p:nvPr/>
        </p:nvGrpSpPr>
        <p:grpSpPr bwMode="auto">
          <a:xfrm>
            <a:off x="7695165" y="3610176"/>
            <a:ext cx="533400" cy="914400"/>
            <a:chOff x="1008" y="1584"/>
            <a:chExt cx="336" cy="576"/>
          </a:xfrm>
        </p:grpSpPr>
        <p:grpSp>
          <p:nvGrpSpPr>
            <p:cNvPr id="131" name="Group 13"/>
            <p:cNvGrpSpPr>
              <a:grpSpLocks/>
            </p:cNvGrpSpPr>
            <p:nvPr/>
          </p:nvGrpSpPr>
          <p:grpSpPr bwMode="auto">
            <a:xfrm>
              <a:off x="1008" y="1680"/>
              <a:ext cx="336" cy="480"/>
              <a:chOff x="1008" y="1680"/>
              <a:chExt cx="336" cy="480"/>
            </a:xfrm>
          </p:grpSpPr>
          <p:sp>
            <p:nvSpPr>
              <p:cNvPr id="133" name="Line 14"/>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34" name="Line 15"/>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132" name="Text Box 16"/>
            <p:cNvSpPr txBox="1">
              <a:spLocks noChangeArrowheads="1"/>
            </p:cNvSpPr>
            <p:nvPr/>
          </p:nvSpPr>
          <p:spPr bwMode="auto">
            <a:xfrm>
              <a:off x="1008" y="15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2400">
                  <a:latin typeface="Calibri" pitchFamily="34" charset="0"/>
                </a:rPr>
                <a:t>16</a:t>
              </a:r>
            </a:p>
          </p:txBody>
        </p:sp>
      </p:grpSp>
      <p:sp>
        <p:nvSpPr>
          <p:cNvPr id="135" name="Text Box 18"/>
          <p:cNvSpPr txBox="1">
            <a:spLocks noChangeArrowheads="1"/>
          </p:cNvSpPr>
          <p:nvPr/>
        </p:nvSpPr>
        <p:spPr bwMode="auto">
          <a:xfrm>
            <a:off x="7679290" y="4143576"/>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0</a:t>
            </a:r>
          </a:p>
        </p:txBody>
      </p:sp>
      <p:sp>
        <p:nvSpPr>
          <p:cNvPr id="136" name="Text Box 24"/>
          <p:cNvSpPr txBox="1">
            <a:spLocks noChangeArrowheads="1"/>
          </p:cNvSpPr>
          <p:nvPr/>
        </p:nvSpPr>
        <p:spPr bwMode="auto">
          <a:xfrm>
            <a:off x="7237965" y="4143576"/>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1</a:t>
            </a:r>
          </a:p>
        </p:txBody>
      </p:sp>
      <p:sp>
        <p:nvSpPr>
          <p:cNvPr id="4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25</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38CFB850-391E-48F1-898E-18B37F2750A7}"/>
              </a:ext>
            </a:extLst>
          </p:cNvPr>
          <p:cNvSpPr>
            <a:spLocks noGrp="1"/>
          </p:cNvSpPr>
          <p:nvPr>
            <p:ph type="sldNum" sz="quarter" idx="12"/>
          </p:nvPr>
        </p:nvSpPr>
        <p:spPr/>
        <p:txBody>
          <a:bodyPr/>
          <a:lstStyle/>
          <a:p>
            <a:fld id="{FE1236C6-0024-4286-AA03-0A6E67CE63D4}" type="slidenum">
              <a:rPr lang="en-US" smtClean="0"/>
              <a:t>25</a:t>
            </a:fld>
            <a:endParaRPr lang="en-US"/>
          </a:p>
        </p:txBody>
      </p:sp>
    </p:spTree>
    <p:extLst>
      <p:ext uri="{BB962C8B-B14F-4D97-AF65-F5344CB8AC3E}">
        <p14:creationId xmlns:p14="http://schemas.microsoft.com/office/powerpoint/2010/main" val="2412321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200" b="1">
                <a:solidFill>
                  <a:srgbClr val="0000FF"/>
                </a:solidFill>
              </a:rPr>
              <a:t>3.1. Chuyển đổi một số từ hệ thập phân sang hệ cơ số b bất kỳ (áp dụng cho b = 2;b=16;b=8)</a:t>
            </a:r>
            <a:endParaRPr lang="pt-BR" sz="1800">
              <a:solidFill>
                <a:srgbClr val="0000FF"/>
              </a:solidFill>
            </a:endParaRPr>
          </a:p>
          <a:p>
            <a:pPr marL="0" indent="0">
              <a:buNone/>
              <a:defRPr/>
            </a:pPr>
            <a:r>
              <a:rPr lang="fr-FR" sz="2200" b="1">
                <a:solidFill>
                  <a:srgbClr val="FF0000"/>
                </a:solidFill>
              </a:rPr>
              <a:t>Ví dụ 3.16: </a:t>
            </a:r>
            <a:r>
              <a:rPr lang="fr-FR" sz="2200"/>
              <a:t>Chuyển số 177</a:t>
            </a:r>
            <a:r>
              <a:rPr lang="fr-FR" sz="2200" baseline="-25000"/>
              <a:t>10 </a:t>
            </a:r>
            <a:r>
              <a:rPr lang="fr-FR" sz="2200"/>
              <a:t>sang số trong hệ bát phân</a:t>
            </a:r>
          </a:p>
          <a:p>
            <a:pPr marL="0" indent="0">
              <a:buNone/>
              <a:defRPr/>
            </a:pPr>
            <a:endParaRPr lang="fr-FR" sz="2200"/>
          </a:p>
          <a:p>
            <a:pPr marL="0" indent="0">
              <a:buNone/>
              <a:defRPr/>
            </a:pPr>
            <a:endParaRPr lang="fr-FR" sz="2200" b="1"/>
          </a:p>
          <a:p>
            <a:pPr marL="0" indent="0">
              <a:buNone/>
              <a:defRPr/>
            </a:pPr>
            <a:r>
              <a:rPr lang="fr-FR" sz="2200" b="1">
                <a:solidFill>
                  <a:srgbClr val="FF0000"/>
                </a:solidFill>
              </a:rPr>
              <a:t>	</a:t>
            </a:r>
          </a:p>
          <a:p>
            <a:pPr marL="0" indent="0">
              <a:buNone/>
              <a:tabLst>
                <a:tab pos="852488" algn="l"/>
                <a:tab pos="2174875" algn="l"/>
              </a:tabLst>
              <a:defRPr/>
            </a:pPr>
            <a:r>
              <a:rPr lang="fr-FR" sz="2200" b="1">
                <a:solidFill>
                  <a:srgbClr val="FF0000"/>
                </a:solidFill>
              </a:rPr>
              <a:t>	</a:t>
            </a:r>
            <a:endParaRPr lang="fr-FR" sz="2400" baseline="-25000">
              <a:solidFill>
                <a:srgbClr val="FF0000"/>
              </a:solidFill>
            </a:endParaRPr>
          </a:p>
        </p:txBody>
      </p:sp>
      <p:sp>
        <p:nvSpPr>
          <p:cNvPr id="22" name="Text Box 4"/>
          <p:cNvSpPr txBox="1">
            <a:spLocks noChangeArrowheads="1"/>
          </p:cNvSpPr>
          <p:nvPr/>
        </p:nvSpPr>
        <p:spPr bwMode="auto">
          <a:xfrm>
            <a:off x="803192" y="2215956"/>
            <a:ext cx="8567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177</a:t>
            </a:r>
          </a:p>
        </p:txBody>
      </p:sp>
      <p:grpSp>
        <p:nvGrpSpPr>
          <p:cNvPr id="23" name="Group 10"/>
          <p:cNvGrpSpPr>
            <a:grpSpLocks/>
          </p:cNvGrpSpPr>
          <p:nvPr/>
        </p:nvGrpSpPr>
        <p:grpSpPr bwMode="auto">
          <a:xfrm>
            <a:off x="1600200" y="2215956"/>
            <a:ext cx="533400" cy="914400"/>
            <a:chOff x="1008" y="1584"/>
            <a:chExt cx="336" cy="576"/>
          </a:xfrm>
        </p:grpSpPr>
        <p:grpSp>
          <p:nvGrpSpPr>
            <p:cNvPr id="24" name="Group 9"/>
            <p:cNvGrpSpPr>
              <a:grpSpLocks/>
            </p:cNvGrpSpPr>
            <p:nvPr/>
          </p:nvGrpSpPr>
          <p:grpSpPr bwMode="auto">
            <a:xfrm>
              <a:off x="1008" y="1680"/>
              <a:ext cx="336" cy="480"/>
              <a:chOff x="1008" y="1680"/>
              <a:chExt cx="336" cy="480"/>
            </a:xfrm>
          </p:grpSpPr>
          <p:sp>
            <p:nvSpPr>
              <p:cNvPr id="26" name="Line 5"/>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7" name="Line 6"/>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25" name="Text Box 7"/>
            <p:cNvSpPr txBox="1">
              <a:spLocks noChangeArrowheads="1"/>
            </p:cNvSpPr>
            <p:nvPr/>
          </p:nvSpPr>
          <p:spPr bwMode="auto">
            <a:xfrm>
              <a:off x="1008" y="158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8</a:t>
              </a:r>
            </a:p>
          </p:txBody>
        </p:sp>
      </p:grpSp>
      <p:sp>
        <p:nvSpPr>
          <p:cNvPr id="28" name="Text Box 11"/>
          <p:cNvSpPr txBox="1">
            <a:spLocks noChangeArrowheads="1"/>
          </p:cNvSpPr>
          <p:nvPr/>
        </p:nvSpPr>
        <p:spPr bwMode="auto">
          <a:xfrm>
            <a:off x="1600200" y="2749356"/>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22</a:t>
            </a:r>
          </a:p>
        </p:txBody>
      </p:sp>
      <p:grpSp>
        <p:nvGrpSpPr>
          <p:cNvPr id="29" name="Group 12"/>
          <p:cNvGrpSpPr>
            <a:grpSpLocks/>
          </p:cNvGrpSpPr>
          <p:nvPr/>
        </p:nvGrpSpPr>
        <p:grpSpPr bwMode="auto">
          <a:xfrm>
            <a:off x="2235200" y="2749356"/>
            <a:ext cx="584200" cy="838200"/>
            <a:chOff x="976" y="1632"/>
            <a:chExt cx="368" cy="528"/>
          </a:xfrm>
        </p:grpSpPr>
        <p:grpSp>
          <p:nvGrpSpPr>
            <p:cNvPr id="30" name="Group 13"/>
            <p:cNvGrpSpPr>
              <a:grpSpLocks/>
            </p:cNvGrpSpPr>
            <p:nvPr/>
          </p:nvGrpSpPr>
          <p:grpSpPr bwMode="auto">
            <a:xfrm>
              <a:off x="1008" y="1680"/>
              <a:ext cx="336" cy="480"/>
              <a:chOff x="1008" y="1680"/>
              <a:chExt cx="336" cy="480"/>
            </a:xfrm>
          </p:grpSpPr>
          <p:sp>
            <p:nvSpPr>
              <p:cNvPr id="32" name="Line 14"/>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33" name="Line 15"/>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31" name="Text Box 16"/>
            <p:cNvSpPr txBox="1">
              <a:spLocks noChangeArrowheads="1"/>
            </p:cNvSpPr>
            <p:nvPr/>
          </p:nvSpPr>
          <p:spPr bwMode="auto">
            <a:xfrm>
              <a:off x="976" y="1632"/>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8</a:t>
              </a:r>
            </a:p>
          </p:txBody>
        </p:sp>
      </p:grpSp>
      <p:sp>
        <p:nvSpPr>
          <p:cNvPr id="34" name="Text Box 17"/>
          <p:cNvSpPr txBox="1">
            <a:spLocks noChangeArrowheads="1"/>
          </p:cNvSpPr>
          <p:nvPr/>
        </p:nvSpPr>
        <p:spPr bwMode="auto">
          <a:xfrm>
            <a:off x="1066800" y="2673156"/>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1</a:t>
            </a:r>
          </a:p>
        </p:txBody>
      </p:sp>
      <p:sp>
        <p:nvSpPr>
          <p:cNvPr id="35" name="Text Box 18"/>
          <p:cNvSpPr txBox="1">
            <a:spLocks noChangeArrowheads="1"/>
          </p:cNvSpPr>
          <p:nvPr/>
        </p:nvSpPr>
        <p:spPr bwMode="auto">
          <a:xfrm>
            <a:off x="2270125" y="3206556"/>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3200">
                <a:latin typeface="Calibri" pitchFamily="34" charset="0"/>
              </a:rPr>
              <a:t>2</a:t>
            </a:r>
          </a:p>
        </p:txBody>
      </p:sp>
      <p:grpSp>
        <p:nvGrpSpPr>
          <p:cNvPr id="36" name="Group 19"/>
          <p:cNvGrpSpPr>
            <a:grpSpLocks/>
          </p:cNvGrpSpPr>
          <p:nvPr/>
        </p:nvGrpSpPr>
        <p:grpSpPr bwMode="auto">
          <a:xfrm>
            <a:off x="2806700" y="3206556"/>
            <a:ext cx="622300" cy="838200"/>
            <a:chOff x="952" y="1632"/>
            <a:chExt cx="392" cy="528"/>
          </a:xfrm>
        </p:grpSpPr>
        <p:grpSp>
          <p:nvGrpSpPr>
            <p:cNvPr id="37" name="Group 20"/>
            <p:cNvGrpSpPr>
              <a:grpSpLocks/>
            </p:cNvGrpSpPr>
            <p:nvPr/>
          </p:nvGrpSpPr>
          <p:grpSpPr bwMode="auto">
            <a:xfrm>
              <a:off x="1008" y="1680"/>
              <a:ext cx="336" cy="480"/>
              <a:chOff x="1008" y="1680"/>
              <a:chExt cx="336" cy="480"/>
            </a:xfrm>
          </p:grpSpPr>
          <p:sp>
            <p:nvSpPr>
              <p:cNvPr id="39" name="Line 21"/>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40" name="Line 22"/>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38" name="Text Box 23"/>
            <p:cNvSpPr txBox="1">
              <a:spLocks noChangeArrowheads="1"/>
            </p:cNvSpPr>
            <p:nvPr/>
          </p:nvSpPr>
          <p:spPr bwMode="auto">
            <a:xfrm>
              <a:off x="952" y="1632"/>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8</a:t>
              </a:r>
            </a:p>
          </p:txBody>
        </p:sp>
      </p:grpSp>
      <p:sp>
        <p:nvSpPr>
          <p:cNvPr id="41" name="Text Box 24"/>
          <p:cNvSpPr txBox="1">
            <a:spLocks noChangeArrowheads="1"/>
          </p:cNvSpPr>
          <p:nvPr/>
        </p:nvSpPr>
        <p:spPr bwMode="auto">
          <a:xfrm>
            <a:off x="1828800" y="3206556"/>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6</a:t>
            </a:r>
          </a:p>
        </p:txBody>
      </p:sp>
      <p:sp>
        <p:nvSpPr>
          <p:cNvPr id="42" name="Text Box 25"/>
          <p:cNvSpPr txBox="1">
            <a:spLocks noChangeArrowheads="1"/>
          </p:cNvSpPr>
          <p:nvPr/>
        </p:nvSpPr>
        <p:spPr bwMode="auto">
          <a:xfrm>
            <a:off x="2819400" y="3663756"/>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0</a:t>
            </a:r>
          </a:p>
        </p:txBody>
      </p:sp>
      <p:sp>
        <p:nvSpPr>
          <p:cNvPr id="58" name="Text Box 32"/>
          <p:cNvSpPr txBox="1">
            <a:spLocks noChangeArrowheads="1"/>
          </p:cNvSpPr>
          <p:nvPr/>
        </p:nvSpPr>
        <p:spPr bwMode="auto">
          <a:xfrm>
            <a:off x="2438400" y="3663756"/>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2</a:t>
            </a:r>
          </a:p>
        </p:txBody>
      </p:sp>
      <p:cxnSp>
        <p:nvCxnSpPr>
          <p:cNvPr id="74" name="Straight Arrow Connector 73"/>
          <p:cNvCxnSpPr/>
          <p:nvPr/>
        </p:nvCxnSpPr>
        <p:spPr>
          <a:xfrm flipH="1" flipV="1">
            <a:off x="914400" y="3130356"/>
            <a:ext cx="1371600" cy="1112838"/>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75" name="Rectangle 1"/>
          <p:cNvSpPr>
            <a:spLocks noChangeArrowheads="1"/>
          </p:cNvSpPr>
          <p:nvPr/>
        </p:nvSpPr>
        <p:spPr bwMode="auto">
          <a:xfrm>
            <a:off x="4386649" y="3359348"/>
            <a:ext cx="345989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fr-FR" altLang="en-US" sz="2500" b="1">
                <a:latin typeface="Times New Roman" pitchFamily="18" charset="0"/>
                <a:cs typeface="Times New Roman" pitchFamily="18" charset="0"/>
              </a:rPr>
              <a:t>Kết quả: 177</a:t>
            </a:r>
            <a:r>
              <a:rPr lang="fr-FR" altLang="en-US" sz="2500" b="1" baseline="-30000">
                <a:solidFill>
                  <a:srgbClr val="0000FF"/>
                </a:solidFill>
                <a:latin typeface="Times New Roman" pitchFamily="18" charset="0"/>
                <a:cs typeface="Times New Roman" pitchFamily="18" charset="0"/>
              </a:rPr>
              <a:t>10</a:t>
            </a:r>
            <a:r>
              <a:rPr lang="fr-FR" altLang="en-US" sz="2500" b="1">
                <a:latin typeface="Times New Roman" pitchFamily="18" charset="0"/>
                <a:cs typeface="Times New Roman" pitchFamily="18" charset="0"/>
              </a:rPr>
              <a:t> = 261</a:t>
            </a:r>
            <a:r>
              <a:rPr lang="fr-FR" altLang="en-US" sz="2500" b="1" baseline="-30000">
                <a:solidFill>
                  <a:srgbClr val="0000FF"/>
                </a:solidFill>
                <a:latin typeface="Times New Roman" pitchFamily="18" charset="0"/>
                <a:cs typeface="Times New Roman" pitchFamily="18" charset="0"/>
              </a:rPr>
              <a:t>8</a:t>
            </a:r>
            <a:endParaRPr lang="fr-FR" altLang="en-US" sz="2500" b="1">
              <a:solidFill>
                <a:srgbClr val="0000FF"/>
              </a:solidFill>
              <a:latin typeface="Times New Roman" pitchFamily="18" charset="0"/>
              <a:cs typeface="Times New Roman" pitchFamily="18" charset="0"/>
            </a:endParaRPr>
          </a:p>
        </p:txBody>
      </p:sp>
      <p:sp>
        <p:nvSpPr>
          <p:cNvPr id="43"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26</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FF617AB8-17AF-4AD4-BF4F-DBEE5A38817C}"/>
              </a:ext>
            </a:extLst>
          </p:cNvPr>
          <p:cNvSpPr>
            <a:spLocks noGrp="1"/>
          </p:cNvSpPr>
          <p:nvPr>
            <p:ph type="sldNum" sz="quarter" idx="12"/>
          </p:nvPr>
        </p:nvSpPr>
        <p:spPr/>
        <p:txBody>
          <a:bodyPr/>
          <a:lstStyle/>
          <a:p>
            <a:fld id="{FE1236C6-0024-4286-AA03-0A6E67CE63D4}" type="slidenum">
              <a:rPr lang="en-US" smtClean="0"/>
              <a:t>26</a:t>
            </a:fld>
            <a:endParaRPr lang="en-US"/>
          </a:p>
        </p:txBody>
      </p:sp>
    </p:spTree>
    <p:extLst>
      <p:ext uri="{BB962C8B-B14F-4D97-AF65-F5344CB8AC3E}">
        <p14:creationId xmlns:p14="http://schemas.microsoft.com/office/powerpoint/2010/main" val="1914457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612744" y="1112364"/>
            <a:ext cx="11212672" cy="4976938"/>
          </a:xfrm>
        </p:spPr>
        <p:txBody>
          <a:bodyPr>
            <a:noAutofit/>
          </a:bodyPr>
          <a:lstStyle/>
          <a:p>
            <a:pPr marL="514350" indent="-514350" algn="just">
              <a:buNone/>
              <a:defRPr/>
            </a:pPr>
            <a:r>
              <a:rPr lang="en-US" sz="2200" b="1">
                <a:solidFill>
                  <a:srgbClr val="00B050"/>
                </a:solidFill>
              </a:rPr>
              <a:t>3.2. Chuyển đổi một số từ hệ nhị phân sang hệ thập lục phân và ngược lại</a:t>
            </a:r>
            <a:endParaRPr lang="pt-BR" sz="1800">
              <a:solidFill>
                <a:srgbClr val="00B050"/>
              </a:solidFill>
            </a:endParaRPr>
          </a:p>
          <a:p>
            <a:pPr algn="just">
              <a:defRPr/>
            </a:pPr>
            <a:r>
              <a:rPr lang="fr-FR" sz="2400"/>
              <a:t>Số 16 được viết thành 2</a:t>
            </a:r>
            <a:r>
              <a:rPr lang="fr-FR" sz="2400" baseline="30000"/>
              <a:t>4</a:t>
            </a:r>
            <a:r>
              <a:rPr lang="fr-FR" sz="2400"/>
              <a:t>, vì vậy để </a:t>
            </a:r>
            <a:r>
              <a:rPr lang="fr-FR" sz="2400" i="1">
                <a:solidFill>
                  <a:srgbClr val="0000FF"/>
                </a:solidFill>
              </a:rPr>
              <a:t>chuyển đổi từ hệ nhị phân sang hệ thập lục phân</a:t>
            </a:r>
            <a:r>
              <a:rPr lang="fr-FR" sz="2400"/>
              <a:t> thì ta </a:t>
            </a:r>
            <a:r>
              <a:rPr lang="fr-FR" sz="2400" i="1">
                <a:solidFill>
                  <a:srgbClr val="FF0000"/>
                </a:solidFill>
              </a:rPr>
              <a:t>gộp từng </a:t>
            </a:r>
            <a:r>
              <a:rPr lang="fr-FR" sz="2400" i="1" u="sng">
                <a:solidFill>
                  <a:srgbClr val="FF0000"/>
                </a:solidFill>
              </a:rPr>
              <a:t>nhóm 4 con số từ phải sang trái đối với phần nguyên</a:t>
            </a:r>
            <a:r>
              <a:rPr lang="fr-FR" sz="2400"/>
              <a:t> và </a:t>
            </a:r>
            <a:r>
              <a:rPr lang="fr-FR" sz="2400" i="1" u="sng">
                <a:solidFill>
                  <a:srgbClr val="0000FF"/>
                </a:solidFill>
              </a:rPr>
              <a:t>từ trái sang phải đối với phần thập phân</a:t>
            </a:r>
            <a:r>
              <a:rPr lang="fr-FR" sz="2400" i="1">
                <a:solidFill>
                  <a:srgbClr val="0000FF"/>
                </a:solidFill>
              </a:rPr>
              <a:t> (Nếu thiếu thì thêm số 0 = </a:t>
            </a:r>
            <a:r>
              <a:rPr lang="vi-VN" sz="2400" i="1">
                <a:solidFill>
                  <a:srgbClr val="0000FF"/>
                </a:solidFill>
              </a:rPr>
              <a:t>Nếu số lượng các con số không phải là bội số của 4 (4,</a:t>
            </a:r>
            <a:r>
              <a:rPr lang="en-US" sz="2400" i="1">
                <a:solidFill>
                  <a:srgbClr val="0000FF"/>
                </a:solidFill>
              </a:rPr>
              <a:t> </a:t>
            </a:r>
            <a:r>
              <a:rPr lang="vi-VN" sz="2400" i="1">
                <a:solidFill>
                  <a:srgbClr val="0000FF"/>
                </a:solidFill>
              </a:rPr>
              <a:t>8,</a:t>
            </a:r>
            <a:r>
              <a:rPr lang="en-US" sz="2400" i="1">
                <a:solidFill>
                  <a:srgbClr val="0000FF"/>
                </a:solidFill>
              </a:rPr>
              <a:t> </a:t>
            </a:r>
            <a:r>
              <a:rPr lang="vi-VN" sz="2400" i="1">
                <a:solidFill>
                  <a:srgbClr val="0000FF"/>
                </a:solidFill>
              </a:rPr>
              <a:t>16,...)</a:t>
            </a:r>
            <a:r>
              <a:rPr lang="en-US" sz="2400" i="1">
                <a:solidFill>
                  <a:srgbClr val="0000FF"/>
                </a:solidFill>
              </a:rPr>
              <a:t> -&gt;</a:t>
            </a:r>
            <a:r>
              <a:rPr lang="vi-VN" sz="2400" i="1">
                <a:solidFill>
                  <a:srgbClr val="0000FF"/>
                </a:solidFill>
              </a:rPr>
              <a:t> thêm các số 0 vào phía</a:t>
            </a:r>
            <a:r>
              <a:rPr lang="en-US" sz="2400" i="1">
                <a:solidFill>
                  <a:srgbClr val="0000FF"/>
                </a:solidFill>
              </a:rPr>
              <a:t>:</a:t>
            </a:r>
            <a:r>
              <a:rPr lang="vi-VN" sz="2400" i="1">
                <a:solidFill>
                  <a:srgbClr val="0000FF"/>
                </a:solidFill>
              </a:rPr>
              <a:t> bên trái</a:t>
            </a:r>
            <a:r>
              <a:rPr lang="en-US" sz="2400" i="1">
                <a:solidFill>
                  <a:srgbClr val="0000FF"/>
                </a:solidFill>
              </a:rPr>
              <a:t> đối với phần nguyên; </a:t>
            </a:r>
            <a:r>
              <a:rPr lang="vi-VN" sz="2400" i="1">
                <a:solidFill>
                  <a:srgbClr val="0000FF"/>
                </a:solidFill>
              </a:rPr>
              <a:t>bên </a:t>
            </a:r>
            <a:r>
              <a:rPr lang="en-US" sz="2400" i="1">
                <a:solidFill>
                  <a:srgbClr val="0000FF"/>
                </a:solidFill>
              </a:rPr>
              <a:t>phải đối với phần thập phân</a:t>
            </a:r>
            <a:r>
              <a:rPr lang="vi-VN" sz="2400" i="1">
                <a:solidFill>
                  <a:srgbClr val="0000FF"/>
                </a:solidFill>
              </a:rPr>
              <a:t>, còn gọi là</a:t>
            </a:r>
            <a:r>
              <a:rPr lang="en-US" sz="2400" i="1">
                <a:solidFill>
                  <a:srgbClr val="0000FF"/>
                </a:solidFill>
              </a:rPr>
              <a:t> </a:t>
            </a:r>
            <a:r>
              <a:rPr lang="vi-VN" sz="2400" i="1">
                <a:solidFill>
                  <a:srgbClr val="FF0000"/>
                </a:solidFill>
              </a:rPr>
              <a:t>phép độn thêm số</a:t>
            </a:r>
            <a:r>
              <a:rPr lang="en-US" sz="2400" i="1">
                <a:solidFill>
                  <a:srgbClr val="FF0000"/>
                </a:solidFill>
              </a:rPr>
              <a:t> - </a:t>
            </a:r>
            <a:r>
              <a:rPr lang="vi-VN" sz="2400" i="1">
                <a:solidFill>
                  <a:srgbClr val="FF0000"/>
                </a:solidFill>
              </a:rPr>
              <a:t>padding</a:t>
            </a:r>
            <a:r>
              <a:rPr lang="fr-FR" sz="2400" i="1">
                <a:solidFill>
                  <a:srgbClr val="0000FF"/>
                </a:solidFill>
              </a:rPr>
              <a:t>)</a:t>
            </a:r>
            <a:r>
              <a:rPr lang="fr-FR" sz="2400"/>
              <a:t>. Tiếp theo, </a:t>
            </a:r>
            <a:r>
              <a:rPr lang="fr-FR" sz="2400" i="1">
                <a:solidFill>
                  <a:srgbClr val="FF0000"/>
                </a:solidFill>
              </a:rPr>
              <a:t>thay mỗi nhóm 4 chữ số nhị phân bởi từng ký hiệu tương ứng ở hệ thập lục phân (Xem </a:t>
            </a:r>
            <a:r>
              <a:rPr lang="fr-FR" sz="2400" i="1">
                <a:solidFill>
                  <a:srgbClr val="FF0000"/>
                </a:solidFill>
                <a:hlinkClick r:id="rId2" action="ppaction://hlinksldjump"/>
              </a:rPr>
              <a:t>Bảng 3.2</a:t>
            </a:r>
            <a:r>
              <a:rPr lang="fr-FR" sz="2400" i="1">
                <a:solidFill>
                  <a:srgbClr val="FF0000"/>
                </a:solidFill>
              </a:rPr>
              <a:t>)</a:t>
            </a:r>
            <a:r>
              <a:rPr lang="fr-FR" sz="2400"/>
              <a:t>.</a:t>
            </a:r>
          </a:p>
          <a:p>
            <a:pPr algn="just">
              <a:lnSpc>
                <a:spcPct val="110000"/>
              </a:lnSpc>
              <a:spcBef>
                <a:spcPts val="1200"/>
              </a:spcBef>
              <a:defRPr/>
            </a:pPr>
            <a:r>
              <a:rPr lang="fr-FR" sz="2400"/>
              <a:t>Ngược lại, để chuyển từ </a:t>
            </a:r>
            <a:r>
              <a:rPr lang="fr-FR" sz="2400" i="1">
                <a:solidFill>
                  <a:srgbClr val="FF0000"/>
                </a:solidFill>
              </a:rPr>
              <a:t>hệ thập lục phân sang hệ nhị phân</a:t>
            </a:r>
            <a:r>
              <a:rPr lang="fr-FR" sz="2400"/>
              <a:t> ta chỉ cần </a:t>
            </a:r>
            <a:r>
              <a:rPr lang="fr-FR" sz="2400" i="1">
                <a:solidFill>
                  <a:srgbClr val="0000FF"/>
                </a:solidFill>
              </a:rPr>
              <a:t>thay từng ký hiệu ở hệ thập lục phân bằng nhóm 4 chữ số ở hệ nhị phân </a:t>
            </a:r>
            <a:r>
              <a:rPr lang="fr-FR" sz="2400" i="1">
                <a:solidFill>
                  <a:srgbClr val="FF0000"/>
                </a:solidFill>
              </a:rPr>
              <a:t>(Xem </a:t>
            </a:r>
            <a:r>
              <a:rPr lang="fr-FR" sz="2400" i="1">
                <a:solidFill>
                  <a:srgbClr val="FF0000"/>
                </a:solidFill>
                <a:hlinkClick r:id="rId2" action="ppaction://hlinksldjump"/>
              </a:rPr>
              <a:t>Bảng 3.2</a:t>
            </a:r>
            <a:r>
              <a:rPr lang="fr-FR" sz="2400" i="1">
                <a:solidFill>
                  <a:srgbClr val="FF0000"/>
                </a:solidFill>
              </a:rPr>
              <a:t>)</a:t>
            </a:r>
            <a:r>
              <a:rPr lang="fr-FR" sz="2400"/>
              <a:t>.</a:t>
            </a:r>
          </a:p>
          <a:p>
            <a:pPr marL="0" indent="0">
              <a:buNone/>
              <a:defRPr/>
            </a:pPr>
            <a:endParaRPr lang="fr-FR" sz="2200" b="1"/>
          </a:p>
          <a:p>
            <a:pPr marL="0" indent="0">
              <a:buNone/>
              <a:defRPr/>
            </a:pPr>
            <a:r>
              <a:rPr lang="fr-FR" sz="2200" b="1">
                <a:solidFill>
                  <a:srgbClr val="FF0000"/>
                </a:solidFill>
              </a:rPr>
              <a:t>	</a:t>
            </a:r>
          </a:p>
          <a:p>
            <a:pPr marL="0" indent="0">
              <a:buNone/>
              <a:tabLst>
                <a:tab pos="852488" algn="l"/>
                <a:tab pos="2174875" algn="l"/>
              </a:tabLst>
              <a:defRPr/>
            </a:pPr>
            <a:r>
              <a:rPr lang="fr-FR" sz="2200" b="1">
                <a:solidFill>
                  <a:srgbClr val="FF0000"/>
                </a:solidFill>
              </a:rPr>
              <a:t>	</a:t>
            </a:r>
            <a:endParaRPr lang="fr-FR" sz="2400" baseline="-25000">
              <a:solidFill>
                <a:srgbClr val="FF0000"/>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27</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A2D1E34D-D06B-417F-9BD4-B3094A959832}"/>
              </a:ext>
            </a:extLst>
          </p:cNvPr>
          <p:cNvSpPr>
            <a:spLocks noGrp="1"/>
          </p:cNvSpPr>
          <p:nvPr>
            <p:ph type="sldNum" sz="quarter" idx="12"/>
          </p:nvPr>
        </p:nvSpPr>
        <p:spPr/>
        <p:txBody>
          <a:bodyPr/>
          <a:lstStyle/>
          <a:p>
            <a:fld id="{FE1236C6-0024-4286-AA03-0A6E67CE63D4}" type="slidenum">
              <a:rPr lang="en-US" smtClean="0"/>
              <a:t>27</a:t>
            </a:fld>
            <a:endParaRPr lang="en-US"/>
          </a:p>
        </p:txBody>
      </p:sp>
    </p:spTree>
    <p:extLst>
      <p:ext uri="{BB962C8B-B14F-4D97-AF65-F5344CB8AC3E}">
        <p14:creationId xmlns:p14="http://schemas.microsoft.com/office/powerpoint/2010/main" val="3313759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graphicFrame>
        <p:nvGraphicFramePr>
          <p:cNvPr id="4" name="Table 3"/>
          <p:cNvGraphicFramePr>
            <a:graphicFrameLocks noGrp="1"/>
          </p:cNvGraphicFramePr>
          <p:nvPr>
            <p:extLst>
              <p:ext uri="{D42A27DB-BD31-4B8C-83A1-F6EECF244321}">
                <p14:modId xmlns:p14="http://schemas.microsoft.com/office/powerpoint/2010/main" val="4143084274"/>
              </p:ext>
            </p:extLst>
          </p:nvPr>
        </p:nvGraphicFramePr>
        <p:xfrm>
          <a:off x="7214835" y="1630002"/>
          <a:ext cx="4792806" cy="4195519"/>
        </p:xfrm>
        <a:graphic>
          <a:graphicData uri="http://schemas.openxmlformats.org/drawingml/2006/table">
            <a:tbl>
              <a:tblPr firstRow="1" bandRow="1">
                <a:tableStyleId>{5940675A-B579-460E-94D1-54222C63F5DA}</a:tableStyleId>
              </a:tblPr>
              <a:tblGrid>
                <a:gridCol w="798801">
                  <a:extLst>
                    <a:ext uri="{9D8B030D-6E8A-4147-A177-3AD203B41FA5}">
                      <a16:colId xmlns:a16="http://schemas.microsoft.com/office/drawing/2014/main" val="20000"/>
                    </a:ext>
                  </a:extLst>
                </a:gridCol>
                <a:gridCol w="798801">
                  <a:extLst>
                    <a:ext uri="{9D8B030D-6E8A-4147-A177-3AD203B41FA5}">
                      <a16:colId xmlns:a16="http://schemas.microsoft.com/office/drawing/2014/main" val="20001"/>
                    </a:ext>
                  </a:extLst>
                </a:gridCol>
                <a:gridCol w="798801">
                  <a:extLst>
                    <a:ext uri="{9D8B030D-6E8A-4147-A177-3AD203B41FA5}">
                      <a16:colId xmlns:a16="http://schemas.microsoft.com/office/drawing/2014/main" val="20002"/>
                    </a:ext>
                  </a:extLst>
                </a:gridCol>
                <a:gridCol w="798801">
                  <a:extLst>
                    <a:ext uri="{9D8B030D-6E8A-4147-A177-3AD203B41FA5}">
                      <a16:colId xmlns:a16="http://schemas.microsoft.com/office/drawing/2014/main" val="20003"/>
                    </a:ext>
                  </a:extLst>
                </a:gridCol>
                <a:gridCol w="798801">
                  <a:extLst>
                    <a:ext uri="{9D8B030D-6E8A-4147-A177-3AD203B41FA5}">
                      <a16:colId xmlns:a16="http://schemas.microsoft.com/office/drawing/2014/main" val="20004"/>
                    </a:ext>
                  </a:extLst>
                </a:gridCol>
                <a:gridCol w="798801">
                  <a:extLst>
                    <a:ext uri="{9D8B030D-6E8A-4147-A177-3AD203B41FA5}">
                      <a16:colId xmlns:a16="http://schemas.microsoft.com/office/drawing/2014/main" val="20005"/>
                    </a:ext>
                  </a:extLst>
                </a:gridCol>
              </a:tblGrid>
              <a:tr h="354913">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solidFill>
                            <a:srgbClr val="0000FF"/>
                          </a:solidFill>
                          <a:latin typeface="Times New Roman" pitchFamily="18" charset="0"/>
                          <a:cs typeface="Times New Roman" pitchFamily="18" charset="0"/>
                        </a:rPr>
                        <a:t>Bảng 3.2</a:t>
                      </a:r>
                    </a:p>
                  </a:txBody>
                  <a:tcPr marT="45727" marB="45727"/>
                </a:tc>
                <a:tc hMerge="1">
                  <a:txBody>
                    <a:bodyPr/>
                    <a:lstStyle/>
                    <a:p>
                      <a:pPr algn="ctr"/>
                      <a:endParaRPr lang="en-US" sz="1800" b="1">
                        <a:solidFill>
                          <a:srgbClr val="0000FF"/>
                        </a:solidFill>
                        <a:effectLst/>
                        <a:latin typeface="Times New Roman" pitchFamily="18" charset="0"/>
                        <a:cs typeface="Times New Roman" pitchFamily="18" charset="0"/>
                      </a:endParaRPr>
                    </a:p>
                  </a:txBody>
                  <a:tcPr marT="45727" marB="45727"/>
                </a:tc>
                <a:tc hMerge="1">
                  <a:txBody>
                    <a:bodyPr/>
                    <a:lstStyle/>
                    <a:p>
                      <a:pPr algn="ctr"/>
                      <a:endParaRPr lang="en-US" sz="1800" b="1">
                        <a:solidFill>
                          <a:srgbClr val="0000FF"/>
                        </a:solidFill>
                        <a:effectLst/>
                        <a:latin typeface="Times New Roman" pitchFamily="18" charset="0"/>
                        <a:cs typeface="Times New Roman" pitchFamily="18" charset="0"/>
                      </a:endParaRPr>
                    </a:p>
                  </a:txBody>
                  <a:tcPr marT="45727" marB="45727"/>
                </a:tc>
                <a:tc hMerge="1">
                  <a:txBody>
                    <a:bodyPr/>
                    <a:lstStyle/>
                    <a:p>
                      <a:pPr algn="ctr"/>
                      <a:endParaRPr lang="en-US" sz="1800" b="1">
                        <a:solidFill>
                          <a:srgbClr val="0000FF"/>
                        </a:solidFill>
                        <a:effectLst/>
                        <a:latin typeface="Times New Roman" pitchFamily="18" charset="0"/>
                        <a:cs typeface="Times New Roman" pitchFamily="18" charset="0"/>
                      </a:endParaRPr>
                    </a:p>
                  </a:txBody>
                  <a:tcPr marT="45727" marB="45727"/>
                </a:tc>
                <a:tc hMerge="1">
                  <a:txBody>
                    <a:bodyPr/>
                    <a:lstStyle/>
                    <a:p>
                      <a:pPr algn="ctr"/>
                      <a:endParaRPr lang="en-US" sz="1800" b="1">
                        <a:solidFill>
                          <a:srgbClr val="0000FF"/>
                        </a:solidFill>
                        <a:effectLst/>
                        <a:latin typeface="Times New Roman" pitchFamily="18" charset="0"/>
                        <a:cs typeface="Times New Roman" pitchFamily="18" charset="0"/>
                      </a:endParaRPr>
                    </a:p>
                  </a:txBody>
                  <a:tcPr marT="45727" marB="45727"/>
                </a:tc>
                <a:tc hMerge="1">
                  <a:txBody>
                    <a:bodyPr/>
                    <a:lstStyle/>
                    <a:p>
                      <a:pPr algn="ctr"/>
                      <a:endParaRPr lang="en-US" sz="1800" b="1">
                        <a:solidFill>
                          <a:srgbClr val="0000FF"/>
                        </a:solidFill>
                        <a:effectLst/>
                        <a:latin typeface="Times New Roman" pitchFamily="18" charset="0"/>
                        <a:cs typeface="Times New Roman" pitchFamily="18" charset="0"/>
                      </a:endParaRPr>
                    </a:p>
                  </a:txBody>
                  <a:tcPr marT="45727" marB="45727"/>
                </a:tc>
                <a:extLst>
                  <a:ext uri="{0D108BD9-81ED-4DB2-BD59-A6C34878D82A}">
                    <a16:rowId xmlns:a16="http://schemas.microsoft.com/office/drawing/2014/main" val="10000"/>
                  </a:ext>
                </a:extLst>
              </a:tr>
              <a:tr h="354913">
                <a:tc>
                  <a:txBody>
                    <a:bodyPr/>
                    <a:lstStyle/>
                    <a:p>
                      <a:pPr algn="ctr"/>
                      <a:r>
                        <a:rPr lang="en-US" sz="1800" b="1">
                          <a:solidFill>
                            <a:srgbClr val="FF0000"/>
                          </a:solidFill>
                          <a:effectLst/>
                          <a:latin typeface="Times New Roman" pitchFamily="18" charset="0"/>
                          <a:cs typeface="Times New Roman" pitchFamily="18" charset="0"/>
                        </a:rPr>
                        <a:t>Thập</a:t>
                      </a:r>
                      <a:r>
                        <a:rPr lang="en-US" sz="1800" b="1" baseline="0">
                          <a:solidFill>
                            <a:srgbClr val="FF0000"/>
                          </a:solidFill>
                          <a:effectLst/>
                          <a:latin typeface="Times New Roman" pitchFamily="18" charset="0"/>
                          <a:cs typeface="Times New Roman" pitchFamily="18" charset="0"/>
                        </a:rPr>
                        <a:t> phân</a:t>
                      </a:r>
                      <a:endParaRPr lang="en-US" sz="1800" b="1">
                        <a:solidFill>
                          <a:srgbClr val="FF0000"/>
                        </a:solidFill>
                        <a:effectLst/>
                        <a:latin typeface="Times New Roman" pitchFamily="18" charset="0"/>
                        <a:cs typeface="Times New Roman" pitchFamily="18" charset="0"/>
                      </a:endParaRPr>
                    </a:p>
                  </a:txBody>
                  <a:tcPr marT="45727" marB="45727" anchor="ctr"/>
                </a:tc>
                <a:tc>
                  <a:txBody>
                    <a:bodyPr/>
                    <a:lstStyle/>
                    <a:p>
                      <a:pPr algn="ctr"/>
                      <a:r>
                        <a:rPr lang="en-US" sz="1800" b="1">
                          <a:solidFill>
                            <a:srgbClr val="FF0000"/>
                          </a:solidFill>
                          <a:effectLst/>
                          <a:latin typeface="Times New Roman" pitchFamily="18" charset="0"/>
                          <a:cs typeface="Times New Roman" pitchFamily="18" charset="0"/>
                        </a:rPr>
                        <a:t>Nhị</a:t>
                      </a:r>
                      <a:r>
                        <a:rPr lang="en-US" sz="1800" b="1" baseline="0">
                          <a:solidFill>
                            <a:srgbClr val="FF0000"/>
                          </a:solidFill>
                          <a:effectLst/>
                          <a:latin typeface="Times New Roman" pitchFamily="18" charset="0"/>
                          <a:cs typeface="Times New Roman" pitchFamily="18" charset="0"/>
                        </a:rPr>
                        <a:t> phân</a:t>
                      </a:r>
                      <a:endParaRPr lang="en-US" sz="1800" b="1">
                        <a:solidFill>
                          <a:srgbClr val="FF0000"/>
                        </a:solidFill>
                        <a:effectLst/>
                        <a:latin typeface="Times New Roman" pitchFamily="18" charset="0"/>
                        <a:cs typeface="Times New Roman" pitchFamily="18" charset="0"/>
                      </a:endParaRPr>
                    </a:p>
                  </a:txBody>
                  <a:tcPr marT="45727" marB="45727" anchor="ctr"/>
                </a:tc>
                <a:tc>
                  <a:txBody>
                    <a:bodyPr/>
                    <a:lstStyle/>
                    <a:p>
                      <a:pPr algn="ctr"/>
                      <a:r>
                        <a:rPr lang="en-US" sz="1800" b="1">
                          <a:solidFill>
                            <a:srgbClr val="FF0000"/>
                          </a:solidFill>
                          <a:effectLst/>
                          <a:latin typeface="Times New Roman" pitchFamily="18" charset="0"/>
                          <a:cs typeface="Times New Roman" pitchFamily="18" charset="0"/>
                        </a:rPr>
                        <a:t>Thập</a:t>
                      </a:r>
                      <a:r>
                        <a:rPr lang="en-US" sz="1800" b="1" baseline="0">
                          <a:solidFill>
                            <a:srgbClr val="FF0000"/>
                          </a:solidFill>
                          <a:effectLst/>
                          <a:latin typeface="Times New Roman" pitchFamily="18" charset="0"/>
                          <a:cs typeface="Times New Roman" pitchFamily="18" charset="0"/>
                        </a:rPr>
                        <a:t> lục phân</a:t>
                      </a:r>
                      <a:endParaRPr lang="en-US" sz="1800" b="1">
                        <a:solidFill>
                          <a:srgbClr val="FF0000"/>
                        </a:solidFill>
                        <a:effectLst/>
                        <a:latin typeface="Times New Roman" pitchFamily="18" charset="0"/>
                        <a:cs typeface="Times New Roman" pitchFamily="18" charset="0"/>
                      </a:endParaRPr>
                    </a:p>
                  </a:txBody>
                  <a:tcPr marT="45727" marB="45727" anchor="ctr">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effectLst/>
                          <a:latin typeface="Times New Roman" pitchFamily="18" charset="0"/>
                          <a:cs typeface="Times New Roman" pitchFamily="18" charset="0"/>
                        </a:rPr>
                        <a:t>Thập</a:t>
                      </a:r>
                      <a:r>
                        <a:rPr lang="en-US" sz="1800" b="1" baseline="0">
                          <a:solidFill>
                            <a:srgbClr val="0000FF"/>
                          </a:solidFill>
                          <a:effectLst/>
                          <a:latin typeface="Times New Roman" pitchFamily="18" charset="0"/>
                          <a:cs typeface="Times New Roman" pitchFamily="18" charset="0"/>
                        </a:rPr>
                        <a:t> phân</a:t>
                      </a:r>
                      <a:endParaRPr lang="en-US" sz="1800" b="1">
                        <a:solidFill>
                          <a:srgbClr val="0000FF"/>
                        </a:solidFill>
                        <a:effectLst/>
                        <a:latin typeface="Times New Roman" pitchFamily="18" charset="0"/>
                        <a:cs typeface="Times New Roman" pitchFamily="18" charset="0"/>
                      </a:endParaRPr>
                    </a:p>
                  </a:txBody>
                  <a:tcPr marT="45727" marB="45727" anchor="ctr">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effectLst/>
                          <a:latin typeface="Times New Roman" pitchFamily="18" charset="0"/>
                          <a:cs typeface="Times New Roman" pitchFamily="18" charset="0"/>
                        </a:rPr>
                        <a:t>Nhị</a:t>
                      </a:r>
                      <a:r>
                        <a:rPr lang="en-US" sz="1800" b="1" baseline="0">
                          <a:solidFill>
                            <a:srgbClr val="0000FF"/>
                          </a:solidFill>
                          <a:effectLst/>
                          <a:latin typeface="Times New Roman" pitchFamily="18" charset="0"/>
                          <a:cs typeface="Times New Roman" pitchFamily="18" charset="0"/>
                        </a:rPr>
                        <a:t> phân</a:t>
                      </a:r>
                      <a:endParaRPr lang="en-US" sz="1800" b="1">
                        <a:solidFill>
                          <a:srgbClr val="0000FF"/>
                        </a:solidFill>
                        <a:effectLst/>
                        <a:latin typeface="Times New Roman" pitchFamily="18" charset="0"/>
                        <a:cs typeface="Times New Roman" pitchFamily="18" charset="0"/>
                      </a:endParaRPr>
                    </a:p>
                  </a:txBody>
                  <a:tcPr marT="45727" marB="45727" anchor="ctr"/>
                </a:tc>
                <a:tc>
                  <a:txBody>
                    <a:bodyPr/>
                    <a:lstStyle/>
                    <a:p>
                      <a:pPr algn="ctr"/>
                      <a:r>
                        <a:rPr lang="en-US" sz="1800" b="1">
                          <a:solidFill>
                            <a:srgbClr val="0000FF"/>
                          </a:solidFill>
                          <a:effectLst/>
                          <a:latin typeface="Times New Roman" pitchFamily="18" charset="0"/>
                          <a:cs typeface="Times New Roman" pitchFamily="18" charset="0"/>
                        </a:rPr>
                        <a:t>Thập</a:t>
                      </a:r>
                      <a:r>
                        <a:rPr lang="en-US" sz="1800" b="1" baseline="0">
                          <a:solidFill>
                            <a:srgbClr val="0000FF"/>
                          </a:solidFill>
                          <a:effectLst/>
                          <a:latin typeface="Times New Roman" pitchFamily="18" charset="0"/>
                          <a:cs typeface="Times New Roman" pitchFamily="18" charset="0"/>
                        </a:rPr>
                        <a:t> lục phân</a:t>
                      </a:r>
                      <a:endParaRPr lang="en-US" sz="1800" b="1">
                        <a:solidFill>
                          <a:srgbClr val="0000FF"/>
                        </a:solidFill>
                        <a:effectLst/>
                        <a:latin typeface="Times New Roman" pitchFamily="18" charset="0"/>
                        <a:cs typeface="Times New Roman" pitchFamily="18" charset="0"/>
                      </a:endParaRPr>
                    </a:p>
                  </a:txBody>
                  <a:tcPr marT="45727" marB="45727" anchor="ctr"/>
                </a:tc>
                <a:extLst>
                  <a:ext uri="{0D108BD9-81ED-4DB2-BD59-A6C34878D82A}">
                    <a16:rowId xmlns:a16="http://schemas.microsoft.com/office/drawing/2014/main" val="10001"/>
                  </a:ext>
                </a:extLst>
              </a:tr>
              <a:tr h="362024">
                <a:tc>
                  <a:txBody>
                    <a:bodyPr/>
                    <a:lstStyle/>
                    <a:p>
                      <a:pPr algn="ctr"/>
                      <a:r>
                        <a:rPr lang="en-US" sz="1800" b="1">
                          <a:solidFill>
                            <a:srgbClr val="FF0000"/>
                          </a:solidFill>
                          <a:latin typeface="Times New Roman" pitchFamily="18" charset="0"/>
                          <a:cs typeface="Times New Roman" pitchFamily="18" charset="0"/>
                        </a:rPr>
                        <a:t>0</a:t>
                      </a:r>
                    </a:p>
                  </a:txBody>
                  <a:tcPr marT="45727" marB="45727"/>
                </a:tc>
                <a:tc>
                  <a:txBody>
                    <a:bodyPr/>
                    <a:lstStyle/>
                    <a:p>
                      <a:pPr algn="ctr"/>
                      <a:r>
                        <a:rPr lang="en-US" sz="1800" b="1">
                          <a:solidFill>
                            <a:srgbClr val="FF0000"/>
                          </a:solidFill>
                          <a:latin typeface="Times New Roman" pitchFamily="18" charset="0"/>
                          <a:cs typeface="Times New Roman" pitchFamily="18" charset="0"/>
                        </a:rPr>
                        <a:t>0000</a:t>
                      </a:r>
                    </a:p>
                  </a:txBody>
                  <a:tcPr marT="45727" marB="45727"/>
                </a:tc>
                <a:tc>
                  <a:txBody>
                    <a:bodyPr/>
                    <a:lstStyle/>
                    <a:p>
                      <a:pPr algn="ctr"/>
                      <a:r>
                        <a:rPr lang="en-US" sz="1800" b="1">
                          <a:solidFill>
                            <a:srgbClr val="FF0000"/>
                          </a:solidFill>
                          <a:latin typeface="Times New Roman" pitchFamily="18" charset="0"/>
                          <a:cs typeface="Times New Roman" pitchFamily="18" charset="0"/>
                        </a:rPr>
                        <a:t>0</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8</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1000</a:t>
                      </a:r>
                    </a:p>
                  </a:txBody>
                  <a:tcPr marT="45727" marB="45727"/>
                </a:tc>
                <a:tc>
                  <a:txBody>
                    <a:bodyPr/>
                    <a:lstStyle/>
                    <a:p>
                      <a:pPr algn="ctr"/>
                      <a:r>
                        <a:rPr lang="en-US" sz="1800" b="1">
                          <a:solidFill>
                            <a:srgbClr val="0000FF"/>
                          </a:solidFill>
                          <a:latin typeface="Times New Roman" pitchFamily="18" charset="0"/>
                          <a:cs typeface="Times New Roman" pitchFamily="18" charset="0"/>
                        </a:rPr>
                        <a:t>8</a:t>
                      </a:r>
                    </a:p>
                  </a:txBody>
                  <a:tcPr marT="45727" marB="45727"/>
                </a:tc>
                <a:extLst>
                  <a:ext uri="{0D108BD9-81ED-4DB2-BD59-A6C34878D82A}">
                    <a16:rowId xmlns:a16="http://schemas.microsoft.com/office/drawing/2014/main" val="10002"/>
                  </a:ext>
                </a:extLst>
              </a:tr>
              <a:tr h="354913">
                <a:tc>
                  <a:txBody>
                    <a:bodyPr/>
                    <a:lstStyle/>
                    <a:p>
                      <a:pPr algn="ctr"/>
                      <a:r>
                        <a:rPr lang="en-US" sz="1800" b="1">
                          <a:solidFill>
                            <a:srgbClr val="FF0000"/>
                          </a:solidFill>
                          <a:latin typeface="Times New Roman" pitchFamily="18" charset="0"/>
                          <a:cs typeface="Times New Roman" pitchFamily="18" charset="0"/>
                        </a:rPr>
                        <a:t>1</a:t>
                      </a:r>
                    </a:p>
                  </a:txBody>
                  <a:tcPr marT="45727" marB="45727"/>
                </a:tc>
                <a:tc>
                  <a:txBody>
                    <a:bodyPr/>
                    <a:lstStyle/>
                    <a:p>
                      <a:pPr algn="ctr"/>
                      <a:r>
                        <a:rPr lang="en-US" sz="1800" b="1">
                          <a:solidFill>
                            <a:srgbClr val="FF0000"/>
                          </a:solidFill>
                          <a:latin typeface="Times New Roman" pitchFamily="18" charset="0"/>
                          <a:cs typeface="Times New Roman" pitchFamily="18" charset="0"/>
                        </a:rPr>
                        <a:t>0001</a:t>
                      </a:r>
                    </a:p>
                  </a:txBody>
                  <a:tcPr marT="45727" marB="45727"/>
                </a:tc>
                <a:tc>
                  <a:txBody>
                    <a:bodyPr/>
                    <a:lstStyle/>
                    <a:p>
                      <a:pPr algn="ctr"/>
                      <a:r>
                        <a:rPr lang="en-US" sz="1800" b="1">
                          <a:solidFill>
                            <a:srgbClr val="FF0000"/>
                          </a:solidFill>
                          <a:latin typeface="Times New Roman" pitchFamily="18" charset="0"/>
                          <a:cs typeface="Times New Roman" pitchFamily="18" charset="0"/>
                        </a:rPr>
                        <a:t>1</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9</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1001</a:t>
                      </a:r>
                    </a:p>
                  </a:txBody>
                  <a:tcPr marT="45727" marB="45727"/>
                </a:tc>
                <a:tc>
                  <a:txBody>
                    <a:bodyPr/>
                    <a:lstStyle/>
                    <a:p>
                      <a:pPr algn="ctr"/>
                      <a:r>
                        <a:rPr lang="en-US" sz="1800" b="1">
                          <a:solidFill>
                            <a:srgbClr val="0000FF"/>
                          </a:solidFill>
                          <a:latin typeface="Times New Roman" pitchFamily="18" charset="0"/>
                          <a:cs typeface="Times New Roman" pitchFamily="18" charset="0"/>
                        </a:rPr>
                        <a:t>9</a:t>
                      </a:r>
                    </a:p>
                  </a:txBody>
                  <a:tcPr marT="45727" marB="45727"/>
                </a:tc>
                <a:extLst>
                  <a:ext uri="{0D108BD9-81ED-4DB2-BD59-A6C34878D82A}">
                    <a16:rowId xmlns:a16="http://schemas.microsoft.com/office/drawing/2014/main" val="10003"/>
                  </a:ext>
                </a:extLst>
              </a:tr>
              <a:tr h="354913">
                <a:tc>
                  <a:txBody>
                    <a:bodyPr/>
                    <a:lstStyle/>
                    <a:p>
                      <a:pPr algn="ctr"/>
                      <a:r>
                        <a:rPr lang="en-US" sz="1800" b="1">
                          <a:solidFill>
                            <a:srgbClr val="FF0000"/>
                          </a:solidFill>
                          <a:latin typeface="Times New Roman" pitchFamily="18" charset="0"/>
                          <a:cs typeface="Times New Roman" pitchFamily="18" charset="0"/>
                        </a:rPr>
                        <a:t>2</a:t>
                      </a:r>
                    </a:p>
                  </a:txBody>
                  <a:tcPr marT="45727" marB="45727"/>
                </a:tc>
                <a:tc>
                  <a:txBody>
                    <a:bodyPr/>
                    <a:lstStyle/>
                    <a:p>
                      <a:pPr algn="ctr"/>
                      <a:r>
                        <a:rPr lang="en-US" sz="1800" b="1">
                          <a:solidFill>
                            <a:srgbClr val="FF0000"/>
                          </a:solidFill>
                          <a:latin typeface="Times New Roman" pitchFamily="18" charset="0"/>
                          <a:cs typeface="Times New Roman" pitchFamily="18" charset="0"/>
                        </a:rPr>
                        <a:t>0010</a:t>
                      </a:r>
                    </a:p>
                  </a:txBody>
                  <a:tcPr marT="45727" marB="45727"/>
                </a:tc>
                <a:tc>
                  <a:txBody>
                    <a:bodyPr/>
                    <a:lstStyle/>
                    <a:p>
                      <a:pPr algn="ctr"/>
                      <a:r>
                        <a:rPr lang="en-US" sz="1800" b="1">
                          <a:solidFill>
                            <a:srgbClr val="FF0000"/>
                          </a:solidFill>
                          <a:latin typeface="Times New Roman" pitchFamily="18" charset="0"/>
                          <a:cs typeface="Times New Roman" pitchFamily="18" charset="0"/>
                        </a:rPr>
                        <a:t>2</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10</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1010</a:t>
                      </a:r>
                    </a:p>
                  </a:txBody>
                  <a:tcPr marT="45727" marB="45727"/>
                </a:tc>
                <a:tc>
                  <a:txBody>
                    <a:bodyPr/>
                    <a:lstStyle/>
                    <a:p>
                      <a:pPr algn="ctr"/>
                      <a:r>
                        <a:rPr lang="en-US" sz="1800" b="1">
                          <a:solidFill>
                            <a:srgbClr val="0000FF"/>
                          </a:solidFill>
                          <a:latin typeface="Times New Roman" pitchFamily="18" charset="0"/>
                          <a:cs typeface="Times New Roman" pitchFamily="18" charset="0"/>
                        </a:rPr>
                        <a:t>A</a:t>
                      </a:r>
                    </a:p>
                  </a:txBody>
                  <a:tcPr marT="45727" marB="45727"/>
                </a:tc>
                <a:extLst>
                  <a:ext uri="{0D108BD9-81ED-4DB2-BD59-A6C34878D82A}">
                    <a16:rowId xmlns:a16="http://schemas.microsoft.com/office/drawing/2014/main" val="10004"/>
                  </a:ext>
                </a:extLst>
              </a:tr>
              <a:tr h="354913">
                <a:tc>
                  <a:txBody>
                    <a:bodyPr/>
                    <a:lstStyle/>
                    <a:p>
                      <a:pPr algn="ctr"/>
                      <a:r>
                        <a:rPr lang="en-US" sz="1800" b="1">
                          <a:solidFill>
                            <a:srgbClr val="FF0000"/>
                          </a:solidFill>
                          <a:latin typeface="Times New Roman" pitchFamily="18" charset="0"/>
                          <a:cs typeface="Times New Roman" pitchFamily="18" charset="0"/>
                        </a:rPr>
                        <a:t>3</a:t>
                      </a:r>
                    </a:p>
                  </a:txBody>
                  <a:tcPr marT="45727" marB="45727"/>
                </a:tc>
                <a:tc>
                  <a:txBody>
                    <a:bodyPr/>
                    <a:lstStyle/>
                    <a:p>
                      <a:pPr algn="ctr"/>
                      <a:r>
                        <a:rPr lang="en-US" sz="1800" b="1">
                          <a:solidFill>
                            <a:srgbClr val="FF0000"/>
                          </a:solidFill>
                          <a:latin typeface="Times New Roman" pitchFamily="18" charset="0"/>
                          <a:cs typeface="Times New Roman" pitchFamily="18" charset="0"/>
                        </a:rPr>
                        <a:t>0011</a:t>
                      </a:r>
                    </a:p>
                  </a:txBody>
                  <a:tcPr marT="45727" marB="45727"/>
                </a:tc>
                <a:tc>
                  <a:txBody>
                    <a:bodyPr/>
                    <a:lstStyle/>
                    <a:p>
                      <a:pPr algn="ctr"/>
                      <a:r>
                        <a:rPr lang="en-US" sz="1800" b="1">
                          <a:solidFill>
                            <a:srgbClr val="FF0000"/>
                          </a:solidFill>
                          <a:latin typeface="Times New Roman" pitchFamily="18" charset="0"/>
                          <a:cs typeface="Times New Roman" pitchFamily="18" charset="0"/>
                        </a:rPr>
                        <a:t>3</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11</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1011</a:t>
                      </a:r>
                    </a:p>
                  </a:txBody>
                  <a:tcPr marT="45727" marB="45727"/>
                </a:tc>
                <a:tc>
                  <a:txBody>
                    <a:bodyPr/>
                    <a:lstStyle/>
                    <a:p>
                      <a:pPr algn="ctr"/>
                      <a:r>
                        <a:rPr lang="en-US" sz="1800" b="1">
                          <a:solidFill>
                            <a:srgbClr val="0000FF"/>
                          </a:solidFill>
                          <a:latin typeface="Times New Roman" pitchFamily="18" charset="0"/>
                          <a:cs typeface="Times New Roman" pitchFamily="18" charset="0"/>
                        </a:rPr>
                        <a:t>B</a:t>
                      </a:r>
                    </a:p>
                  </a:txBody>
                  <a:tcPr marT="45727" marB="45727"/>
                </a:tc>
                <a:extLst>
                  <a:ext uri="{0D108BD9-81ED-4DB2-BD59-A6C34878D82A}">
                    <a16:rowId xmlns:a16="http://schemas.microsoft.com/office/drawing/2014/main" val="10005"/>
                  </a:ext>
                </a:extLst>
              </a:tr>
              <a:tr h="354913">
                <a:tc>
                  <a:txBody>
                    <a:bodyPr/>
                    <a:lstStyle/>
                    <a:p>
                      <a:pPr algn="ctr"/>
                      <a:r>
                        <a:rPr lang="en-US" sz="1800" b="1">
                          <a:solidFill>
                            <a:srgbClr val="FF0000"/>
                          </a:solidFill>
                          <a:latin typeface="Times New Roman" pitchFamily="18" charset="0"/>
                          <a:cs typeface="Times New Roman" pitchFamily="18" charset="0"/>
                        </a:rPr>
                        <a:t>4</a:t>
                      </a:r>
                    </a:p>
                  </a:txBody>
                  <a:tcPr marT="45727" marB="45727"/>
                </a:tc>
                <a:tc>
                  <a:txBody>
                    <a:bodyPr/>
                    <a:lstStyle/>
                    <a:p>
                      <a:pPr algn="ctr"/>
                      <a:r>
                        <a:rPr lang="en-US" sz="1800" b="1">
                          <a:solidFill>
                            <a:srgbClr val="FF0000"/>
                          </a:solidFill>
                          <a:latin typeface="Times New Roman" pitchFamily="18" charset="0"/>
                          <a:cs typeface="Times New Roman" pitchFamily="18" charset="0"/>
                        </a:rPr>
                        <a:t>0100</a:t>
                      </a:r>
                    </a:p>
                  </a:txBody>
                  <a:tcPr marT="45727" marB="45727"/>
                </a:tc>
                <a:tc>
                  <a:txBody>
                    <a:bodyPr/>
                    <a:lstStyle/>
                    <a:p>
                      <a:pPr algn="ctr"/>
                      <a:r>
                        <a:rPr lang="en-US" sz="1800" b="1">
                          <a:solidFill>
                            <a:srgbClr val="FF0000"/>
                          </a:solidFill>
                          <a:latin typeface="Times New Roman" pitchFamily="18" charset="0"/>
                          <a:cs typeface="Times New Roman" pitchFamily="18" charset="0"/>
                        </a:rPr>
                        <a:t>4</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12</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1100</a:t>
                      </a:r>
                    </a:p>
                  </a:txBody>
                  <a:tcPr marT="45727" marB="45727"/>
                </a:tc>
                <a:tc>
                  <a:txBody>
                    <a:bodyPr/>
                    <a:lstStyle/>
                    <a:p>
                      <a:pPr algn="ctr"/>
                      <a:r>
                        <a:rPr lang="en-US" sz="1800" b="1">
                          <a:solidFill>
                            <a:srgbClr val="0000FF"/>
                          </a:solidFill>
                          <a:latin typeface="Times New Roman" pitchFamily="18" charset="0"/>
                          <a:cs typeface="Times New Roman" pitchFamily="18" charset="0"/>
                        </a:rPr>
                        <a:t>C</a:t>
                      </a:r>
                    </a:p>
                  </a:txBody>
                  <a:tcPr marT="45727" marB="45727"/>
                </a:tc>
                <a:extLst>
                  <a:ext uri="{0D108BD9-81ED-4DB2-BD59-A6C34878D82A}">
                    <a16:rowId xmlns:a16="http://schemas.microsoft.com/office/drawing/2014/main" val="10006"/>
                  </a:ext>
                </a:extLst>
              </a:tr>
              <a:tr h="354913">
                <a:tc>
                  <a:txBody>
                    <a:bodyPr/>
                    <a:lstStyle/>
                    <a:p>
                      <a:pPr algn="ctr"/>
                      <a:r>
                        <a:rPr lang="en-US" sz="1800" b="1">
                          <a:solidFill>
                            <a:srgbClr val="FF0000"/>
                          </a:solidFill>
                          <a:latin typeface="Times New Roman" pitchFamily="18" charset="0"/>
                          <a:cs typeface="Times New Roman" pitchFamily="18" charset="0"/>
                        </a:rPr>
                        <a:t>5</a:t>
                      </a:r>
                    </a:p>
                  </a:txBody>
                  <a:tcPr marT="45727" marB="45727"/>
                </a:tc>
                <a:tc>
                  <a:txBody>
                    <a:bodyPr/>
                    <a:lstStyle/>
                    <a:p>
                      <a:pPr algn="ctr"/>
                      <a:r>
                        <a:rPr lang="en-US" sz="1800" b="1">
                          <a:solidFill>
                            <a:srgbClr val="FF0000"/>
                          </a:solidFill>
                          <a:latin typeface="Times New Roman" pitchFamily="18" charset="0"/>
                          <a:cs typeface="Times New Roman" pitchFamily="18" charset="0"/>
                        </a:rPr>
                        <a:t>0101</a:t>
                      </a:r>
                    </a:p>
                  </a:txBody>
                  <a:tcPr marT="45727" marB="45727"/>
                </a:tc>
                <a:tc>
                  <a:txBody>
                    <a:bodyPr/>
                    <a:lstStyle/>
                    <a:p>
                      <a:pPr algn="ctr"/>
                      <a:r>
                        <a:rPr lang="en-US" sz="1800" b="1">
                          <a:solidFill>
                            <a:srgbClr val="FF0000"/>
                          </a:solidFill>
                          <a:latin typeface="Times New Roman" pitchFamily="18" charset="0"/>
                          <a:cs typeface="Times New Roman" pitchFamily="18" charset="0"/>
                        </a:rPr>
                        <a:t>5</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13</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1101</a:t>
                      </a:r>
                    </a:p>
                  </a:txBody>
                  <a:tcPr marT="45727" marB="45727"/>
                </a:tc>
                <a:tc>
                  <a:txBody>
                    <a:bodyPr/>
                    <a:lstStyle/>
                    <a:p>
                      <a:pPr algn="ctr"/>
                      <a:r>
                        <a:rPr lang="en-US" sz="1800" b="1">
                          <a:solidFill>
                            <a:srgbClr val="0000FF"/>
                          </a:solidFill>
                          <a:latin typeface="Times New Roman" pitchFamily="18" charset="0"/>
                          <a:cs typeface="Times New Roman" pitchFamily="18" charset="0"/>
                        </a:rPr>
                        <a:t>D</a:t>
                      </a:r>
                    </a:p>
                  </a:txBody>
                  <a:tcPr marT="45727" marB="45727"/>
                </a:tc>
                <a:extLst>
                  <a:ext uri="{0D108BD9-81ED-4DB2-BD59-A6C34878D82A}">
                    <a16:rowId xmlns:a16="http://schemas.microsoft.com/office/drawing/2014/main" val="10007"/>
                  </a:ext>
                </a:extLst>
              </a:tr>
              <a:tr h="354913">
                <a:tc>
                  <a:txBody>
                    <a:bodyPr/>
                    <a:lstStyle/>
                    <a:p>
                      <a:pPr algn="ctr"/>
                      <a:r>
                        <a:rPr lang="en-US" sz="1800" b="1">
                          <a:solidFill>
                            <a:srgbClr val="FF0000"/>
                          </a:solidFill>
                          <a:latin typeface="Times New Roman" pitchFamily="18" charset="0"/>
                          <a:cs typeface="Times New Roman" pitchFamily="18" charset="0"/>
                        </a:rPr>
                        <a:t>6</a:t>
                      </a:r>
                    </a:p>
                  </a:txBody>
                  <a:tcPr marT="45727" marB="45727"/>
                </a:tc>
                <a:tc>
                  <a:txBody>
                    <a:bodyPr/>
                    <a:lstStyle/>
                    <a:p>
                      <a:pPr algn="ctr"/>
                      <a:r>
                        <a:rPr lang="en-US" sz="1800" b="1">
                          <a:solidFill>
                            <a:srgbClr val="FF0000"/>
                          </a:solidFill>
                          <a:latin typeface="Times New Roman" pitchFamily="18" charset="0"/>
                          <a:cs typeface="Times New Roman" pitchFamily="18" charset="0"/>
                        </a:rPr>
                        <a:t>0110</a:t>
                      </a:r>
                    </a:p>
                  </a:txBody>
                  <a:tcPr marT="45727" marB="45727"/>
                </a:tc>
                <a:tc>
                  <a:txBody>
                    <a:bodyPr/>
                    <a:lstStyle/>
                    <a:p>
                      <a:pPr algn="ctr"/>
                      <a:r>
                        <a:rPr lang="en-US" sz="1800" b="1">
                          <a:solidFill>
                            <a:srgbClr val="FF0000"/>
                          </a:solidFill>
                          <a:latin typeface="Times New Roman" pitchFamily="18" charset="0"/>
                          <a:cs typeface="Times New Roman" pitchFamily="18" charset="0"/>
                        </a:rPr>
                        <a:t>6</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14</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1110</a:t>
                      </a:r>
                    </a:p>
                  </a:txBody>
                  <a:tcPr marT="45727" marB="45727"/>
                </a:tc>
                <a:tc>
                  <a:txBody>
                    <a:bodyPr/>
                    <a:lstStyle/>
                    <a:p>
                      <a:pPr algn="ctr"/>
                      <a:r>
                        <a:rPr lang="en-US" sz="1800" b="1">
                          <a:solidFill>
                            <a:srgbClr val="0000FF"/>
                          </a:solidFill>
                          <a:latin typeface="Times New Roman" pitchFamily="18" charset="0"/>
                          <a:cs typeface="Times New Roman" pitchFamily="18" charset="0"/>
                        </a:rPr>
                        <a:t>E</a:t>
                      </a:r>
                    </a:p>
                  </a:txBody>
                  <a:tcPr marT="45727" marB="45727"/>
                </a:tc>
                <a:extLst>
                  <a:ext uri="{0D108BD9-81ED-4DB2-BD59-A6C34878D82A}">
                    <a16:rowId xmlns:a16="http://schemas.microsoft.com/office/drawing/2014/main" val="10008"/>
                  </a:ext>
                </a:extLst>
              </a:tr>
              <a:tr h="354913">
                <a:tc>
                  <a:txBody>
                    <a:bodyPr/>
                    <a:lstStyle/>
                    <a:p>
                      <a:pPr algn="ctr"/>
                      <a:r>
                        <a:rPr lang="en-US" sz="1800" b="1">
                          <a:solidFill>
                            <a:srgbClr val="FF0000"/>
                          </a:solidFill>
                          <a:latin typeface="Times New Roman" pitchFamily="18" charset="0"/>
                          <a:cs typeface="Times New Roman" pitchFamily="18" charset="0"/>
                        </a:rPr>
                        <a:t>7</a:t>
                      </a:r>
                    </a:p>
                  </a:txBody>
                  <a:tcPr marT="45727" marB="45727"/>
                </a:tc>
                <a:tc>
                  <a:txBody>
                    <a:bodyPr/>
                    <a:lstStyle/>
                    <a:p>
                      <a:pPr algn="ctr"/>
                      <a:r>
                        <a:rPr lang="en-US" sz="1800" b="1">
                          <a:solidFill>
                            <a:srgbClr val="FF0000"/>
                          </a:solidFill>
                          <a:latin typeface="Times New Roman" pitchFamily="18" charset="0"/>
                          <a:cs typeface="Times New Roman" pitchFamily="18" charset="0"/>
                        </a:rPr>
                        <a:t>0111</a:t>
                      </a:r>
                    </a:p>
                  </a:txBody>
                  <a:tcPr marT="45727" marB="45727"/>
                </a:tc>
                <a:tc>
                  <a:txBody>
                    <a:bodyPr/>
                    <a:lstStyle/>
                    <a:p>
                      <a:pPr algn="ctr"/>
                      <a:r>
                        <a:rPr lang="en-US" sz="1800" b="1">
                          <a:solidFill>
                            <a:srgbClr val="FF0000"/>
                          </a:solidFill>
                          <a:latin typeface="Times New Roman" pitchFamily="18" charset="0"/>
                          <a:cs typeface="Times New Roman" pitchFamily="18" charset="0"/>
                        </a:rPr>
                        <a:t>7</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15</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1111</a:t>
                      </a:r>
                    </a:p>
                  </a:txBody>
                  <a:tcPr marT="45727" marB="45727"/>
                </a:tc>
                <a:tc>
                  <a:txBody>
                    <a:bodyPr/>
                    <a:lstStyle/>
                    <a:p>
                      <a:pPr algn="ctr"/>
                      <a:r>
                        <a:rPr lang="en-US" sz="1800" b="1">
                          <a:solidFill>
                            <a:srgbClr val="0000FF"/>
                          </a:solidFill>
                          <a:latin typeface="Times New Roman" pitchFamily="18" charset="0"/>
                          <a:cs typeface="Times New Roman" pitchFamily="18" charset="0"/>
                        </a:rPr>
                        <a:t>F</a:t>
                      </a:r>
                    </a:p>
                  </a:txBody>
                  <a:tcPr marT="45727" marB="45727"/>
                </a:tc>
                <a:extLst>
                  <a:ext uri="{0D108BD9-81ED-4DB2-BD59-A6C34878D82A}">
                    <a16:rowId xmlns:a16="http://schemas.microsoft.com/office/drawing/2014/main" val="10009"/>
                  </a:ext>
                </a:extLst>
              </a:tr>
            </a:tbl>
          </a:graphicData>
        </a:graphic>
      </p:graphicFrame>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28</a:t>
            </a:fld>
            <a:endParaRPr lang="en-US" altLang="en-US" sz="1800" b="1">
              <a:solidFill>
                <a:schemeClr val="bg1"/>
              </a:solidFill>
              <a:latin typeface="Courier New" pitchFamily="49" charset="0"/>
              <a:cs typeface="Courier New" pitchFamily="49" charset="0"/>
            </a:endParaRPr>
          </a:p>
        </p:txBody>
      </p:sp>
      <p:graphicFrame>
        <p:nvGraphicFramePr>
          <p:cNvPr id="7" name="Group 103"/>
          <p:cNvGraphicFramePr>
            <a:graphicFrameLocks/>
          </p:cNvGraphicFramePr>
          <p:nvPr>
            <p:extLst>
              <p:ext uri="{D42A27DB-BD31-4B8C-83A1-F6EECF244321}">
                <p14:modId xmlns:p14="http://schemas.microsoft.com/office/powerpoint/2010/main" val="3706304692"/>
              </p:ext>
            </p:extLst>
          </p:nvPr>
        </p:nvGraphicFramePr>
        <p:xfrm>
          <a:off x="378279" y="3898808"/>
          <a:ext cx="6684672" cy="1937061"/>
        </p:xfrm>
        <a:graphic>
          <a:graphicData uri="http://schemas.openxmlformats.org/drawingml/2006/table">
            <a:tbl>
              <a:tblPr/>
              <a:tblGrid>
                <a:gridCol w="2065376">
                  <a:extLst>
                    <a:ext uri="{9D8B030D-6E8A-4147-A177-3AD203B41FA5}">
                      <a16:colId xmlns:a16="http://schemas.microsoft.com/office/drawing/2014/main" val="20000"/>
                    </a:ext>
                  </a:extLst>
                </a:gridCol>
                <a:gridCol w="577412">
                  <a:extLst>
                    <a:ext uri="{9D8B030D-6E8A-4147-A177-3AD203B41FA5}">
                      <a16:colId xmlns:a16="http://schemas.microsoft.com/office/drawing/2014/main" val="20001"/>
                    </a:ext>
                  </a:extLst>
                </a:gridCol>
                <a:gridCol w="577412">
                  <a:extLst>
                    <a:ext uri="{9D8B030D-6E8A-4147-A177-3AD203B41FA5}">
                      <a16:colId xmlns:a16="http://schemas.microsoft.com/office/drawing/2014/main" val="20002"/>
                    </a:ext>
                  </a:extLst>
                </a:gridCol>
                <a:gridCol w="577412">
                  <a:extLst>
                    <a:ext uri="{9D8B030D-6E8A-4147-A177-3AD203B41FA5}">
                      <a16:colId xmlns:a16="http://schemas.microsoft.com/office/drawing/2014/main" val="20003"/>
                    </a:ext>
                  </a:extLst>
                </a:gridCol>
                <a:gridCol w="577412">
                  <a:extLst>
                    <a:ext uri="{9D8B030D-6E8A-4147-A177-3AD203B41FA5}">
                      <a16:colId xmlns:a16="http://schemas.microsoft.com/office/drawing/2014/main" val="20004"/>
                    </a:ext>
                  </a:extLst>
                </a:gridCol>
                <a:gridCol w="577412">
                  <a:extLst>
                    <a:ext uri="{9D8B030D-6E8A-4147-A177-3AD203B41FA5}">
                      <a16:colId xmlns:a16="http://schemas.microsoft.com/office/drawing/2014/main" val="20005"/>
                    </a:ext>
                  </a:extLst>
                </a:gridCol>
                <a:gridCol w="577412">
                  <a:extLst>
                    <a:ext uri="{9D8B030D-6E8A-4147-A177-3AD203B41FA5}">
                      <a16:colId xmlns:a16="http://schemas.microsoft.com/office/drawing/2014/main" val="20006"/>
                    </a:ext>
                  </a:extLst>
                </a:gridCol>
                <a:gridCol w="577412">
                  <a:extLst>
                    <a:ext uri="{9D8B030D-6E8A-4147-A177-3AD203B41FA5}">
                      <a16:colId xmlns:a16="http://schemas.microsoft.com/office/drawing/2014/main" val="20007"/>
                    </a:ext>
                  </a:extLst>
                </a:gridCol>
                <a:gridCol w="577412">
                  <a:extLst>
                    <a:ext uri="{9D8B030D-6E8A-4147-A177-3AD203B41FA5}">
                      <a16:colId xmlns:a16="http://schemas.microsoft.com/office/drawing/2014/main" val="20008"/>
                    </a:ext>
                  </a:extLst>
                </a:gridCol>
              </a:tblGrid>
              <a:tr h="39656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a:ln>
                            <a:noFill/>
                          </a:ln>
                          <a:solidFill>
                            <a:srgbClr val="0000FF"/>
                          </a:solidFill>
                          <a:effectLst/>
                          <a:latin typeface="Arial" charset="0"/>
                          <a:ea typeface="+mn-ea"/>
                          <a:cs typeface="+mn-cs"/>
                        </a:rPr>
                        <a:t>Nhị phân (on: 1;off: 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56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a:ln>
                            <a:noFill/>
                          </a:ln>
                          <a:solidFill>
                            <a:srgbClr val="0000FF"/>
                          </a:solidFill>
                          <a:effectLst/>
                          <a:latin typeface="Arial" charset="0"/>
                          <a:ea typeface="+mn-ea"/>
                          <a:cs typeface="+mn-cs"/>
                        </a:rPr>
                        <a:t>Số nhị phân</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1"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1"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1"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3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a:ln>
                            <a:noFill/>
                          </a:ln>
                          <a:solidFill>
                            <a:srgbClr val="0000FF"/>
                          </a:solidFill>
                          <a:effectLst/>
                          <a:latin typeface="Arial" charset="0"/>
                          <a:ea typeface="+mn-ea"/>
                          <a:cs typeface="+mn-cs"/>
                        </a:rPr>
                        <a:t>Số vị trí</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7</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6</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5</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4</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3</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1</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3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a:ln>
                            <a:noFill/>
                          </a:ln>
                          <a:solidFill>
                            <a:srgbClr val="0000FF"/>
                          </a:solidFill>
                          <a:effectLst/>
                          <a:latin typeface="Arial" charset="0"/>
                          <a:ea typeface="+mn-ea"/>
                          <a:cs typeface="+mn-cs"/>
                        </a:rPr>
                        <a:t>Trị vị trí</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7</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6</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5</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4</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3</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2</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1</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3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a:ln>
                            <a:noFill/>
                          </a:ln>
                          <a:solidFill>
                            <a:srgbClr val="0000FF"/>
                          </a:solidFill>
                          <a:effectLst/>
                          <a:latin typeface="Arial" charset="0"/>
                          <a:ea typeface="+mn-ea"/>
                          <a:cs typeface="+mn-cs"/>
                        </a:rPr>
                        <a:t>Hệ thập phân: </a:t>
                      </a:r>
                      <a:r>
                        <a:rPr kumimoji="0" lang="en-US" sz="1400" b="1" i="0" u="none" strike="noStrike" kern="1200" cap="none" normalizeH="0" baseline="0">
                          <a:ln>
                            <a:noFill/>
                          </a:ln>
                          <a:solidFill>
                            <a:srgbClr val="FF0000"/>
                          </a:solidFill>
                          <a:effectLst/>
                          <a:latin typeface="Arial" charset="0"/>
                          <a:ea typeface="+mn-ea"/>
                          <a:cs typeface="+mn-cs"/>
                        </a:rPr>
                        <a:t>số 63</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kern="1200" cap="none" normalizeH="0" baseline="0">
                        <a:ln>
                          <a:noFill/>
                        </a:ln>
                        <a:solidFill>
                          <a:srgbClr val="0000FF"/>
                        </a:solidFill>
                        <a:effectLst/>
                        <a:latin typeface="Arial" charset="0"/>
                        <a:ea typeface="+mn-ea"/>
                        <a:cs typeface="+mn-cs"/>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kern="1200" cap="none" normalizeH="0" baseline="0">
                        <a:ln>
                          <a:noFill/>
                        </a:ln>
                        <a:solidFill>
                          <a:srgbClr val="0000FF"/>
                        </a:solidFill>
                        <a:effectLst/>
                        <a:latin typeface="Arial" charset="0"/>
                        <a:ea typeface="+mn-ea"/>
                        <a:cs typeface="+mn-cs"/>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kern="1200" cap="none" normalizeH="0" baseline="0">
                        <a:ln>
                          <a:noFill/>
                        </a:ln>
                        <a:solidFill>
                          <a:srgbClr val="0000FF"/>
                        </a:solidFill>
                        <a:effectLst/>
                        <a:latin typeface="Arial" charset="0"/>
                        <a:ea typeface="+mn-ea"/>
                        <a:cs typeface="+mn-cs"/>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kern="1200" cap="none" normalizeH="0" baseline="0">
                        <a:ln>
                          <a:noFill/>
                        </a:ln>
                        <a:solidFill>
                          <a:srgbClr val="0000FF"/>
                        </a:solidFill>
                        <a:effectLst/>
                        <a:latin typeface="Arial" charset="0"/>
                        <a:ea typeface="+mn-ea"/>
                        <a:cs typeface="+mn-cs"/>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kern="1200" cap="none" normalizeH="0" baseline="0">
                        <a:ln>
                          <a:noFill/>
                        </a:ln>
                        <a:solidFill>
                          <a:srgbClr val="0000FF"/>
                        </a:solidFill>
                        <a:effectLst/>
                        <a:latin typeface="Arial" charset="0"/>
                        <a:ea typeface="+mn-ea"/>
                        <a:cs typeface="+mn-cs"/>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kern="1200" cap="none" normalizeH="0" baseline="0">
                        <a:ln>
                          <a:noFill/>
                        </a:ln>
                        <a:solidFill>
                          <a:srgbClr val="0000FF"/>
                        </a:solidFill>
                        <a:effectLst/>
                        <a:latin typeface="Arial" charset="0"/>
                        <a:ea typeface="+mn-ea"/>
                        <a:cs typeface="+mn-cs"/>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kern="1200" cap="none" normalizeH="0" baseline="0">
                        <a:ln>
                          <a:noFill/>
                        </a:ln>
                        <a:solidFill>
                          <a:srgbClr val="0000FF"/>
                        </a:solidFill>
                        <a:effectLst/>
                        <a:latin typeface="Arial" charset="0"/>
                        <a:ea typeface="+mn-ea"/>
                        <a:cs typeface="+mn-cs"/>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kern="1200" cap="none" normalizeH="0" baseline="0">
                        <a:ln>
                          <a:noFill/>
                        </a:ln>
                        <a:solidFill>
                          <a:srgbClr val="0000FF"/>
                        </a:solidFill>
                        <a:effectLst/>
                        <a:latin typeface="Arial" charset="0"/>
                        <a:ea typeface="+mn-ea"/>
                        <a:cs typeface="+mn-cs"/>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Text Box 164"/>
          <p:cNvSpPr txBox="1">
            <a:spLocks noChangeArrowheads="1"/>
          </p:cNvSpPr>
          <p:nvPr/>
        </p:nvSpPr>
        <p:spPr bwMode="auto">
          <a:xfrm>
            <a:off x="3210985" y="6076809"/>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b="1">
                <a:solidFill>
                  <a:schemeClr val="hlink"/>
                </a:solidFill>
              </a:rPr>
              <a:t>4 bit</a:t>
            </a:r>
          </a:p>
        </p:txBody>
      </p:sp>
      <p:sp>
        <p:nvSpPr>
          <p:cNvPr id="11" name="AutoShape 160"/>
          <p:cNvSpPr>
            <a:spLocks/>
          </p:cNvSpPr>
          <p:nvPr/>
        </p:nvSpPr>
        <p:spPr bwMode="auto">
          <a:xfrm rot="5400000">
            <a:off x="3485869" y="4849920"/>
            <a:ext cx="180701" cy="2303408"/>
          </a:xfrm>
          <a:prstGeom prst="rightBrace">
            <a:avLst>
              <a:gd name="adj1" fmla="val 7280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14" name="Text Box 164"/>
          <p:cNvSpPr txBox="1">
            <a:spLocks noChangeArrowheads="1"/>
          </p:cNvSpPr>
          <p:nvPr/>
        </p:nvSpPr>
        <p:spPr bwMode="auto">
          <a:xfrm>
            <a:off x="5514393" y="6087515"/>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b="1">
                <a:solidFill>
                  <a:srgbClr val="FF0000"/>
                </a:solidFill>
              </a:rPr>
              <a:t>4 bit</a:t>
            </a:r>
          </a:p>
        </p:txBody>
      </p:sp>
      <p:sp>
        <p:nvSpPr>
          <p:cNvPr id="15" name="AutoShape 160"/>
          <p:cNvSpPr>
            <a:spLocks/>
          </p:cNvSpPr>
          <p:nvPr/>
        </p:nvSpPr>
        <p:spPr bwMode="auto">
          <a:xfrm rot="5400000">
            <a:off x="5836575" y="4860626"/>
            <a:ext cx="180701" cy="2303408"/>
          </a:xfrm>
          <a:prstGeom prst="rightBrace">
            <a:avLst>
              <a:gd name="adj1" fmla="val 72801"/>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aphicFrame>
        <p:nvGraphicFramePr>
          <p:cNvPr id="16" name="Group 103"/>
          <p:cNvGraphicFramePr>
            <a:graphicFrameLocks/>
          </p:cNvGraphicFramePr>
          <p:nvPr>
            <p:extLst>
              <p:ext uri="{D42A27DB-BD31-4B8C-83A1-F6EECF244321}">
                <p14:modId xmlns:p14="http://schemas.microsoft.com/office/powerpoint/2010/main" val="2050508791"/>
              </p:ext>
            </p:extLst>
          </p:nvPr>
        </p:nvGraphicFramePr>
        <p:xfrm>
          <a:off x="220717" y="1234354"/>
          <a:ext cx="6842231" cy="1937061"/>
        </p:xfrm>
        <a:graphic>
          <a:graphicData uri="http://schemas.openxmlformats.org/drawingml/2006/table">
            <a:tbl>
              <a:tblPr/>
              <a:tblGrid>
                <a:gridCol w="2191407">
                  <a:extLst>
                    <a:ext uri="{9D8B030D-6E8A-4147-A177-3AD203B41FA5}">
                      <a16:colId xmlns:a16="http://schemas.microsoft.com/office/drawing/2014/main" val="20000"/>
                    </a:ext>
                  </a:extLst>
                </a:gridCol>
                <a:gridCol w="581353">
                  <a:extLst>
                    <a:ext uri="{9D8B030D-6E8A-4147-A177-3AD203B41FA5}">
                      <a16:colId xmlns:a16="http://schemas.microsoft.com/office/drawing/2014/main" val="20001"/>
                    </a:ext>
                  </a:extLst>
                </a:gridCol>
                <a:gridCol w="581353">
                  <a:extLst>
                    <a:ext uri="{9D8B030D-6E8A-4147-A177-3AD203B41FA5}">
                      <a16:colId xmlns:a16="http://schemas.microsoft.com/office/drawing/2014/main" val="20002"/>
                    </a:ext>
                  </a:extLst>
                </a:gridCol>
                <a:gridCol w="581353">
                  <a:extLst>
                    <a:ext uri="{9D8B030D-6E8A-4147-A177-3AD203B41FA5}">
                      <a16:colId xmlns:a16="http://schemas.microsoft.com/office/drawing/2014/main" val="20003"/>
                    </a:ext>
                  </a:extLst>
                </a:gridCol>
                <a:gridCol w="581353">
                  <a:extLst>
                    <a:ext uri="{9D8B030D-6E8A-4147-A177-3AD203B41FA5}">
                      <a16:colId xmlns:a16="http://schemas.microsoft.com/office/drawing/2014/main" val="20004"/>
                    </a:ext>
                  </a:extLst>
                </a:gridCol>
                <a:gridCol w="581353">
                  <a:extLst>
                    <a:ext uri="{9D8B030D-6E8A-4147-A177-3AD203B41FA5}">
                      <a16:colId xmlns:a16="http://schemas.microsoft.com/office/drawing/2014/main" val="20005"/>
                    </a:ext>
                  </a:extLst>
                </a:gridCol>
                <a:gridCol w="581353">
                  <a:extLst>
                    <a:ext uri="{9D8B030D-6E8A-4147-A177-3AD203B41FA5}">
                      <a16:colId xmlns:a16="http://schemas.microsoft.com/office/drawing/2014/main" val="20006"/>
                    </a:ext>
                  </a:extLst>
                </a:gridCol>
                <a:gridCol w="581353">
                  <a:extLst>
                    <a:ext uri="{9D8B030D-6E8A-4147-A177-3AD203B41FA5}">
                      <a16:colId xmlns:a16="http://schemas.microsoft.com/office/drawing/2014/main" val="20007"/>
                    </a:ext>
                  </a:extLst>
                </a:gridCol>
                <a:gridCol w="581353">
                  <a:extLst>
                    <a:ext uri="{9D8B030D-6E8A-4147-A177-3AD203B41FA5}">
                      <a16:colId xmlns:a16="http://schemas.microsoft.com/office/drawing/2014/main" val="20008"/>
                    </a:ext>
                  </a:extLst>
                </a:gridCol>
              </a:tblGrid>
              <a:tr h="39656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a:ln>
                            <a:noFill/>
                          </a:ln>
                          <a:solidFill>
                            <a:srgbClr val="0000FF"/>
                          </a:solidFill>
                          <a:effectLst/>
                          <a:latin typeface="Arial" charset="0"/>
                          <a:ea typeface="+mn-ea"/>
                          <a:cs typeface="+mn-cs"/>
                        </a:rPr>
                        <a:t>Nhị phân (on: 1;off: 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56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a:ln>
                            <a:noFill/>
                          </a:ln>
                          <a:solidFill>
                            <a:srgbClr val="0000FF"/>
                          </a:solidFill>
                          <a:effectLst/>
                          <a:latin typeface="Arial" charset="0"/>
                          <a:ea typeface="+mn-ea"/>
                          <a:cs typeface="+mn-cs"/>
                        </a:rPr>
                        <a:t>Số nhị phân</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1"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1"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1"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1"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3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a:ln>
                            <a:noFill/>
                          </a:ln>
                          <a:solidFill>
                            <a:srgbClr val="0000FF"/>
                          </a:solidFill>
                          <a:effectLst/>
                          <a:latin typeface="Arial" charset="0"/>
                          <a:ea typeface="+mn-ea"/>
                          <a:cs typeface="+mn-cs"/>
                        </a:rPr>
                        <a:t>Số vị trí</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7</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6</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5</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4</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3</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1</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3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a:ln>
                            <a:noFill/>
                          </a:ln>
                          <a:solidFill>
                            <a:srgbClr val="0000FF"/>
                          </a:solidFill>
                          <a:effectLst/>
                          <a:latin typeface="Arial" charset="0"/>
                          <a:ea typeface="+mn-ea"/>
                          <a:cs typeface="+mn-cs"/>
                        </a:rPr>
                        <a:t>Trị vị trí</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7</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6</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5</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4</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3</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2</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1</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3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a:ln>
                            <a:noFill/>
                          </a:ln>
                          <a:solidFill>
                            <a:srgbClr val="0000FF"/>
                          </a:solidFill>
                          <a:effectLst/>
                          <a:latin typeface="Arial" charset="0"/>
                          <a:ea typeface="+mn-ea"/>
                          <a:cs typeface="+mn-cs"/>
                        </a:rPr>
                        <a:t>Hệ thập lục phân: </a:t>
                      </a:r>
                      <a:r>
                        <a:rPr kumimoji="0" lang="en-US" sz="1400" b="1" i="0" u="none" strike="noStrike" kern="1200" cap="none" normalizeH="0" baseline="0">
                          <a:ln>
                            <a:noFill/>
                          </a:ln>
                          <a:solidFill>
                            <a:srgbClr val="FF0000"/>
                          </a:solidFill>
                          <a:effectLst/>
                          <a:latin typeface="Arial" charset="0"/>
                          <a:ea typeface="+mn-ea"/>
                          <a:cs typeface="+mn-cs"/>
                        </a:rPr>
                        <a:t>số 14</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kern="1200" cap="none" normalizeH="0" baseline="0">
                        <a:ln>
                          <a:noFill/>
                        </a:ln>
                        <a:solidFill>
                          <a:srgbClr val="0000FF"/>
                        </a:solidFill>
                        <a:effectLst/>
                        <a:latin typeface="Arial" charset="0"/>
                        <a:ea typeface="+mn-ea"/>
                        <a:cs typeface="+mn-cs"/>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kern="1200" cap="none" normalizeH="0" baseline="0">
                        <a:ln>
                          <a:noFill/>
                        </a:ln>
                        <a:solidFill>
                          <a:srgbClr val="0000FF"/>
                        </a:solidFill>
                        <a:effectLst/>
                        <a:latin typeface="Arial" charset="0"/>
                        <a:ea typeface="+mn-ea"/>
                        <a:cs typeface="+mn-cs"/>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kern="1200" cap="none" normalizeH="0" baseline="0">
                        <a:ln>
                          <a:noFill/>
                        </a:ln>
                        <a:solidFill>
                          <a:srgbClr val="0000FF"/>
                        </a:solidFill>
                        <a:effectLst/>
                        <a:latin typeface="Arial" charset="0"/>
                        <a:ea typeface="+mn-ea"/>
                        <a:cs typeface="+mn-cs"/>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kern="1200" cap="none" normalizeH="0" baseline="0">
                        <a:ln>
                          <a:noFill/>
                        </a:ln>
                        <a:solidFill>
                          <a:srgbClr val="0000FF"/>
                        </a:solidFill>
                        <a:effectLst/>
                        <a:latin typeface="Arial" charset="0"/>
                        <a:ea typeface="+mn-ea"/>
                        <a:cs typeface="+mn-cs"/>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kern="1200" cap="none" normalizeH="0" baseline="0">
                        <a:ln>
                          <a:noFill/>
                        </a:ln>
                        <a:solidFill>
                          <a:srgbClr val="0000FF"/>
                        </a:solidFill>
                        <a:effectLst/>
                        <a:latin typeface="Arial" charset="0"/>
                        <a:ea typeface="+mn-ea"/>
                        <a:cs typeface="+mn-cs"/>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 name="Text Box 164"/>
          <p:cNvSpPr txBox="1">
            <a:spLocks noChangeArrowheads="1"/>
          </p:cNvSpPr>
          <p:nvPr/>
        </p:nvSpPr>
        <p:spPr bwMode="auto">
          <a:xfrm>
            <a:off x="3210985" y="342812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b="1">
                <a:solidFill>
                  <a:schemeClr val="hlink"/>
                </a:solidFill>
              </a:rPr>
              <a:t>4 bit</a:t>
            </a:r>
          </a:p>
        </p:txBody>
      </p:sp>
      <p:sp>
        <p:nvSpPr>
          <p:cNvPr id="18" name="AutoShape 160"/>
          <p:cNvSpPr>
            <a:spLocks/>
          </p:cNvSpPr>
          <p:nvPr/>
        </p:nvSpPr>
        <p:spPr bwMode="auto">
          <a:xfrm rot="5400000">
            <a:off x="3454336" y="2196108"/>
            <a:ext cx="180701" cy="2303408"/>
          </a:xfrm>
          <a:prstGeom prst="rightBrace">
            <a:avLst>
              <a:gd name="adj1" fmla="val 7280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19" name="Text Box 164"/>
          <p:cNvSpPr txBox="1">
            <a:spLocks noChangeArrowheads="1"/>
          </p:cNvSpPr>
          <p:nvPr/>
        </p:nvSpPr>
        <p:spPr bwMode="auto">
          <a:xfrm>
            <a:off x="5514393" y="342306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b="1">
                <a:solidFill>
                  <a:srgbClr val="FF0000"/>
                </a:solidFill>
              </a:rPr>
              <a:t>4 bit</a:t>
            </a:r>
          </a:p>
        </p:txBody>
      </p:sp>
      <p:sp>
        <p:nvSpPr>
          <p:cNvPr id="20" name="AutoShape 160"/>
          <p:cNvSpPr>
            <a:spLocks/>
          </p:cNvSpPr>
          <p:nvPr/>
        </p:nvSpPr>
        <p:spPr bwMode="auto">
          <a:xfrm rot="5400000">
            <a:off x="5805043" y="2196172"/>
            <a:ext cx="180701" cy="2303408"/>
          </a:xfrm>
          <a:prstGeom prst="rightBrace">
            <a:avLst>
              <a:gd name="adj1" fmla="val 72801"/>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2" name="Slide Number Placeholder 1">
            <a:extLst>
              <a:ext uri="{FF2B5EF4-FFF2-40B4-BE49-F238E27FC236}">
                <a16:creationId xmlns:a16="http://schemas.microsoft.com/office/drawing/2014/main" id="{06B7E03B-1561-4669-8AAD-A1106881B957}"/>
              </a:ext>
            </a:extLst>
          </p:cNvPr>
          <p:cNvSpPr>
            <a:spLocks noGrp="1"/>
          </p:cNvSpPr>
          <p:nvPr>
            <p:ph type="sldNum" sz="quarter" idx="12"/>
          </p:nvPr>
        </p:nvSpPr>
        <p:spPr/>
        <p:txBody>
          <a:bodyPr/>
          <a:lstStyle/>
          <a:p>
            <a:fld id="{FE1236C6-0024-4286-AA03-0A6E67CE63D4}" type="slidenum">
              <a:rPr lang="en-US" smtClean="0"/>
              <a:t>28</a:t>
            </a:fld>
            <a:endParaRPr lang="en-US"/>
          </a:p>
        </p:txBody>
      </p:sp>
    </p:spTree>
    <p:extLst>
      <p:ext uri="{BB962C8B-B14F-4D97-AF65-F5344CB8AC3E}">
        <p14:creationId xmlns:p14="http://schemas.microsoft.com/office/powerpoint/2010/main" val="1474225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200" b="1">
                <a:solidFill>
                  <a:srgbClr val="0000FF"/>
                </a:solidFill>
              </a:rPr>
              <a:t>3.2. Chuyển đổi một số từ hệ nhị phân sang hệ thập lục phân và ngược lại</a:t>
            </a:r>
          </a:p>
          <a:p>
            <a:pPr marL="514350" indent="-514350" algn="just">
              <a:buNone/>
              <a:defRPr/>
            </a:pPr>
            <a:r>
              <a:rPr lang="en-US" sz="2200" b="1">
                <a:solidFill>
                  <a:srgbClr val="00B050"/>
                </a:solidFill>
              </a:rPr>
              <a:t>3.2.1. Chuyển đổi một số từ hệ nhị phân (b=2) sang hệ thập lục phân (b=16)</a:t>
            </a:r>
            <a:endParaRPr lang="pt-BR" sz="2200">
              <a:solidFill>
                <a:srgbClr val="00B050"/>
              </a:solidFill>
            </a:endParaRPr>
          </a:p>
          <a:p>
            <a:pPr marL="0" indent="0">
              <a:buNone/>
              <a:defRPr/>
            </a:pPr>
            <a:r>
              <a:rPr lang="fr-FR" sz="2200" b="1">
                <a:solidFill>
                  <a:srgbClr val="FF0000"/>
                </a:solidFill>
              </a:rPr>
              <a:t>Ví dụ 3.17: </a:t>
            </a:r>
            <a:r>
              <a:rPr lang="fr-FR" sz="2200"/>
              <a:t>Chuyển đổi số </a:t>
            </a:r>
            <a:r>
              <a:rPr lang="fr-FR" sz="2400" b="1"/>
              <a:t>111111</a:t>
            </a:r>
            <a:r>
              <a:rPr lang="fr-FR" sz="2400" b="1" baseline="-25000">
                <a:solidFill>
                  <a:srgbClr val="FF0000"/>
                </a:solidFill>
              </a:rPr>
              <a:t>2</a:t>
            </a:r>
            <a:r>
              <a:rPr lang="fr-FR" sz="2400" baseline="-25000"/>
              <a:t> </a:t>
            </a:r>
            <a:r>
              <a:rPr lang="fr-FR" sz="2400"/>
              <a:t>sang hệ thập lục phân</a:t>
            </a:r>
            <a:endParaRPr lang="fr-FR" sz="2200"/>
          </a:p>
          <a:p>
            <a:pPr marL="0" indent="0">
              <a:buNone/>
              <a:defRPr/>
            </a:pPr>
            <a:r>
              <a:rPr lang="fr-FR" sz="2400" b="1"/>
              <a:t>		111111</a:t>
            </a:r>
            <a:r>
              <a:rPr lang="fr-FR" sz="2400" b="1" baseline="-25000">
                <a:solidFill>
                  <a:srgbClr val="FF0000"/>
                </a:solidFill>
              </a:rPr>
              <a:t>2</a:t>
            </a:r>
            <a:r>
              <a:rPr lang="fr-FR" sz="2400" baseline="-25000"/>
              <a:t> </a:t>
            </a:r>
            <a:r>
              <a:rPr lang="fr-FR" sz="2400"/>
              <a:t>=&gt; </a:t>
            </a:r>
            <a:r>
              <a:rPr lang="fr-FR" sz="2400" b="1">
                <a:solidFill>
                  <a:srgbClr val="FF0000"/>
                </a:solidFill>
              </a:rPr>
              <a:t>00</a:t>
            </a:r>
            <a:r>
              <a:rPr lang="fr-FR" sz="2400" b="1"/>
              <a:t>11 1111</a:t>
            </a:r>
            <a:r>
              <a:rPr lang="fr-FR" sz="2400" b="1" baseline="-25000">
                <a:solidFill>
                  <a:srgbClr val="FF0000"/>
                </a:solidFill>
              </a:rPr>
              <a:t>2</a:t>
            </a:r>
            <a:r>
              <a:rPr lang="fr-FR" sz="2400" b="1"/>
              <a:t> = 3F</a:t>
            </a:r>
            <a:r>
              <a:rPr lang="fr-FR" sz="2400" b="1" baseline="-25000">
                <a:solidFill>
                  <a:srgbClr val="FF0000"/>
                </a:solidFill>
              </a:rPr>
              <a:t>16</a:t>
            </a:r>
            <a:endParaRPr lang="fr-FR" sz="2400" baseline="-25000">
              <a:solidFill>
                <a:srgbClr val="FF0000"/>
              </a:solidFill>
            </a:endParaRPr>
          </a:p>
          <a:p>
            <a:pPr marL="0" indent="0">
              <a:buNone/>
              <a:defRPr/>
            </a:pPr>
            <a:r>
              <a:rPr lang="fr-FR" sz="2200" b="1">
                <a:solidFill>
                  <a:srgbClr val="FF0000"/>
                </a:solidFill>
              </a:rPr>
              <a:t>Ví dụ 3.18: </a:t>
            </a:r>
            <a:r>
              <a:rPr lang="fr-FR" sz="2200"/>
              <a:t>Chuyển đổi số </a:t>
            </a:r>
            <a:r>
              <a:rPr lang="fr-FR" sz="2200" b="1"/>
              <a:t>1010010</a:t>
            </a:r>
            <a:r>
              <a:rPr lang="fr-FR" sz="2200" b="1" baseline="-25000">
                <a:solidFill>
                  <a:srgbClr val="FF0000"/>
                </a:solidFill>
              </a:rPr>
              <a:t>2</a:t>
            </a:r>
            <a:r>
              <a:rPr lang="fr-FR" sz="2200" baseline="-25000"/>
              <a:t> </a:t>
            </a:r>
            <a:r>
              <a:rPr lang="fr-FR" sz="2200"/>
              <a:t>sang hệ thập lục phân</a:t>
            </a:r>
          </a:p>
          <a:p>
            <a:pPr marL="0" indent="0">
              <a:buNone/>
              <a:defRPr/>
            </a:pPr>
            <a:r>
              <a:rPr lang="fr-FR" sz="2200" b="1"/>
              <a:t>		</a:t>
            </a:r>
            <a:r>
              <a:rPr lang="fr-FR" sz="2400" b="1"/>
              <a:t>1010010</a:t>
            </a:r>
            <a:r>
              <a:rPr lang="fr-FR" sz="2400" b="1" baseline="-25000">
                <a:solidFill>
                  <a:srgbClr val="FF0000"/>
                </a:solidFill>
              </a:rPr>
              <a:t>2</a:t>
            </a:r>
            <a:r>
              <a:rPr lang="fr-FR" sz="2400" baseline="-25000"/>
              <a:t>  </a:t>
            </a:r>
            <a:r>
              <a:rPr lang="fr-FR" sz="2400"/>
              <a:t>=&gt; </a:t>
            </a:r>
            <a:r>
              <a:rPr lang="fr-FR" sz="2400" b="1">
                <a:solidFill>
                  <a:srgbClr val="FF0000"/>
                </a:solidFill>
              </a:rPr>
              <a:t>0</a:t>
            </a:r>
            <a:r>
              <a:rPr lang="fr-FR" sz="2400" b="1"/>
              <a:t>101 0010</a:t>
            </a:r>
            <a:r>
              <a:rPr lang="fr-FR" sz="2400" b="1" baseline="-25000">
                <a:solidFill>
                  <a:srgbClr val="FF0000"/>
                </a:solidFill>
              </a:rPr>
              <a:t>2</a:t>
            </a:r>
            <a:r>
              <a:rPr lang="fr-FR" sz="2400" b="1"/>
              <a:t> = 52</a:t>
            </a:r>
            <a:r>
              <a:rPr lang="fr-FR" sz="2400" b="1" baseline="-25000">
                <a:solidFill>
                  <a:srgbClr val="FF0000"/>
                </a:solidFill>
              </a:rPr>
              <a:t>16</a:t>
            </a:r>
            <a:endParaRPr lang="fr-FR" sz="2400" baseline="-25000">
              <a:solidFill>
                <a:srgbClr val="FF0000"/>
              </a:solidFill>
            </a:endParaRPr>
          </a:p>
          <a:p>
            <a:pPr marL="0" indent="0">
              <a:buNone/>
              <a:defRPr/>
            </a:pPr>
            <a:r>
              <a:rPr lang="fr-FR" sz="2200" b="1">
                <a:solidFill>
                  <a:srgbClr val="FF0000"/>
                </a:solidFill>
              </a:rPr>
              <a:t>Ví dụ 3.19: </a:t>
            </a:r>
            <a:r>
              <a:rPr lang="fr-FR" sz="2200"/>
              <a:t>Chuyển đổi số </a:t>
            </a:r>
            <a:r>
              <a:rPr lang="fr-FR" sz="2200" b="1"/>
              <a:t>111110</a:t>
            </a:r>
            <a:r>
              <a:rPr lang="fr-FR" sz="2200" b="1" baseline="-25000">
                <a:solidFill>
                  <a:srgbClr val="FF0000"/>
                </a:solidFill>
              </a:rPr>
              <a:t>2</a:t>
            </a:r>
            <a:r>
              <a:rPr lang="fr-FR" sz="2200" baseline="-25000"/>
              <a:t> </a:t>
            </a:r>
            <a:r>
              <a:rPr lang="fr-FR" sz="2200"/>
              <a:t>sang hệ thập lục phân</a:t>
            </a:r>
          </a:p>
          <a:p>
            <a:pPr marL="0" indent="0">
              <a:buNone/>
              <a:defRPr/>
            </a:pPr>
            <a:r>
              <a:rPr lang="fr-FR" sz="2200" b="1"/>
              <a:t>		</a:t>
            </a:r>
            <a:r>
              <a:rPr lang="fr-FR" sz="2400" b="1"/>
              <a:t>111110</a:t>
            </a:r>
            <a:r>
              <a:rPr lang="fr-FR" sz="2400" b="1" baseline="-25000">
                <a:solidFill>
                  <a:srgbClr val="FF0000"/>
                </a:solidFill>
              </a:rPr>
              <a:t>2</a:t>
            </a:r>
            <a:r>
              <a:rPr lang="fr-FR" sz="2400" baseline="-25000"/>
              <a:t>  </a:t>
            </a:r>
            <a:r>
              <a:rPr lang="fr-FR" sz="2400"/>
              <a:t>=&gt; </a:t>
            </a:r>
            <a:r>
              <a:rPr lang="fr-FR" sz="2400" b="1">
                <a:solidFill>
                  <a:srgbClr val="FF0000"/>
                </a:solidFill>
              </a:rPr>
              <a:t>00</a:t>
            </a:r>
            <a:r>
              <a:rPr lang="fr-FR" sz="2400" b="1"/>
              <a:t>11 1110</a:t>
            </a:r>
            <a:r>
              <a:rPr lang="fr-FR" sz="2400" b="1" baseline="-25000">
                <a:solidFill>
                  <a:srgbClr val="FF0000"/>
                </a:solidFill>
              </a:rPr>
              <a:t>2</a:t>
            </a:r>
            <a:r>
              <a:rPr lang="fr-FR" sz="2400" b="1"/>
              <a:t> = 3E</a:t>
            </a:r>
            <a:r>
              <a:rPr lang="fr-FR" sz="2400" b="1" baseline="-25000">
                <a:solidFill>
                  <a:srgbClr val="FF0000"/>
                </a:solidFill>
              </a:rPr>
              <a:t>16</a:t>
            </a:r>
            <a:endParaRPr lang="fr-FR" sz="2400" baseline="-25000">
              <a:solidFill>
                <a:srgbClr val="FF0000"/>
              </a:solidFill>
            </a:endParaRPr>
          </a:p>
          <a:p>
            <a:pPr marL="0" indent="0">
              <a:buNone/>
              <a:defRPr/>
            </a:pPr>
            <a:endParaRPr lang="fr-FR" sz="2200" b="1"/>
          </a:p>
          <a:p>
            <a:pPr marL="0" indent="0">
              <a:buNone/>
              <a:defRPr/>
            </a:pPr>
            <a:endParaRPr lang="fr-FR" sz="2200" b="1"/>
          </a:p>
          <a:p>
            <a:pPr marL="0" indent="0">
              <a:buNone/>
              <a:defRPr/>
            </a:pPr>
            <a:endParaRPr lang="fr-FR" sz="2200" b="1"/>
          </a:p>
          <a:p>
            <a:pPr marL="0" indent="0">
              <a:buNone/>
              <a:defRPr/>
            </a:pPr>
            <a:r>
              <a:rPr lang="fr-FR" sz="2200" b="1">
                <a:solidFill>
                  <a:srgbClr val="FF0000"/>
                </a:solidFill>
              </a:rPr>
              <a:t>	</a:t>
            </a:r>
          </a:p>
          <a:p>
            <a:pPr marL="0" indent="0">
              <a:buNone/>
              <a:tabLst>
                <a:tab pos="852488" algn="l"/>
                <a:tab pos="2174875" algn="l"/>
              </a:tabLst>
              <a:defRPr/>
            </a:pPr>
            <a:r>
              <a:rPr lang="fr-FR" sz="2200" b="1">
                <a:solidFill>
                  <a:srgbClr val="FF0000"/>
                </a:solidFill>
              </a:rPr>
              <a:t>	</a:t>
            </a:r>
            <a:endParaRPr lang="fr-FR" sz="2400" baseline="-25000">
              <a:solidFill>
                <a:srgbClr val="FF0000"/>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29</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FB0A987F-2573-4EFD-BB4F-EBCDCC07453E}"/>
              </a:ext>
            </a:extLst>
          </p:cNvPr>
          <p:cNvSpPr>
            <a:spLocks noGrp="1"/>
          </p:cNvSpPr>
          <p:nvPr>
            <p:ph type="sldNum" sz="quarter" idx="12"/>
          </p:nvPr>
        </p:nvSpPr>
        <p:spPr/>
        <p:txBody>
          <a:bodyPr/>
          <a:lstStyle/>
          <a:p>
            <a:fld id="{FE1236C6-0024-4286-AA03-0A6E67CE63D4}" type="slidenum">
              <a:rPr lang="en-US" smtClean="0"/>
              <a:t>29</a:t>
            </a:fld>
            <a:endParaRPr lang="en-US"/>
          </a:p>
        </p:txBody>
      </p:sp>
    </p:spTree>
    <p:extLst>
      <p:ext uri="{BB962C8B-B14F-4D97-AF65-F5344CB8AC3E}">
        <p14:creationId xmlns:p14="http://schemas.microsoft.com/office/powerpoint/2010/main" val="4123948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1. Hệ đếm</a:t>
            </a:r>
          </a:p>
        </p:txBody>
      </p:sp>
      <p:sp>
        <p:nvSpPr>
          <p:cNvPr id="2" name="Content Placeholder 1"/>
          <p:cNvSpPr>
            <a:spLocks noGrp="1"/>
          </p:cNvSpPr>
          <p:nvPr>
            <p:ph idx="1"/>
          </p:nvPr>
        </p:nvSpPr>
        <p:spPr>
          <a:xfrm>
            <a:off x="612744" y="1112363"/>
            <a:ext cx="11076748" cy="4958499"/>
          </a:xfrm>
        </p:spPr>
        <p:txBody>
          <a:bodyPr>
            <a:noAutofit/>
          </a:bodyPr>
          <a:lstStyle/>
          <a:p>
            <a:pPr marL="514350" indent="-514350" algn="just">
              <a:buNone/>
              <a:defRPr/>
            </a:pPr>
            <a:r>
              <a:rPr lang="en-US" sz="2800" b="1">
                <a:solidFill>
                  <a:srgbClr val="0000FF"/>
                </a:solidFill>
              </a:rPr>
              <a:t>1.1. Tổng quát về hệ đếm</a:t>
            </a:r>
          </a:p>
          <a:p>
            <a:pPr algn="just"/>
            <a:r>
              <a:rPr lang="vi-VN" sz="2800"/>
              <a:t>Hệ đếm là tập hợp các </a:t>
            </a:r>
            <a:r>
              <a:rPr lang="vi-VN" sz="2800">
                <a:solidFill>
                  <a:srgbClr val="FF0000"/>
                </a:solidFill>
              </a:rPr>
              <a:t>ký hiệu </a:t>
            </a:r>
            <a:r>
              <a:rPr lang="vi-VN" sz="2800"/>
              <a:t>và </a:t>
            </a:r>
            <a:r>
              <a:rPr lang="vi-VN" sz="2800">
                <a:solidFill>
                  <a:srgbClr val="FF0000"/>
                </a:solidFill>
              </a:rPr>
              <a:t>qui </a:t>
            </a:r>
            <a:r>
              <a:rPr lang="en-US" sz="2800">
                <a:solidFill>
                  <a:srgbClr val="FF0000"/>
                </a:solidFill>
              </a:rPr>
              <a:t>t</a:t>
            </a:r>
            <a:r>
              <a:rPr lang="vi-VN" sz="2800">
                <a:solidFill>
                  <a:srgbClr val="FF0000"/>
                </a:solidFill>
              </a:rPr>
              <a:t>ắc </a:t>
            </a:r>
            <a:r>
              <a:rPr lang="vi-VN" sz="2800"/>
              <a:t>sử dụng tập</a:t>
            </a:r>
            <a:r>
              <a:rPr lang="en-US" sz="2800"/>
              <a:t> </a:t>
            </a:r>
            <a:r>
              <a:rPr lang="vi-VN" sz="2800"/>
              <a:t>ký hiệu đó để biểu diễn và xác định các giá trị số. </a:t>
            </a:r>
          </a:p>
          <a:p>
            <a:pPr algn="just"/>
            <a:r>
              <a:rPr lang="vi-VN" sz="2800"/>
              <a:t>Mỗi hệ đếm có một số ký hiệu hữu hạn. Tổng số ký</a:t>
            </a:r>
            <a:r>
              <a:rPr lang="en-US" sz="2800"/>
              <a:t> </a:t>
            </a:r>
            <a:r>
              <a:rPr lang="vi-VN" sz="2800"/>
              <a:t>hiệu của mỗi hệ đếm được gọi là</a:t>
            </a:r>
            <a:r>
              <a:rPr lang="en-US" sz="2800"/>
              <a:t> </a:t>
            </a:r>
            <a:r>
              <a:rPr lang="vi-VN" sz="2800"/>
              <a:t>cơ số  (</a:t>
            </a:r>
            <a:r>
              <a:rPr lang="vi-VN" sz="2800">
                <a:solidFill>
                  <a:srgbClr val="FF0000"/>
                </a:solidFill>
              </a:rPr>
              <a:t>b</a:t>
            </a:r>
            <a:r>
              <a:rPr lang="vi-VN" sz="2800"/>
              <a:t>ase),  ký  hiệu</a:t>
            </a:r>
            <a:r>
              <a:rPr lang="en-US" sz="2800"/>
              <a:t> </a:t>
            </a:r>
            <a:r>
              <a:rPr lang="vi-VN" sz="2800"/>
              <a:t>là </a:t>
            </a:r>
            <a:r>
              <a:rPr lang="vi-VN" sz="2800">
                <a:solidFill>
                  <a:srgbClr val="FF0000"/>
                </a:solidFill>
              </a:rPr>
              <a:t>b</a:t>
            </a:r>
            <a:r>
              <a:rPr lang="vi-VN" sz="2800"/>
              <a:t>.</a:t>
            </a:r>
            <a:endParaRPr lang="en-US" sz="2800"/>
          </a:p>
        </p:txBody>
      </p:sp>
      <p:sp>
        <p:nvSpPr>
          <p:cNvPr id="4" name="Slide Number Placeholder 3"/>
          <p:cNvSpPr txBox="1">
            <a:spLocks/>
          </p:cNvSpPr>
          <p:nvPr/>
        </p:nvSpPr>
        <p:spPr bwMode="auto">
          <a:xfrm>
            <a:off x="11582400" y="6482695"/>
            <a:ext cx="609600"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0423E0B9-8A90-46C2-B08C-0E7648C8F835}"/>
              </a:ext>
            </a:extLst>
          </p:cNvPr>
          <p:cNvSpPr>
            <a:spLocks noGrp="1"/>
          </p:cNvSpPr>
          <p:nvPr>
            <p:ph type="sldNum" sz="quarter" idx="12"/>
          </p:nvPr>
        </p:nvSpPr>
        <p:spPr/>
        <p:txBody>
          <a:bodyPr/>
          <a:lstStyle/>
          <a:p>
            <a:fld id="{FE1236C6-0024-4286-AA03-0A6E67CE63D4}" type="slidenum">
              <a:rPr lang="en-US" smtClean="0"/>
              <a:t>3</a:t>
            </a:fld>
            <a:endParaRPr lang="en-US"/>
          </a:p>
        </p:txBody>
      </p:sp>
    </p:spTree>
    <p:extLst>
      <p:ext uri="{BB962C8B-B14F-4D97-AF65-F5344CB8AC3E}">
        <p14:creationId xmlns:p14="http://schemas.microsoft.com/office/powerpoint/2010/main" val="2625506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200" b="1">
                <a:solidFill>
                  <a:srgbClr val="0000FF"/>
                </a:solidFill>
              </a:rPr>
              <a:t>3.2. Chuyển đổi một số từ hệ nhị phân sang hệ thập lục phân và ngược lại</a:t>
            </a:r>
          </a:p>
          <a:p>
            <a:pPr marL="514350" indent="-514350" algn="just">
              <a:buNone/>
              <a:defRPr/>
            </a:pPr>
            <a:r>
              <a:rPr lang="en-US" sz="2200" b="1">
                <a:solidFill>
                  <a:srgbClr val="00B050"/>
                </a:solidFill>
              </a:rPr>
              <a:t>3.2.2. Chuyển đổi một số từ hệ thập lục phân (b=16) sang hệ nhị phân (b=2)</a:t>
            </a:r>
            <a:endParaRPr lang="pt-BR" sz="2200">
              <a:solidFill>
                <a:srgbClr val="00B050"/>
              </a:solidFill>
            </a:endParaRPr>
          </a:p>
          <a:p>
            <a:pPr marL="0" indent="0">
              <a:buNone/>
              <a:defRPr/>
            </a:pPr>
            <a:r>
              <a:rPr lang="fr-FR" sz="2200" b="1">
                <a:solidFill>
                  <a:srgbClr val="FF0000"/>
                </a:solidFill>
              </a:rPr>
              <a:t>Ví dụ 3.20: </a:t>
            </a:r>
            <a:r>
              <a:rPr lang="fr-FR" sz="2200"/>
              <a:t>Chuyển đổi số </a:t>
            </a:r>
            <a:r>
              <a:rPr lang="fr-FR" sz="2400" b="1"/>
              <a:t>3A</a:t>
            </a:r>
            <a:r>
              <a:rPr lang="fr-FR" sz="2400" b="1" baseline="-25000">
                <a:solidFill>
                  <a:srgbClr val="FF0000"/>
                </a:solidFill>
              </a:rPr>
              <a:t>16</a:t>
            </a:r>
            <a:r>
              <a:rPr lang="fr-FR" sz="2400" baseline="-25000"/>
              <a:t> </a:t>
            </a:r>
            <a:r>
              <a:rPr lang="fr-FR" sz="2400"/>
              <a:t>sang hệ nhị phân</a:t>
            </a:r>
            <a:endParaRPr lang="fr-FR" sz="2200"/>
          </a:p>
          <a:p>
            <a:pPr marL="0" indent="0">
              <a:buNone/>
              <a:defRPr/>
            </a:pPr>
            <a:r>
              <a:rPr lang="fr-FR" sz="2400" b="1"/>
              <a:t>	 	3A</a:t>
            </a:r>
            <a:r>
              <a:rPr lang="fr-FR" sz="2400" b="1" baseline="-25000">
                <a:solidFill>
                  <a:srgbClr val="FF0000"/>
                </a:solidFill>
              </a:rPr>
              <a:t>16</a:t>
            </a:r>
            <a:r>
              <a:rPr lang="fr-FR" sz="2400" b="1" baseline="-25000"/>
              <a:t>   </a:t>
            </a:r>
            <a:r>
              <a:rPr lang="fr-FR" sz="2400" b="1"/>
              <a:t>=  0011 1010</a:t>
            </a:r>
            <a:r>
              <a:rPr lang="fr-FR" sz="2400" b="1" baseline="-25000">
                <a:solidFill>
                  <a:srgbClr val="FF0000"/>
                </a:solidFill>
              </a:rPr>
              <a:t>2</a:t>
            </a:r>
          </a:p>
          <a:p>
            <a:pPr marL="0" indent="0">
              <a:buNone/>
              <a:defRPr/>
            </a:pPr>
            <a:r>
              <a:rPr lang="fr-FR" sz="2200" b="1">
                <a:solidFill>
                  <a:srgbClr val="FF0000"/>
                </a:solidFill>
              </a:rPr>
              <a:t>Ví dụ 3.21: </a:t>
            </a:r>
            <a:r>
              <a:rPr lang="fr-FR" sz="2200"/>
              <a:t>Chuyển đổi số </a:t>
            </a:r>
            <a:r>
              <a:rPr lang="fr-FR" sz="2200" b="1"/>
              <a:t>E7</a:t>
            </a:r>
            <a:r>
              <a:rPr lang="fr-FR" sz="2200" b="1" baseline="-25000">
                <a:solidFill>
                  <a:srgbClr val="FF0000"/>
                </a:solidFill>
              </a:rPr>
              <a:t>16</a:t>
            </a:r>
            <a:r>
              <a:rPr lang="fr-FR" sz="2200" baseline="-25000"/>
              <a:t> </a:t>
            </a:r>
            <a:r>
              <a:rPr lang="fr-FR" sz="2200"/>
              <a:t>sang hệ nhị phân</a:t>
            </a:r>
          </a:p>
          <a:p>
            <a:pPr marL="0" indent="0">
              <a:buNone/>
              <a:defRPr/>
            </a:pPr>
            <a:r>
              <a:rPr lang="fr-FR" sz="2200" b="1"/>
              <a:t>	 	</a:t>
            </a:r>
            <a:r>
              <a:rPr lang="fr-FR" sz="2400" b="1"/>
              <a:t>E7</a:t>
            </a:r>
            <a:r>
              <a:rPr lang="fr-FR" sz="2400" b="1" baseline="-25000">
                <a:solidFill>
                  <a:srgbClr val="FF0000"/>
                </a:solidFill>
              </a:rPr>
              <a:t>16</a:t>
            </a:r>
            <a:r>
              <a:rPr lang="fr-FR" sz="2400" b="1" baseline="-25000"/>
              <a:t>   </a:t>
            </a:r>
            <a:r>
              <a:rPr lang="fr-FR" sz="2400" b="1"/>
              <a:t>=  1110 0111</a:t>
            </a:r>
            <a:r>
              <a:rPr lang="fr-FR" sz="2400" b="1" baseline="-25000">
                <a:solidFill>
                  <a:srgbClr val="FF0000"/>
                </a:solidFill>
              </a:rPr>
              <a:t>2</a:t>
            </a:r>
          </a:p>
          <a:p>
            <a:pPr marL="0" indent="0">
              <a:buNone/>
              <a:defRPr/>
            </a:pPr>
            <a:r>
              <a:rPr lang="fr-FR" sz="2200" b="1">
                <a:solidFill>
                  <a:srgbClr val="FF0000"/>
                </a:solidFill>
              </a:rPr>
              <a:t>Ví dụ 3.22: </a:t>
            </a:r>
            <a:r>
              <a:rPr lang="fr-FR" sz="2200"/>
              <a:t>Chuyển đổi số </a:t>
            </a:r>
            <a:r>
              <a:rPr lang="fr-FR" altLang="en-US" sz="2200" b="1"/>
              <a:t>4D</a:t>
            </a:r>
            <a:r>
              <a:rPr lang="fr-FR" altLang="en-US" sz="2200" b="1" baseline="-25000">
                <a:solidFill>
                  <a:srgbClr val="0000FF"/>
                </a:solidFill>
              </a:rPr>
              <a:t>16  </a:t>
            </a:r>
            <a:r>
              <a:rPr lang="fr-FR" sz="2200"/>
              <a:t>sang hệ nhị phân; Chuyển đổi số </a:t>
            </a:r>
            <a:r>
              <a:rPr lang="fr-FR" altLang="en-US" sz="2200" b="1"/>
              <a:t>4ED,59C</a:t>
            </a:r>
            <a:r>
              <a:rPr lang="fr-FR" altLang="en-US" sz="2200" b="1" baseline="-25000">
                <a:solidFill>
                  <a:srgbClr val="0000FF"/>
                </a:solidFill>
              </a:rPr>
              <a:t>16  </a:t>
            </a:r>
            <a:r>
              <a:rPr lang="fr-FR" sz="2200"/>
              <a:t>sang hệ nhị phân</a:t>
            </a:r>
          </a:p>
          <a:p>
            <a:pPr marL="0" indent="0">
              <a:buNone/>
              <a:defRPr/>
            </a:pPr>
            <a:r>
              <a:rPr lang="fr-FR" sz="2200" b="1"/>
              <a:t>	</a:t>
            </a:r>
            <a:r>
              <a:rPr lang="fr-FR" altLang="en-US" sz="2400"/>
              <a:t> 	</a:t>
            </a:r>
            <a:r>
              <a:rPr lang="fr-FR" altLang="en-US" sz="2400" b="1"/>
              <a:t>4D</a:t>
            </a:r>
            <a:r>
              <a:rPr lang="fr-FR" altLang="en-US" sz="2400" b="1" baseline="-25000">
                <a:solidFill>
                  <a:srgbClr val="0000FF"/>
                </a:solidFill>
              </a:rPr>
              <a:t>16</a:t>
            </a:r>
            <a:r>
              <a:rPr lang="fr-FR" altLang="en-US" sz="2400" b="1"/>
              <a:t>  =</a:t>
            </a:r>
            <a:r>
              <a:rPr lang="fr-FR" altLang="en-US" sz="2400" b="1">
                <a:solidFill>
                  <a:srgbClr val="E46C0A"/>
                </a:solidFill>
              </a:rPr>
              <a:t> </a:t>
            </a:r>
            <a:r>
              <a:rPr lang="fr-FR" altLang="en-US" sz="2400" b="1">
                <a:solidFill>
                  <a:schemeClr val="bg1"/>
                </a:solidFill>
              </a:rPr>
              <a:t>0100 1101</a:t>
            </a:r>
            <a:r>
              <a:rPr lang="fr-FR" altLang="en-US" sz="2400" b="1" baseline="-25000">
                <a:solidFill>
                  <a:schemeClr val="bg1"/>
                </a:solidFill>
              </a:rPr>
              <a:t>2</a:t>
            </a:r>
            <a:r>
              <a:rPr lang="fr-FR" altLang="en-US" sz="2400" b="1">
                <a:solidFill>
                  <a:srgbClr val="E46C0A"/>
                </a:solidFill>
              </a:rPr>
              <a:t>?</a:t>
            </a:r>
            <a:r>
              <a:rPr lang="fr-FR" altLang="en-US" sz="2400" b="1" baseline="-25000">
                <a:solidFill>
                  <a:srgbClr val="0000FF"/>
                </a:solidFill>
              </a:rPr>
              <a:t>?</a:t>
            </a:r>
            <a:r>
              <a:rPr lang="fr-FR" altLang="en-US" sz="2400" b="1"/>
              <a:t>  </a:t>
            </a:r>
            <a:r>
              <a:rPr lang="fr-FR" altLang="en-US" sz="2400" b="1">
                <a:solidFill>
                  <a:schemeClr val="bg1"/>
                </a:solidFill>
              </a:rPr>
              <a:t>0100 1101</a:t>
            </a:r>
            <a:r>
              <a:rPr lang="fr-FR" altLang="en-US" sz="2400" b="1" baseline="-25000">
                <a:solidFill>
                  <a:schemeClr val="bg1"/>
                </a:solidFill>
              </a:rPr>
              <a:t>2</a:t>
            </a:r>
            <a:endParaRPr lang="fr-FR" sz="2200" b="1" baseline="-25000">
              <a:solidFill>
                <a:schemeClr val="bg1"/>
              </a:solidFill>
            </a:endParaRPr>
          </a:p>
          <a:p>
            <a:pPr marL="0" indent="0">
              <a:buNone/>
              <a:defRPr/>
            </a:pPr>
            <a:r>
              <a:rPr lang="fr-FR" altLang="en-US" sz="2000" b="1"/>
              <a:t>		</a:t>
            </a:r>
            <a:r>
              <a:rPr lang="fr-FR" altLang="en-US" sz="2200" b="1"/>
              <a:t>4ED,59C</a:t>
            </a:r>
            <a:r>
              <a:rPr lang="fr-FR" altLang="en-US" sz="2200" b="1" baseline="-25000">
                <a:solidFill>
                  <a:srgbClr val="0000FF"/>
                </a:solidFill>
              </a:rPr>
              <a:t>16</a:t>
            </a:r>
            <a:r>
              <a:rPr lang="fr-FR" altLang="en-US" sz="2200" b="1"/>
              <a:t>  = </a:t>
            </a:r>
            <a:r>
              <a:rPr lang="fr-FR" altLang="en-US" sz="2200" b="1">
                <a:solidFill>
                  <a:schemeClr val="bg1"/>
                </a:solidFill>
              </a:rPr>
              <a:t>0100 1110 1101, 0101 1001 1100</a:t>
            </a:r>
            <a:r>
              <a:rPr lang="fr-FR" altLang="en-US" sz="2200" b="1" baseline="-25000">
                <a:solidFill>
                  <a:schemeClr val="bg1"/>
                </a:solidFill>
              </a:rPr>
              <a:t>2</a:t>
            </a:r>
            <a:r>
              <a:rPr lang="fr-FR" altLang="en-US" sz="2200" b="1">
                <a:solidFill>
                  <a:srgbClr val="E46C0A"/>
                </a:solidFill>
              </a:rPr>
              <a:t>?</a:t>
            </a:r>
            <a:r>
              <a:rPr lang="fr-FR" altLang="en-US" sz="2200" b="1" baseline="-25000">
                <a:solidFill>
                  <a:srgbClr val="0000FF"/>
                </a:solidFill>
              </a:rPr>
              <a:t>?</a:t>
            </a:r>
            <a:endParaRPr lang="fr-FR" sz="2200" b="1"/>
          </a:p>
          <a:p>
            <a:pPr marL="0" indent="0">
              <a:buNone/>
              <a:defRPr/>
            </a:pPr>
            <a:endParaRPr lang="fr-FR" sz="2200" b="1"/>
          </a:p>
          <a:p>
            <a:pPr marL="0" indent="0">
              <a:buNone/>
              <a:defRPr/>
            </a:pPr>
            <a:endParaRPr lang="fr-FR" sz="2200" b="1"/>
          </a:p>
          <a:p>
            <a:pPr marL="0" indent="0">
              <a:buNone/>
              <a:defRPr/>
            </a:pPr>
            <a:r>
              <a:rPr lang="fr-FR" sz="2200" b="1">
                <a:solidFill>
                  <a:srgbClr val="FF0000"/>
                </a:solidFill>
              </a:rPr>
              <a:t>	</a:t>
            </a:r>
          </a:p>
          <a:p>
            <a:pPr marL="0" indent="0">
              <a:buNone/>
              <a:tabLst>
                <a:tab pos="852488" algn="l"/>
                <a:tab pos="2174875" algn="l"/>
              </a:tabLst>
              <a:defRPr/>
            </a:pPr>
            <a:r>
              <a:rPr lang="fr-FR" sz="2200" b="1">
                <a:solidFill>
                  <a:srgbClr val="FF0000"/>
                </a:solidFill>
              </a:rPr>
              <a:t>	</a:t>
            </a:r>
            <a:endParaRPr lang="fr-FR" sz="2400" baseline="-25000">
              <a:solidFill>
                <a:srgbClr val="FF0000"/>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30</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4B4B5324-EB8F-44A3-A1D5-20CDE7E211B3}"/>
              </a:ext>
            </a:extLst>
          </p:cNvPr>
          <p:cNvSpPr>
            <a:spLocks noGrp="1"/>
          </p:cNvSpPr>
          <p:nvPr>
            <p:ph type="sldNum" sz="quarter" idx="12"/>
          </p:nvPr>
        </p:nvSpPr>
        <p:spPr/>
        <p:txBody>
          <a:bodyPr/>
          <a:lstStyle/>
          <a:p>
            <a:fld id="{FE1236C6-0024-4286-AA03-0A6E67CE63D4}" type="slidenum">
              <a:rPr lang="en-US" smtClean="0"/>
              <a:t>30</a:t>
            </a:fld>
            <a:endParaRPr lang="en-US"/>
          </a:p>
        </p:txBody>
      </p:sp>
      <p:pic>
        <p:nvPicPr>
          <p:cNvPr id="7" name="Picture 6">
            <a:extLst>
              <a:ext uri="{FF2B5EF4-FFF2-40B4-BE49-F238E27FC236}">
                <a16:creationId xmlns:a16="http://schemas.microsoft.com/office/drawing/2014/main" id="{D6C42D29-D562-472F-A13E-6A44115F0389}"/>
              </a:ext>
            </a:extLst>
          </p:cNvPr>
          <p:cNvPicPr>
            <a:picLocks noChangeAspect="1"/>
          </p:cNvPicPr>
          <p:nvPr/>
        </p:nvPicPr>
        <p:blipFill rotWithShape="1">
          <a:blip r:embed="rId2"/>
          <a:srcRect l="21025" t="32037" r="36004" b="42500"/>
          <a:stretch/>
        </p:blipFill>
        <p:spPr>
          <a:xfrm>
            <a:off x="7594600" y="2139950"/>
            <a:ext cx="4432300" cy="1640488"/>
          </a:xfrm>
          <a:prstGeom prst="rect">
            <a:avLst/>
          </a:prstGeom>
        </p:spPr>
      </p:pic>
    </p:spTree>
    <p:extLst>
      <p:ext uri="{BB962C8B-B14F-4D97-AF65-F5344CB8AC3E}">
        <p14:creationId xmlns:p14="http://schemas.microsoft.com/office/powerpoint/2010/main" val="2656890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200" b="1">
                <a:solidFill>
                  <a:srgbClr val="0000FF"/>
                </a:solidFill>
              </a:rPr>
              <a:t>3.3. Chuyển đổi một số từ hệ nhị phân sang hệ bát phân và ngược lại</a:t>
            </a:r>
            <a:endParaRPr lang="pt-BR" sz="1800">
              <a:solidFill>
                <a:srgbClr val="0000FF"/>
              </a:solidFill>
            </a:endParaRPr>
          </a:p>
          <a:p>
            <a:pPr>
              <a:buFont typeface="Wingdings" pitchFamily="2" charset="2"/>
              <a:buChar char="v"/>
              <a:defRPr/>
            </a:pPr>
            <a:r>
              <a:rPr lang="en-US" sz="2400"/>
              <a:t> Bảng qui đổi tương đương 8 chữ số đầu tiên của 2 hệ đếm, </a:t>
            </a:r>
            <a:r>
              <a:rPr lang="en-US" sz="2400" b="1">
                <a:solidFill>
                  <a:srgbClr val="FF0000"/>
                </a:solidFill>
              </a:rPr>
              <a:t>Bảng 3.1</a:t>
            </a:r>
            <a:endParaRPr lang="fr-FR" sz="2200" b="1">
              <a:solidFill>
                <a:srgbClr val="FF0000"/>
              </a:solidFill>
            </a:endParaRPr>
          </a:p>
          <a:p>
            <a:pPr marL="0" indent="0">
              <a:buNone/>
              <a:defRPr/>
            </a:pPr>
            <a:endParaRPr lang="fr-FR" sz="2200" b="1"/>
          </a:p>
          <a:p>
            <a:pPr marL="0" indent="0">
              <a:buNone/>
              <a:defRPr/>
            </a:pPr>
            <a:r>
              <a:rPr lang="fr-FR" sz="2200" b="1">
                <a:solidFill>
                  <a:srgbClr val="FF0000"/>
                </a:solidFill>
              </a:rPr>
              <a:t>	</a:t>
            </a:r>
          </a:p>
          <a:p>
            <a:pPr marL="0" indent="0">
              <a:buNone/>
              <a:tabLst>
                <a:tab pos="852488" algn="l"/>
                <a:tab pos="2174875" algn="l"/>
              </a:tabLst>
              <a:defRPr/>
            </a:pPr>
            <a:r>
              <a:rPr lang="fr-FR" sz="2200" b="1">
                <a:solidFill>
                  <a:srgbClr val="FF0000"/>
                </a:solidFill>
              </a:rPr>
              <a:t>	</a:t>
            </a:r>
            <a:endParaRPr lang="fr-FR" sz="2400" baseline="-2500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205129787"/>
              </p:ext>
            </p:extLst>
          </p:nvPr>
        </p:nvGraphicFramePr>
        <p:xfrm>
          <a:off x="732455" y="2284473"/>
          <a:ext cx="2499476" cy="3636442"/>
        </p:xfrm>
        <a:graphic>
          <a:graphicData uri="http://schemas.openxmlformats.org/drawingml/2006/table">
            <a:tbl>
              <a:tblPr firstRow="1" bandRow="1">
                <a:tableStyleId>{5940675A-B579-460E-94D1-54222C63F5DA}</a:tableStyleId>
              </a:tblPr>
              <a:tblGrid>
                <a:gridCol w="1175173">
                  <a:extLst>
                    <a:ext uri="{9D8B030D-6E8A-4147-A177-3AD203B41FA5}">
                      <a16:colId xmlns:a16="http://schemas.microsoft.com/office/drawing/2014/main" val="20000"/>
                    </a:ext>
                  </a:extLst>
                </a:gridCol>
                <a:gridCol w="1324303">
                  <a:extLst>
                    <a:ext uri="{9D8B030D-6E8A-4147-A177-3AD203B41FA5}">
                      <a16:colId xmlns:a16="http://schemas.microsoft.com/office/drawing/2014/main" val="20001"/>
                    </a:ext>
                  </a:extLst>
                </a:gridCol>
              </a:tblGrid>
              <a:tr h="299556">
                <a:tc gridSpan="2">
                  <a:txBody>
                    <a:bodyPr/>
                    <a:lstStyle/>
                    <a:p>
                      <a:pPr algn="ctr"/>
                      <a:r>
                        <a:rPr lang="en-US" b="1">
                          <a:solidFill>
                            <a:srgbClr val="FF0000"/>
                          </a:solidFill>
                          <a:latin typeface="Times New Roman" pitchFamily="18" charset="0"/>
                          <a:cs typeface="Times New Roman" pitchFamily="18" charset="0"/>
                        </a:rPr>
                        <a:t>Bảng 3.1</a:t>
                      </a:r>
                      <a:endParaRPr lang="en-US" sz="1800" b="1">
                        <a:solidFill>
                          <a:srgbClr val="FF0000"/>
                        </a:solidFill>
                        <a:effectLst/>
                        <a:latin typeface="Times New Roman" pitchFamily="18" charset="0"/>
                        <a:cs typeface="Times New Roman" pitchFamily="18" charset="0"/>
                      </a:endParaRPr>
                    </a:p>
                  </a:txBody>
                  <a:tcPr marT="45713" marB="45713"/>
                </a:tc>
                <a:tc hMerge="1">
                  <a:txBody>
                    <a:bodyPr/>
                    <a:lstStyle/>
                    <a:p>
                      <a:pPr algn="ctr"/>
                      <a:endParaRPr lang="en-US" sz="1800" b="1">
                        <a:solidFill>
                          <a:srgbClr val="FF0000"/>
                        </a:solidFill>
                        <a:effectLst/>
                        <a:latin typeface="Times New Roman" pitchFamily="18" charset="0"/>
                        <a:cs typeface="Times New Roman" pitchFamily="18" charset="0"/>
                      </a:endParaRPr>
                    </a:p>
                  </a:txBody>
                  <a:tcPr marT="45713" marB="45713"/>
                </a:tc>
                <a:extLst>
                  <a:ext uri="{0D108BD9-81ED-4DB2-BD59-A6C34878D82A}">
                    <a16:rowId xmlns:a16="http://schemas.microsoft.com/office/drawing/2014/main" val="10000"/>
                  </a:ext>
                </a:extLst>
              </a:tr>
              <a:tr h="299556">
                <a:tc>
                  <a:txBody>
                    <a:bodyPr/>
                    <a:lstStyle/>
                    <a:p>
                      <a:pPr algn="ctr"/>
                      <a:r>
                        <a:rPr lang="en-US" sz="1800" b="1">
                          <a:solidFill>
                            <a:srgbClr val="FF0000"/>
                          </a:solidFill>
                          <a:effectLst/>
                          <a:latin typeface="Times New Roman" pitchFamily="18" charset="0"/>
                          <a:cs typeface="Times New Roman" pitchFamily="18" charset="0"/>
                        </a:rPr>
                        <a:t>Bát</a:t>
                      </a:r>
                      <a:r>
                        <a:rPr lang="en-US" sz="1800" b="1" baseline="0">
                          <a:solidFill>
                            <a:srgbClr val="FF0000"/>
                          </a:solidFill>
                          <a:effectLst/>
                          <a:latin typeface="Times New Roman" pitchFamily="18" charset="0"/>
                          <a:cs typeface="Times New Roman" pitchFamily="18" charset="0"/>
                        </a:rPr>
                        <a:t> phân</a:t>
                      </a:r>
                      <a:endParaRPr lang="en-US" sz="1800" b="1">
                        <a:solidFill>
                          <a:srgbClr val="FF0000"/>
                        </a:solidFill>
                        <a:effectLst/>
                        <a:latin typeface="Times New Roman" pitchFamily="18" charset="0"/>
                        <a:cs typeface="Times New Roman" pitchFamily="18" charset="0"/>
                      </a:endParaRPr>
                    </a:p>
                  </a:txBody>
                  <a:tcPr marT="45713" marB="45713"/>
                </a:tc>
                <a:tc>
                  <a:txBody>
                    <a:bodyPr/>
                    <a:lstStyle/>
                    <a:p>
                      <a:pPr algn="ctr"/>
                      <a:r>
                        <a:rPr lang="en-US" sz="1800" b="1">
                          <a:solidFill>
                            <a:srgbClr val="FF0000"/>
                          </a:solidFill>
                          <a:effectLst/>
                          <a:latin typeface="Times New Roman" pitchFamily="18" charset="0"/>
                          <a:cs typeface="Times New Roman" pitchFamily="18" charset="0"/>
                        </a:rPr>
                        <a:t>Nhị</a:t>
                      </a:r>
                      <a:r>
                        <a:rPr lang="en-US" sz="1800" b="1" baseline="0">
                          <a:solidFill>
                            <a:srgbClr val="FF0000"/>
                          </a:solidFill>
                          <a:effectLst/>
                          <a:latin typeface="Times New Roman" pitchFamily="18" charset="0"/>
                          <a:cs typeface="Times New Roman" pitchFamily="18" charset="0"/>
                        </a:rPr>
                        <a:t> phân</a:t>
                      </a:r>
                      <a:endParaRPr lang="en-US" sz="1800" b="1">
                        <a:solidFill>
                          <a:srgbClr val="FF0000"/>
                        </a:solidFill>
                        <a:effectLst/>
                        <a:latin typeface="Times New Roman" pitchFamily="18" charset="0"/>
                        <a:cs typeface="Times New Roman" pitchFamily="18" charset="0"/>
                      </a:endParaRPr>
                    </a:p>
                  </a:txBody>
                  <a:tcPr marT="45713" marB="45713"/>
                </a:tc>
                <a:extLst>
                  <a:ext uri="{0D108BD9-81ED-4DB2-BD59-A6C34878D82A}">
                    <a16:rowId xmlns:a16="http://schemas.microsoft.com/office/drawing/2014/main" val="10001"/>
                  </a:ext>
                </a:extLst>
              </a:tr>
              <a:tr h="274301">
                <a:tc>
                  <a:txBody>
                    <a:bodyPr/>
                    <a:lstStyle/>
                    <a:p>
                      <a:pPr algn="ctr"/>
                      <a:r>
                        <a:rPr lang="en-US" sz="1800" b="1">
                          <a:solidFill>
                            <a:srgbClr val="FF0000"/>
                          </a:solidFill>
                          <a:latin typeface="Times New Roman" pitchFamily="18" charset="0"/>
                          <a:cs typeface="Times New Roman" pitchFamily="18" charset="0"/>
                        </a:rPr>
                        <a:t>0</a:t>
                      </a:r>
                    </a:p>
                  </a:txBody>
                  <a:tcPr marT="45713" marB="45713"/>
                </a:tc>
                <a:tc>
                  <a:txBody>
                    <a:bodyPr/>
                    <a:lstStyle/>
                    <a:p>
                      <a:pPr algn="ctr"/>
                      <a:r>
                        <a:rPr lang="en-US" sz="1800" b="1">
                          <a:solidFill>
                            <a:srgbClr val="FF0000"/>
                          </a:solidFill>
                          <a:latin typeface="Times New Roman" pitchFamily="18" charset="0"/>
                          <a:cs typeface="Times New Roman" pitchFamily="18" charset="0"/>
                        </a:rPr>
                        <a:t>000</a:t>
                      </a:r>
                    </a:p>
                  </a:txBody>
                  <a:tcPr marT="45713" marB="45713"/>
                </a:tc>
                <a:extLst>
                  <a:ext uri="{0D108BD9-81ED-4DB2-BD59-A6C34878D82A}">
                    <a16:rowId xmlns:a16="http://schemas.microsoft.com/office/drawing/2014/main" val="10002"/>
                  </a:ext>
                </a:extLst>
              </a:tr>
              <a:tr h="274301">
                <a:tc>
                  <a:txBody>
                    <a:bodyPr/>
                    <a:lstStyle/>
                    <a:p>
                      <a:pPr algn="ctr"/>
                      <a:r>
                        <a:rPr lang="en-US" sz="1800" b="1">
                          <a:solidFill>
                            <a:srgbClr val="FF0000"/>
                          </a:solidFill>
                          <a:latin typeface="Times New Roman" pitchFamily="18" charset="0"/>
                          <a:cs typeface="Times New Roman" pitchFamily="18" charset="0"/>
                        </a:rPr>
                        <a:t>1</a:t>
                      </a:r>
                    </a:p>
                  </a:txBody>
                  <a:tcPr marT="45713" marB="45713"/>
                </a:tc>
                <a:tc>
                  <a:txBody>
                    <a:bodyPr/>
                    <a:lstStyle/>
                    <a:p>
                      <a:pPr algn="ctr"/>
                      <a:r>
                        <a:rPr lang="en-US" sz="1800" b="1">
                          <a:solidFill>
                            <a:srgbClr val="FF0000"/>
                          </a:solidFill>
                          <a:latin typeface="Times New Roman" pitchFamily="18" charset="0"/>
                          <a:cs typeface="Times New Roman" pitchFamily="18" charset="0"/>
                        </a:rPr>
                        <a:t>001</a:t>
                      </a:r>
                    </a:p>
                  </a:txBody>
                  <a:tcPr marT="45713" marB="45713"/>
                </a:tc>
                <a:extLst>
                  <a:ext uri="{0D108BD9-81ED-4DB2-BD59-A6C34878D82A}">
                    <a16:rowId xmlns:a16="http://schemas.microsoft.com/office/drawing/2014/main" val="10003"/>
                  </a:ext>
                </a:extLst>
              </a:tr>
              <a:tr h="274301">
                <a:tc>
                  <a:txBody>
                    <a:bodyPr/>
                    <a:lstStyle/>
                    <a:p>
                      <a:pPr algn="ctr"/>
                      <a:r>
                        <a:rPr lang="en-US" sz="1800" b="1">
                          <a:solidFill>
                            <a:srgbClr val="FF0000"/>
                          </a:solidFill>
                          <a:latin typeface="Times New Roman" pitchFamily="18" charset="0"/>
                          <a:cs typeface="Times New Roman" pitchFamily="18" charset="0"/>
                        </a:rPr>
                        <a:t>2</a:t>
                      </a:r>
                    </a:p>
                  </a:txBody>
                  <a:tcPr marT="45713" marB="45713"/>
                </a:tc>
                <a:tc>
                  <a:txBody>
                    <a:bodyPr/>
                    <a:lstStyle/>
                    <a:p>
                      <a:pPr algn="ctr"/>
                      <a:r>
                        <a:rPr lang="en-US" sz="1800" b="1">
                          <a:solidFill>
                            <a:srgbClr val="FF0000"/>
                          </a:solidFill>
                          <a:latin typeface="Times New Roman" pitchFamily="18" charset="0"/>
                          <a:cs typeface="Times New Roman" pitchFamily="18" charset="0"/>
                        </a:rPr>
                        <a:t>010</a:t>
                      </a:r>
                    </a:p>
                  </a:txBody>
                  <a:tcPr marT="45713" marB="45713"/>
                </a:tc>
                <a:extLst>
                  <a:ext uri="{0D108BD9-81ED-4DB2-BD59-A6C34878D82A}">
                    <a16:rowId xmlns:a16="http://schemas.microsoft.com/office/drawing/2014/main" val="10004"/>
                  </a:ext>
                </a:extLst>
              </a:tr>
              <a:tr h="274301">
                <a:tc>
                  <a:txBody>
                    <a:bodyPr/>
                    <a:lstStyle/>
                    <a:p>
                      <a:pPr algn="ctr"/>
                      <a:r>
                        <a:rPr lang="en-US" sz="1800" b="1">
                          <a:solidFill>
                            <a:srgbClr val="FF0000"/>
                          </a:solidFill>
                          <a:latin typeface="Times New Roman" pitchFamily="18" charset="0"/>
                          <a:cs typeface="Times New Roman" pitchFamily="18" charset="0"/>
                        </a:rPr>
                        <a:t>3</a:t>
                      </a:r>
                    </a:p>
                  </a:txBody>
                  <a:tcPr marT="45713" marB="45713"/>
                </a:tc>
                <a:tc>
                  <a:txBody>
                    <a:bodyPr/>
                    <a:lstStyle/>
                    <a:p>
                      <a:pPr algn="ctr"/>
                      <a:r>
                        <a:rPr lang="en-US" sz="1800" b="1">
                          <a:solidFill>
                            <a:srgbClr val="FF0000"/>
                          </a:solidFill>
                          <a:latin typeface="Times New Roman" pitchFamily="18" charset="0"/>
                          <a:cs typeface="Times New Roman" pitchFamily="18" charset="0"/>
                        </a:rPr>
                        <a:t>011</a:t>
                      </a:r>
                    </a:p>
                  </a:txBody>
                  <a:tcPr marT="45713" marB="45713"/>
                </a:tc>
                <a:extLst>
                  <a:ext uri="{0D108BD9-81ED-4DB2-BD59-A6C34878D82A}">
                    <a16:rowId xmlns:a16="http://schemas.microsoft.com/office/drawing/2014/main" val="10005"/>
                  </a:ext>
                </a:extLst>
              </a:tr>
              <a:tr h="274301">
                <a:tc>
                  <a:txBody>
                    <a:bodyPr/>
                    <a:lstStyle/>
                    <a:p>
                      <a:pPr algn="ctr"/>
                      <a:r>
                        <a:rPr lang="en-US" sz="1800" b="1">
                          <a:solidFill>
                            <a:srgbClr val="FF0000"/>
                          </a:solidFill>
                          <a:latin typeface="Times New Roman" pitchFamily="18" charset="0"/>
                          <a:cs typeface="Times New Roman" pitchFamily="18" charset="0"/>
                        </a:rPr>
                        <a:t>4</a:t>
                      </a:r>
                    </a:p>
                  </a:txBody>
                  <a:tcPr marT="45713" marB="45713"/>
                </a:tc>
                <a:tc>
                  <a:txBody>
                    <a:bodyPr/>
                    <a:lstStyle/>
                    <a:p>
                      <a:pPr algn="ctr"/>
                      <a:r>
                        <a:rPr lang="en-US" sz="1800" b="1">
                          <a:solidFill>
                            <a:srgbClr val="FF0000"/>
                          </a:solidFill>
                          <a:latin typeface="Times New Roman" pitchFamily="18" charset="0"/>
                          <a:cs typeface="Times New Roman" pitchFamily="18" charset="0"/>
                        </a:rPr>
                        <a:t>100</a:t>
                      </a:r>
                    </a:p>
                  </a:txBody>
                  <a:tcPr marT="45713" marB="45713"/>
                </a:tc>
                <a:extLst>
                  <a:ext uri="{0D108BD9-81ED-4DB2-BD59-A6C34878D82A}">
                    <a16:rowId xmlns:a16="http://schemas.microsoft.com/office/drawing/2014/main" val="10006"/>
                  </a:ext>
                </a:extLst>
              </a:tr>
              <a:tr h="274301">
                <a:tc>
                  <a:txBody>
                    <a:bodyPr/>
                    <a:lstStyle/>
                    <a:p>
                      <a:pPr algn="ctr"/>
                      <a:r>
                        <a:rPr lang="en-US" sz="1800" b="1">
                          <a:solidFill>
                            <a:srgbClr val="FF0000"/>
                          </a:solidFill>
                          <a:latin typeface="Times New Roman" pitchFamily="18" charset="0"/>
                          <a:cs typeface="Times New Roman" pitchFamily="18" charset="0"/>
                        </a:rPr>
                        <a:t>5</a:t>
                      </a:r>
                    </a:p>
                  </a:txBody>
                  <a:tcPr marT="45713" marB="45713"/>
                </a:tc>
                <a:tc>
                  <a:txBody>
                    <a:bodyPr/>
                    <a:lstStyle/>
                    <a:p>
                      <a:pPr algn="ctr"/>
                      <a:r>
                        <a:rPr lang="en-US" sz="1800" b="1">
                          <a:solidFill>
                            <a:srgbClr val="FF0000"/>
                          </a:solidFill>
                          <a:latin typeface="Times New Roman" pitchFamily="18" charset="0"/>
                          <a:cs typeface="Times New Roman" pitchFamily="18" charset="0"/>
                        </a:rPr>
                        <a:t>101</a:t>
                      </a:r>
                    </a:p>
                  </a:txBody>
                  <a:tcPr marT="45713" marB="45713"/>
                </a:tc>
                <a:extLst>
                  <a:ext uri="{0D108BD9-81ED-4DB2-BD59-A6C34878D82A}">
                    <a16:rowId xmlns:a16="http://schemas.microsoft.com/office/drawing/2014/main" val="10007"/>
                  </a:ext>
                </a:extLst>
              </a:tr>
              <a:tr h="274301">
                <a:tc>
                  <a:txBody>
                    <a:bodyPr/>
                    <a:lstStyle/>
                    <a:p>
                      <a:pPr algn="ctr"/>
                      <a:r>
                        <a:rPr lang="en-US" sz="1800" b="1">
                          <a:solidFill>
                            <a:srgbClr val="FF0000"/>
                          </a:solidFill>
                          <a:latin typeface="Times New Roman" pitchFamily="18" charset="0"/>
                          <a:cs typeface="Times New Roman" pitchFamily="18" charset="0"/>
                        </a:rPr>
                        <a:t>6</a:t>
                      </a:r>
                    </a:p>
                  </a:txBody>
                  <a:tcPr marT="45713" marB="45713"/>
                </a:tc>
                <a:tc>
                  <a:txBody>
                    <a:bodyPr/>
                    <a:lstStyle/>
                    <a:p>
                      <a:pPr algn="ctr"/>
                      <a:r>
                        <a:rPr lang="en-US" sz="1800" b="1">
                          <a:solidFill>
                            <a:srgbClr val="FF0000"/>
                          </a:solidFill>
                          <a:latin typeface="Times New Roman" pitchFamily="18" charset="0"/>
                          <a:cs typeface="Times New Roman" pitchFamily="18" charset="0"/>
                        </a:rPr>
                        <a:t>110</a:t>
                      </a:r>
                    </a:p>
                  </a:txBody>
                  <a:tcPr marT="45713" marB="45713"/>
                </a:tc>
                <a:extLst>
                  <a:ext uri="{0D108BD9-81ED-4DB2-BD59-A6C34878D82A}">
                    <a16:rowId xmlns:a16="http://schemas.microsoft.com/office/drawing/2014/main" val="10008"/>
                  </a:ext>
                </a:extLst>
              </a:tr>
              <a:tr h="274301">
                <a:tc>
                  <a:txBody>
                    <a:bodyPr/>
                    <a:lstStyle/>
                    <a:p>
                      <a:pPr algn="ctr"/>
                      <a:r>
                        <a:rPr lang="en-US" sz="1800" b="1">
                          <a:solidFill>
                            <a:srgbClr val="FF0000"/>
                          </a:solidFill>
                          <a:latin typeface="Times New Roman" pitchFamily="18" charset="0"/>
                          <a:cs typeface="Times New Roman" pitchFamily="18" charset="0"/>
                        </a:rPr>
                        <a:t>7</a:t>
                      </a:r>
                    </a:p>
                  </a:txBody>
                  <a:tcPr marT="45713" marB="45713"/>
                </a:tc>
                <a:tc>
                  <a:txBody>
                    <a:bodyPr/>
                    <a:lstStyle/>
                    <a:p>
                      <a:pPr algn="ctr"/>
                      <a:r>
                        <a:rPr lang="en-US" sz="1800" b="1">
                          <a:solidFill>
                            <a:srgbClr val="FF0000"/>
                          </a:solidFill>
                          <a:latin typeface="Times New Roman" pitchFamily="18" charset="0"/>
                          <a:cs typeface="Times New Roman" pitchFamily="18" charset="0"/>
                        </a:rPr>
                        <a:t>111</a:t>
                      </a:r>
                    </a:p>
                  </a:txBody>
                  <a:tcPr marT="45713" marB="45713"/>
                </a:tc>
                <a:extLst>
                  <a:ext uri="{0D108BD9-81ED-4DB2-BD59-A6C34878D82A}">
                    <a16:rowId xmlns:a16="http://schemas.microsoft.com/office/drawing/2014/main" val="10009"/>
                  </a:ext>
                </a:extLst>
              </a:tr>
            </a:tbl>
          </a:graphicData>
        </a:graphic>
      </p:graphicFrame>
      <p:sp>
        <p:nvSpPr>
          <p:cNvPr id="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31</a:t>
            </a:fld>
            <a:endParaRPr lang="en-US" altLang="en-US" sz="1800" b="1">
              <a:solidFill>
                <a:schemeClr val="bg1"/>
              </a:solidFill>
              <a:latin typeface="Courier New" pitchFamily="49" charset="0"/>
              <a:cs typeface="Courier New" pitchFamily="49" charset="0"/>
            </a:endParaRPr>
          </a:p>
        </p:txBody>
      </p:sp>
      <p:graphicFrame>
        <p:nvGraphicFramePr>
          <p:cNvPr id="8" name="Group 103"/>
          <p:cNvGraphicFramePr>
            <a:graphicFrameLocks/>
          </p:cNvGraphicFramePr>
          <p:nvPr>
            <p:extLst>
              <p:ext uri="{D42A27DB-BD31-4B8C-83A1-F6EECF244321}">
                <p14:modId xmlns:p14="http://schemas.microsoft.com/office/powerpoint/2010/main" val="1543897297"/>
              </p:ext>
            </p:extLst>
          </p:nvPr>
        </p:nvGraphicFramePr>
        <p:xfrm>
          <a:off x="3326521" y="2779422"/>
          <a:ext cx="8508363" cy="1982070"/>
        </p:xfrm>
        <a:graphic>
          <a:graphicData uri="http://schemas.openxmlformats.org/drawingml/2006/table">
            <a:tbl>
              <a:tblPr/>
              <a:tblGrid>
                <a:gridCol w="2995451">
                  <a:extLst>
                    <a:ext uri="{9D8B030D-6E8A-4147-A177-3AD203B41FA5}">
                      <a16:colId xmlns:a16="http://schemas.microsoft.com/office/drawing/2014/main" val="20000"/>
                    </a:ext>
                  </a:extLst>
                </a:gridCol>
                <a:gridCol w="689114">
                  <a:extLst>
                    <a:ext uri="{9D8B030D-6E8A-4147-A177-3AD203B41FA5}">
                      <a16:colId xmlns:a16="http://schemas.microsoft.com/office/drawing/2014/main" val="20001"/>
                    </a:ext>
                  </a:extLst>
                </a:gridCol>
                <a:gridCol w="689114">
                  <a:extLst>
                    <a:ext uri="{9D8B030D-6E8A-4147-A177-3AD203B41FA5}">
                      <a16:colId xmlns:a16="http://schemas.microsoft.com/office/drawing/2014/main" val="20002"/>
                    </a:ext>
                  </a:extLst>
                </a:gridCol>
                <a:gridCol w="689114">
                  <a:extLst>
                    <a:ext uri="{9D8B030D-6E8A-4147-A177-3AD203B41FA5}">
                      <a16:colId xmlns:a16="http://schemas.microsoft.com/office/drawing/2014/main" val="20003"/>
                    </a:ext>
                  </a:extLst>
                </a:gridCol>
                <a:gridCol w="689114">
                  <a:extLst>
                    <a:ext uri="{9D8B030D-6E8A-4147-A177-3AD203B41FA5}">
                      <a16:colId xmlns:a16="http://schemas.microsoft.com/office/drawing/2014/main" val="20004"/>
                    </a:ext>
                  </a:extLst>
                </a:gridCol>
                <a:gridCol w="689114">
                  <a:extLst>
                    <a:ext uri="{9D8B030D-6E8A-4147-A177-3AD203B41FA5}">
                      <a16:colId xmlns:a16="http://schemas.microsoft.com/office/drawing/2014/main" val="20005"/>
                    </a:ext>
                  </a:extLst>
                </a:gridCol>
                <a:gridCol w="689114">
                  <a:extLst>
                    <a:ext uri="{9D8B030D-6E8A-4147-A177-3AD203B41FA5}">
                      <a16:colId xmlns:a16="http://schemas.microsoft.com/office/drawing/2014/main" val="20006"/>
                    </a:ext>
                  </a:extLst>
                </a:gridCol>
                <a:gridCol w="689114">
                  <a:extLst>
                    <a:ext uri="{9D8B030D-6E8A-4147-A177-3AD203B41FA5}">
                      <a16:colId xmlns:a16="http://schemas.microsoft.com/office/drawing/2014/main" val="20007"/>
                    </a:ext>
                  </a:extLst>
                </a:gridCol>
                <a:gridCol w="689114">
                  <a:extLst>
                    <a:ext uri="{9D8B030D-6E8A-4147-A177-3AD203B41FA5}">
                      <a16:colId xmlns:a16="http://schemas.microsoft.com/office/drawing/2014/main" val="20008"/>
                    </a:ext>
                  </a:extLst>
                </a:gridCol>
              </a:tblGrid>
              <a:tr h="39656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kern="1200" cap="none" normalizeH="0" baseline="0">
                          <a:ln>
                            <a:noFill/>
                          </a:ln>
                          <a:solidFill>
                            <a:srgbClr val="0000FF"/>
                          </a:solidFill>
                          <a:effectLst/>
                          <a:latin typeface="Arial" charset="0"/>
                          <a:ea typeface="+mn-ea"/>
                          <a:cs typeface="+mn-cs"/>
                        </a:rPr>
                        <a:t>Nhị phân (on: 1;off: 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56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kern="1200" cap="none" normalizeH="0" baseline="0">
                          <a:ln>
                            <a:noFill/>
                          </a:ln>
                          <a:solidFill>
                            <a:srgbClr val="0000FF"/>
                          </a:solidFill>
                          <a:effectLst/>
                          <a:latin typeface="Arial" charset="0"/>
                          <a:ea typeface="+mn-ea"/>
                          <a:cs typeface="+mn-cs"/>
                        </a:rPr>
                        <a:t>Số nhị phân</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1"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1"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1" i="0" u="none" strike="noStrike" cap="none" normalizeH="0" baseline="0">
                        <a:ln>
                          <a:noFill/>
                        </a:ln>
                        <a:solidFill>
                          <a:schemeClr val="tx1"/>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3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kern="1200" cap="none" normalizeH="0" baseline="0">
                          <a:ln>
                            <a:noFill/>
                          </a:ln>
                          <a:solidFill>
                            <a:srgbClr val="0000FF"/>
                          </a:solidFill>
                          <a:effectLst/>
                          <a:latin typeface="Arial" charset="0"/>
                          <a:ea typeface="+mn-ea"/>
                          <a:cs typeface="+mn-cs"/>
                        </a:rPr>
                        <a:t>Số vị trí</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1</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3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kern="1200" cap="none" normalizeH="0" baseline="0">
                          <a:ln>
                            <a:noFill/>
                          </a:ln>
                          <a:solidFill>
                            <a:srgbClr val="0000FF"/>
                          </a:solidFill>
                          <a:effectLst/>
                          <a:latin typeface="Arial" charset="0"/>
                          <a:ea typeface="+mn-ea"/>
                          <a:cs typeface="+mn-cs"/>
                        </a:rPr>
                        <a:t>Trị vị trí</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2</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1</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1" i="0" u="none" strike="noStrike" cap="none" normalizeH="0" baseline="0">
                          <a:ln>
                            <a:noFill/>
                          </a:ln>
                          <a:solidFill>
                            <a:srgbClr val="0000FF"/>
                          </a:solidFill>
                          <a:effectLst/>
                          <a:latin typeface="Arial" charset="0"/>
                        </a:rPr>
                        <a:t>2</a:t>
                      </a:r>
                      <a:r>
                        <a:rPr kumimoji="0" lang="en-US" sz="1800" b="1" i="0" u="none" strike="noStrike" cap="none" normalizeH="0" baseline="30000">
                          <a:ln>
                            <a:noFill/>
                          </a:ln>
                          <a:solidFill>
                            <a:srgbClr val="0000FF"/>
                          </a:solidFill>
                          <a:effectLst/>
                          <a:latin typeface="Arial" charset="0"/>
                        </a:rPr>
                        <a:t>0</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3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kern="1200" cap="none" normalizeH="0" baseline="0">
                          <a:ln>
                            <a:noFill/>
                          </a:ln>
                          <a:solidFill>
                            <a:srgbClr val="0000FF"/>
                          </a:solidFill>
                          <a:effectLst/>
                          <a:latin typeface="Arial" charset="0"/>
                          <a:ea typeface="+mn-ea"/>
                          <a:cs typeface="+mn-cs"/>
                        </a:rPr>
                        <a:t>Hệ bát phân: </a:t>
                      </a:r>
                      <a:r>
                        <a:rPr kumimoji="0" lang="en-US" sz="2000" b="1" i="0" u="none" strike="noStrike" kern="1200" cap="none" normalizeH="0" baseline="0">
                          <a:ln>
                            <a:noFill/>
                          </a:ln>
                          <a:solidFill>
                            <a:srgbClr val="FF0000"/>
                          </a:solidFill>
                          <a:effectLst/>
                          <a:latin typeface="Arial" charset="0"/>
                          <a:ea typeface="+mn-ea"/>
                          <a:cs typeface="+mn-cs"/>
                        </a:rPr>
                        <a:t>số 6</a:t>
                      </a: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900" b="1"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a:ln>
                          <a:noFill/>
                        </a:ln>
                        <a:solidFill>
                          <a:srgbClr val="0000FF"/>
                        </a:solidFill>
                        <a:effectLst/>
                        <a:latin typeface="Arial" charset="0"/>
                      </a:endParaRPr>
                    </a:p>
                  </a:txBody>
                  <a:tcPr marT="45757" marB="457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Text Box 163"/>
          <p:cNvSpPr txBox="1">
            <a:spLocks noChangeArrowheads="1"/>
          </p:cNvSpPr>
          <p:nvPr/>
        </p:nvSpPr>
        <p:spPr bwMode="auto">
          <a:xfrm>
            <a:off x="10044926" y="563465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b="1">
                <a:solidFill>
                  <a:schemeClr val="hlink"/>
                </a:solidFill>
              </a:rPr>
              <a:t>4 bit</a:t>
            </a:r>
          </a:p>
        </p:txBody>
      </p:sp>
      <p:sp>
        <p:nvSpPr>
          <p:cNvPr id="10" name="Text Box 164"/>
          <p:cNvSpPr txBox="1">
            <a:spLocks noChangeArrowheads="1"/>
          </p:cNvSpPr>
          <p:nvPr/>
        </p:nvSpPr>
        <p:spPr bwMode="auto">
          <a:xfrm>
            <a:off x="7310932" y="5020487"/>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b="1">
                <a:solidFill>
                  <a:schemeClr val="hlink"/>
                </a:solidFill>
              </a:rPr>
              <a:t>4 bit</a:t>
            </a:r>
          </a:p>
        </p:txBody>
      </p:sp>
      <p:sp>
        <p:nvSpPr>
          <p:cNvPr id="16" name="AutoShape 159"/>
          <p:cNvSpPr>
            <a:spLocks/>
          </p:cNvSpPr>
          <p:nvPr/>
        </p:nvSpPr>
        <p:spPr bwMode="auto">
          <a:xfrm rot="5400000">
            <a:off x="10399963" y="4215606"/>
            <a:ext cx="131662" cy="2738177"/>
          </a:xfrm>
          <a:prstGeom prst="rightBrace">
            <a:avLst>
              <a:gd name="adj1" fmla="val 7280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17" name="AutoShape 160"/>
          <p:cNvSpPr>
            <a:spLocks/>
          </p:cNvSpPr>
          <p:nvPr/>
        </p:nvSpPr>
        <p:spPr bwMode="auto">
          <a:xfrm rot="5400000">
            <a:off x="7577633" y="3501414"/>
            <a:ext cx="228598" cy="2809548"/>
          </a:xfrm>
          <a:prstGeom prst="rightBrace">
            <a:avLst>
              <a:gd name="adj1" fmla="val 7280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18" name="AutoShape 159"/>
          <p:cNvSpPr>
            <a:spLocks/>
          </p:cNvSpPr>
          <p:nvPr/>
        </p:nvSpPr>
        <p:spPr bwMode="auto">
          <a:xfrm rot="5400000">
            <a:off x="10690751" y="3828460"/>
            <a:ext cx="180700" cy="2107557"/>
          </a:xfrm>
          <a:prstGeom prst="rightBrace">
            <a:avLst>
              <a:gd name="adj1" fmla="val 72801"/>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solidFill>
                <a:srgbClr val="FF0000"/>
              </a:solidFill>
            </a:endParaRPr>
          </a:p>
        </p:txBody>
      </p:sp>
      <p:sp>
        <p:nvSpPr>
          <p:cNvPr id="19" name="Text Box 163"/>
          <p:cNvSpPr txBox="1">
            <a:spLocks noChangeArrowheads="1"/>
          </p:cNvSpPr>
          <p:nvPr/>
        </p:nvSpPr>
        <p:spPr bwMode="auto">
          <a:xfrm>
            <a:off x="10425926" y="507158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b="1">
                <a:solidFill>
                  <a:srgbClr val="FF0000"/>
                </a:solidFill>
              </a:rPr>
              <a:t>3 bit</a:t>
            </a:r>
          </a:p>
        </p:txBody>
      </p:sp>
      <p:sp>
        <p:nvSpPr>
          <p:cNvPr id="3" name="Slide Number Placeholder 2">
            <a:extLst>
              <a:ext uri="{FF2B5EF4-FFF2-40B4-BE49-F238E27FC236}">
                <a16:creationId xmlns:a16="http://schemas.microsoft.com/office/drawing/2014/main" id="{93974E43-DAEE-4129-AF2E-4CA26C7EAB8B}"/>
              </a:ext>
            </a:extLst>
          </p:cNvPr>
          <p:cNvSpPr>
            <a:spLocks noGrp="1"/>
          </p:cNvSpPr>
          <p:nvPr>
            <p:ph type="sldNum" sz="quarter" idx="12"/>
          </p:nvPr>
        </p:nvSpPr>
        <p:spPr/>
        <p:txBody>
          <a:bodyPr/>
          <a:lstStyle/>
          <a:p>
            <a:fld id="{FE1236C6-0024-4286-AA03-0A6E67CE63D4}" type="slidenum">
              <a:rPr lang="en-US" smtClean="0"/>
              <a:t>31</a:t>
            </a:fld>
            <a:endParaRPr lang="en-US"/>
          </a:p>
        </p:txBody>
      </p:sp>
    </p:spTree>
    <p:extLst>
      <p:ext uri="{BB962C8B-B14F-4D97-AF65-F5344CB8AC3E}">
        <p14:creationId xmlns:p14="http://schemas.microsoft.com/office/powerpoint/2010/main" val="3889620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200" b="1">
                <a:solidFill>
                  <a:srgbClr val="0000FF"/>
                </a:solidFill>
              </a:rPr>
              <a:t>3.3. Chuyển đổi một số từ hệ nhị phân sang hệ bát phân và ngược lại</a:t>
            </a:r>
          </a:p>
          <a:p>
            <a:pPr marL="514350" indent="-514350" algn="just">
              <a:buNone/>
              <a:defRPr/>
            </a:pPr>
            <a:r>
              <a:rPr lang="en-US" sz="2200" b="1">
                <a:solidFill>
                  <a:srgbClr val="00B050"/>
                </a:solidFill>
              </a:rPr>
              <a:t>3.3.1. Chuyển đổi một số từ hệ nhị phân sang hệ bát phân</a:t>
            </a:r>
            <a:endParaRPr lang="pt-BR" sz="2200">
              <a:solidFill>
                <a:srgbClr val="00B050"/>
              </a:solidFill>
            </a:endParaRPr>
          </a:p>
          <a:p>
            <a:pPr algn="just">
              <a:defRPr/>
            </a:pPr>
            <a:r>
              <a:rPr lang="fr-FR" sz="2400"/>
              <a:t>Bát phân dùng gốc 8, 8=2</a:t>
            </a:r>
            <a:r>
              <a:rPr lang="fr-FR" sz="2400" baseline="30000"/>
              <a:t>3</a:t>
            </a:r>
            <a:r>
              <a:rPr lang="fr-FR" sz="2400"/>
              <a:t>, vậy số bát phân cần 3 bit nhị phân để biểu đạt trọn vẹn một số bát phân (xem </a:t>
            </a:r>
            <a:r>
              <a:rPr lang="fr-FR" sz="2400" b="1">
                <a:solidFill>
                  <a:srgbClr val="FF0000"/>
                </a:solidFill>
              </a:rPr>
              <a:t>Bảng 3.1</a:t>
            </a:r>
            <a:r>
              <a:rPr lang="fr-FR" sz="2400"/>
              <a:t>). Thực hiện phân nhóm 3 bit, sau đó dùng chữ số trong hệ 8 thay cho các nhóm. Trường hợp </a:t>
            </a:r>
            <a:r>
              <a:rPr lang="fr-FR" sz="2400">
                <a:solidFill>
                  <a:srgbClr val="FF0000"/>
                </a:solidFill>
              </a:rPr>
              <a:t>phần nguyên</a:t>
            </a:r>
            <a:r>
              <a:rPr lang="fr-FR" sz="2400"/>
              <a:t> không đủ nhóm thì cần thêm các số </a:t>
            </a:r>
            <a:r>
              <a:rPr lang="fr-FR" sz="2400" b="1">
                <a:solidFill>
                  <a:srgbClr val="FF0000"/>
                </a:solidFill>
              </a:rPr>
              <a:t>0</a:t>
            </a:r>
            <a:r>
              <a:rPr lang="fr-FR" sz="2400"/>
              <a:t> </a:t>
            </a:r>
            <a:r>
              <a:rPr lang="fr-FR" sz="2400">
                <a:solidFill>
                  <a:srgbClr val="0000FF"/>
                </a:solidFill>
              </a:rPr>
              <a:t>phía trước</a:t>
            </a:r>
            <a:r>
              <a:rPr lang="fr-FR" sz="2400"/>
              <a:t>, còn </a:t>
            </a:r>
            <a:r>
              <a:rPr lang="fr-FR" sz="2400">
                <a:solidFill>
                  <a:srgbClr val="FF0000"/>
                </a:solidFill>
              </a:rPr>
              <a:t>phần lẻ (phần thập phân)</a:t>
            </a:r>
            <a:r>
              <a:rPr lang="fr-FR" sz="2400"/>
              <a:t> thêm các số </a:t>
            </a:r>
            <a:r>
              <a:rPr lang="fr-FR" sz="2400" b="1">
                <a:solidFill>
                  <a:srgbClr val="FF0000"/>
                </a:solidFill>
              </a:rPr>
              <a:t>0</a:t>
            </a:r>
            <a:r>
              <a:rPr lang="fr-FR" sz="2400"/>
              <a:t> </a:t>
            </a:r>
            <a:r>
              <a:rPr lang="fr-FR" sz="2400">
                <a:solidFill>
                  <a:srgbClr val="0000FF"/>
                </a:solidFill>
              </a:rPr>
              <a:t>phía sau (</a:t>
            </a:r>
            <a:r>
              <a:rPr lang="vi-VN" sz="2400">
                <a:solidFill>
                  <a:srgbClr val="0000FF"/>
                </a:solidFill>
              </a:rPr>
              <a:t>sử</a:t>
            </a:r>
            <a:r>
              <a:rPr lang="en-US" sz="2400">
                <a:solidFill>
                  <a:srgbClr val="0000FF"/>
                </a:solidFill>
              </a:rPr>
              <a:t> </a:t>
            </a:r>
            <a:r>
              <a:rPr lang="vi-VN" sz="2400">
                <a:solidFill>
                  <a:srgbClr val="0000FF"/>
                </a:solidFill>
              </a:rPr>
              <a:t>dụng kỹ thuật padding</a:t>
            </a:r>
            <a:r>
              <a:rPr lang="en-US" sz="2400">
                <a:solidFill>
                  <a:srgbClr val="0000FF"/>
                </a:solidFill>
              </a:rPr>
              <a:t>)</a:t>
            </a:r>
            <a:r>
              <a:rPr lang="fr-FR" sz="2400"/>
              <a:t>.</a:t>
            </a:r>
          </a:p>
          <a:p>
            <a:pPr marL="0" indent="0" algn="just">
              <a:buNone/>
              <a:defRPr/>
            </a:pPr>
            <a:endParaRPr lang="fr-FR" sz="1600" b="1"/>
          </a:p>
          <a:p>
            <a:pPr marL="0" indent="0">
              <a:buNone/>
              <a:defRPr/>
            </a:pPr>
            <a:r>
              <a:rPr lang="fr-FR" sz="2200" b="1">
                <a:solidFill>
                  <a:srgbClr val="FF0000"/>
                </a:solidFill>
              </a:rPr>
              <a:t>Ví dụ 3.23: </a:t>
            </a:r>
            <a:r>
              <a:rPr lang="fr-FR" sz="2200"/>
              <a:t>Chuyển đổi số </a:t>
            </a:r>
            <a:r>
              <a:rPr lang="fr-FR" sz="2400" b="1">
                <a:solidFill>
                  <a:srgbClr val="0000FF"/>
                </a:solidFill>
              </a:rPr>
              <a:t>10</a:t>
            </a:r>
            <a:r>
              <a:rPr lang="fr-FR" sz="2400" b="1">
                <a:solidFill>
                  <a:srgbClr val="FF0000"/>
                </a:solidFill>
              </a:rPr>
              <a:t>111</a:t>
            </a:r>
            <a:r>
              <a:rPr lang="fr-FR" sz="2400" b="1"/>
              <a:t>,</a:t>
            </a:r>
            <a:r>
              <a:rPr lang="fr-FR" sz="2400" b="1">
                <a:solidFill>
                  <a:srgbClr val="0000FF"/>
                </a:solidFill>
              </a:rPr>
              <a:t>110</a:t>
            </a:r>
            <a:r>
              <a:rPr lang="fr-FR" sz="2400" b="1">
                <a:solidFill>
                  <a:srgbClr val="FF0000"/>
                </a:solidFill>
              </a:rPr>
              <a:t>01</a:t>
            </a:r>
            <a:r>
              <a:rPr lang="fr-FR" sz="2400" b="1" baseline="-25000"/>
              <a:t>2</a:t>
            </a:r>
            <a:r>
              <a:rPr lang="fr-FR" altLang="en-US" sz="2200" b="1" baseline="-25000">
                <a:solidFill>
                  <a:srgbClr val="0000FF"/>
                </a:solidFill>
              </a:rPr>
              <a:t> </a:t>
            </a:r>
            <a:r>
              <a:rPr lang="fr-FR" sz="2200"/>
              <a:t>sang hệ bát phân</a:t>
            </a:r>
            <a:endParaRPr lang="fr-FR" sz="2200" b="1">
              <a:solidFill>
                <a:srgbClr val="FF0000"/>
              </a:solidFill>
            </a:endParaRPr>
          </a:p>
          <a:p>
            <a:pPr marL="0" indent="0">
              <a:buNone/>
              <a:defRPr/>
            </a:pPr>
            <a:r>
              <a:rPr lang="fr-FR" sz="2200" b="1">
                <a:solidFill>
                  <a:srgbClr val="FF0000"/>
                </a:solidFill>
              </a:rPr>
              <a:t>	Phân nhóm: </a:t>
            </a:r>
            <a:r>
              <a:rPr lang="fr-FR" sz="2400" b="1"/>
              <a:t>0</a:t>
            </a:r>
            <a:r>
              <a:rPr lang="fr-FR" sz="2400" b="1">
                <a:solidFill>
                  <a:srgbClr val="0000FF"/>
                </a:solidFill>
              </a:rPr>
              <a:t>10</a:t>
            </a:r>
            <a:r>
              <a:rPr lang="fr-FR" sz="2400" b="1"/>
              <a:t>  </a:t>
            </a:r>
            <a:r>
              <a:rPr lang="fr-FR" sz="2400" b="1">
                <a:solidFill>
                  <a:srgbClr val="FF0000"/>
                </a:solidFill>
              </a:rPr>
              <a:t>111</a:t>
            </a:r>
            <a:r>
              <a:rPr lang="fr-FR" sz="2400" b="1"/>
              <a:t>,  </a:t>
            </a:r>
            <a:r>
              <a:rPr lang="fr-FR" sz="2400" b="1">
                <a:solidFill>
                  <a:srgbClr val="0000FF"/>
                </a:solidFill>
              </a:rPr>
              <a:t>110</a:t>
            </a:r>
            <a:r>
              <a:rPr lang="fr-FR" sz="2400" b="1"/>
              <a:t>  </a:t>
            </a:r>
            <a:r>
              <a:rPr lang="fr-FR" sz="2400" b="1">
                <a:solidFill>
                  <a:srgbClr val="FF0000"/>
                </a:solidFill>
              </a:rPr>
              <a:t>01</a:t>
            </a:r>
            <a:r>
              <a:rPr lang="fr-FR" sz="2400" b="1"/>
              <a:t>0</a:t>
            </a:r>
            <a:r>
              <a:rPr lang="fr-FR" sz="2400" b="1" baseline="-25000"/>
              <a:t>2</a:t>
            </a:r>
            <a:r>
              <a:rPr lang="fr-FR" sz="2400"/>
              <a:t> = </a:t>
            </a:r>
            <a:r>
              <a:rPr lang="fr-FR" sz="2400" b="1"/>
              <a:t>27,62</a:t>
            </a:r>
            <a:r>
              <a:rPr lang="fr-FR" sz="2400" b="1" baseline="-25000"/>
              <a:t>8</a:t>
            </a:r>
            <a:endParaRPr lang="fr-FR" sz="2200" b="1">
              <a:solidFill>
                <a:srgbClr val="FF0000"/>
              </a:solidFill>
            </a:endParaRPr>
          </a:p>
          <a:p>
            <a:pPr marL="0" indent="0" algn="just">
              <a:buNone/>
              <a:tabLst>
                <a:tab pos="852488" algn="l"/>
                <a:tab pos="2174875" algn="l"/>
              </a:tabLst>
              <a:defRPr/>
            </a:pPr>
            <a:r>
              <a:rPr lang="fr-FR" sz="2200" b="1">
                <a:solidFill>
                  <a:srgbClr val="FF0000"/>
                </a:solidFill>
              </a:rPr>
              <a:t>	</a:t>
            </a:r>
            <a:endParaRPr lang="fr-FR" sz="2400" baseline="-25000">
              <a:solidFill>
                <a:srgbClr val="FF0000"/>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32</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FD52461C-694B-4705-A025-FE6407156F76}"/>
              </a:ext>
            </a:extLst>
          </p:cNvPr>
          <p:cNvSpPr>
            <a:spLocks noGrp="1"/>
          </p:cNvSpPr>
          <p:nvPr>
            <p:ph type="sldNum" sz="quarter" idx="12"/>
          </p:nvPr>
        </p:nvSpPr>
        <p:spPr/>
        <p:txBody>
          <a:bodyPr/>
          <a:lstStyle/>
          <a:p>
            <a:fld id="{FE1236C6-0024-4286-AA03-0A6E67CE63D4}" type="slidenum">
              <a:rPr lang="en-US" smtClean="0"/>
              <a:t>32</a:t>
            </a:fld>
            <a:endParaRPr lang="en-US"/>
          </a:p>
        </p:txBody>
      </p:sp>
      <p:pic>
        <p:nvPicPr>
          <p:cNvPr id="8" name="Picture 7">
            <a:extLst>
              <a:ext uri="{FF2B5EF4-FFF2-40B4-BE49-F238E27FC236}">
                <a16:creationId xmlns:a16="http://schemas.microsoft.com/office/drawing/2014/main" id="{5F866441-B877-4FB8-9B10-60A211564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085" y="4803052"/>
            <a:ext cx="4514980" cy="1388198"/>
          </a:xfrm>
          <a:prstGeom prst="rect">
            <a:avLst/>
          </a:prstGeom>
        </p:spPr>
      </p:pic>
    </p:spTree>
    <p:extLst>
      <p:ext uri="{BB962C8B-B14F-4D97-AF65-F5344CB8AC3E}">
        <p14:creationId xmlns:p14="http://schemas.microsoft.com/office/powerpoint/2010/main" val="16382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200" b="1">
                <a:solidFill>
                  <a:srgbClr val="0000FF"/>
                </a:solidFill>
              </a:rPr>
              <a:t>3.3. Chuyển đổi một số từ hệ nhị phân sang hệ bát phân và ngược lại</a:t>
            </a:r>
            <a:endParaRPr lang="pt-BR" sz="1800">
              <a:solidFill>
                <a:srgbClr val="0000FF"/>
              </a:solidFill>
            </a:endParaRPr>
          </a:p>
          <a:p>
            <a:pPr marL="0" indent="0">
              <a:buNone/>
              <a:defRPr/>
            </a:pPr>
            <a:r>
              <a:rPr lang="fr-FR" sz="2200" b="1">
                <a:solidFill>
                  <a:srgbClr val="FF0000"/>
                </a:solidFill>
              </a:rPr>
              <a:t>Ví dụ 3.24: </a:t>
            </a:r>
            <a:r>
              <a:rPr lang="fr-FR" sz="2200"/>
              <a:t>Chuyển đổi số </a:t>
            </a:r>
            <a:r>
              <a:rPr lang="fr-FR" sz="2400" b="1">
                <a:solidFill>
                  <a:srgbClr val="0000FF"/>
                </a:solidFill>
              </a:rPr>
              <a:t>010100</a:t>
            </a:r>
            <a:r>
              <a:rPr lang="fr-FR" sz="2400" b="1" baseline="-25000">
                <a:solidFill>
                  <a:srgbClr val="0000FF"/>
                </a:solidFill>
              </a:rPr>
              <a:t>2</a:t>
            </a:r>
            <a:r>
              <a:rPr lang="fr-FR" altLang="en-US" sz="2200" b="1" baseline="-25000">
                <a:solidFill>
                  <a:srgbClr val="0000FF"/>
                </a:solidFill>
              </a:rPr>
              <a:t> </a:t>
            </a:r>
            <a:r>
              <a:rPr lang="fr-FR" sz="2200"/>
              <a:t>sang hệ bát phân</a:t>
            </a:r>
            <a:endParaRPr lang="fr-FR" sz="2200" b="1">
              <a:solidFill>
                <a:srgbClr val="FF0000"/>
              </a:solidFill>
            </a:endParaRPr>
          </a:p>
          <a:p>
            <a:pPr marL="0" indent="0">
              <a:buNone/>
              <a:defRPr/>
            </a:pPr>
            <a:r>
              <a:rPr lang="fr-FR" sz="2200" b="1">
                <a:solidFill>
                  <a:srgbClr val="FF0000"/>
                </a:solidFill>
              </a:rPr>
              <a:t>		Phân nhóm: </a:t>
            </a:r>
            <a:r>
              <a:rPr lang="fr-FR" sz="2400" b="1">
                <a:solidFill>
                  <a:srgbClr val="0000FF"/>
                </a:solidFill>
              </a:rPr>
              <a:t>010</a:t>
            </a:r>
            <a:r>
              <a:rPr lang="fr-FR" sz="2400" b="1"/>
              <a:t>  </a:t>
            </a:r>
            <a:r>
              <a:rPr lang="fr-FR" sz="2400" b="1">
                <a:solidFill>
                  <a:srgbClr val="FF0000"/>
                </a:solidFill>
              </a:rPr>
              <a:t>100</a:t>
            </a:r>
            <a:r>
              <a:rPr lang="fr-FR" sz="2400" b="1" baseline="-25000"/>
              <a:t>2</a:t>
            </a:r>
            <a:r>
              <a:rPr lang="fr-FR" sz="2400"/>
              <a:t> = </a:t>
            </a:r>
            <a:r>
              <a:rPr lang="fr-FR" sz="2400" b="1">
                <a:solidFill>
                  <a:schemeClr val="bg1"/>
                </a:solidFill>
              </a:rPr>
              <a:t>24</a:t>
            </a:r>
            <a:r>
              <a:rPr lang="fr-FR" sz="2400" b="1" baseline="-25000"/>
              <a:t>8</a:t>
            </a:r>
            <a:endParaRPr lang="fr-FR" sz="2200" b="1"/>
          </a:p>
          <a:p>
            <a:pPr marL="0" indent="0">
              <a:buNone/>
              <a:defRPr/>
            </a:pPr>
            <a:r>
              <a:rPr lang="fr-FR" sz="2200" b="1">
                <a:solidFill>
                  <a:srgbClr val="FF0000"/>
                </a:solidFill>
              </a:rPr>
              <a:t>Ví dụ 3.25: </a:t>
            </a:r>
            <a:r>
              <a:rPr lang="fr-FR" sz="2200"/>
              <a:t>Chuyển đổi số </a:t>
            </a:r>
            <a:r>
              <a:rPr lang="fr-FR" sz="2200" b="1">
                <a:solidFill>
                  <a:srgbClr val="0000FF"/>
                </a:solidFill>
              </a:rPr>
              <a:t>1010101</a:t>
            </a:r>
            <a:r>
              <a:rPr lang="fr-FR" sz="2200" b="1" baseline="-25000">
                <a:solidFill>
                  <a:srgbClr val="0000FF"/>
                </a:solidFill>
              </a:rPr>
              <a:t>2</a:t>
            </a:r>
            <a:r>
              <a:rPr lang="fr-FR" altLang="en-US" sz="2200" b="1" baseline="-25000">
                <a:solidFill>
                  <a:srgbClr val="0000FF"/>
                </a:solidFill>
              </a:rPr>
              <a:t> </a:t>
            </a:r>
            <a:r>
              <a:rPr lang="fr-FR" sz="2200"/>
              <a:t>sang hệ bát phân (có độn thêm các số 0)</a:t>
            </a:r>
            <a:endParaRPr lang="fr-FR" sz="2200" b="1">
              <a:solidFill>
                <a:srgbClr val="FF0000"/>
              </a:solidFill>
            </a:endParaRPr>
          </a:p>
          <a:p>
            <a:pPr marL="0" indent="0">
              <a:buNone/>
              <a:defRPr/>
            </a:pPr>
            <a:r>
              <a:rPr lang="fr-FR" sz="2200" b="1">
                <a:solidFill>
                  <a:srgbClr val="FF0000"/>
                </a:solidFill>
              </a:rPr>
              <a:t>		Phân nhóm: </a:t>
            </a:r>
            <a:r>
              <a:rPr lang="fr-FR" sz="2400" b="1">
                <a:solidFill>
                  <a:srgbClr val="FF0000"/>
                </a:solidFill>
              </a:rPr>
              <a:t>00</a:t>
            </a:r>
            <a:r>
              <a:rPr lang="fr-FR" sz="2400" b="1">
                <a:solidFill>
                  <a:srgbClr val="0000FF"/>
                </a:solidFill>
              </a:rPr>
              <a:t>1 010 101</a:t>
            </a:r>
            <a:r>
              <a:rPr lang="fr-FR" sz="2400" b="1" baseline="-25000"/>
              <a:t>2</a:t>
            </a:r>
            <a:r>
              <a:rPr lang="fr-FR" sz="2400"/>
              <a:t> = </a:t>
            </a:r>
            <a:r>
              <a:rPr lang="fr-FR" sz="2400" b="1">
                <a:solidFill>
                  <a:schemeClr val="bg1"/>
                </a:solidFill>
              </a:rPr>
              <a:t>125</a:t>
            </a:r>
            <a:r>
              <a:rPr lang="fr-FR" sz="2400" b="1" baseline="-25000"/>
              <a:t>8</a:t>
            </a:r>
            <a:endParaRPr lang="fr-FR" sz="2400" b="1">
              <a:solidFill>
                <a:srgbClr val="FF0000"/>
              </a:solidFill>
            </a:endParaRPr>
          </a:p>
          <a:p>
            <a:pPr marL="0" indent="0" algn="just">
              <a:buNone/>
              <a:tabLst>
                <a:tab pos="852488" algn="l"/>
                <a:tab pos="2174875" algn="l"/>
              </a:tabLst>
              <a:defRPr/>
            </a:pPr>
            <a:endParaRPr lang="fr-FR" sz="2400" baseline="-25000">
              <a:solidFill>
                <a:srgbClr val="FF0000"/>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33</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B732E2F8-020A-4154-BD5C-092051A73CB6}"/>
              </a:ext>
            </a:extLst>
          </p:cNvPr>
          <p:cNvSpPr>
            <a:spLocks noGrp="1"/>
          </p:cNvSpPr>
          <p:nvPr>
            <p:ph type="sldNum" sz="quarter" idx="12"/>
          </p:nvPr>
        </p:nvSpPr>
        <p:spPr/>
        <p:txBody>
          <a:bodyPr/>
          <a:lstStyle/>
          <a:p>
            <a:fld id="{FE1236C6-0024-4286-AA03-0A6E67CE63D4}" type="slidenum">
              <a:rPr lang="en-US" smtClean="0"/>
              <a:t>33</a:t>
            </a:fld>
            <a:endParaRPr lang="en-US"/>
          </a:p>
        </p:txBody>
      </p:sp>
    </p:spTree>
    <p:extLst>
      <p:ext uri="{BB962C8B-B14F-4D97-AF65-F5344CB8AC3E}">
        <p14:creationId xmlns:p14="http://schemas.microsoft.com/office/powerpoint/2010/main" val="759821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433839" y="1112363"/>
            <a:ext cx="11646919" cy="5214296"/>
          </a:xfrm>
        </p:spPr>
        <p:txBody>
          <a:bodyPr>
            <a:noAutofit/>
          </a:bodyPr>
          <a:lstStyle/>
          <a:p>
            <a:pPr marL="514350" indent="-514350" algn="just">
              <a:buNone/>
              <a:defRPr/>
            </a:pPr>
            <a:r>
              <a:rPr lang="en-US" sz="2200" b="1">
                <a:solidFill>
                  <a:srgbClr val="0000FF"/>
                </a:solidFill>
              </a:rPr>
              <a:t>3.3. Chuyển đổi một số từ hệ nhị phân sang hệ bát phân và ngược lại</a:t>
            </a:r>
          </a:p>
          <a:p>
            <a:pPr marL="514350" indent="-514350" algn="just">
              <a:buNone/>
              <a:defRPr/>
            </a:pPr>
            <a:r>
              <a:rPr lang="en-US" sz="2200" b="1">
                <a:solidFill>
                  <a:srgbClr val="00B050"/>
                </a:solidFill>
              </a:rPr>
              <a:t>3.3.2. Chuyển đổi một số từ hệ bát phân sang hệ nhị phân</a:t>
            </a:r>
            <a:endParaRPr lang="pt-BR" sz="2200">
              <a:solidFill>
                <a:srgbClr val="00B050"/>
              </a:solidFill>
            </a:endParaRPr>
          </a:p>
          <a:p>
            <a:pPr marL="636588" algn="just">
              <a:defRPr/>
            </a:pPr>
            <a:r>
              <a:rPr lang="fr-FR" sz="2400"/>
              <a:t>Thay chữ số trong hệ bát phân bằng các nhóm 3 bit.</a:t>
            </a:r>
          </a:p>
          <a:p>
            <a:pPr marL="0" indent="0">
              <a:buNone/>
              <a:defRPr/>
            </a:pPr>
            <a:endParaRPr lang="fr-FR" sz="2200" b="1">
              <a:solidFill>
                <a:srgbClr val="FF0000"/>
              </a:solidFill>
            </a:endParaRPr>
          </a:p>
          <a:p>
            <a:pPr marL="0" indent="0">
              <a:buNone/>
              <a:defRPr/>
            </a:pPr>
            <a:r>
              <a:rPr lang="fr-FR" sz="2200" b="1">
                <a:solidFill>
                  <a:srgbClr val="FF0000"/>
                </a:solidFill>
              </a:rPr>
              <a:t>Ví dụ 3.26: </a:t>
            </a:r>
            <a:r>
              <a:rPr lang="fr-FR" sz="2200"/>
              <a:t>Chuyển đổi số </a:t>
            </a:r>
            <a:r>
              <a:rPr lang="fr-FR" sz="2400" b="1"/>
              <a:t>135,42</a:t>
            </a:r>
            <a:r>
              <a:rPr lang="fr-FR" sz="2400" b="1" baseline="-25000"/>
              <a:t>8</a:t>
            </a:r>
            <a:r>
              <a:rPr lang="fr-FR" altLang="en-US" sz="2200" b="1" baseline="-25000">
                <a:solidFill>
                  <a:srgbClr val="0000FF"/>
                </a:solidFill>
              </a:rPr>
              <a:t> </a:t>
            </a:r>
            <a:r>
              <a:rPr lang="fr-FR" sz="2200"/>
              <a:t>sang hệ nhị phân</a:t>
            </a:r>
            <a:endParaRPr lang="fr-FR" sz="2200" b="1">
              <a:solidFill>
                <a:srgbClr val="FF0000"/>
              </a:solidFill>
            </a:endParaRPr>
          </a:p>
          <a:p>
            <a:pPr marL="0" indent="0">
              <a:buNone/>
              <a:defRPr/>
            </a:pPr>
            <a:r>
              <a:rPr lang="fr-FR" sz="2200" b="1">
                <a:solidFill>
                  <a:srgbClr val="FF0000"/>
                </a:solidFill>
              </a:rPr>
              <a:t>	Phân chia:	 </a:t>
            </a:r>
            <a:r>
              <a:rPr lang="fr-FR" sz="2400"/>
              <a:t>1	   3	      5,	        4	          2</a:t>
            </a:r>
            <a:endParaRPr lang="en-US" sz="2400"/>
          </a:p>
          <a:p>
            <a:pPr>
              <a:buFont typeface="Arial" charset="0"/>
              <a:buNone/>
              <a:defRPr/>
            </a:pPr>
            <a:r>
              <a:rPr lang="fr-FR" sz="2400"/>
              <a:t>			         00</a:t>
            </a:r>
            <a:r>
              <a:rPr lang="fr-FR" sz="2400">
                <a:solidFill>
                  <a:srgbClr val="0000FF"/>
                </a:solidFill>
              </a:rPr>
              <a:t>1</a:t>
            </a:r>
            <a:r>
              <a:rPr lang="fr-FR" sz="2400"/>
              <a:t>      </a:t>
            </a:r>
            <a:r>
              <a:rPr lang="fr-FR" sz="2400">
                <a:solidFill>
                  <a:srgbClr val="FF0000"/>
                </a:solidFill>
              </a:rPr>
              <a:t>011</a:t>
            </a:r>
            <a:r>
              <a:rPr lang="fr-FR" sz="2400"/>
              <a:t>       </a:t>
            </a:r>
            <a:r>
              <a:rPr lang="fr-FR" sz="2400">
                <a:solidFill>
                  <a:srgbClr val="0000FF"/>
                </a:solidFill>
              </a:rPr>
              <a:t>101</a:t>
            </a:r>
            <a:r>
              <a:rPr lang="fr-FR" sz="2400"/>
              <a:t>,     </a:t>
            </a:r>
            <a:r>
              <a:rPr lang="fr-FR" sz="2400">
                <a:solidFill>
                  <a:srgbClr val="FF0000"/>
                </a:solidFill>
              </a:rPr>
              <a:t>100</a:t>
            </a:r>
            <a:r>
              <a:rPr lang="fr-FR" sz="2400"/>
              <a:t>     </a:t>
            </a:r>
            <a:r>
              <a:rPr lang="fr-FR" sz="2400">
                <a:solidFill>
                  <a:srgbClr val="0000FF"/>
                </a:solidFill>
              </a:rPr>
              <a:t>01</a:t>
            </a:r>
            <a:r>
              <a:rPr lang="fr-FR" sz="2400"/>
              <a:t>0</a:t>
            </a:r>
          </a:p>
          <a:p>
            <a:pPr>
              <a:buFont typeface="Arial" charset="0"/>
              <a:buNone/>
              <a:defRPr/>
            </a:pPr>
            <a:endParaRPr lang="fr-FR" sz="2400"/>
          </a:p>
          <a:p>
            <a:pPr>
              <a:buFont typeface="Arial" charset="0"/>
              <a:buNone/>
              <a:defRPr/>
            </a:pPr>
            <a:r>
              <a:rPr lang="fr-FR" sz="2400"/>
              <a:t>		</a:t>
            </a:r>
            <a:r>
              <a:rPr lang="fr-FR" sz="2200" b="1">
                <a:solidFill>
                  <a:srgbClr val="FF0000"/>
                </a:solidFill>
              </a:rPr>
              <a:t>Kết quả: </a:t>
            </a:r>
            <a:r>
              <a:rPr lang="fr-FR" sz="2400" b="1"/>
              <a:t>135,42</a:t>
            </a:r>
            <a:r>
              <a:rPr lang="fr-FR" sz="2400" b="1" baseline="-25000"/>
              <a:t>8 </a:t>
            </a:r>
            <a:r>
              <a:rPr lang="fr-FR" sz="2400"/>
              <a:t>= </a:t>
            </a:r>
            <a:r>
              <a:rPr lang="fr-FR" sz="2400" b="1"/>
              <a:t>00</a:t>
            </a:r>
            <a:r>
              <a:rPr lang="fr-FR" sz="2400" b="1">
                <a:solidFill>
                  <a:srgbClr val="0000FF"/>
                </a:solidFill>
              </a:rPr>
              <a:t>1</a:t>
            </a:r>
            <a:r>
              <a:rPr lang="fr-FR" sz="2400" b="1">
                <a:solidFill>
                  <a:srgbClr val="FF0000"/>
                </a:solidFill>
              </a:rPr>
              <a:t>011</a:t>
            </a:r>
            <a:r>
              <a:rPr lang="fr-FR" sz="2400" b="1">
                <a:solidFill>
                  <a:srgbClr val="0000FF"/>
                </a:solidFill>
              </a:rPr>
              <a:t>101</a:t>
            </a:r>
            <a:r>
              <a:rPr lang="fr-FR" sz="2400" b="1"/>
              <a:t>,</a:t>
            </a:r>
            <a:r>
              <a:rPr lang="fr-FR" sz="2400" b="1">
                <a:solidFill>
                  <a:srgbClr val="FF0000"/>
                </a:solidFill>
              </a:rPr>
              <a:t>100</a:t>
            </a:r>
            <a:r>
              <a:rPr lang="fr-FR" sz="2400" b="1">
                <a:solidFill>
                  <a:srgbClr val="0000FF"/>
                </a:solidFill>
              </a:rPr>
              <a:t>01</a:t>
            </a:r>
            <a:r>
              <a:rPr lang="fr-FR" sz="2400" b="1"/>
              <a:t>0</a:t>
            </a:r>
            <a:r>
              <a:rPr lang="fr-FR" sz="2400" b="1" baseline="-25000">
                <a:solidFill>
                  <a:srgbClr val="FF0000"/>
                </a:solidFill>
              </a:rPr>
              <a:t>2</a:t>
            </a:r>
            <a:endParaRPr lang="en-US" sz="2400" b="1" baseline="-25000">
              <a:solidFill>
                <a:srgbClr val="FF0000"/>
              </a:solidFill>
            </a:endParaRPr>
          </a:p>
          <a:p>
            <a:pPr marL="0" indent="0">
              <a:buNone/>
              <a:defRPr/>
            </a:pPr>
            <a:endParaRPr lang="fr-FR" sz="2200" b="1">
              <a:solidFill>
                <a:srgbClr val="FF0000"/>
              </a:solidFill>
            </a:endParaRPr>
          </a:p>
          <a:p>
            <a:pPr marL="0" indent="0" algn="just">
              <a:buNone/>
              <a:tabLst>
                <a:tab pos="852488" algn="l"/>
                <a:tab pos="2174875" algn="l"/>
              </a:tabLst>
              <a:defRPr/>
            </a:pPr>
            <a:r>
              <a:rPr lang="fr-FR" sz="2200" b="1">
                <a:solidFill>
                  <a:srgbClr val="FF0000"/>
                </a:solidFill>
              </a:rPr>
              <a:t>	</a:t>
            </a:r>
            <a:endParaRPr lang="fr-FR" sz="2400" baseline="-25000">
              <a:solidFill>
                <a:srgbClr val="FF0000"/>
              </a:solidFill>
            </a:endParaRPr>
          </a:p>
        </p:txBody>
      </p:sp>
      <p:sp>
        <p:nvSpPr>
          <p:cNvPr id="3" name="Oval 2"/>
          <p:cNvSpPr/>
          <p:nvPr/>
        </p:nvSpPr>
        <p:spPr>
          <a:xfrm>
            <a:off x="2820231" y="3368213"/>
            <a:ext cx="877329" cy="1173892"/>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784058" y="3396579"/>
            <a:ext cx="877329" cy="11738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98442" y="3396579"/>
            <a:ext cx="877329" cy="1173892"/>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921325" y="3322438"/>
            <a:ext cx="877329" cy="11738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885152" y="3322438"/>
            <a:ext cx="877329" cy="1173892"/>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34</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E018033F-DB44-4257-99D6-D642E74E9B36}"/>
              </a:ext>
            </a:extLst>
          </p:cNvPr>
          <p:cNvSpPr>
            <a:spLocks noGrp="1"/>
          </p:cNvSpPr>
          <p:nvPr>
            <p:ph type="sldNum" sz="quarter" idx="12"/>
          </p:nvPr>
        </p:nvSpPr>
        <p:spPr/>
        <p:txBody>
          <a:bodyPr/>
          <a:lstStyle/>
          <a:p>
            <a:fld id="{FE1236C6-0024-4286-AA03-0A6E67CE63D4}" type="slidenum">
              <a:rPr lang="en-US" smtClean="0"/>
              <a:t>34</a:t>
            </a:fld>
            <a:endParaRPr lang="en-US"/>
          </a:p>
        </p:txBody>
      </p:sp>
      <p:pic>
        <p:nvPicPr>
          <p:cNvPr id="11" name="Picture 10">
            <a:extLst>
              <a:ext uri="{FF2B5EF4-FFF2-40B4-BE49-F238E27FC236}">
                <a16:creationId xmlns:a16="http://schemas.microsoft.com/office/drawing/2014/main" id="{CEC53534-0C98-4CD9-AD5E-53EAE835F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5778" y="4866552"/>
            <a:ext cx="4514980" cy="1388198"/>
          </a:xfrm>
          <a:prstGeom prst="rect">
            <a:avLst/>
          </a:prstGeom>
        </p:spPr>
      </p:pic>
    </p:spTree>
    <p:extLst>
      <p:ext uri="{BB962C8B-B14F-4D97-AF65-F5344CB8AC3E}">
        <p14:creationId xmlns:p14="http://schemas.microsoft.com/office/powerpoint/2010/main" val="2134263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3. Chuyển đổi số giữa các hệ đếm</a:t>
            </a:r>
          </a:p>
        </p:txBody>
      </p:sp>
      <p:sp>
        <p:nvSpPr>
          <p:cNvPr id="2" name="Content Placeholder 1"/>
          <p:cNvSpPr>
            <a:spLocks noGrp="1"/>
          </p:cNvSpPr>
          <p:nvPr>
            <p:ph idx="1"/>
          </p:nvPr>
        </p:nvSpPr>
        <p:spPr>
          <a:xfrm>
            <a:off x="433839" y="1112363"/>
            <a:ext cx="11666943" cy="5214296"/>
          </a:xfrm>
        </p:spPr>
        <p:txBody>
          <a:bodyPr>
            <a:noAutofit/>
          </a:bodyPr>
          <a:lstStyle/>
          <a:p>
            <a:pPr marL="514350" indent="-514350" algn="just">
              <a:buNone/>
              <a:defRPr/>
            </a:pPr>
            <a:r>
              <a:rPr lang="en-US" sz="2200" b="1">
                <a:solidFill>
                  <a:srgbClr val="0000FF"/>
                </a:solidFill>
              </a:rPr>
              <a:t>3.4. Chuyển đổi một số từ hệ nhị phân sang hệ thập phân</a:t>
            </a:r>
          </a:p>
          <a:p>
            <a:pPr marL="0" indent="0" algn="just">
              <a:buNone/>
              <a:defRPr/>
            </a:pPr>
            <a:r>
              <a:rPr lang="en-US" sz="2400"/>
              <a:t>Mọi số N</a:t>
            </a:r>
            <a:r>
              <a:rPr lang="en-US" sz="2400" baseline="-25000"/>
              <a:t>2</a:t>
            </a:r>
            <a:r>
              <a:rPr lang="en-US" sz="2400"/>
              <a:t> có thể được biểu diễn dưới dạng:</a:t>
            </a:r>
          </a:p>
          <a:p>
            <a:pPr marL="0" indent="0" algn="ctr">
              <a:buNone/>
              <a:defRPr/>
            </a:pPr>
            <a:r>
              <a:rPr lang="pt-BR" sz="2800"/>
              <a:t>N</a:t>
            </a:r>
            <a:r>
              <a:rPr lang="pt-BR" sz="2800" baseline="-25000">
                <a:solidFill>
                  <a:srgbClr val="FF0000"/>
                </a:solidFill>
              </a:rPr>
              <a:t>2</a:t>
            </a:r>
            <a:r>
              <a:rPr lang="pt-BR" sz="2800"/>
              <a:t> = a</a:t>
            </a:r>
            <a:r>
              <a:rPr lang="pt-BR" sz="2800" baseline="-25000"/>
              <a:t>n</a:t>
            </a:r>
            <a:r>
              <a:rPr lang="pt-BR" sz="2800">
                <a:solidFill>
                  <a:srgbClr val="FF0000"/>
                </a:solidFill>
              </a:rPr>
              <a:t>2</a:t>
            </a:r>
            <a:r>
              <a:rPr lang="pt-BR" sz="2800" baseline="30000"/>
              <a:t>n</a:t>
            </a:r>
            <a:r>
              <a:rPr lang="pt-BR" sz="2800"/>
              <a:t> + a</a:t>
            </a:r>
            <a:r>
              <a:rPr lang="pt-BR" sz="2800" baseline="-25000"/>
              <a:t>n-1</a:t>
            </a:r>
            <a:r>
              <a:rPr lang="pt-BR" sz="2800">
                <a:solidFill>
                  <a:srgbClr val="FF0000"/>
                </a:solidFill>
              </a:rPr>
              <a:t>2</a:t>
            </a:r>
            <a:r>
              <a:rPr lang="pt-BR" sz="2800" baseline="30000"/>
              <a:t>n-1 </a:t>
            </a:r>
            <a:r>
              <a:rPr lang="pt-BR" sz="2800"/>
              <a:t>+...+ a</a:t>
            </a:r>
            <a:r>
              <a:rPr lang="pt-BR" sz="2800" baseline="-25000"/>
              <a:t>1</a:t>
            </a:r>
            <a:r>
              <a:rPr lang="pt-BR" sz="2800">
                <a:solidFill>
                  <a:srgbClr val="FF0000"/>
                </a:solidFill>
              </a:rPr>
              <a:t>2</a:t>
            </a:r>
            <a:r>
              <a:rPr lang="pt-BR" sz="2800" baseline="30000"/>
              <a:t>1</a:t>
            </a:r>
            <a:r>
              <a:rPr lang="pt-BR" sz="2800"/>
              <a:t>+a</a:t>
            </a:r>
            <a:r>
              <a:rPr lang="pt-BR" sz="2800" baseline="-25000"/>
              <a:t>0</a:t>
            </a:r>
            <a:r>
              <a:rPr lang="pt-BR" sz="2800">
                <a:solidFill>
                  <a:srgbClr val="FF0000"/>
                </a:solidFill>
              </a:rPr>
              <a:t>2</a:t>
            </a:r>
            <a:r>
              <a:rPr lang="pt-BR" sz="2800" baseline="30000"/>
              <a:t>0 </a:t>
            </a:r>
            <a:r>
              <a:rPr lang="pt-BR" sz="2800"/>
              <a:t>+ a</a:t>
            </a:r>
            <a:r>
              <a:rPr lang="pt-BR" sz="2800" baseline="-25000"/>
              <a:t>-1</a:t>
            </a:r>
            <a:r>
              <a:rPr lang="pt-BR" sz="2800">
                <a:solidFill>
                  <a:srgbClr val="FF0000"/>
                </a:solidFill>
              </a:rPr>
              <a:t>2</a:t>
            </a:r>
            <a:r>
              <a:rPr lang="pt-BR" sz="2800" baseline="30000"/>
              <a:t>-1</a:t>
            </a:r>
            <a:r>
              <a:rPr lang="pt-BR" sz="2800"/>
              <a:t>+...+a</a:t>
            </a:r>
            <a:r>
              <a:rPr lang="pt-BR" sz="2800" baseline="-25000"/>
              <a:t>-m</a:t>
            </a:r>
            <a:r>
              <a:rPr lang="pt-BR" sz="2800">
                <a:solidFill>
                  <a:srgbClr val="FF0000"/>
                </a:solidFill>
              </a:rPr>
              <a:t>2</a:t>
            </a:r>
            <a:r>
              <a:rPr lang="pt-BR" sz="2800" baseline="30000"/>
              <a:t>-m</a:t>
            </a:r>
            <a:r>
              <a:rPr lang="pt-BR" sz="2800"/>
              <a:t>,  a</a:t>
            </a:r>
            <a:r>
              <a:rPr lang="pt-BR" sz="2800" baseline="-25000"/>
              <a:t>i</a:t>
            </a:r>
            <a:r>
              <a:rPr lang="pt-BR" sz="2800"/>
              <a:t> = </a:t>
            </a:r>
            <a:r>
              <a:rPr lang="pt-BR" sz="2000"/>
              <a:t>{0, 1} </a:t>
            </a:r>
          </a:p>
          <a:p>
            <a:pPr marL="0" indent="0">
              <a:buNone/>
              <a:defRPr/>
            </a:pPr>
            <a:r>
              <a:rPr lang="fr-FR" sz="2200" b="1">
                <a:solidFill>
                  <a:srgbClr val="FF0000"/>
                </a:solidFill>
              </a:rPr>
              <a:t>Ví dụ 3.27: </a:t>
            </a:r>
            <a:r>
              <a:rPr lang="fr-FR" sz="2200"/>
              <a:t>Chuyển đổi số </a:t>
            </a:r>
            <a:r>
              <a:rPr lang="fr-FR" sz="2400" b="1">
                <a:solidFill>
                  <a:srgbClr val="FF0000"/>
                </a:solidFill>
              </a:rPr>
              <a:t>11101</a:t>
            </a:r>
            <a:r>
              <a:rPr lang="fr-FR" sz="2400" b="1"/>
              <a:t>,</a:t>
            </a:r>
            <a:r>
              <a:rPr lang="fr-FR" sz="2400" b="1">
                <a:solidFill>
                  <a:srgbClr val="0000FF"/>
                </a:solidFill>
              </a:rPr>
              <a:t>11</a:t>
            </a:r>
            <a:r>
              <a:rPr lang="fr-FR" sz="2400" b="1" baseline="-25000">
                <a:solidFill>
                  <a:srgbClr val="FF0000"/>
                </a:solidFill>
              </a:rPr>
              <a:t>2</a:t>
            </a:r>
            <a:r>
              <a:rPr lang="fr-FR" altLang="en-US" sz="2200" b="1" baseline="-25000">
                <a:solidFill>
                  <a:srgbClr val="0000FF"/>
                </a:solidFill>
              </a:rPr>
              <a:t> </a:t>
            </a:r>
            <a:r>
              <a:rPr lang="fr-FR" sz="2200"/>
              <a:t>sang hệ thập phân</a:t>
            </a:r>
            <a:endParaRPr lang="fr-FR" sz="2200" b="1">
              <a:solidFill>
                <a:srgbClr val="FF0000"/>
              </a:solidFill>
            </a:endParaRPr>
          </a:p>
          <a:p>
            <a:pPr marL="623888">
              <a:defRPr/>
            </a:pPr>
            <a:r>
              <a:rPr lang="fr-FR" sz="2400"/>
              <a:t>Số </a:t>
            </a:r>
            <a:r>
              <a:rPr lang="fr-FR" sz="2400" b="1">
                <a:solidFill>
                  <a:srgbClr val="FF0000"/>
                </a:solidFill>
              </a:rPr>
              <a:t>11101</a:t>
            </a:r>
            <a:r>
              <a:rPr lang="fr-FR" sz="2400" b="1"/>
              <a:t>,</a:t>
            </a:r>
            <a:r>
              <a:rPr lang="fr-FR" sz="2400" b="1">
                <a:solidFill>
                  <a:srgbClr val="0000FF"/>
                </a:solidFill>
              </a:rPr>
              <a:t>11</a:t>
            </a:r>
            <a:r>
              <a:rPr lang="fr-FR" sz="2400" b="1" baseline="-25000">
                <a:solidFill>
                  <a:srgbClr val="FF0000"/>
                </a:solidFill>
              </a:rPr>
              <a:t>2</a:t>
            </a:r>
            <a:r>
              <a:rPr lang="fr-FR" altLang="en-US" sz="2400" b="1" baseline="-25000">
                <a:solidFill>
                  <a:srgbClr val="0000FF"/>
                </a:solidFill>
              </a:rPr>
              <a:t> </a:t>
            </a:r>
            <a:r>
              <a:rPr lang="fr-FR" sz="2400"/>
              <a:t>sẽ tương đương với giá trị thập phân là:</a:t>
            </a:r>
          </a:p>
          <a:p>
            <a:pPr marL="623888">
              <a:defRPr/>
            </a:pPr>
            <a:r>
              <a:rPr lang="fr-FR" sz="2400"/>
              <a:t>Số nhị phân: 		</a:t>
            </a:r>
            <a:r>
              <a:rPr lang="fr-FR" sz="2400" b="1">
                <a:solidFill>
                  <a:srgbClr val="FF0000"/>
                </a:solidFill>
              </a:rPr>
              <a:t>1	1	1	0	1</a:t>
            </a:r>
            <a:r>
              <a:rPr lang="fr-FR" sz="2400" b="1"/>
              <a:t>	,	</a:t>
            </a:r>
            <a:r>
              <a:rPr lang="fr-FR" sz="2400" b="1">
                <a:solidFill>
                  <a:srgbClr val="0000FF"/>
                </a:solidFill>
              </a:rPr>
              <a:t>1	1</a:t>
            </a:r>
          </a:p>
          <a:p>
            <a:pPr marL="623888">
              <a:defRPr/>
            </a:pPr>
            <a:r>
              <a:rPr lang="fr-FR" sz="2400"/>
              <a:t>Số vị trí:		</a:t>
            </a:r>
            <a:r>
              <a:rPr lang="fr-FR" sz="2400" b="1"/>
              <a:t>4	3	2	1	0		-1	-2</a:t>
            </a:r>
          </a:p>
          <a:p>
            <a:pPr marL="623888">
              <a:defRPr/>
            </a:pPr>
            <a:r>
              <a:rPr lang="fr-FR" sz="2400"/>
              <a:t>Trị vị trí:		</a:t>
            </a:r>
            <a:r>
              <a:rPr lang="fr-FR" sz="2400" b="1"/>
              <a:t>2</a:t>
            </a:r>
            <a:r>
              <a:rPr lang="fr-FR" sz="2400" b="1" baseline="30000"/>
              <a:t>4</a:t>
            </a:r>
            <a:r>
              <a:rPr lang="fr-FR" sz="2400" b="1"/>
              <a:t>	2</a:t>
            </a:r>
            <a:r>
              <a:rPr lang="fr-FR" sz="2400" b="1" baseline="30000"/>
              <a:t>3</a:t>
            </a:r>
            <a:r>
              <a:rPr lang="fr-FR" sz="2400" b="1"/>
              <a:t>	2</a:t>
            </a:r>
            <a:r>
              <a:rPr lang="fr-FR" sz="2400" b="1" baseline="30000"/>
              <a:t>2</a:t>
            </a:r>
            <a:r>
              <a:rPr lang="fr-FR" sz="2400" b="1"/>
              <a:t>	2</a:t>
            </a:r>
            <a:r>
              <a:rPr lang="fr-FR" sz="2400" b="1" baseline="30000"/>
              <a:t>1</a:t>
            </a:r>
            <a:r>
              <a:rPr lang="fr-FR" sz="2400" b="1"/>
              <a:t>	2</a:t>
            </a:r>
            <a:r>
              <a:rPr lang="fr-FR" sz="2400" b="1" baseline="30000"/>
              <a:t>0</a:t>
            </a:r>
            <a:r>
              <a:rPr lang="fr-FR" sz="2400" b="1"/>
              <a:t>		2</a:t>
            </a:r>
            <a:r>
              <a:rPr lang="fr-FR" sz="2400" b="1" baseline="30000"/>
              <a:t>-1</a:t>
            </a:r>
            <a:r>
              <a:rPr lang="fr-FR" sz="2400" b="1"/>
              <a:t>	2</a:t>
            </a:r>
            <a:r>
              <a:rPr lang="fr-FR" sz="2400" b="1" baseline="30000"/>
              <a:t>-2</a:t>
            </a:r>
          </a:p>
          <a:p>
            <a:pPr marL="623888">
              <a:defRPr/>
            </a:pPr>
            <a:r>
              <a:rPr lang="fr-FR" sz="2400"/>
              <a:t>Hệ thập phân là:	</a:t>
            </a:r>
            <a:r>
              <a:rPr lang="fr-FR" sz="2400" b="1"/>
              <a:t>16	8	4	2	1		0,5	0,25</a:t>
            </a:r>
            <a:endParaRPr lang="fr-FR" sz="2400"/>
          </a:p>
          <a:p>
            <a:pPr marL="623888">
              <a:defRPr/>
            </a:pPr>
            <a:r>
              <a:rPr lang="fr-FR" sz="2400"/>
              <a:t>Như vậy: </a:t>
            </a:r>
            <a:r>
              <a:rPr lang="fr-FR" sz="2400" b="1"/>
              <a:t>11101,11</a:t>
            </a:r>
            <a:r>
              <a:rPr lang="fr-FR" sz="2400" b="1" baseline="-25000">
                <a:solidFill>
                  <a:srgbClr val="FF0000"/>
                </a:solidFill>
              </a:rPr>
              <a:t>2 </a:t>
            </a:r>
            <a:r>
              <a:rPr lang="fr-FR" sz="2400"/>
              <a:t>= </a:t>
            </a:r>
            <a:r>
              <a:rPr lang="en-US" sz="2400" b="1"/>
              <a:t>1</a:t>
            </a:r>
            <a:r>
              <a:rPr lang="en-US" sz="2400"/>
              <a:t>.16 + </a:t>
            </a:r>
            <a:r>
              <a:rPr lang="en-US" sz="2400" b="1"/>
              <a:t>1</a:t>
            </a:r>
            <a:r>
              <a:rPr lang="en-US" sz="2400"/>
              <a:t>.8 + </a:t>
            </a:r>
            <a:r>
              <a:rPr lang="en-US" sz="2400" b="1"/>
              <a:t>1</a:t>
            </a:r>
            <a:r>
              <a:rPr lang="en-US" sz="2400"/>
              <a:t>.4 + </a:t>
            </a:r>
            <a:r>
              <a:rPr lang="en-US" sz="2400" b="1"/>
              <a:t>0</a:t>
            </a:r>
            <a:r>
              <a:rPr lang="en-US" sz="2400"/>
              <a:t>.2 + </a:t>
            </a:r>
            <a:r>
              <a:rPr lang="en-US" sz="2400" b="1"/>
              <a:t>1</a:t>
            </a:r>
            <a:r>
              <a:rPr lang="en-US" sz="2400"/>
              <a:t>.1 + </a:t>
            </a:r>
            <a:r>
              <a:rPr lang="en-US" sz="2400" b="1"/>
              <a:t>1</a:t>
            </a:r>
            <a:r>
              <a:rPr lang="en-US" sz="2400"/>
              <a:t>.0,5 + </a:t>
            </a:r>
            <a:r>
              <a:rPr lang="en-US" sz="2400" b="1"/>
              <a:t>1</a:t>
            </a:r>
            <a:r>
              <a:rPr lang="en-US" sz="2400"/>
              <a:t>.0,25 = </a:t>
            </a:r>
            <a:r>
              <a:rPr lang="en-US" sz="2400" b="1"/>
              <a:t>29,75</a:t>
            </a:r>
            <a:r>
              <a:rPr lang="en-US" sz="2400" b="1" baseline="-25000">
                <a:solidFill>
                  <a:srgbClr val="FF0000"/>
                </a:solidFill>
              </a:rPr>
              <a:t>10</a:t>
            </a:r>
            <a:endParaRPr lang="fr-FR" sz="2400" baseline="-25000">
              <a:solidFill>
                <a:srgbClr val="FF0000"/>
              </a:solidFill>
            </a:endParaRPr>
          </a:p>
          <a:p>
            <a:pPr marL="0" indent="0" algn="just">
              <a:buNone/>
              <a:tabLst>
                <a:tab pos="852488" algn="l"/>
                <a:tab pos="2174875" algn="l"/>
              </a:tabLst>
              <a:defRPr/>
            </a:pPr>
            <a:r>
              <a:rPr lang="fr-FR" sz="2200" b="1">
                <a:solidFill>
                  <a:srgbClr val="FF0000"/>
                </a:solidFill>
              </a:rPr>
              <a:t>	</a:t>
            </a:r>
            <a:endParaRPr lang="fr-FR" sz="2400" baseline="-25000">
              <a:solidFill>
                <a:srgbClr val="FF0000"/>
              </a:solidFill>
            </a:endParaRPr>
          </a:p>
        </p:txBody>
      </p:sp>
      <p:cxnSp>
        <p:nvCxnSpPr>
          <p:cNvPr id="10" name="Straight Connector 9"/>
          <p:cNvCxnSpPr/>
          <p:nvPr/>
        </p:nvCxnSpPr>
        <p:spPr>
          <a:xfrm>
            <a:off x="8156722" y="4024664"/>
            <a:ext cx="0" cy="1470455"/>
          </a:xfrm>
          <a:prstGeom prst="line">
            <a:avLst/>
          </a:prstGeom>
          <a:ln w="3810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11" name="Rectangular Callout 10"/>
          <p:cNvSpPr/>
          <p:nvPr/>
        </p:nvSpPr>
        <p:spPr>
          <a:xfrm>
            <a:off x="8625017" y="2856196"/>
            <a:ext cx="2088292" cy="531341"/>
          </a:xfrm>
          <a:prstGeom prst="wedgeRectCallout">
            <a:avLst>
              <a:gd name="adj1" fmla="val -72312"/>
              <a:gd name="adj2" fmla="val 129942"/>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latin typeface="Times New Roman" pitchFamily="18" charset="0"/>
                <a:cs typeface="Times New Roman" pitchFamily="18" charset="0"/>
              </a:rPr>
              <a:t>Vị trí dấu phẩy cách</a:t>
            </a:r>
          </a:p>
        </p:txBody>
      </p:sp>
      <p:sp>
        <p:nvSpPr>
          <p:cNvPr id="12" name="Rectangle 11"/>
          <p:cNvSpPr/>
          <p:nvPr/>
        </p:nvSpPr>
        <p:spPr>
          <a:xfrm>
            <a:off x="716692" y="2104572"/>
            <a:ext cx="10750377" cy="451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455026" y="5495119"/>
            <a:ext cx="9012043" cy="451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35</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37A643DE-5B17-46DF-95BE-33FCD6D4CC20}"/>
              </a:ext>
            </a:extLst>
          </p:cNvPr>
          <p:cNvSpPr>
            <a:spLocks noGrp="1"/>
          </p:cNvSpPr>
          <p:nvPr>
            <p:ph type="sldNum" sz="quarter" idx="12"/>
          </p:nvPr>
        </p:nvSpPr>
        <p:spPr/>
        <p:txBody>
          <a:bodyPr/>
          <a:lstStyle/>
          <a:p>
            <a:fld id="{FE1236C6-0024-4286-AA03-0A6E67CE63D4}" type="slidenum">
              <a:rPr lang="en-US" smtClean="0"/>
              <a:t>35</a:t>
            </a:fld>
            <a:endParaRPr lang="en-US"/>
          </a:p>
        </p:txBody>
      </p:sp>
    </p:spTree>
    <p:extLst>
      <p:ext uri="{BB962C8B-B14F-4D97-AF65-F5344CB8AC3E}">
        <p14:creationId xmlns:p14="http://schemas.microsoft.com/office/powerpoint/2010/main" val="532477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4. Số học nhị phân</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200" b="1">
                <a:solidFill>
                  <a:srgbClr val="0000FF"/>
                </a:solidFill>
              </a:rPr>
              <a:t>4.1. Số học nhị phân</a:t>
            </a:r>
            <a:endParaRPr lang="pt-BR" sz="1800">
              <a:solidFill>
                <a:srgbClr val="0000FF"/>
              </a:solidFill>
            </a:endParaRPr>
          </a:p>
          <a:p>
            <a:pPr algn="just">
              <a:tabLst>
                <a:tab pos="852488" algn="l"/>
                <a:tab pos="2174875" algn="l"/>
              </a:tabLst>
              <a:defRPr/>
            </a:pPr>
            <a:r>
              <a:rPr lang="vi-VN" sz="2400"/>
              <a:t>Trong số học nhị phân chúng ta cũng có 4 phép toán cơ bản như trong số học thập phân là</a:t>
            </a:r>
            <a:r>
              <a:rPr lang="en-US" sz="2400"/>
              <a:t>:</a:t>
            </a:r>
            <a:r>
              <a:rPr lang="vi-VN" sz="2400"/>
              <a:t> </a:t>
            </a:r>
            <a:r>
              <a:rPr lang="vi-VN" sz="2400" b="1">
                <a:solidFill>
                  <a:srgbClr val="FF0000"/>
                </a:solidFill>
              </a:rPr>
              <a:t>cộng, trừ, nhân và chia</a:t>
            </a:r>
            <a:r>
              <a:rPr lang="vi-VN" sz="2400"/>
              <a:t>. Qui tắc của </a:t>
            </a:r>
            <a:r>
              <a:rPr lang="en-US" sz="2400"/>
              <a:t>3</a:t>
            </a:r>
            <a:r>
              <a:rPr lang="vi-VN" sz="2400"/>
              <a:t> phép tính cơ bản </a:t>
            </a:r>
            <a:r>
              <a:rPr lang="vi-VN" sz="2400" b="1">
                <a:solidFill>
                  <a:srgbClr val="FF0000"/>
                </a:solidFill>
              </a:rPr>
              <a:t>cộng</a:t>
            </a:r>
            <a:r>
              <a:rPr lang="en-US" sz="2400"/>
              <a:t>, </a:t>
            </a:r>
            <a:r>
              <a:rPr lang="en-US" sz="2400" b="1">
                <a:solidFill>
                  <a:srgbClr val="FF0000"/>
                </a:solidFill>
              </a:rPr>
              <a:t>trừ</a:t>
            </a:r>
            <a:r>
              <a:rPr lang="en-US" sz="2400"/>
              <a:t> và </a:t>
            </a:r>
            <a:r>
              <a:rPr lang="en-US" sz="2400" b="1">
                <a:solidFill>
                  <a:srgbClr val="FF0000"/>
                </a:solidFill>
              </a:rPr>
              <a:t>nhân</a:t>
            </a:r>
            <a:r>
              <a:rPr lang="en-US" sz="2400"/>
              <a:t> sau</a:t>
            </a:r>
            <a:r>
              <a:rPr lang="vi-VN" sz="2400"/>
              <a:t>:</a:t>
            </a:r>
            <a:endParaRPr lang="en-US" sz="2400"/>
          </a:p>
          <a:p>
            <a:pPr algn="just">
              <a:tabLst>
                <a:tab pos="852488" algn="l"/>
                <a:tab pos="2174875" algn="l"/>
              </a:tabLst>
              <a:defRPr/>
            </a:pPr>
            <a:endParaRPr lang="en-US" sz="2400" baseline="-25000">
              <a:solidFill>
                <a:srgbClr val="FF0000"/>
              </a:solidFill>
            </a:endParaRPr>
          </a:p>
          <a:p>
            <a:pPr algn="just">
              <a:tabLst>
                <a:tab pos="852488" algn="l"/>
                <a:tab pos="2174875" algn="l"/>
              </a:tabLst>
              <a:defRPr/>
            </a:pPr>
            <a:endParaRPr lang="en-US" sz="2400" baseline="-25000">
              <a:solidFill>
                <a:srgbClr val="FF0000"/>
              </a:solidFill>
            </a:endParaRPr>
          </a:p>
          <a:p>
            <a:pPr algn="just">
              <a:tabLst>
                <a:tab pos="852488" algn="l"/>
                <a:tab pos="2174875" algn="l"/>
              </a:tabLst>
              <a:defRPr/>
            </a:pPr>
            <a:endParaRPr lang="en-US" sz="2400" baseline="-25000">
              <a:solidFill>
                <a:srgbClr val="FF0000"/>
              </a:solidFill>
            </a:endParaRPr>
          </a:p>
          <a:p>
            <a:pPr algn="just">
              <a:tabLst>
                <a:tab pos="852488" algn="l"/>
                <a:tab pos="2174875" algn="l"/>
              </a:tabLst>
              <a:defRPr/>
            </a:pPr>
            <a:endParaRPr lang="en-US" sz="2400" baseline="-25000">
              <a:solidFill>
                <a:srgbClr val="FF0000"/>
              </a:solidFill>
            </a:endParaRPr>
          </a:p>
          <a:p>
            <a:pPr algn="just">
              <a:tabLst>
                <a:tab pos="852488" algn="l"/>
                <a:tab pos="2174875" algn="l"/>
              </a:tabLst>
              <a:defRPr/>
            </a:pPr>
            <a:endParaRPr lang="en-US" sz="2400" baseline="-25000">
              <a:solidFill>
                <a:srgbClr val="FF0000"/>
              </a:solidFill>
            </a:endParaRPr>
          </a:p>
          <a:p>
            <a:pPr algn="just">
              <a:tabLst>
                <a:tab pos="852488" algn="l"/>
                <a:tab pos="2174875" algn="l"/>
              </a:tabLst>
              <a:defRPr/>
            </a:pPr>
            <a:r>
              <a:rPr lang="vi-VN" sz="1800" b="1">
                <a:solidFill>
                  <a:srgbClr val="FF0000"/>
                </a:solidFill>
              </a:rPr>
              <a:t>Ghi chú:</a:t>
            </a:r>
            <a:r>
              <a:rPr lang="vi-VN" sz="1800"/>
              <a:t> </a:t>
            </a:r>
            <a:endParaRPr lang="en-US" sz="1800"/>
          </a:p>
          <a:p>
            <a:pPr lvl="1" algn="just">
              <a:buFont typeface="Wingdings" pitchFamily="2" charset="2"/>
              <a:buChar char="ü"/>
              <a:tabLst>
                <a:tab pos="852488" algn="l"/>
                <a:tab pos="2174875" algn="l"/>
              </a:tabLst>
              <a:defRPr/>
            </a:pPr>
            <a:r>
              <a:rPr lang="vi-VN" sz="1600"/>
              <a:t>Với phép cộng trong hệ nhị phân, 1 + 1 = 10, số 10 (đọc là một - không) chính là số 2 tương đương trong hệ thập phân. </a:t>
            </a:r>
            <a:r>
              <a:rPr lang="vi-VN" sz="1600" b="1">
                <a:solidFill>
                  <a:srgbClr val="0000FF"/>
                </a:solidFill>
              </a:rPr>
              <a:t>Viết 10 có thể hiểu là viết 0 nhớ 1</a:t>
            </a:r>
            <a:r>
              <a:rPr lang="vi-VN" sz="1600"/>
              <a:t>. Một cách tổng quát, khi cộng 2 hay nhiều chữ số nếu giá trị tổng lớn hơn cơ số b thì</a:t>
            </a:r>
            <a:r>
              <a:rPr lang="vi-VN" sz="1600" i="1"/>
              <a:t> </a:t>
            </a:r>
            <a:r>
              <a:rPr lang="vi-VN" sz="1600" i="1">
                <a:solidFill>
                  <a:srgbClr val="FF0000"/>
                </a:solidFill>
              </a:rPr>
              <a:t>ta viết phần lẻ và nhớ phần lớn hơn sang bên trái cạnh nó</a:t>
            </a:r>
            <a:r>
              <a:rPr lang="vi-VN" sz="1600" i="1"/>
              <a:t>.</a:t>
            </a:r>
            <a:endParaRPr lang="en-US" sz="1600" i="1"/>
          </a:p>
          <a:p>
            <a:pPr lvl="1" algn="just">
              <a:buFont typeface="Wingdings" pitchFamily="2" charset="2"/>
              <a:buChar char="ü"/>
              <a:tabLst>
                <a:tab pos="852488" algn="l"/>
                <a:tab pos="2174875" algn="l"/>
              </a:tabLst>
              <a:defRPr/>
            </a:pPr>
            <a:r>
              <a:rPr lang="fr-FR" sz="1600" b="1">
                <a:solidFill>
                  <a:srgbClr val="0000FF"/>
                </a:solidFill>
              </a:rPr>
              <a:t>0 -  1 = -1 (Viết 1 và mượn 1)</a:t>
            </a:r>
          </a:p>
        </p:txBody>
      </p:sp>
      <p:graphicFrame>
        <p:nvGraphicFramePr>
          <p:cNvPr id="3" name="Table 2"/>
          <p:cNvGraphicFramePr>
            <a:graphicFrameLocks noGrp="1"/>
          </p:cNvGraphicFramePr>
          <p:nvPr>
            <p:extLst>
              <p:ext uri="{D42A27DB-BD31-4B8C-83A1-F6EECF244321}">
                <p14:modId xmlns:p14="http://schemas.microsoft.com/office/powerpoint/2010/main" val="3174545555"/>
              </p:ext>
            </p:extLst>
          </p:nvPr>
        </p:nvGraphicFramePr>
        <p:xfrm>
          <a:off x="3015584" y="2769222"/>
          <a:ext cx="5329425" cy="1981200"/>
        </p:xfrm>
        <a:graphic>
          <a:graphicData uri="http://schemas.openxmlformats.org/drawingml/2006/table">
            <a:tbl>
              <a:tblPr firstRow="1" bandRow="1">
                <a:tableStyleId>{5940675A-B579-460E-94D1-54222C63F5DA}</a:tableStyleId>
              </a:tblPr>
              <a:tblGrid>
                <a:gridCol w="1065885">
                  <a:extLst>
                    <a:ext uri="{9D8B030D-6E8A-4147-A177-3AD203B41FA5}">
                      <a16:colId xmlns:a16="http://schemas.microsoft.com/office/drawing/2014/main" val="20000"/>
                    </a:ext>
                  </a:extLst>
                </a:gridCol>
                <a:gridCol w="1065885">
                  <a:extLst>
                    <a:ext uri="{9D8B030D-6E8A-4147-A177-3AD203B41FA5}">
                      <a16:colId xmlns:a16="http://schemas.microsoft.com/office/drawing/2014/main" val="20001"/>
                    </a:ext>
                  </a:extLst>
                </a:gridCol>
                <a:gridCol w="1065885">
                  <a:extLst>
                    <a:ext uri="{9D8B030D-6E8A-4147-A177-3AD203B41FA5}">
                      <a16:colId xmlns:a16="http://schemas.microsoft.com/office/drawing/2014/main" val="20002"/>
                    </a:ext>
                  </a:extLst>
                </a:gridCol>
                <a:gridCol w="1065885">
                  <a:extLst>
                    <a:ext uri="{9D8B030D-6E8A-4147-A177-3AD203B41FA5}">
                      <a16:colId xmlns:a16="http://schemas.microsoft.com/office/drawing/2014/main" val="20003"/>
                    </a:ext>
                  </a:extLst>
                </a:gridCol>
                <a:gridCol w="1065885">
                  <a:extLst>
                    <a:ext uri="{9D8B030D-6E8A-4147-A177-3AD203B41FA5}">
                      <a16:colId xmlns:a16="http://schemas.microsoft.com/office/drawing/2014/main" val="20004"/>
                    </a:ext>
                  </a:extLst>
                </a:gridCol>
              </a:tblGrid>
              <a:tr h="370840">
                <a:tc>
                  <a:txBody>
                    <a:bodyPr/>
                    <a:lstStyle/>
                    <a:p>
                      <a:pPr algn="ctr"/>
                      <a:r>
                        <a:rPr lang="en-US" sz="2000" b="1">
                          <a:latin typeface="Times New Roman" pitchFamily="18" charset="0"/>
                          <a:cs typeface="Times New Roman" pitchFamily="18" charset="0"/>
                        </a:rPr>
                        <a:t>X</a:t>
                      </a:r>
                    </a:p>
                  </a:txBody>
                  <a:tcPr anchor="ctr"/>
                </a:tc>
                <a:tc>
                  <a:txBody>
                    <a:bodyPr/>
                    <a:lstStyle/>
                    <a:p>
                      <a:pPr algn="ctr"/>
                      <a:r>
                        <a:rPr lang="en-US" sz="2000" b="1">
                          <a:latin typeface="Times New Roman" pitchFamily="18" charset="0"/>
                          <a:cs typeface="Times New Roman" pitchFamily="18" charset="0"/>
                        </a:rPr>
                        <a:t>Y</a:t>
                      </a:r>
                    </a:p>
                  </a:txBody>
                  <a:tcPr anchor="ctr"/>
                </a:tc>
                <a:tc>
                  <a:txBody>
                    <a:bodyPr/>
                    <a:lstStyle/>
                    <a:p>
                      <a:pPr algn="ctr"/>
                      <a:r>
                        <a:rPr lang="en-US" sz="2000" b="1">
                          <a:latin typeface="Times New Roman" pitchFamily="18" charset="0"/>
                          <a:cs typeface="Times New Roman" pitchFamily="18" charset="0"/>
                        </a:rPr>
                        <a:t>X + Y</a:t>
                      </a:r>
                    </a:p>
                  </a:txBody>
                  <a:tcPr anchor="ctr"/>
                </a:tc>
                <a:tc>
                  <a:txBody>
                    <a:bodyPr/>
                    <a:lstStyle/>
                    <a:p>
                      <a:pPr algn="ctr"/>
                      <a:r>
                        <a:rPr lang="en-US" sz="2000" b="1">
                          <a:latin typeface="Times New Roman" pitchFamily="18" charset="0"/>
                          <a:cs typeface="Times New Roman" pitchFamily="18" charset="0"/>
                        </a:rPr>
                        <a:t>X</a:t>
                      </a:r>
                      <a:r>
                        <a:rPr lang="en-US" sz="2000" b="1" baseline="0">
                          <a:latin typeface="Times New Roman" pitchFamily="18" charset="0"/>
                          <a:cs typeface="Times New Roman" pitchFamily="18" charset="0"/>
                        </a:rPr>
                        <a:t> - </a:t>
                      </a:r>
                      <a:r>
                        <a:rPr lang="en-US" sz="2000" b="1">
                          <a:latin typeface="Times New Roman" pitchFamily="18" charset="0"/>
                          <a:cs typeface="Times New Roman" pitchFamily="18" charset="0"/>
                        </a:rPr>
                        <a:t>Y</a:t>
                      </a:r>
                    </a:p>
                  </a:txBody>
                  <a:tcPr anchor="ctr"/>
                </a:tc>
                <a:tc>
                  <a:txBody>
                    <a:bodyPr/>
                    <a:lstStyle/>
                    <a:p>
                      <a:pPr algn="ctr"/>
                      <a:r>
                        <a:rPr lang="en-US" sz="2000" b="1">
                          <a:latin typeface="Times New Roman" pitchFamily="18" charset="0"/>
                          <a:cs typeface="Times New Roman" pitchFamily="18" charset="0"/>
                        </a:rPr>
                        <a:t>X.Y</a:t>
                      </a:r>
                    </a:p>
                  </a:txBody>
                  <a:tcPr anchor="ctr"/>
                </a:tc>
                <a:extLst>
                  <a:ext uri="{0D108BD9-81ED-4DB2-BD59-A6C34878D82A}">
                    <a16:rowId xmlns:a16="http://schemas.microsoft.com/office/drawing/2014/main" val="10000"/>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1"/>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solidFill>
                            <a:srgbClr val="0000FF"/>
                          </a:solidFill>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2"/>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3"/>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l"/>
                      <a:r>
                        <a:rPr lang="en-US" sz="2000" b="1">
                          <a:solidFill>
                            <a:srgbClr val="0000FF"/>
                          </a:solidFill>
                          <a:latin typeface="Times New Roman" pitchFamily="18" charset="0"/>
                          <a:cs typeface="Times New Roman" pitchFamily="18" charset="0"/>
                        </a:rPr>
                        <a:t>    10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extLst>
                  <a:ext uri="{0D108BD9-81ED-4DB2-BD59-A6C34878D82A}">
                    <a16:rowId xmlns:a16="http://schemas.microsoft.com/office/drawing/2014/main" val="10004"/>
                  </a:ext>
                </a:extLst>
              </a:tr>
            </a:tbl>
          </a:graphicData>
        </a:graphic>
      </p:graphicFrame>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36</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BFBA9D52-A80C-41FB-B633-E6516E7671B9}"/>
              </a:ext>
            </a:extLst>
          </p:cNvPr>
          <p:cNvSpPr>
            <a:spLocks noGrp="1"/>
          </p:cNvSpPr>
          <p:nvPr>
            <p:ph type="sldNum" sz="quarter" idx="12"/>
          </p:nvPr>
        </p:nvSpPr>
        <p:spPr/>
        <p:txBody>
          <a:bodyPr/>
          <a:lstStyle/>
          <a:p>
            <a:fld id="{FE1236C6-0024-4286-AA03-0A6E67CE63D4}" type="slidenum">
              <a:rPr lang="en-US" smtClean="0"/>
              <a:t>36</a:t>
            </a:fld>
            <a:endParaRPr lang="en-US"/>
          </a:p>
        </p:txBody>
      </p:sp>
    </p:spTree>
    <p:extLst>
      <p:ext uri="{BB962C8B-B14F-4D97-AF65-F5344CB8AC3E}">
        <p14:creationId xmlns:p14="http://schemas.microsoft.com/office/powerpoint/2010/main" val="762976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4. Số học nhị phân</a:t>
            </a:r>
          </a:p>
        </p:txBody>
      </p:sp>
      <p:sp>
        <p:nvSpPr>
          <p:cNvPr id="2" name="Content Placeholder 1"/>
          <p:cNvSpPr>
            <a:spLocks noGrp="1"/>
          </p:cNvSpPr>
          <p:nvPr>
            <p:ph idx="1"/>
          </p:nvPr>
        </p:nvSpPr>
        <p:spPr>
          <a:xfrm>
            <a:off x="153512" y="1112363"/>
            <a:ext cx="11671904" cy="5214296"/>
          </a:xfrm>
        </p:spPr>
        <p:txBody>
          <a:bodyPr>
            <a:noAutofit/>
          </a:bodyPr>
          <a:lstStyle/>
          <a:p>
            <a:pPr marL="514350" indent="-514350" algn="just">
              <a:buNone/>
              <a:defRPr/>
            </a:pPr>
            <a:r>
              <a:rPr lang="en-US" sz="2200" b="1">
                <a:solidFill>
                  <a:srgbClr val="0000FF"/>
                </a:solidFill>
              </a:rPr>
              <a:t>4.2. Phép cộng 2 số nhị phân</a:t>
            </a:r>
            <a:endParaRPr lang="pt-BR" sz="1800">
              <a:solidFill>
                <a:srgbClr val="0000FF"/>
              </a:solidFill>
            </a:endParaRPr>
          </a:p>
          <a:p>
            <a:pPr>
              <a:defRPr/>
            </a:pPr>
            <a:r>
              <a:rPr lang="fr-FR" sz="2200"/>
              <a:t>Cộng có nhớ các cặp số cùng vị trí từ phải sang trái</a:t>
            </a:r>
          </a:p>
          <a:p>
            <a:pPr>
              <a:defRPr/>
            </a:pPr>
            <a:r>
              <a:rPr lang="fr-FR" sz="2200"/>
              <a:t>Bảng cộng:</a:t>
            </a:r>
          </a:p>
          <a:p>
            <a:pPr marL="0" indent="0">
              <a:buNone/>
              <a:defRPr/>
            </a:pPr>
            <a:endParaRPr lang="fr-FR" sz="2200"/>
          </a:p>
          <a:p>
            <a:pPr marL="0" indent="0">
              <a:buNone/>
              <a:defRPr/>
            </a:pPr>
            <a:endParaRPr lang="fr-FR" sz="2200"/>
          </a:p>
          <a:p>
            <a:pPr marL="0" indent="0">
              <a:buNone/>
              <a:defRPr/>
            </a:pPr>
            <a:endParaRPr lang="fr-FR" sz="2200"/>
          </a:p>
          <a:p>
            <a:pPr marL="0" indent="0">
              <a:buNone/>
              <a:defRPr/>
            </a:pPr>
            <a:endParaRPr lang="fr-FR" sz="2200"/>
          </a:p>
          <a:p>
            <a:pPr marL="0" indent="0">
              <a:buNone/>
              <a:defRPr/>
            </a:pPr>
            <a:r>
              <a:rPr lang="fr-FR" sz="2200" b="1">
                <a:solidFill>
                  <a:srgbClr val="FF0000"/>
                </a:solidFill>
              </a:rPr>
              <a:t>Ví dụ 3.28: </a:t>
            </a:r>
            <a:r>
              <a:rPr lang="fr-FR" sz="2200"/>
              <a:t>Cộng 2 số nhị phân sau: </a:t>
            </a:r>
            <a:r>
              <a:rPr lang="fr-FR" sz="2200" b="1"/>
              <a:t>1010</a:t>
            </a:r>
            <a:r>
              <a:rPr lang="fr-FR" sz="2200" b="1" baseline="-25000"/>
              <a:t>2</a:t>
            </a:r>
            <a:r>
              <a:rPr lang="fr-FR" sz="2200" b="1"/>
              <a:t> + 1111</a:t>
            </a:r>
            <a:r>
              <a:rPr lang="fr-FR" sz="2200" b="1" baseline="-25000"/>
              <a:t>2</a:t>
            </a:r>
            <a:r>
              <a:rPr lang="fr-FR" sz="2200" b="1"/>
              <a:t> = ?</a:t>
            </a:r>
            <a:r>
              <a:rPr lang="fr-FR" sz="2200" b="1" baseline="-25000"/>
              <a:t>2</a:t>
            </a:r>
          </a:p>
          <a:p>
            <a:pPr marL="0" indent="0">
              <a:buNone/>
              <a:tabLst>
                <a:tab pos="1371600" algn="l"/>
              </a:tabLst>
              <a:defRPr/>
            </a:pPr>
            <a:r>
              <a:rPr lang="fr-FR" sz="2200" b="1">
                <a:solidFill>
                  <a:srgbClr val="FF0000"/>
                </a:solidFill>
              </a:rPr>
              <a:t>	Kết quả: </a:t>
            </a:r>
            <a:r>
              <a:rPr lang="fr-FR" sz="2200" b="1"/>
              <a:t>1010</a:t>
            </a:r>
            <a:r>
              <a:rPr lang="fr-FR" sz="2200" b="1" baseline="-25000"/>
              <a:t>2</a:t>
            </a:r>
            <a:r>
              <a:rPr lang="fr-FR" sz="2200" b="1"/>
              <a:t> + 1111</a:t>
            </a:r>
            <a:r>
              <a:rPr lang="fr-FR" sz="2200" b="1" baseline="-25000"/>
              <a:t>2</a:t>
            </a:r>
            <a:r>
              <a:rPr lang="fr-FR" sz="2200" b="1"/>
              <a:t> = </a:t>
            </a:r>
            <a:r>
              <a:rPr lang="fr-FR" sz="2200" b="1">
                <a:solidFill>
                  <a:srgbClr val="FF0000"/>
                </a:solidFill>
              </a:rPr>
              <a:t>11001</a:t>
            </a:r>
            <a:r>
              <a:rPr lang="fr-FR" sz="2200" b="1" baseline="-25000">
                <a:solidFill>
                  <a:srgbClr val="0000FF"/>
                </a:solidFill>
              </a:rPr>
              <a:t>2</a:t>
            </a:r>
          </a:p>
          <a:p>
            <a:pPr marL="0" indent="0">
              <a:buNone/>
              <a:tabLst>
                <a:tab pos="1371600" algn="l"/>
              </a:tabLst>
              <a:defRPr/>
            </a:pPr>
            <a:endParaRPr lang="fr-FR" sz="2200" b="1">
              <a:solidFill>
                <a:srgbClr val="FF0000"/>
              </a:solidFill>
            </a:endParaRPr>
          </a:p>
          <a:p>
            <a:pPr marL="0" indent="0">
              <a:buNone/>
              <a:defRPr/>
            </a:pPr>
            <a:r>
              <a:rPr lang="fr-FR" sz="2200" b="1">
                <a:solidFill>
                  <a:srgbClr val="FF0000"/>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724769439"/>
              </p:ext>
            </p:extLst>
          </p:nvPr>
        </p:nvGraphicFramePr>
        <p:xfrm>
          <a:off x="2695760" y="2145956"/>
          <a:ext cx="4318900" cy="1981200"/>
        </p:xfrm>
        <a:graphic>
          <a:graphicData uri="http://schemas.openxmlformats.org/drawingml/2006/table">
            <a:tbl>
              <a:tblPr firstRow="1" bandRow="1">
                <a:tableStyleId>{5940675A-B579-460E-94D1-54222C63F5DA}</a:tableStyleId>
              </a:tblPr>
              <a:tblGrid>
                <a:gridCol w="1079725">
                  <a:extLst>
                    <a:ext uri="{9D8B030D-6E8A-4147-A177-3AD203B41FA5}">
                      <a16:colId xmlns:a16="http://schemas.microsoft.com/office/drawing/2014/main" val="20000"/>
                    </a:ext>
                  </a:extLst>
                </a:gridCol>
                <a:gridCol w="1079725">
                  <a:extLst>
                    <a:ext uri="{9D8B030D-6E8A-4147-A177-3AD203B41FA5}">
                      <a16:colId xmlns:a16="http://schemas.microsoft.com/office/drawing/2014/main" val="20001"/>
                    </a:ext>
                  </a:extLst>
                </a:gridCol>
                <a:gridCol w="1079725">
                  <a:extLst>
                    <a:ext uri="{9D8B030D-6E8A-4147-A177-3AD203B41FA5}">
                      <a16:colId xmlns:a16="http://schemas.microsoft.com/office/drawing/2014/main" val="20002"/>
                    </a:ext>
                  </a:extLst>
                </a:gridCol>
                <a:gridCol w="1079725">
                  <a:extLst>
                    <a:ext uri="{9D8B030D-6E8A-4147-A177-3AD203B41FA5}">
                      <a16:colId xmlns:a16="http://schemas.microsoft.com/office/drawing/2014/main" val="20003"/>
                    </a:ext>
                  </a:extLst>
                </a:gridCol>
              </a:tblGrid>
              <a:tr h="370840">
                <a:tc>
                  <a:txBody>
                    <a:bodyPr/>
                    <a:lstStyle/>
                    <a:p>
                      <a:pPr algn="ctr"/>
                      <a:r>
                        <a:rPr lang="en-US" sz="2000" b="1">
                          <a:latin typeface="Times New Roman" pitchFamily="18" charset="0"/>
                          <a:cs typeface="Times New Roman" pitchFamily="18" charset="0"/>
                        </a:rPr>
                        <a:t>X</a:t>
                      </a:r>
                    </a:p>
                  </a:txBody>
                  <a:tcPr anchor="ctr"/>
                </a:tc>
                <a:tc>
                  <a:txBody>
                    <a:bodyPr/>
                    <a:lstStyle/>
                    <a:p>
                      <a:pPr algn="ctr"/>
                      <a:r>
                        <a:rPr lang="en-US" sz="2000" b="1">
                          <a:latin typeface="Times New Roman" pitchFamily="18" charset="0"/>
                          <a:cs typeface="Times New Roman" pitchFamily="18" charset="0"/>
                        </a:rPr>
                        <a:t>Y</a:t>
                      </a:r>
                    </a:p>
                  </a:txBody>
                  <a:tcPr anchor="ctr"/>
                </a:tc>
                <a:tc>
                  <a:txBody>
                    <a:bodyPr/>
                    <a:lstStyle/>
                    <a:p>
                      <a:pPr algn="ctr"/>
                      <a:r>
                        <a:rPr lang="en-US" sz="2000" b="1">
                          <a:latin typeface="Times New Roman" pitchFamily="18" charset="0"/>
                          <a:cs typeface="Times New Roman" pitchFamily="18" charset="0"/>
                        </a:rPr>
                        <a:t>X + Y</a:t>
                      </a:r>
                    </a:p>
                  </a:txBody>
                  <a:tcPr anchor="ctr"/>
                </a:tc>
                <a:tc>
                  <a:txBody>
                    <a:bodyPr/>
                    <a:lstStyle/>
                    <a:p>
                      <a:pPr algn="ctr"/>
                      <a:r>
                        <a:rPr lang="en-US" sz="2000" b="1">
                          <a:latin typeface="Times New Roman" pitchFamily="18" charset="0"/>
                          <a:cs typeface="Times New Roman" pitchFamily="18" charset="0"/>
                        </a:rPr>
                        <a:t>Nhớ</a:t>
                      </a:r>
                    </a:p>
                  </a:txBody>
                  <a:tcPr anchor="ctr"/>
                </a:tc>
                <a:extLst>
                  <a:ext uri="{0D108BD9-81ED-4DB2-BD59-A6C34878D82A}">
                    <a16:rowId xmlns:a16="http://schemas.microsoft.com/office/drawing/2014/main" val="10000"/>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1"/>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2"/>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3"/>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extLst>
                  <a:ext uri="{0D108BD9-81ED-4DB2-BD59-A6C34878D82A}">
                    <a16:rowId xmlns:a16="http://schemas.microsoft.com/office/drawing/2014/main" val="10004"/>
                  </a:ext>
                </a:extLst>
              </a:tr>
            </a:tbl>
          </a:graphicData>
        </a:graphic>
      </p:graphicFrame>
      <p:sp>
        <p:nvSpPr>
          <p:cNvPr id="4" name="Rounded Rectangle 3"/>
          <p:cNvSpPr/>
          <p:nvPr/>
        </p:nvSpPr>
        <p:spPr>
          <a:xfrm>
            <a:off x="8377881" y="412715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7" name="Rounded Rectangle 6"/>
          <p:cNvSpPr/>
          <p:nvPr/>
        </p:nvSpPr>
        <p:spPr>
          <a:xfrm>
            <a:off x="8822723" y="412715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8" name="Rounded Rectangle 7"/>
          <p:cNvSpPr/>
          <p:nvPr/>
        </p:nvSpPr>
        <p:spPr>
          <a:xfrm>
            <a:off x="9271691" y="413127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9" name="Rounded Rectangle 8"/>
          <p:cNvSpPr/>
          <p:nvPr/>
        </p:nvSpPr>
        <p:spPr>
          <a:xfrm>
            <a:off x="9716534" y="413127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0" name="Rounded Rectangle 9"/>
          <p:cNvSpPr/>
          <p:nvPr/>
        </p:nvSpPr>
        <p:spPr>
          <a:xfrm>
            <a:off x="8381997" y="465026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1" name="Rounded Rectangle 10"/>
          <p:cNvSpPr/>
          <p:nvPr/>
        </p:nvSpPr>
        <p:spPr>
          <a:xfrm>
            <a:off x="8826839" y="465026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2" name="Rounded Rectangle 11"/>
          <p:cNvSpPr/>
          <p:nvPr/>
        </p:nvSpPr>
        <p:spPr>
          <a:xfrm>
            <a:off x="9275807" y="465438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3" name="Rounded Rectangle 12"/>
          <p:cNvSpPr/>
          <p:nvPr/>
        </p:nvSpPr>
        <p:spPr>
          <a:xfrm>
            <a:off x="9720650" y="465438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14" name="Straight Connector 13"/>
          <p:cNvCxnSpPr/>
          <p:nvPr/>
        </p:nvCxnSpPr>
        <p:spPr>
          <a:xfrm>
            <a:off x="7944703" y="5226908"/>
            <a:ext cx="21342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77881" y="540403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6" name="Rounded Rectangle 15"/>
          <p:cNvSpPr/>
          <p:nvPr/>
        </p:nvSpPr>
        <p:spPr>
          <a:xfrm>
            <a:off x="8822723" y="540402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7" name="Rounded Rectangle 16"/>
          <p:cNvSpPr/>
          <p:nvPr/>
        </p:nvSpPr>
        <p:spPr>
          <a:xfrm>
            <a:off x="9271691" y="539578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8" name="Rounded Rectangle 17"/>
          <p:cNvSpPr/>
          <p:nvPr/>
        </p:nvSpPr>
        <p:spPr>
          <a:xfrm>
            <a:off x="9716534" y="539578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9" name="Rounded Rectangle 18"/>
          <p:cNvSpPr/>
          <p:nvPr/>
        </p:nvSpPr>
        <p:spPr>
          <a:xfrm>
            <a:off x="7933038" y="539991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0" name="Rounded Rectangle 19"/>
          <p:cNvSpPr/>
          <p:nvPr/>
        </p:nvSpPr>
        <p:spPr>
          <a:xfrm>
            <a:off x="8835080" y="3575218"/>
            <a:ext cx="358346" cy="38305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1" name="Rounded Rectangle 20"/>
          <p:cNvSpPr/>
          <p:nvPr/>
        </p:nvSpPr>
        <p:spPr>
          <a:xfrm>
            <a:off x="8396414" y="3047992"/>
            <a:ext cx="358346" cy="38305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2" name="Rounded Rectangle 21"/>
          <p:cNvSpPr/>
          <p:nvPr/>
        </p:nvSpPr>
        <p:spPr>
          <a:xfrm>
            <a:off x="7933038" y="2474086"/>
            <a:ext cx="358346" cy="38305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3" name="TextBox 22"/>
          <p:cNvSpPr txBox="1"/>
          <p:nvPr/>
        </p:nvSpPr>
        <p:spPr>
          <a:xfrm>
            <a:off x="7210472" y="2480949"/>
            <a:ext cx="684803" cy="369332"/>
          </a:xfrm>
          <a:prstGeom prst="rect">
            <a:avLst/>
          </a:prstGeom>
          <a:noFill/>
        </p:spPr>
        <p:txBody>
          <a:bodyPr wrap="none" rtlCol="0">
            <a:spAutoFit/>
          </a:bodyPr>
          <a:lstStyle/>
          <a:p>
            <a:r>
              <a:rPr lang="en-US" b="1">
                <a:solidFill>
                  <a:srgbClr val="FF0000"/>
                </a:solidFill>
                <a:latin typeface="Times New Roman" pitchFamily="18" charset="0"/>
                <a:cs typeface="Times New Roman" pitchFamily="18" charset="0"/>
              </a:rPr>
              <a:t>Nhớ:</a:t>
            </a:r>
          </a:p>
        </p:txBody>
      </p:sp>
      <p:cxnSp>
        <p:nvCxnSpPr>
          <p:cNvPr id="25" name="Elbow Connector 24"/>
          <p:cNvCxnSpPr>
            <a:stCxn id="8" idx="0"/>
            <a:endCxn id="20" idx="3"/>
          </p:cNvCxnSpPr>
          <p:nvPr/>
        </p:nvCxnSpPr>
        <p:spPr>
          <a:xfrm rot="16200000" flipV="1">
            <a:off x="9139883" y="3820291"/>
            <a:ext cx="364524" cy="257438"/>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0" idx="0"/>
            <a:endCxn id="21" idx="3"/>
          </p:cNvCxnSpPr>
          <p:nvPr/>
        </p:nvCxnSpPr>
        <p:spPr>
          <a:xfrm rot="16200000" flipV="1">
            <a:off x="8716659" y="3277623"/>
            <a:ext cx="335696" cy="259493"/>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1" idx="0"/>
            <a:endCxn id="22" idx="3"/>
          </p:cNvCxnSpPr>
          <p:nvPr/>
        </p:nvCxnSpPr>
        <p:spPr>
          <a:xfrm rot="16200000" flipV="1">
            <a:off x="8242298" y="2714702"/>
            <a:ext cx="382376" cy="284203"/>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2" idx="2"/>
            <a:endCxn id="19" idx="0"/>
          </p:cNvCxnSpPr>
          <p:nvPr/>
        </p:nvCxnSpPr>
        <p:spPr>
          <a:xfrm>
            <a:off x="8112211" y="2857145"/>
            <a:ext cx="0" cy="2542770"/>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754875" y="4441222"/>
            <a:ext cx="286795" cy="269788"/>
            <a:chOff x="7235881" y="4453579"/>
            <a:chExt cx="286795" cy="269788"/>
          </a:xfrm>
        </p:grpSpPr>
        <p:cxnSp>
          <p:nvCxnSpPr>
            <p:cNvPr id="29" name="Straight Connector 28"/>
            <p:cNvCxnSpPr/>
            <p:nvPr/>
          </p:nvCxnSpPr>
          <p:spPr>
            <a:xfrm>
              <a:off x="7235881" y="4588473"/>
              <a:ext cx="286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379278" y="4453579"/>
              <a:ext cx="0" cy="2697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37</a:t>
            </a:fld>
            <a:endParaRPr lang="en-US" altLang="en-US" sz="1800" b="1">
              <a:solidFill>
                <a:schemeClr val="bg1"/>
              </a:solidFill>
              <a:latin typeface="Courier New" pitchFamily="49" charset="0"/>
              <a:cs typeface="Courier New" pitchFamily="49" charset="0"/>
            </a:endParaRPr>
          </a:p>
        </p:txBody>
      </p:sp>
      <p:sp>
        <p:nvSpPr>
          <p:cNvPr id="24" name="Slide Number Placeholder 23">
            <a:extLst>
              <a:ext uri="{FF2B5EF4-FFF2-40B4-BE49-F238E27FC236}">
                <a16:creationId xmlns:a16="http://schemas.microsoft.com/office/drawing/2014/main" id="{68D34854-332D-46FE-8549-5182B25C5F11}"/>
              </a:ext>
            </a:extLst>
          </p:cNvPr>
          <p:cNvSpPr>
            <a:spLocks noGrp="1"/>
          </p:cNvSpPr>
          <p:nvPr>
            <p:ph type="sldNum" sz="quarter" idx="12"/>
          </p:nvPr>
        </p:nvSpPr>
        <p:spPr/>
        <p:txBody>
          <a:bodyPr/>
          <a:lstStyle/>
          <a:p>
            <a:fld id="{FE1236C6-0024-4286-AA03-0A6E67CE63D4}" type="slidenum">
              <a:rPr lang="en-US" smtClean="0"/>
              <a:t>37</a:t>
            </a:fld>
            <a:endParaRPr lang="en-US"/>
          </a:p>
        </p:txBody>
      </p:sp>
    </p:spTree>
    <p:extLst>
      <p:ext uri="{BB962C8B-B14F-4D97-AF65-F5344CB8AC3E}">
        <p14:creationId xmlns:p14="http://schemas.microsoft.com/office/powerpoint/2010/main" val="3932432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ircle(in)">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circle(in)">
                                      <p:cBhvr>
                                        <p:cTn id="15" dur="2000"/>
                                        <p:tgtEl>
                                          <p:spTgt spid="28"/>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circle(in)">
                                      <p:cBhvr>
                                        <p:cTn id="18" dur="2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circle(in)">
                                      <p:cBhvr>
                                        <p:cTn id="23" dur="2000"/>
                                        <p:tgtEl>
                                          <p:spTgt spid="31"/>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circle(in)">
                                      <p:cBhvr>
                                        <p:cTn id="26" dur="2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circle(in)">
                                      <p:cBhvr>
                                        <p:cTn id="31"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4. Số học nhị phân</a:t>
            </a:r>
          </a:p>
        </p:txBody>
      </p:sp>
      <p:sp>
        <p:nvSpPr>
          <p:cNvPr id="2" name="Content Placeholder 1"/>
          <p:cNvSpPr>
            <a:spLocks noGrp="1"/>
          </p:cNvSpPr>
          <p:nvPr>
            <p:ph idx="1"/>
          </p:nvPr>
        </p:nvSpPr>
        <p:spPr>
          <a:xfrm>
            <a:off x="53397" y="1112363"/>
            <a:ext cx="11772020" cy="5214296"/>
          </a:xfrm>
        </p:spPr>
        <p:txBody>
          <a:bodyPr>
            <a:noAutofit/>
          </a:bodyPr>
          <a:lstStyle/>
          <a:p>
            <a:pPr marL="514350" indent="-514350" algn="just">
              <a:buNone/>
              <a:defRPr/>
            </a:pPr>
            <a:r>
              <a:rPr lang="en-US" sz="2200" b="1">
                <a:solidFill>
                  <a:srgbClr val="0000FF"/>
                </a:solidFill>
              </a:rPr>
              <a:t>4.2. Phép cộng 2 số nhị phân</a:t>
            </a:r>
            <a:endParaRPr lang="pt-BR" sz="1800">
              <a:solidFill>
                <a:srgbClr val="0000FF"/>
              </a:solidFill>
            </a:endParaRPr>
          </a:p>
          <a:p>
            <a:pPr>
              <a:defRPr/>
            </a:pPr>
            <a:r>
              <a:rPr lang="fr-FR" sz="2200"/>
              <a:t>Cộng có nhớ các cặp số cùng vị trí từ phải sang trái</a:t>
            </a:r>
          </a:p>
          <a:p>
            <a:pPr>
              <a:defRPr/>
            </a:pPr>
            <a:r>
              <a:rPr lang="fr-FR" sz="2200"/>
              <a:t>Bảng cộng:</a:t>
            </a:r>
          </a:p>
          <a:p>
            <a:pPr marL="0" indent="0">
              <a:buNone/>
              <a:defRPr/>
            </a:pPr>
            <a:endParaRPr lang="fr-FR" sz="2200"/>
          </a:p>
          <a:p>
            <a:pPr marL="0" indent="0">
              <a:buNone/>
              <a:defRPr/>
            </a:pPr>
            <a:endParaRPr lang="fr-FR" sz="2200"/>
          </a:p>
          <a:p>
            <a:pPr marL="0" indent="0">
              <a:buNone/>
              <a:defRPr/>
            </a:pPr>
            <a:endParaRPr lang="fr-FR" sz="2200"/>
          </a:p>
          <a:p>
            <a:pPr marL="0" indent="0">
              <a:buNone/>
              <a:defRPr/>
            </a:pPr>
            <a:endParaRPr lang="fr-FR" sz="2200"/>
          </a:p>
          <a:p>
            <a:pPr marL="0" indent="0">
              <a:buNone/>
              <a:defRPr/>
            </a:pPr>
            <a:r>
              <a:rPr lang="fr-FR" sz="2200" b="1">
                <a:solidFill>
                  <a:srgbClr val="FF0000"/>
                </a:solidFill>
              </a:rPr>
              <a:t>Ví dụ 3.29: </a:t>
            </a:r>
            <a:r>
              <a:rPr lang="fr-FR" sz="2200"/>
              <a:t>Cộng 2 số nhị phân sau: </a:t>
            </a:r>
            <a:r>
              <a:rPr lang="fr-FR" sz="2200" b="1"/>
              <a:t>11101</a:t>
            </a:r>
            <a:r>
              <a:rPr lang="fr-FR" sz="2200" b="1" baseline="-25000"/>
              <a:t>2</a:t>
            </a:r>
            <a:r>
              <a:rPr lang="fr-FR" sz="2200" b="1"/>
              <a:t> + 10001</a:t>
            </a:r>
            <a:r>
              <a:rPr lang="fr-FR" sz="2200" b="1" baseline="-25000"/>
              <a:t>2</a:t>
            </a:r>
            <a:r>
              <a:rPr lang="fr-FR" sz="2200" b="1"/>
              <a:t> = ?</a:t>
            </a:r>
            <a:r>
              <a:rPr lang="fr-FR" sz="2200" b="1" baseline="-25000"/>
              <a:t>2</a:t>
            </a:r>
          </a:p>
          <a:p>
            <a:pPr marL="0" indent="0">
              <a:buNone/>
              <a:tabLst>
                <a:tab pos="1371600" algn="l"/>
              </a:tabLst>
              <a:defRPr/>
            </a:pPr>
            <a:r>
              <a:rPr lang="fr-FR" sz="2200" b="1">
                <a:solidFill>
                  <a:srgbClr val="FF0000"/>
                </a:solidFill>
              </a:rPr>
              <a:t>	Kết quả: </a:t>
            </a:r>
            <a:r>
              <a:rPr lang="fr-FR" sz="2200" b="1"/>
              <a:t>11101</a:t>
            </a:r>
            <a:r>
              <a:rPr lang="fr-FR" sz="2200" b="1" baseline="-25000"/>
              <a:t>2</a:t>
            </a:r>
            <a:r>
              <a:rPr lang="fr-FR" sz="2200" b="1"/>
              <a:t> + 10001</a:t>
            </a:r>
            <a:r>
              <a:rPr lang="fr-FR" sz="2200" b="1" baseline="-25000"/>
              <a:t>2</a:t>
            </a:r>
            <a:r>
              <a:rPr lang="fr-FR" sz="2200" b="1"/>
              <a:t> = </a:t>
            </a:r>
            <a:r>
              <a:rPr lang="fr-FR" sz="2200" b="1">
                <a:solidFill>
                  <a:srgbClr val="FF0000"/>
                </a:solidFill>
              </a:rPr>
              <a:t>101110</a:t>
            </a:r>
            <a:r>
              <a:rPr lang="fr-FR" sz="2200" b="1" baseline="-25000"/>
              <a:t>2</a:t>
            </a:r>
          </a:p>
          <a:p>
            <a:pPr marL="0" indent="0">
              <a:buNone/>
              <a:tabLst>
                <a:tab pos="1371600" algn="l"/>
              </a:tabLst>
              <a:defRPr/>
            </a:pPr>
            <a:endParaRPr lang="fr-FR" sz="2200" b="1">
              <a:solidFill>
                <a:srgbClr val="FF0000"/>
              </a:solidFill>
            </a:endParaRPr>
          </a:p>
          <a:p>
            <a:pPr marL="0" indent="0">
              <a:buNone/>
              <a:defRPr/>
            </a:pPr>
            <a:r>
              <a:rPr lang="fr-FR" sz="2200" b="1">
                <a:solidFill>
                  <a:srgbClr val="FF0000"/>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1049862806"/>
              </p:ext>
            </p:extLst>
          </p:nvPr>
        </p:nvGraphicFramePr>
        <p:xfrm>
          <a:off x="2313419" y="2202840"/>
          <a:ext cx="4318900" cy="1981200"/>
        </p:xfrm>
        <a:graphic>
          <a:graphicData uri="http://schemas.openxmlformats.org/drawingml/2006/table">
            <a:tbl>
              <a:tblPr firstRow="1" bandRow="1">
                <a:tableStyleId>{5940675A-B579-460E-94D1-54222C63F5DA}</a:tableStyleId>
              </a:tblPr>
              <a:tblGrid>
                <a:gridCol w="1079725">
                  <a:extLst>
                    <a:ext uri="{9D8B030D-6E8A-4147-A177-3AD203B41FA5}">
                      <a16:colId xmlns:a16="http://schemas.microsoft.com/office/drawing/2014/main" val="20000"/>
                    </a:ext>
                  </a:extLst>
                </a:gridCol>
                <a:gridCol w="1079725">
                  <a:extLst>
                    <a:ext uri="{9D8B030D-6E8A-4147-A177-3AD203B41FA5}">
                      <a16:colId xmlns:a16="http://schemas.microsoft.com/office/drawing/2014/main" val="20001"/>
                    </a:ext>
                  </a:extLst>
                </a:gridCol>
                <a:gridCol w="1079725">
                  <a:extLst>
                    <a:ext uri="{9D8B030D-6E8A-4147-A177-3AD203B41FA5}">
                      <a16:colId xmlns:a16="http://schemas.microsoft.com/office/drawing/2014/main" val="20002"/>
                    </a:ext>
                  </a:extLst>
                </a:gridCol>
                <a:gridCol w="1079725">
                  <a:extLst>
                    <a:ext uri="{9D8B030D-6E8A-4147-A177-3AD203B41FA5}">
                      <a16:colId xmlns:a16="http://schemas.microsoft.com/office/drawing/2014/main" val="20003"/>
                    </a:ext>
                  </a:extLst>
                </a:gridCol>
              </a:tblGrid>
              <a:tr h="370840">
                <a:tc>
                  <a:txBody>
                    <a:bodyPr/>
                    <a:lstStyle/>
                    <a:p>
                      <a:pPr algn="ctr"/>
                      <a:r>
                        <a:rPr lang="en-US" sz="2000" b="1">
                          <a:latin typeface="Times New Roman" pitchFamily="18" charset="0"/>
                          <a:cs typeface="Times New Roman" pitchFamily="18" charset="0"/>
                        </a:rPr>
                        <a:t>X</a:t>
                      </a:r>
                    </a:p>
                  </a:txBody>
                  <a:tcPr anchor="ctr"/>
                </a:tc>
                <a:tc>
                  <a:txBody>
                    <a:bodyPr/>
                    <a:lstStyle/>
                    <a:p>
                      <a:pPr algn="ctr"/>
                      <a:r>
                        <a:rPr lang="en-US" sz="2000" b="1">
                          <a:latin typeface="Times New Roman" pitchFamily="18" charset="0"/>
                          <a:cs typeface="Times New Roman" pitchFamily="18" charset="0"/>
                        </a:rPr>
                        <a:t>Y</a:t>
                      </a:r>
                    </a:p>
                  </a:txBody>
                  <a:tcPr anchor="ctr"/>
                </a:tc>
                <a:tc>
                  <a:txBody>
                    <a:bodyPr/>
                    <a:lstStyle/>
                    <a:p>
                      <a:pPr algn="ctr"/>
                      <a:r>
                        <a:rPr lang="en-US" sz="2000" b="1">
                          <a:latin typeface="Times New Roman" pitchFamily="18" charset="0"/>
                          <a:cs typeface="Times New Roman" pitchFamily="18" charset="0"/>
                        </a:rPr>
                        <a:t>X + Y</a:t>
                      </a:r>
                    </a:p>
                  </a:txBody>
                  <a:tcPr anchor="ctr"/>
                </a:tc>
                <a:tc>
                  <a:txBody>
                    <a:bodyPr/>
                    <a:lstStyle/>
                    <a:p>
                      <a:pPr algn="ctr"/>
                      <a:r>
                        <a:rPr lang="en-US" sz="2000" b="1">
                          <a:latin typeface="Times New Roman" pitchFamily="18" charset="0"/>
                          <a:cs typeface="Times New Roman" pitchFamily="18" charset="0"/>
                        </a:rPr>
                        <a:t>Nhớ</a:t>
                      </a:r>
                    </a:p>
                  </a:txBody>
                  <a:tcPr anchor="ctr"/>
                </a:tc>
                <a:extLst>
                  <a:ext uri="{0D108BD9-81ED-4DB2-BD59-A6C34878D82A}">
                    <a16:rowId xmlns:a16="http://schemas.microsoft.com/office/drawing/2014/main" val="10000"/>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1"/>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2"/>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3"/>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extLst>
                  <a:ext uri="{0D108BD9-81ED-4DB2-BD59-A6C34878D82A}">
                    <a16:rowId xmlns:a16="http://schemas.microsoft.com/office/drawing/2014/main" val="10004"/>
                  </a:ext>
                </a:extLst>
              </a:tr>
            </a:tbl>
          </a:graphicData>
        </a:graphic>
      </p:graphicFrame>
      <p:sp>
        <p:nvSpPr>
          <p:cNvPr id="4" name="Rounded Rectangle 3"/>
          <p:cNvSpPr/>
          <p:nvPr/>
        </p:nvSpPr>
        <p:spPr>
          <a:xfrm>
            <a:off x="8377881" y="412715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7" name="Rounded Rectangle 6"/>
          <p:cNvSpPr/>
          <p:nvPr/>
        </p:nvSpPr>
        <p:spPr>
          <a:xfrm>
            <a:off x="8822723" y="412715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8" name="Rounded Rectangle 7"/>
          <p:cNvSpPr/>
          <p:nvPr/>
        </p:nvSpPr>
        <p:spPr>
          <a:xfrm>
            <a:off x="9271691" y="413127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9" name="Rounded Rectangle 8"/>
          <p:cNvSpPr/>
          <p:nvPr/>
        </p:nvSpPr>
        <p:spPr>
          <a:xfrm>
            <a:off x="9716534" y="413127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0" name="Rounded Rectangle 9"/>
          <p:cNvSpPr/>
          <p:nvPr/>
        </p:nvSpPr>
        <p:spPr>
          <a:xfrm>
            <a:off x="8381997" y="465026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1" name="Rounded Rectangle 10"/>
          <p:cNvSpPr/>
          <p:nvPr/>
        </p:nvSpPr>
        <p:spPr>
          <a:xfrm>
            <a:off x="8826839" y="465026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2" name="Rounded Rectangle 11"/>
          <p:cNvSpPr/>
          <p:nvPr/>
        </p:nvSpPr>
        <p:spPr>
          <a:xfrm>
            <a:off x="9275807" y="465438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3" name="Rounded Rectangle 12"/>
          <p:cNvSpPr/>
          <p:nvPr/>
        </p:nvSpPr>
        <p:spPr>
          <a:xfrm>
            <a:off x="9720650" y="465438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14" name="Straight Connector 13"/>
          <p:cNvCxnSpPr/>
          <p:nvPr/>
        </p:nvCxnSpPr>
        <p:spPr>
          <a:xfrm>
            <a:off x="7473248" y="5226908"/>
            <a:ext cx="26057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77881" y="540403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6" name="Rounded Rectangle 15"/>
          <p:cNvSpPr/>
          <p:nvPr/>
        </p:nvSpPr>
        <p:spPr>
          <a:xfrm>
            <a:off x="8822723" y="540402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7" name="Rounded Rectangle 16"/>
          <p:cNvSpPr/>
          <p:nvPr/>
        </p:nvSpPr>
        <p:spPr>
          <a:xfrm>
            <a:off x="9271691" y="539578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8" name="Rounded Rectangle 17"/>
          <p:cNvSpPr/>
          <p:nvPr/>
        </p:nvSpPr>
        <p:spPr>
          <a:xfrm>
            <a:off x="9716534" y="539578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9" name="Rounded Rectangle 18"/>
          <p:cNvSpPr/>
          <p:nvPr/>
        </p:nvSpPr>
        <p:spPr>
          <a:xfrm>
            <a:off x="7933038" y="539991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22" name="Rounded Rectangle 21"/>
          <p:cNvSpPr/>
          <p:nvPr/>
        </p:nvSpPr>
        <p:spPr>
          <a:xfrm>
            <a:off x="7476837" y="3601302"/>
            <a:ext cx="358346" cy="38305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3" name="TextBox 22"/>
          <p:cNvSpPr txBox="1"/>
          <p:nvPr/>
        </p:nvSpPr>
        <p:spPr>
          <a:xfrm>
            <a:off x="6813159" y="3601302"/>
            <a:ext cx="684803" cy="369332"/>
          </a:xfrm>
          <a:prstGeom prst="rect">
            <a:avLst/>
          </a:prstGeom>
          <a:noFill/>
        </p:spPr>
        <p:txBody>
          <a:bodyPr wrap="none" rtlCol="0">
            <a:spAutoFit/>
          </a:bodyPr>
          <a:lstStyle/>
          <a:p>
            <a:r>
              <a:rPr lang="en-US" b="1">
                <a:solidFill>
                  <a:srgbClr val="FF0000"/>
                </a:solidFill>
                <a:latin typeface="Times New Roman" pitchFamily="18" charset="0"/>
                <a:cs typeface="Times New Roman" pitchFamily="18" charset="0"/>
              </a:rPr>
              <a:t>Nhớ:</a:t>
            </a:r>
          </a:p>
        </p:txBody>
      </p:sp>
      <p:sp>
        <p:nvSpPr>
          <p:cNvPr id="24" name="Rounded Rectangle 23"/>
          <p:cNvSpPr/>
          <p:nvPr/>
        </p:nvSpPr>
        <p:spPr>
          <a:xfrm>
            <a:off x="7933038" y="412715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5" name="Rounded Rectangle 24"/>
          <p:cNvSpPr/>
          <p:nvPr/>
        </p:nvSpPr>
        <p:spPr>
          <a:xfrm>
            <a:off x="7933038" y="465026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6" name="Rounded Rectangle 25"/>
          <p:cNvSpPr/>
          <p:nvPr/>
        </p:nvSpPr>
        <p:spPr>
          <a:xfrm>
            <a:off x="9294341" y="3575218"/>
            <a:ext cx="358346" cy="38305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7" name="Rounded Rectangle 26"/>
          <p:cNvSpPr/>
          <p:nvPr/>
        </p:nvSpPr>
        <p:spPr>
          <a:xfrm>
            <a:off x="7473248" y="539578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29" name="Elbow Connector 28"/>
          <p:cNvCxnSpPr>
            <a:stCxn id="9" idx="0"/>
            <a:endCxn id="26" idx="3"/>
          </p:cNvCxnSpPr>
          <p:nvPr/>
        </p:nvCxnSpPr>
        <p:spPr>
          <a:xfrm rot="16200000" flipV="1">
            <a:off x="9591935" y="3827500"/>
            <a:ext cx="364524" cy="243020"/>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4" idx="0"/>
            <a:endCxn id="22" idx="3"/>
          </p:cNvCxnSpPr>
          <p:nvPr/>
        </p:nvCxnSpPr>
        <p:spPr>
          <a:xfrm rot="16200000" flipV="1">
            <a:off x="7806535" y="3821481"/>
            <a:ext cx="334325" cy="277028"/>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2" idx="2"/>
            <a:endCxn id="27" idx="0"/>
          </p:cNvCxnSpPr>
          <p:nvPr/>
        </p:nvCxnSpPr>
        <p:spPr>
          <a:xfrm flipH="1">
            <a:off x="7652421" y="3984361"/>
            <a:ext cx="3589" cy="1411426"/>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7680733" y="4441222"/>
            <a:ext cx="286795" cy="269788"/>
            <a:chOff x="7235881" y="4453579"/>
            <a:chExt cx="286795" cy="269788"/>
          </a:xfrm>
        </p:grpSpPr>
        <p:cxnSp>
          <p:nvCxnSpPr>
            <p:cNvPr id="28" name="Straight Connector 27"/>
            <p:cNvCxnSpPr/>
            <p:nvPr/>
          </p:nvCxnSpPr>
          <p:spPr>
            <a:xfrm>
              <a:off x="7235881" y="4588473"/>
              <a:ext cx="286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379278" y="4453579"/>
              <a:ext cx="0" cy="2697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38</a:t>
            </a:fld>
            <a:endParaRPr lang="en-US" altLang="en-US" sz="1800" b="1">
              <a:solidFill>
                <a:schemeClr val="bg1"/>
              </a:solidFill>
              <a:latin typeface="Courier New" pitchFamily="49" charset="0"/>
              <a:cs typeface="Courier New" pitchFamily="49" charset="0"/>
            </a:endParaRPr>
          </a:p>
        </p:txBody>
      </p:sp>
      <p:sp>
        <p:nvSpPr>
          <p:cNvPr id="5" name="Slide Number Placeholder 4">
            <a:extLst>
              <a:ext uri="{FF2B5EF4-FFF2-40B4-BE49-F238E27FC236}">
                <a16:creationId xmlns:a16="http://schemas.microsoft.com/office/drawing/2014/main" id="{3C84BDAB-5C51-43B8-899E-5B02BF849572}"/>
              </a:ext>
            </a:extLst>
          </p:cNvPr>
          <p:cNvSpPr>
            <a:spLocks noGrp="1"/>
          </p:cNvSpPr>
          <p:nvPr>
            <p:ph type="sldNum" sz="quarter" idx="12"/>
          </p:nvPr>
        </p:nvSpPr>
        <p:spPr/>
        <p:txBody>
          <a:bodyPr/>
          <a:lstStyle/>
          <a:p>
            <a:fld id="{FE1236C6-0024-4286-AA03-0A6E67CE63D4}" type="slidenum">
              <a:rPr lang="en-US" smtClean="0"/>
              <a:t>38</a:t>
            </a:fld>
            <a:endParaRPr lang="en-US"/>
          </a:p>
        </p:txBody>
      </p:sp>
    </p:spTree>
    <p:extLst>
      <p:ext uri="{BB962C8B-B14F-4D97-AF65-F5344CB8AC3E}">
        <p14:creationId xmlns:p14="http://schemas.microsoft.com/office/powerpoint/2010/main" val="119248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circle(in)">
                                      <p:cBhvr>
                                        <p:cTn id="10" dur="20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circle(in)">
                                      <p:cBhvr>
                                        <p:cTn id="15" dur="2000"/>
                                        <p:tgtEl>
                                          <p:spTgt spid="3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circle(in)">
                                      <p:cBhvr>
                                        <p:cTn id="18" dur="20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circle(in)">
                                      <p:cBhvr>
                                        <p:cTn id="23"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4. Số học nhị phân</a:t>
            </a:r>
          </a:p>
        </p:txBody>
      </p:sp>
      <p:sp>
        <p:nvSpPr>
          <p:cNvPr id="2" name="Content Placeholder 1"/>
          <p:cNvSpPr>
            <a:spLocks noGrp="1"/>
          </p:cNvSpPr>
          <p:nvPr>
            <p:ph idx="1"/>
          </p:nvPr>
        </p:nvSpPr>
        <p:spPr>
          <a:xfrm>
            <a:off x="266978" y="1112363"/>
            <a:ext cx="11558438" cy="5214296"/>
          </a:xfrm>
        </p:spPr>
        <p:txBody>
          <a:bodyPr>
            <a:noAutofit/>
          </a:bodyPr>
          <a:lstStyle/>
          <a:p>
            <a:pPr marL="514350" indent="-514350" algn="just">
              <a:buNone/>
              <a:defRPr/>
            </a:pPr>
            <a:r>
              <a:rPr lang="en-US" sz="2200" b="1">
                <a:solidFill>
                  <a:srgbClr val="0000FF"/>
                </a:solidFill>
              </a:rPr>
              <a:t>4.3. Phép trừ 2 số nhị phân</a:t>
            </a:r>
            <a:endParaRPr lang="pt-BR" sz="1800">
              <a:solidFill>
                <a:srgbClr val="0000FF"/>
              </a:solidFill>
            </a:endParaRPr>
          </a:p>
          <a:p>
            <a:pPr>
              <a:defRPr/>
            </a:pPr>
            <a:r>
              <a:rPr lang="fr-FR" sz="2200"/>
              <a:t>Bảng trừ:</a:t>
            </a:r>
          </a:p>
          <a:p>
            <a:pPr marL="0" indent="0">
              <a:buNone/>
              <a:defRPr/>
            </a:pPr>
            <a:endParaRPr lang="fr-FR" sz="2200"/>
          </a:p>
          <a:p>
            <a:pPr marL="0" indent="0">
              <a:buNone/>
              <a:defRPr/>
            </a:pPr>
            <a:endParaRPr lang="fr-FR" sz="2200"/>
          </a:p>
          <a:p>
            <a:pPr marL="0" indent="0">
              <a:buNone/>
              <a:defRPr/>
            </a:pPr>
            <a:endParaRPr lang="fr-FR" sz="2200"/>
          </a:p>
          <a:p>
            <a:pPr marL="0" indent="0">
              <a:buNone/>
              <a:defRPr/>
            </a:pPr>
            <a:endParaRPr lang="fr-FR" sz="2200"/>
          </a:p>
          <a:p>
            <a:pPr marL="0" indent="0">
              <a:buNone/>
              <a:defRPr/>
            </a:pPr>
            <a:r>
              <a:rPr lang="fr-FR" sz="2200" b="1">
                <a:solidFill>
                  <a:srgbClr val="FF0000"/>
                </a:solidFill>
              </a:rPr>
              <a:t>Ví dụ 3.30: </a:t>
            </a:r>
            <a:r>
              <a:rPr lang="fr-FR" sz="2200"/>
              <a:t>Trừ 2 số nhị phân sau: </a:t>
            </a:r>
            <a:r>
              <a:rPr lang="fr-FR" sz="2200" b="1"/>
              <a:t>11101</a:t>
            </a:r>
            <a:r>
              <a:rPr lang="fr-FR" sz="2200" b="1" baseline="-25000"/>
              <a:t>2</a:t>
            </a:r>
            <a:r>
              <a:rPr lang="fr-FR" sz="2200" b="1"/>
              <a:t>  -  10011</a:t>
            </a:r>
            <a:r>
              <a:rPr lang="fr-FR" sz="2200" b="1" baseline="-25000"/>
              <a:t>2</a:t>
            </a:r>
            <a:r>
              <a:rPr lang="fr-FR" sz="2200" b="1"/>
              <a:t> = ?</a:t>
            </a:r>
            <a:r>
              <a:rPr lang="fr-FR" sz="2200" b="1" baseline="-25000"/>
              <a:t>2</a:t>
            </a:r>
          </a:p>
          <a:p>
            <a:pPr marL="0" indent="0">
              <a:buNone/>
              <a:tabLst>
                <a:tab pos="1371600" algn="l"/>
              </a:tabLst>
              <a:defRPr/>
            </a:pPr>
            <a:r>
              <a:rPr lang="fr-FR" sz="2200" b="1">
                <a:solidFill>
                  <a:srgbClr val="FF0000"/>
                </a:solidFill>
              </a:rPr>
              <a:t>	Kết quả: </a:t>
            </a:r>
            <a:r>
              <a:rPr lang="fr-FR" sz="2200" b="1"/>
              <a:t>11101</a:t>
            </a:r>
            <a:r>
              <a:rPr lang="fr-FR" sz="2200" b="1" baseline="-25000"/>
              <a:t>2</a:t>
            </a:r>
            <a:r>
              <a:rPr lang="fr-FR" sz="2200" b="1"/>
              <a:t>  -  10011</a:t>
            </a:r>
            <a:r>
              <a:rPr lang="fr-FR" sz="2200" b="1" baseline="-25000"/>
              <a:t>2</a:t>
            </a:r>
            <a:r>
              <a:rPr lang="fr-FR" sz="2200" b="1"/>
              <a:t> = </a:t>
            </a:r>
            <a:r>
              <a:rPr lang="fr-FR" sz="2200" b="1">
                <a:solidFill>
                  <a:srgbClr val="FF0000"/>
                </a:solidFill>
              </a:rPr>
              <a:t>01010</a:t>
            </a:r>
            <a:r>
              <a:rPr lang="fr-FR" sz="2200" b="1" baseline="-25000"/>
              <a:t>2</a:t>
            </a:r>
          </a:p>
          <a:p>
            <a:pPr marL="0" indent="0">
              <a:buNone/>
              <a:tabLst>
                <a:tab pos="1371600" algn="l"/>
              </a:tabLst>
              <a:defRPr/>
            </a:pPr>
            <a:endParaRPr lang="fr-FR" sz="2200" b="1">
              <a:solidFill>
                <a:srgbClr val="FF0000"/>
              </a:solidFill>
            </a:endParaRPr>
          </a:p>
          <a:p>
            <a:pPr marL="0" indent="0">
              <a:buNone/>
              <a:defRPr/>
            </a:pPr>
            <a:r>
              <a:rPr lang="fr-FR" sz="2200" b="1">
                <a:solidFill>
                  <a:srgbClr val="FF0000"/>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1735883811"/>
              </p:ext>
            </p:extLst>
          </p:nvPr>
        </p:nvGraphicFramePr>
        <p:xfrm>
          <a:off x="2425721" y="1738311"/>
          <a:ext cx="3239175" cy="1981200"/>
        </p:xfrm>
        <a:graphic>
          <a:graphicData uri="http://schemas.openxmlformats.org/drawingml/2006/table">
            <a:tbl>
              <a:tblPr firstRow="1" bandRow="1">
                <a:tableStyleId>{5940675A-B579-460E-94D1-54222C63F5DA}</a:tableStyleId>
              </a:tblPr>
              <a:tblGrid>
                <a:gridCol w="1079725">
                  <a:extLst>
                    <a:ext uri="{9D8B030D-6E8A-4147-A177-3AD203B41FA5}">
                      <a16:colId xmlns:a16="http://schemas.microsoft.com/office/drawing/2014/main" val="20000"/>
                    </a:ext>
                  </a:extLst>
                </a:gridCol>
                <a:gridCol w="1079725">
                  <a:extLst>
                    <a:ext uri="{9D8B030D-6E8A-4147-A177-3AD203B41FA5}">
                      <a16:colId xmlns:a16="http://schemas.microsoft.com/office/drawing/2014/main" val="20001"/>
                    </a:ext>
                  </a:extLst>
                </a:gridCol>
                <a:gridCol w="1079725">
                  <a:extLst>
                    <a:ext uri="{9D8B030D-6E8A-4147-A177-3AD203B41FA5}">
                      <a16:colId xmlns:a16="http://schemas.microsoft.com/office/drawing/2014/main" val="20002"/>
                    </a:ext>
                  </a:extLst>
                </a:gridCol>
              </a:tblGrid>
              <a:tr h="370840">
                <a:tc>
                  <a:txBody>
                    <a:bodyPr/>
                    <a:lstStyle/>
                    <a:p>
                      <a:pPr algn="ctr"/>
                      <a:r>
                        <a:rPr lang="en-US" sz="2000" b="1">
                          <a:latin typeface="Times New Roman" pitchFamily="18" charset="0"/>
                          <a:cs typeface="Times New Roman" pitchFamily="18" charset="0"/>
                        </a:rPr>
                        <a:t>X</a:t>
                      </a:r>
                    </a:p>
                  </a:txBody>
                  <a:tcPr anchor="ctr"/>
                </a:tc>
                <a:tc>
                  <a:txBody>
                    <a:bodyPr/>
                    <a:lstStyle/>
                    <a:p>
                      <a:pPr algn="ctr"/>
                      <a:r>
                        <a:rPr lang="en-US" sz="2000" b="1">
                          <a:latin typeface="Times New Roman" pitchFamily="18" charset="0"/>
                          <a:cs typeface="Times New Roman" pitchFamily="18" charset="0"/>
                        </a:rPr>
                        <a:t>Y</a:t>
                      </a:r>
                    </a:p>
                  </a:txBody>
                  <a:tcPr anchor="ctr"/>
                </a:tc>
                <a:tc>
                  <a:txBody>
                    <a:bodyPr/>
                    <a:lstStyle/>
                    <a:p>
                      <a:pPr algn="ctr"/>
                      <a:r>
                        <a:rPr lang="en-US" sz="2000" b="1">
                          <a:latin typeface="Times New Roman" pitchFamily="18" charset="0"/>
                          <a:cs typeface="Times New Roman" pitchFamily="18" charset="0"/>
                        </a:rPr>
                        <a:t>X - Y</a:t>
                      </a:r>
                    </a:p>
                  </a:txBody>
                  <a:tcPr anchor="ctr"/>
                </a:tc>
                <a:extLst>
                  <a:ext uri="{0D108BD9-81ED-4DB2-BD59-A6C34878D82A}">
                    <a16:rowId xmlns:a16="http://schemas.microsoft.com/office/drawing/2014/main" val="10000"/>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1"/>
                  </a:ext>
                </a:extLst>
              </a:tr>
              <a:tr h="370840">
                <a:tc>
                  <a:txBody>
                    <a:bodyPr/>
                    <a:lstStyle/>
                    <a:p>
                      <a:pPr algn="ctr"/>
                      <a:r>
                        <a:rPr lang="en-US" sz="2000" b="1">
                          <a:solidFill>
                            <a:srgbClr val="0000FF"/>
                          </a:solidFill>
                          <a:latin typeface="Times New Roman" pitchFamily="18" charset="0"/>
                          <a:cs typeface="Times New Roman" pitchFamily="18" charset="0"/>
                        </a:rPr>
                        <a:t>0</a:t>
                      </a:r>
                    </a:p>
                  </a:txBody>
                  <a:tcPr anchor="ctr"/>
                </a:tc>
                <a:tc>
                  <a:txBody>
                    <a:bodyPr/>
                    <a:lstStyle/>
                    <a:p>
                      <a:pPr algn="ctr"/>
                      <a:r>
                        <a:rPr lang="en-US" sz="2000" b="1">
                          <a:solidFill>
                            <a:srgbClr val="0000FF"/>
                          </a:solidFill>
                          <a:latin typeface="Times New Roman" pitchFamily="18" charset="0"/>
                          <a:cs typeface="Times New Roman" pitchFamily="18" charset="0"/>
                        </a:rPr>
                        <a:t>1</a:t>
                      </a:r>
                    </a:p>
                  </a:txBody>
                  <a:tcPr anchor="ctr"/>
                </a:tc>
                <a:tc>
                  <a:txBody>
                    <a:bodyPr/>
                    <a:lstStyle/>
                    <a:p>
                      <a:pPr algn="ctr"/>
                      <a:r>
                        <a:rPr lang="en-US" sz="2000" b="1">
                          <a:solidFill>
                            <a:srgbClr val="0000FF"/>
                          </a:solidFill>
                          <a:latin typeface="Times New Roman" pitchFamily="18" charset="0"/>
                          <a:cs typeface="Times New Roman" pitchFamily="18" charset="0"/>
                        </a:rPr>
                        <a:t>1</a:t>
                      </a:r>
                    </a:p>
                  </a:txBody>
                  <a:tcPr anchor="ctr"/>
                </a:tc>
                <a:extLst>
                  <a:ext uri="{0D108BD9-81ED-4DB2-BD59-A6C34878D82A}">
                    <a16:rowId xmlns:a16="http://schemas.microsoft.com/office/drawing/2014/main" val="10002"/>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extLst>
                  <a:ext uri="{0D108BD9-81ED-4DB2-BD59-A6C34878D82A}">
                    <a16:rowId xmlns:a16="http://schemas.microsoft.com/office/drawing/2014/main" val="10003"/>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4"/>
                  </a:ext>
                </a:extLst>
              </a:tr>
            </a:tbl>
          </a:graphicData>
        </a:graphic>
      </p:graphicFrame>
      <p:sp>
        <p:nvSpPr>
          <p:cNvPr id="4" name="Rounded Rectangle 3"/>
          <p:cNvSpPr/>
          <p:nvPr/>
        </p:nvSpPr>
        <p:spPr>
          <a:xfrm>
            <a:off x="8377881" y="412715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7" name="Rounded Rectangle 6"/>
          <p:cNvSpPr/>
          <p:nvPr/>
        </p:nvSpPr>
        <p:spPr>
          <a:xfrm>
            <a:off x="8822723" y="412715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8" name="Rounded Rectangle 7"/>
          <p:cNvSpPr/>
          <p:nvPr/>
        </p:nvSpPr>
        <p:spPr>
          <a:xfrm>
            <a:off x="9271691" y="413127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9" name="Rounded Rectangle 8"/>
          <p:cNvSpPr/>
          <p:nvPr/>
        </p:nvSpPr>
        <p:spPr>
          <a:xfrm>
            <a:off x="9716534" y="413127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0" name="Rounded Rectangle 9"/>
          <p:cNvSpPr/>
          <p:nvPr/>
        </p:nvSpPr>
        <p:spPr>
          <a:xfrm>
            <a:off x="8381997" y="465026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1" name="Rounded Rectangle 10"/>
          <p:cNvSpPr/>
          <p:nvPr/>
        </p:nvSpPr>
        <p:spPr>
          <a:xfrm>
            <a:off x="8826839" y="465026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2" name="Rounded Rectangle 11"/>
          <p:cNvSpPr/>
          <p:nvPr/>
        </p:nvSpPr>
        <p:spPr>
          <a:xfrm>
            <a:off x="9275807" y="465438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3" name="Rounded Rectangle 12"/>
          <p:cNvSpPr/>
          <p:nvPr/>
        </p:nvSpPr>
        <p:spPr>
          <a:xfrm>
            <a:off x="9720650" y="465438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14" name="Straight Connector 13"/>
          <p:cNvCxnSpPr/>
          <p:nvPr/>
        </p:nvCxnSpPr>
        <p:spPr>
          <a:xfrm>
            <a:off x="7933038" y="5226908"/>
            <a:ext cx="21459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77881" y="540403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6" name="Rounded Rectangle 15"/>
          <p:cNvSpPr/>
          <p:nvPr/>
        </p:nvSpPr>
        <p:spPr>
          <a:xfrm>
            <a:off x="8822723" y="540402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7" name="Rounded Rectangle 16"/>
          <p:cNvSpPr/>
          <p:nvPr/>
        </p:nvSpPr>
        <p:spPr>
          <a:xfrm>
            <a:off x="9271691" y="539578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8" name="Rounded Rectangle 17"/>
          <p:cNvSpPr/>
          <p:nvPr/>
        </p:nvSpPr>
        <p:spPr>
          <a:xfrm>
            <a:off x="9716534" y="539578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9" name="Rounded Rectangle 18"/>
          <p:cNvSpPr/>
          <p:nvPr/>
        </p:nvSpPr>
        <p:spPr>
          <a:xfrm>
            <a:off x="7933038" y="539991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23" name="TextBox 22"/>
          <p:cNvSpPr txBox="1"/>
          <p:nvPr/>
        </p:nvSpPr>
        <p:spPr>
          <a:xfrm>
            <a:off x="8146692" y="3555989"/>
            <a:ext cx="684803" cy="369332"/>
          </a:xfrm>
          <a:prstGeom prst="rect">
            <a:avLst/>
          </a:prstGeom>
          <a:noFill/>
        </p:spPr>
        <p:txBody>
          <a:bodyPr wrap="none" rtlCol="0">
            <a:spAutoFit/>
          </a:bodyPr>
          <a:lstStyle/>
          <a:p>
            <a:r>
              <a:rPr lang="en-US" b="1">
                <a:solidFill>
                  <a:srgbClr val="FF0000"/>
                </a:solidFill>
                <a:latin typeface="Times New Roman" pitchFamily="18" charset="0"/>
                <a:cs typeface="Times New Roman" pitchFamily="18" charset="0"/>
              </a:rPr>
              <a:t>Nhớ:</a:t>
            </a:r>
          </a:p>
        </p:txBody>
      </p:sp>
      <p:sp>
        <p:nvSpPr>
          <p:cNvPr id="24" name="Rounded Rectangle 23"/>
          <p:cNvSpPr/>
          <p:nvPr/>
        </p:nvSpPr>
        <p:spPr>
          <a:xfrm>
            <a:off x="7933038" y="412715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5" name="Rounded Rectangle 24"/>
          <p:cNvSpPr/>
          <p:nvPr/>
        </p:nvSpPr>
        <p:spPr>
          <a:xfrm>
            <a:off x="7933038" y="465026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6" name="Rounded Rectangle 25"/>
          <p:cNvSpPr/>
          <p:nvPr/>
        </p:nvSpPr>
        <p:spPr>
          <a:xfrm>
            <a:off x="8812418" y="3575218"/>
            <a:ext cx="358346" cy="38305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29" name="Elbow Connector 28"/>
          <p:cNvCxnSpPr>
            <a:stCxn id="8" idx="0"/>
            <a:endCxn id="26" idx="3"/>
          </p:cNvCxnSpPr>
          <p:nvPr/>
        </p:nvCxnSpPr>
        <p:spPr>
          <a:xfrm rot="16200000" flipV="1">
            <a:off x="9128552" y="3808960"/>
            <a:ext cx="364524" cy="280100"/>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522676" y="4588473"/>
            <a:ext cx="286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39</a:t>
            </a:fld>
            <a:endParaRPr lang="en-US" altLang="en-US" sz="1800" b="1">
              <a:solidFill>
                <a:schemeClr val="bg1"/>
              </a:solidFill>
              <a:latin typeface="Courier New" pitchFamily="49" charset="0"/>
              <a:cs typeface="Courier New" pitchFamily="49" charset="0"/>
            </a:endParaRPr>
          </a:p>
        </p:txBody>
      </p:sp>
      <p:sp>
        <p:nvSpPr>
          <p:cNvPr id="5" name="Slide Number Placeholder 4">
            <a:extLst>
              <a:ext uri="{FF2B5EF4-FFF2-40B4-BE49-F238E27FC236}">
                <a16:creationId xmlns:a16="http://schemas.microsoft.com/office/drawing/2014/main" id="{D90DE6C7-69B1-4759-A21D-729AE55889B0}"/>
              </a:ext>
            </a:extLst>
          </p:cNvPr>
          <p:cNvSpPr>
            <a:spLocks noGrp="1"/>
          </p:cNvSpPr>
          <p:nvPr>
            <p:ph type="sldNum" sz="quarter" idx="12"/>
          </p:nvPr>
        </p:nvSpPr>
        <p:spPr/>
        <p:txBody>
          <a:bodyPr/>
          <a:lstStyle/>
          <a:p>
            <a:fld id="{FE1236C6-0024-4286-AA03-0A6E67CE63D4}" type="slidenum">
              <a:rPr lang="en-US" smtClean="0"/>
              <a:t>39</a:t>
            </a:fld>
            <a:endParaRPr lang="en-US"/>
          </a:p>
        </p:txBody>
      </p:sp>
      <p:sp>
        <p:nvSpPr>
          <p:cNvPr id="28" name="TextBox 27">
            <a:extLst>
              <a:ext uri="{FF2B5EF4-FFF2-40B4-BE49-F238E27FC236}">
                <a16:creationId xmlns:a16="http://schemas.microsoft.com/office/drawing/2014/main" id="{589002D8-408E-41E8-9CC5-655D4949606B}"/>
              </a:ext>
            </a:extLst>
          </p:cNvPr>
          <p:cNvSpPr txBox="1"/>
          <p:nvPr/>
        </p:nvSpPr>
        <p:spPr>
          <a:xfrm>
            <a:off x="5377593" y="1722873"/>
            <a:ext cx="6223000" cy="369332"/>
          </a:xfrm>
          <a:prstGeom prst="rect">
            <a:avLst/>
          </a:prstGeom>
          <a:noFill/>
        </p:spPr>
        <p:txBody>
          <a:bodyPr wrap="square">
            <a:spAutoFit/>
          </a:bodyPr>
          <a:lstStyle/>
          <a:p>
            <a:pPr lvl="1" algn="just">
              <a:buFont typeface="Wingdings" pitchFamily="2" charset="2"/>
              <a:buChar char="ü"/>
              <a:tabLst>
                <a:tab pos="852488" algn="l"/>
                <a:tab pos="2174875" algn="l"/>
              </a:tabLst>
              <a:defRPr/>
            </a:pPr>
            <a:r>
              <a:rPr lang="fr-FR" sz="1800" b="1">
                <a:solidFill>
                  <a:srgbClr val="0000FF"/>
                </a:solidFill>
              </a:rPr>
              <a:t>0 -  1 = -1 (Viết 1 và mượn 1)</a:t>
            </a:r>
          </a:p>
        </p:txBody>
      </p:sp>
    </p:spTree>
    <p:extLst>
      <p:ext uri="{BB962C8B-B14F-4D97-AF65-F5344CB8AC3E}">
        <p14:creationId xmlns:p14="http://schemas.microsoft.com/office/powerpoint/2010/main" val="308777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ircle(in)">
                                      <p:cBhvr>
                                        <p:cTn id="10" dur="2000"/>
                                        <p:tgtEl>
                                          <p:spTgt spid="23"/>
                                        </p:tgtEl>
                                      </p:cBhvr>
                                    </p:animEffect>
                                  </p:childTnLst>
                                </p:cTn>
                              </p:par>
                              <p:par>
                                <p:cTn id="11" presetID="6" presetClass="entr" presetSubtype="16"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circle(in)">
                                      <p:cBhvr>
                                        <p:cTn id="13"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1. Hệ đếm</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12744" y="1112363"/>
                <a:ext cx="11324698" cy="4958499"/>
              </a:xfrm>
            </p:spPr>
            <p:txBody>
              <a:bodyPr>
                <a:noAutofit/>
              </a:bodyPr>
              <a:lstStyle/>
              <a:p>
                <a:pPr marL="514350" indent="-514350" algn="just">
                  <a:buNone/>
                  <a:defRPr/>
                </a:pPr>
                <a:r>
                  <a:rPr lang="en-US" sz="2800" b="1">
                    <a:solidFill>
                      <a:srgbClr val="0000FF"/>
                    </a:solidFill>
                  </a:rPr>
                  <a:t>1.1. Tổng quát về hệ đếm (tt)</a:t>
                </a:r>
              </a:p>
              <a:p>
                <a:r>
                  <a:rPr lang="en-US" sz="2800"/>
                  <a:t>H</a:t>
                </a:r>
                <a:r>
                  <a:rPr lang="vi-VN" sz="2800"/>
                  <a:t>ệ đếm cơ số b (</a:t>
                </a:r>
                <a:r>
                  <a:rPr lang="en-US" sz="2800"/>
                  <a:t>b</a:t>
                </a:r>
                <a14:m>
                  <m:oMath xmlns:m="http://schemas.openxmlformats.org/officeDocument/2006/math">
                    <m:r>
                      <a:rPr lang="en-US" sz="2800" i="1" smtClean="0">
                        <a:latin typeface="Cambria Math"/>
                        <a:ea typeface="Cambria Math"/>
                      </a:rPr>
                      <m:t>≥</m:t>
                    </m:r>
                  </m:oMath>
                </a14:m>
                <a:r>
                  <a:rPr lang="en-US" sz="2800"/>
                  <a:t>2</a:t>
                </a:r>
                <a:r>
                  <a:rPr lang="vi-VN" sz="2800"/>
                  <a:t>, b là số nguyên dương) mang tính chất sau :</a:t>
                </a:r>
              </a:p>
              <a:p>
                <a:pPr lvl="1"/>
                <a:r>
                  <a:rPr lang="vi-VN" sz="2600"/>
                  <a:t>Có b ký số để thể hiện giá trị số. Ký số nhỏ nhất là 0 và lớn nhất là </a:t>
                </a:r>
                <a:r>
                  <a:rPr lang="vi-VN" sz="2600">
                    <a:solidFill>
                      <a:srgbClr val="FF0000"/>
                    </a:solidFill>
                  </a:rPr>
                  <a:t>b-1</a:t>
                </a:r>
                <a:r>
                  <a:rPr lang="vi-VN" sz="2600"/>
                  <a:t>.</a:t>
                </a:r>
              </a:p>
              <a:p>
                <a:pPr lvl="1"/>
                <a:r>
                  <a:rPr lang="vi-VN" sz="2600"/>
                  <a:t>Giá trị vị trí thứ n trong một số của hệ đếm bằng cơ số b lũy thừa n:</a:t>
                </a:r>
                <a:r>
                  <a:rPr lang="en-US" sz="2600"/>
                  <a:t> </a:t>
                </a:r>
                <a14:m>
                  <m:oMath xmlns:m="http://schemas.openxmlformats.org/officeDocument/2006/math">
                    <m:sSup>
                      <m:sSupPr>
                        <m:ctrlPr>
                          <a:rPr lang="en-US" sz="2600" i="1" smtClean="0">
                            <a:solidFill>
                              <a:srgbClr val="FF0000"/>
                            </a:solidFill>
                            <a:latin typeface="Cambria Math" panose="02040503050406030204" pitchFamily="18" charset="0"/>
                          </a:rPr>
                        </m:ctrlPr>
                      </m:sSupPr>
                      <m:e>
                        <m:r>
                          <a:rPr lang="en-US" sz="2600" b="0" i="1" smtClean="0">
                            <a:solidFill>
                              <a:srgbClr val="FF0000"/>
                            </a:solidFill>
                            <a:latin typeface="Cambria Math"/>
                          </a:rPr>
                          <m:t>𝑏</m:t>
                        </m:r>
                      </m:e>
                      <m:sup>
                        <m:r>
                          <a:rPr lang="en-US" sz="2600" b="0" i="1" smtClean="0">
                            <a:solidFill>
                              <a:srgbClr val="FF0000"/>
                            </a:solidFill>
                            <a:latin typeface="Cambria Math"/>
                          </a:rPr>
                          <m:t>𝑛</m:t>
                        </m:r>
                      </m:sup>
                    </m:sSup>
                  </m:oMath>
                </a14:m>
                <a:endParaRPr lang="en-US" sz="260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12744" y="1112363"/>
                <a:ext cx="11324698" cy="4958499"/>
              </a:xfrm>
              <a:blipFill>
                <a:blip r:embed="rId2"/>
                <a:stretch>
                  <a:fillRect l="-1131" t="-1229" r="-108"/>
                </a:stretch>
              </a:blipFill>
            </p:spPr>
            <p:txBody>
              <a:bodyPr/>
              <a:lstStyle/>
              <a:p>
                <a:r>
                  <a:rPr lang="en-US">
                    <a:noFill/>
                  </a:rPr>
                  <a:t> </a:t>
                </a:r>
              </a:p>
            </p:txBody>
          </p:sp>
        </mc:Fallback>
      </mc:AlternateContent>
      <p:sp>
        <p:nvSpPr>
          <p:cNvPr id="4" name="Slide Number Placeholder 3"/>
          <p:cNvSpPr txBox="1">
            <a:spLocks/>
          </p:cNvSpPr>
          <p:nvPr/>
        </p:nvSpPr>
        <p:spPr bwMode="auto">
          <a:xfrm>
            <a:off x="11582400" y="6482695"/>
            <a:ext cx="609600"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384412BC-D0B0-4BD5-9DBC-4D770B5A2EF8}"/>
              </a:ext>
            </a:extLst>
          </p:cNvPr>
          <p:cNvSpPr>
            <a:spLocks noGrp="1"/>
          </p:cNvSpPr>
          <p:nvPr>
            <p:ph type="sldNum" sz="quarter" idx="12"/>
          </p:nvPr>
        </p:nvSpPr>
        <p:spPr/>
        <p:txBody>
          <a:bodyPr/>
          <a:lstStyle/>
          <a:p>
            <a:fld id="{FE1236C6-0024-4286-AA03-0A6E67CE63D4}" type="slidenum">
              <a:rPr lang="en-US" smtClean="0"/>
              <a:t>4</a:t>
            </a:fld>
            <a:endParaRPr lang="en-US"/>
          </a:p>
        </p:txBody>
      </p:sp>
    </p:spTree>
    <p:extLst>
      <p:ext uri="{BB962C8B-B14F-4D97-AF65-F5344CB8AC3E}">
        <p14:creationId xmlns:p14="http://schemas.microsoft.com/office/powerpoint/2010/main" val="4193324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4. Số học nhị phân</a:t>
            </a:r>
          </a:p>
        </p:txBody>
      </p:sp>
      <p:sp>
        <p:nvSpPr>
          <p:cNvPr id="2" name="Content Placeholder 1"/>
          <p:cNvSpPr>
            <a:spLocks noGrp="1"/>
          </p:cNvSpPr>
          <p:nvPr>
            <p:ph idx="1"/>
          </p:nvPr>
        </p:nvSpPr>
        <p:spPr>
          <a:xfrm>
            <a:off x="292444" y="1112363"/>
            <a:ext cx="11532972" cy="5214296"/>
          </a:xfrm>
        </p:spPr>
        <p:txBody>
          <a:bodyPr>
            <a:noAutofit/>
          </a:bodyPr>
          <a:lstStyle/>
          <a:p>
            <a:pPr marL="514350" indent="-514350" algn="just">
              <a:buNone/>
              <a:defRPr/>
            </a:pPr>
            <a:r>
              <a:rPr lang="en-US" sz="2200" b="1">
                <a:solidFill>
                  <a:srgbClr val="0000FF"/>
                </a:solidFill>
              </a:rPr>
              <a:t>4.4. Phép nhân 2 số nhị phân</a:t>
            </a:r>
            <a:endParaRPr lang="pt-BR" sz="1800">
              <a:solidFill>
                <a:srgbClr val="0000FF"/>
              </a:solidFill>
            </a:endParaRPr>
          </a:p>
          <a:p>
            <a:pPr>
              <a:defRPr/>
            </a:pPr>
            <a:r>
              <a:rPr lang="fr-FR" sz="2200"/>
              <a:t>Bảng nhân và cộng:</a:t>
            </a:r>
          </a:p>
          <a:p>
            <a:pPr marL="0" indent="0">
              <a:buNone/>
              <a:defRPr/>
            </a:pPr>
            <a:endParaRPr lang="fr-FR" sz="2200"/>
          </a:p>
          <a:p>
            <a:pPr marL="0" indent="0">
              <a:buNone/>
              <a:defRPr/>
            </a:pPr>
            <a:endParaRPr lang="fr-FR" sz="2200"/>
          </a:p>
          <a:p>
            <a:pPr marL="0" indent="0">
              <a:buNone/>
              <a:defRPr/>
            </a:pPr>
            <a:endParaRPr lang="fr-FR" sz="2200"/>
          </a:p>
          <a:p>
            <a:pPr marL="0" indent="0">
              <a:buNone/>
              <a:defRPr/>
            </a:pPr>
            <a:endParaRPr lang="fr-FR" sz="2200"/>
          </a:p>
          <a:p>
            <a:pPr marL="0" indent="0">
              <a:buNone/>
              <a:defRPr/>
            </a:pPr>
            <a:endParaRPr lang="fr-FR" sz="2200"/>
          </a:p>
          <a:p>
            <a:pPr marL="0" indent="0">
              <a:buNone/>
              <a:defRPr/>
            </a:pPr>
            <a:r>
              <a:rPr lang="fr-FR" sz="2200" b="1">
                <a:solidFill>
                  <a:srgbClr val="FF0000"/>
                </a:solidFill>
              </a:rPr>
              <a:t>Ví dụ 3.31: </a:t>
            </a:r>
            <a:r>
              <a:rPr lang="fr-FR" sz="2200"/>
              <a:t>Nhân 2 số nhị phân sau: </a:t>
            </a:r>
            <a:r>
              <a:rPr lang="en-US" sz="2200" b="1"/>
              <a:t>0110</a:t>
            </a:r>
            <a:r>
              <a:rPr lang="fr-FR" sz="2200" b="1" baseline="-25000"/>
              <a:t>2</a:t>
            </a:r>
            <a:r>
              <a:rPr lang="fr-FR" sz="2200" b="1"/>
              <a:t> x </a:t>
            </a:r>
            <a:r>
              <a:rPr lang="en-US" sz="2200" b="1"/>
              <a:t>1011</a:t>
            </a:r>
            <a:r>
              <a:rPr lang="fr-FR" sz="2200" b="1" baseline="-25000"/>
              <a:t>2</a:t>
            </a:r>
            <a:r>
              <a:rPr lang="fr-FR" sz="2200" b="1"/>
              <a:t> = ?</a:t>
            </a:r>
            <a:r>
              <a:rPr lang="fr-FR" sz="2200" b="1" baseline="-25000"/>
              <a:t>2</a:t>
            </a:r>
          </a:p>
          <a:p>
            <a:pPr marL="0" indent="0">
              <a:buNone/>
              <a:tabLst>
                <a:tab pos="1371600" algn="l"/>
              </a:tabLst>
              <a:defRPr/>
            </a:pPr>
            <a:r>
              <a:rPr lang="fr-FR" sz="2200" b="1">
                <a:solidFill>
                  <a:srgbClr val="FF0000"/>
                </a:solidFill>
              </a:rPr>
              <a:t>	Kết quả: </a:t>
            </a:r>
            <a:r>
              <a:rPr lang="en-US" sz="2200" b="1"/>
              <a:t>0110</a:t>
            </a:r>
            <a:r>
              <a:rPr lang="fr-FR" sz="2200" b="1" baseline="-25000"/>
              <a:t>2</a:t>
            </a:r>
            <a:r>
              <a:rPr lang="fr-FR" sz="2200" b="1"/>
              <a:t>  x  </a:t>
            </a:r>
            <a:r>
              <a:rPr lang="en-US" sz="2200" b="1"/>
              <a:t>1011</a:t>
            </a:r>
            <a:r>
              <a:rPr lang="fr-FR" sz="2200" b="1" baseline="-25000"/>
              <a:t>2</a:t>
            </a:r>
            <a:r>
              <a:rPr lang="fr-FR" sz="2200" b="1"/>
              <a:t> = </a:t>
            </a:r>
            <a:r>
              <a:rPr lang="fr-FR" sz="2200" b="1">
                <a:solidFill>
                  <a:srgbClr val="FF0000"/>
                </a:solidFill>
              </a:rPr>
              <a:t>1000010</a:t>
            </a:r>
            <a:r>
              <a:rPr lang="fr-FR" sz="2200" b="1" baseline="-25000"/>
              <a:t>2</a:t>
            </a:r>
          </a:p>
          <a:p>
            <a:pPr marL="0" indent="0">
              <a:buNone/>
              <a:tabLst>
                <a:tab pos="1371600" algn="l"/>
              </a:tabLst>
              <a:defRPr/>
            </a:pPr>
            <a:endParaRPr lang="fr-FR" sz="2200" b="1">
              <a:solidFill>
                <a:srgbClr val="FF0000"/>
              </a:solidFill>
            </a:endParaRPr>
          </a:p>
          <a:p>
            <a:pPr marL="0" indent="0">
              <a:buNone/>
              <a:defRPr/>
            </a:pPr>
            <a:r>
              <a:rPr lang="fr-FR" sz="2200" b="1">
                <a:solidFill>
                  <a:srgbClr val="FF0000"/>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1604238578"/>
              </p:ext>
            </p:extLst>
          </p:nvPr>
        </p:nvGraphicFramePr>
        <p:xfrm>
          <a:off x="1377162" y="2076093"/>
          <a:ext cx="4664895" cy="1981200"/>
        </p:xfrm>
        <a:graphic>
          <a:graphicData uri="http://schemas.openxmlformats.org/drawingml/2006/table">
            <a:tbl>
              <a:tblPr firstRow="1" bandRow="1">
                <a:tableStyleId>{5940675A-B579-460E-94D1-54222C63F5DA}</a:tableStyleId>
              </a:tblPr>
              <a:tblGrid>
                <a:gridCol w="932979">
                  <a:extLst>
                    <a:ext uri="{9D8B030D-6E8A-4147-A177-3AD203B41FA5}">
                      <a16:colId xmlns:a16="http://schemas.microsoft.com/office/drawing/2014/main" val="20000"/>
                    </a:ext>
                  </a:extLst>
                </a:gridCol>
                <a:gridCol w="932979">
                  <a:extLst>
                    <a:ext uri="{9D8B030D-6E8A-4147-A177-3AD203B41FA5}">
                      <a16:colId xmlns:a16="http://schemas.microsoft.com/office/drawing/2014/main" val="20001"/>
                    </a:ext>
                  </a:extLst>
                </a:gridCol>
                <a:gridCol w="932979">
                  <a:extLst>
                    <a:ext uri="{9D8B030D-6E8A-4147-A177-3AD203B41FA5}">
                      <a16:colId xmlns:a16="http://schemas.microsoft.com/office/drawing/2014/main" val="20002"/>
                    </a:ext>
                  </a:extLst>
                </a:gridCol>
                <a:gridCol w="932979">
                  <a:extLst>
                    <a:ext uri="{9D8B030D-6E8A-4147-A177-3AD203B41FA5}">
                      <a16:colId xmlns:a16="http://schemas.microsoft.com/office/drawing/2014/main" val="20003"/>
                    </a:ext>
                  </a:extLst>
                </a:gridCol>
                <a:gridCol w="932979">
                  <a:extLst>
                    <a:ext uri="{9D8B030D-6E8A-4147-A177-3AD203B41FA5}">
                      <a16:colId xmlns:a16="http://schemas.microsoft.com/office/drawing/2014/main" val="20004"/>
                    </a:ext>
                  </a:extLst>
                </a:gridCol>
              </a:tblGrid>
              <a:tr h="370840">
                <a:tc>
                  <a:txBody>
                    <a:bodyPr/>
                    <a:lstStyle/>
                    <a:p>
                      <a:pPr algn="ctr"/>
                      <a:r>
                        <a:rPr lang="en-US" sz="2000" b="1">
                          <a:latin typeface="Times New Roman" pitchFamily="18" charset="0"/>
                          <a:cs typeface="Times New Roman" pitchFamily="18" charset="0"/>
                        </a:rPr>
                        <a:t>X</a:t>
                      </a:r>
                    </a:p>
                  </a:txBody>
                  <a:tcPr anchor="ctr"/>
                </a:tc>
                <a:tc>
                  <a:txBody>
                    <a:bodyPr/>
                    <a:lstStyle/>
                    <a:p>
                      <a:pPr algn="ctr"/>
                      <a:r>
                        <a:rPr lang="en-US" sz="2000" b="1">
                          <a:latin typeface="Times New Roman" pitchFamily="18" charset="0"/>
                          <a:cs typeface="Times New Roman" pitchFamily="18" charset="0"/>
                        </a:rPr>
                        <a:t>Y</a:t>
                      </a:r>
                    </a:p>
                  </a:txBody>
                  <a:tcPr anchor="ctr"/>
                </a:tc>
                <a:tc>
                  <a:txBody>
                    <a:bodyPr/>
                    <a:lstStyle/>
                    <a:p>
                      <a:pPr algn="ctr"/>
                      <a:r>
                        <a:rPr lang="en-US" sz="2000" b="1">
                          <a:latin typeface="Times New Roman" pitchFamily="18" charset="0"/>
                          <a:cs typeface="Times New Roman" pitchFamily="18" charset="0"/>
                        </a:rPr>
                        <a:t>X * Y</a:t>
                      </a:r>
                    </a:p>
                  </a:txBody>
                  <a:tcPr anchor="ctr"/>
                </a:tc>
                <a:tc>
                  <a:txBody>
                    <a:bodyPr/>
                    <a:lstStyle/>
                    <a:p>
                      <a:pPr algn="ctr"/>
                      <a:r>
                        <a:rPr lang="en-US" sz="2000" b="1">
                          <a:solidFill>
                            <a:srgbClr val="FF0000"/>
                          </a:solidFill>
                          <a:latin typeface="Times New Roman" pitchFamily="18" charset="0"/>
                          <a:cs typeface="Times New Roman" pitchFamily="18" charset="0"/>
                        </a:rPr>
                        <a:t>X + Y</a:t>
                      </a:r>
                    </a:p>
                  </a:txBody>
                  <a:tcPr anchor="ctr">
                    <a:solidFill>
                      <a:schemeClr val="accent2">
                        <a:lumMod val="20000"/>
                        <a:lumOff val="80000"/>
                      </a:schemeClr>
                    </a:solidFill>
                  </a:tcPr>
                </a:tc>
                <a:tc>
                  <a:txBody>
                    <a:bodyPr/>
                    <a:lstStyle/>
                    <a:p>
                      <a:pPr algn="ctr"/>
                      <a:r>
                        <a:rPr lang="en-US" sz="2000" b="1">
                          <a:solidFill>
                            <a:srgbClr val="FF0000"/>
                          </a:solidFill>
                          <a:latin typeface="Times New Roman" pitchFamily="18" charset="0"/>
                          <a:cs typeface="Times New Roman" pitchFamily="18" charset="0"/>
                        </a:rPr>
                        <a:t>Nhớ</a:t>
                      </a:r>
                    </a:p>
                  </a:txBody>
                  <a:tcPr anchor="ctr">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solidFill>
                            <a:srgbClr val="FF0000"/>
                          </a:solidFill>
                          <a:latin typeface="Times New Roman" pitchFamily="18" charset="0"/>
                          <a:cs typeface="Times New Roman" pitchFamily="18" charset="0"/>
                        </a:rPr>
                        <a:t>0</a:t>
                      </a:r>
                    </a:p>
                  </a:txBody>
                  <a:tcPr anchor="ctr">
                    <a:solidFill>
                      <a:schemeClr val="accent2">
                        <a:lumMod val="20000"/>
                        <a:lumOff val="80000"/>
                      </a:schemeClr>
                    </a:solidFill>
                  </a:tcPr>
                </a:tc>
                <a:tc>
                  <a:txBody>
                    <a:bodyPr/>
                    <a:lstStyle/>
                    <a:p>
                      <a:pPr algn="ctr"/>
                      <a:r>
                        <a:rPr lang="en-US" sz="2000" b="1">
                          <a:solidFill>
                            <a:srgbClr val="FF0000"/>
                          </a:solidFill>
                          <a:latin typeface="Times New Roman" pitchFamily="18" charset="0"/>
                          <a:cs typeface="Times New Roman" pitchFamily="18" charset="0"/>
                        </a:rPr>
                        <a:t>0</a:t>
                      </a:r>
                    </a:p>
                  </a:txBody>
                  <a:tcPr anchor="ctr">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solidFill>
                            <a:srgbClr val="FF0000"/>
                          </a:solidFill>
                          <a:latin typeface="Times New Roman" pitchFamily="18" charset="0"/>
                          <a:cs typeface="Times New Roman" pitchFamily="18" charset="0"/>
                        </a:rPr>
                        <a:t>1</a:t>
                      </a:r>
                    </a:p>
                  </a:txBody>
                  <a:tcPr anchor="ctr">
                    <a:solidFill>
                      <a:schemeClr val="accent2">
                        <a:lumMod val="20000"/>
                        <a:lumOff val="80000"/>
                      </a:schemeClr>
                    </a:solidFill>
                  </a:tcPr>
                </a:tc>
                <a:tc>
                  <a:txBody>
                    <a:bodyPr/>
                    <a:lstStyle/>
                    <a:p>
                      <a:pPr algn="ctr"/>
                      <a:r>
                        <a:rPr lang="en-US" sz="2000" b="1">
                          <a:solidFill>
                            <a:srgbClr val="FF0000"/>
                          </a:solidFill>
                          <a:latin typeface="Times New Roman" pitchFamily="18" charset="0"/>
                          <a:cs typeface="Times New Roman" pitchFamily="18" charset="0"/>
                        </a:rPr>
                        <a:t>0</a:t>
                      </a:r>
                    </a:p>
                  </a:txBody>
                  <a:tcPr anchor="ctr">
                    <a:solidFill>
                      <a:schemeClr val="accent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solidFill>
                            <a:srgbClr val="FF0000"/>
                          </a:solidFill>
                          <a:latin typeface="Times New Roman" pitchFamily="18" charset="0"/>
                          <a:cs typeface="Times New Roman" pitchFamily="18" charset="0"/>
                        </a:rPr>
                        <a:t>1</a:t>
                      </a:r>
                    </a:p>
                  </a:txBody>
                  <a:tcPr anchor="ctr">
                    <a:solidFill>
                      <a:schemeClr val="accent2">
                        <a:lumMod val="20000"/>
                        <a:lumOff val="80000"/>
                      </a:schemeClr>
                    </a:solidFill>
                  </a:tcPr>
                </a:tc>
                <a:tc>
                  <a:txBody>
                    <a:bodyPr/>
                    <a:lstStyle/>
                    <a:p>
                      <a:pPr algn="ctr"/>
                      <a:r>
                        <a:rPr lang="en-US" sz="2000" b="1">
                          <a:solidFill>
                            <a:srgbClr val="FF0000"/>
                          </a:solidFill>
                          <a:latin typeface="Times New Roman" pitchFamily="18" charset="0"/>
                          <a:cs typeface="Times New Roman" pitchFamily="18" charset="0"/>
                        </a:rPr>
                        <a:t>0</a:t>
                      </a:r>
                    </a:p>
                  </a:txBody>
                  <a:tcPr anchor="ctr">
                    <a:solidFill>
                      <a:schemeClr val="accent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sz="2000" b="1">
                          <a:solidFill>
                            <a:srgbClr val="FF0000"/>
                          </a:solidFill>
                          <a:latin typeface="Times New Roman" pitchFamily="18" charset="0"/>
                          <a:cs typeface="Times New Roman" pitchFamily="18" charset="0"/>
                        </a:rPr>
                        <a:t>1</a:t>
                      </a:r>
                    </a:p>
                  </a:txBody>
                  <a:tcPr anchor="ctr"/>
                </a:tc>
                <a:tc>
                  <a:txBody>
                    <a:bodyPr/>
                    <a:lstStyle/>
                    <a:p>
                      <a:pPr algn="ctr"/>
                      <a:r>
                        <a:rPr lang="en-US" sz="2000" b="1">
                          <a:solidFill>
                            <a:srgbClr val="FF0000"/>
                          </a:solidFill>
                          <a:latin typeface="Times New Roman" pitchFamily="18" charset="0"/>
                          <a:cs typeface="Times New Roman" pitchFamily="18" charset="0"/>
                        </a:rPr>
                        <a:t>1</a:t>
                      </a:r>
                    </a:p>
                  </a:txBody>
                  <a:tcPr anchor="ctr"/>
                </a:tc>
                <a:tc>
                  <a:txBody>
                    <a:bodyPr/>
                    <a:lstStyle/>
                    <a:p>
                      <a:pPr algn="ctr"/>
                      <a:r>
                        <a:rPr lang="en-US" sz="2000" b="1">
                          <a:solidFill>
                            <a:srgbClr val="FF0000"/>
                          </a:solidFill>
                          <a:latin typeface="Times New Roman" pitchFamily="18" charset="0"/>
                          <a:cs typeface="Times New Roman" pitchFamily="18" charset="0"/>
                        </a:rPr>
                        <a:t>1</a:t>
                      </a:r>
                    </a:p>
                  </a:txBody>
                  <a:tcPr anchor="ctr"/>
                </a:tc>
                <a:tc>
                  <a:txBody>
                    <a:bodyPr/>
                    <a:lstStyle/>
                    <a:p>
                      <a:pPr algn="ctr"/>
                      <a:r>
                        <a:rPr lang="en-US" sz="2000" b="1">
                          <a:solidFill>
                            <a:srgbClr val="FF0000"/>
                          </a:solidFill>
                          <a:latin typeface="Times New Roman" pitchFamily="18" charset="0"/>
                          <a:cs typeface="Times New Roman" pitchFamily="18" charset="0"/>
                        </a:rPr>
                        <a:t>0</a:t>
                      </a:r>
                    </a:p>
                  </a:txBody>
                  <a:tcPr anchor="ctr">
                    <a:solidFill>
                      <a:schemeClr val="accent2">
                        <a:lumMod val="20000"/>
                        <a:lumOff val="80000"/>
                      </a:schemeClr>
                    </a:solidFill>
                  </a:tcPr>
                </a:tc>
                <a:tc>
                  <a:txBody>
                    <a:bodyPr/>
                    <a:lstStyle/>
                    <a:p>
                      <a:pPr algn="ctr"/>
                      <a:r>
                        <a:rPr lang="en-US" sz="2000" b="1">
                          <a:solidFill>
                            <a:srgbClr val="FF0000"/>
                          </a:solidFill>
                          <a:latin typeface="Times New Roman" pitchFamily="18" charset="0"/>
                          <a:cs typeface="Times New Roman" pitchFamily="18" charset="0"/>
                        </a:rPr>
                        <a:t>1</a:t>
                      </a:r>
                    </a:p>
                  </a:txBody>
                  <a:tcPr anchor="ctr">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4" name="Rounded Rectangle 3"/>
          <p:cNvSpPr/>
          <p:nvPr/>
        </p:nvSpPr>
        <p:spPr>
          <a:xfrm>
            <a:off x="8971017" y="170518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7" name="Rounded Rectangle 6"/>
          <p:cNvSpPr/>
          <p:nvPr/>
        </p:nvSpPr>
        <p:spPr>
          <a:xfrm>
            <a:off x="9415859" y="170518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8" name="Rounded Rectangle 7"/>
          <p:cNvSpPr/>
          <p:nvPr/>
        </p:nvSpPr>
        <p:spPr>
          <a:xfrm>
            <a:off x="9864827" y="170930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9" name="Rounded Rectangle 8"/>
          <p:cNvSpPr/>
          <p:nvPr/>
        </p:nvSpPr>
        <p:spPr>
          <a:xfrm>
            <a:off x="10309670" y="170930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0" name="Rounded Rectangle 9"/>
          <p:cNvSpPr/>
          <p:nvPr/>
        </p:nvSpPr>
        <p:spPr>
          <a:xfrm>
            <a:off x="8975133" y="225300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1" name="Rounded Rectangle 10"/>
          <p:cNvSpPr/>
          <p:nvPr/>
        </p:nvSpPr>
        <p:spPr>
          <a:xfrm>
            <a:off x="9419975" y="225300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2" name="Rounded Rectangle 11"/>
          <p:cNvSpPr/>
          <p:nvPr/>
        </p:nvSpPr>
        <p:spPr>
          <a:xfrm>
            <a:off x="9868943" y="223241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3" name="Rounded Rectangle 12"/>
          <p:cNvSpPr/>
          <p:nvPr/>
        </p:nvSpPr>
        <p:spPr>
          <a:xfrm>
            <a:off x="10313786" y="223241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14" name="Straight Connector 13"/>
          <p:cNvCxnSpPr/>
          <p:nvPr/>
        </p:nvCxnSpPr>
        <p:spPr>
          <a:xfrm>
            <a:off x="8975133" y="2804936"/>
            <a:ext cx="169699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971017" y="298205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6" name="Rounded Rectangle 15"/>
          <p:cNvSpPr/>
          <p:nvPr/>
        </p:nvSpPr>
        <p:spPr>
          <a:xfrm>
            <a:off x="9415859" y="298205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7" name="Rounded Rectangle 16"/>
          <p:cNvSpPr/>
          <p:nvPr/>
        </p:nvSpPr>
        <p:spPr>
          <a:xfrm>
            <a:off x="9864827" y="297381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8" name="Rounded Rectangle 17"/>
          <p:cNvSpPr/>
          <p:nvPr/>
        </p:nvSpPr>
        <p:spPr>
          <a:xfrm>
            <a:off x="10309670" y="297381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1" name="TextBox 30"/>
          <p:cNvSpPr txBox="1"/>
          <p:nvPr/>
        </p:nvSpPr>
        <p:spPr>
          <a:xfrm>
            <a:off x="8430586" y="1900829"/>
            <a:ext cx="364202" cy="523220"/>
          </a:xfrm>
          <a:prstGeom prst="rect">
            <a:avLst/>
          </a:prstGeom>
          <a:noFill/>
        </p:spPr>
        <p:txBody>
          <a:bodyPr wrap="none" rtlCol="0">
            <a:spAutoFit/>
          </a:bodyPr>
          <a:lstStyle/>
          <a:p>
            <a:r>
              <a:rPr lang="en-US" sz="2800" b="1">
                <a:solidFill>
                  <a:srgbClr val="FF0000"/>
                </a:solidFill>
                <a:latin typeface="Times New Roman" pitchFamily="18" charset="0"/>
                <a:cs typeface="Times New Roman" pitchFamily="18" charset="0"/>
              </a:rPr>
              <a:t>x</a:t>
            </a:r>
          </a:p>
        </p:txBody>
      </p:sp>
      <p:sp>
        <p:nvSpPr>
          <p:cNvPr id="33" name="Rounded Rectangle 32"/>
          <p:cNvSpPr/>
          <p:nvPr/>
        </p:nvSpPr>
        <p:spPr>
          <a:xfrm>
            <a:off x="8530290" y="352575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4" name="Rounded Rectangle 33"/>
          <p:cNvSpPr/>
          <p:nvPr/>
        </p:nvSpPr>
        <p:spPr>
          <a:xfrm>
            <a:off x="8975132" y="352575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35" name="Rounded Rectangle 34"/>
          <p:cNvSpPr/>
          <p:nvPr/>
        </p:nvSpPr>
        <p:spPr>
          <a:xfrm>
            <a:off x="9424100" y="351751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36" name="Rounded Rectangle 35"/>
          <p:cNvSpPr/>
          <p:nvPr/>
        </p:nvSpPr>
        <p:spPr>
          <a:xfrm>
            <a:off x="9868943" y="351751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7" name="Rounded Rectangle 36"/>
          <p:cNvSpPr/>
          <p:nvPr/>
        </p:nvSpPr>
        <p:spPr>
          <a:xfrm>
            <a:off x="8106037" y="406945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8" name="Rounded Rectangle 37"/>
          <p:cNvSpPr/>
          <p:nvPr/>
        </p:nvSpPr>
        <p:spPr>
          <a:xfrm>
            <a:off x="8550879" y="406945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9" name="Rounded Rectangle 38"/>
          <p:cNvSpPr/>
          <p:nvPr/>
        </p:nvSpPr>
        <p:spPr>
          <a:xfrm>
            <a:off x="8999847" y="4061211"/>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40" name="Rounded Rectangle 39"/>
          <p:cNvSpPr/>
          <p:nvPr/>
        </p:nvSpPr>
        <p:spPr>
          <a:xfrm>
            <a:off x="9444690" y="4061211"/>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41" name="Rounded Rectangle 40"/>
          <p:cNvSpPr/>
          <p:nvPr/>
        </p:nvSpPr>
        <p:spPr>
          <a:xfrm>
            <a:off x="7679739" y="458843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42" name="Rounded Rectangle 41"/>
          <p:cNvSpPr/>
          <p:nvPr/>
        </p:nvSpPr>
        <p:spPr>
          <a:xfrm>
            <a:off x="8124581" y="458843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43" name="Rounded Rectangle 42"/>
          <p:cNvSpPr/>
          <p:nvPr/>
        </p:nvSpPr>
        <p:spPr>
          <a:xfrm>
            <a:off x="8573549" y="458019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44" name="Rounded Rectangle 43"/>
          <p:cNvSpPr/>
          <p:nvPr/>
        </p:nvSpPr>
        <p:spPr>
          <a:xfrm>
            <a:off x="9018392" y="458019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cxnSp>
        <p:nvCxnSpPr>
          <p:cNvPr id="45" name="Straight Connector 44"/>
          <p:cNvCxnSpPr/>
          <p:nvPr/>
        </p:nvCxnSpPr>
        <p:spPr>
          <a:xfrm>
            <a:off x="7685927" y="5115649"/>
            <a:ext cx="310152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7661194" y="3574148"/>
            <a:ext cx="286795" cy="269788"/>
            <a:chOff x="7235881" y="4453579"/>
            <a:chExt cx="286795" cy="269788"/>
          </a:xfrm>
        </p:grpSpPr>
        <p:cxnSp>
          <p:nvCxnSpPr>
            <p:cNvPr id="48" name="Straight Connector 47"/>
            <p:cNvCxnSpPr/>
            <p:nvPr/>
          </p:nvCxnSpPr>
          <p:spPr>
            <a:xfrm>
              <a:off x="7235881" y="4588473"/>
              <a:ext cx="286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379278" y="4453579"/>
              <a:ext cx="0" cy="2697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0" name="Rounded Rectangle 49"/>
          <p:cNvSpPr/>
          <p:nvPr/>
        </p:nvSpPr>
        <p:spPr>
          <a:xfrm>
            <a:off x="9041045" y="5255701"/>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51" name="Rounded Rectangle 50"/>
          <p:cNvSpPr/>
          <p:nvPr/>
        </p:nvSpPr>
        <p:spPr>
          <a:xfrm>
            <a:off x="9485887" y="525570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52" name="Rounded Rectangle 51"/>
          <p:cNvSpPr/>
          <p:nvPr/>
        </p:nvSpPr>
        <p:spPr>
          <a:xfrm>
            <a:off x="9934855" y="524745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53" name="Rounded Rectangle 52"/>
          <p:cNvSpPr/>
          <p:nvPr/>
        </p:nvSpPr>
        <p:spPr>
          <a:xfrm>
            <a:off x="10379698" y="524745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55" name="Rounded Rectangle 54"/>
          <p:cNvSpPr/>
          <p:nvPr/>
        </p:nvSpPr>
        <p:spPr>
          <a:xfrm>
            <a:off x="7685927" y="5255701"/>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56" name="Rounded Rectangle 55"/>
          <p:cNvSpPr/>
          <p:nvPr/>
        </p:nvSpPr>
        <p:spPr>
          <a:xfrm>
            <a:off x="8134895" y="524746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57" name="Rounded Rectangle 56"/>
          <p:cNvSpPr/>
          <p:nvPr/>
        </p:nvSpPr>
        <p:spPr>
          <a:xfrm>
            <a:off x="8579738" y="524746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60" name="Right Brace 59"/>
          <p:cNvSpPr/>
          <p:nvPr/>
        </p:nvSpPr>
        <p:spPr>
          <a:xfrm>
            <a:off x="10815259" y="2973816"/>
            <a:ext cx="722838" cy="2664944"/>
          </a:xfrm>
          <a:prstGeom prst="rightBrace">
            <a:avLst>
              <a:gd name="adj1" fmla="val 8333"/>
              <a:gd name="adj2" fmla="val 52319"/>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Rectangular Callout 60"/>
          <p:cNvSpPr/>
          <p:nvPr/>
        </p:nvSpPr>
        <p:spPr>
          <a:xfrm>
            <a:off x="7068066" y="5964348"/>
            <a:ext cx="4831490" cy="358345"/>
          </a:xfrm>
          <a:prstGeom prst="wedgeRectCallout">
            <a:avLst>
              <a:gd name="adj1" fmla="val 29755"/>
              <a:gd name="adj2" fmla="val -13741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FF"/>
                </a:solidFill>
                <a:latin typeface="Times New Roman" pitchFamily="18" charset="0"/>
                <a:cs typeface="Times New Roman" pitchFamily="18" charset="0"/>
              </a:rPr>
              <a:t>Diễn giải cách cộng 4 số nhị phân ở slide tiếp theo</a:t>
            </a:r>
          </a:p>
        </p:txBody>
      </p:sp>
      <p:sp>
        <p:nvSpPr>
          <p:cNvPr id="46"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40</a:t>
            </a:fld>
            <a:endParaRPr lang="en-US" altLang="en-US" sz="1800" b="1">
              <a:solidFill>
                <a:schemeClr val="bg1"/>
              </a:solidFill>
              <a:latin typeface="Courier New" pitchFamily="49" charset="0"/>
              <a:cs typeface="Courier New" pitchFamily="49" charset="0"/>
            </a:endParaRPr>
          </a:p>
        </p:txBody>
      </p:sp>
      <p:sp>
        <p:nvSpPr>
          <p:cNvPr id="5" name="Slide Number Placeholder 4">
            <a:extLst>
              <a:ext uri="{FF2B5EF4-FFF2-40B4-BE49-F238E27FC236}">
                <a16:creationId xmlns:a16="http://schemas.microsoft.com/office/drawing/2014/main" id="{EA89C1BC-4234-449B-8A8D-D0ACC7F300E1}"/>
              </a:ext>
            </a:extLst>
          </p:cNvPr>
          <p:cNvSpPr>
            <a:spLocks noGrp="1"/>
          </p:cNvSpPr>
          <p:nvPr>
            <p:ph type="sldNum" sz="quarter" idx="12"/>
          </p:nvPr>
        </p:nvSpPr>
        <p:spPr/>
        <p:txBody>
          <a:bodyPr/>
          <a:lstStyle/>
          <a:p>
            <a:fld id="{FE1236C6-0024-4286-AA03-0A6E67CE63D4}" type="slidenum">
              <a:rPr lang="en-US" smtClean="0"/>
              <a:t>40</a:t>
            </a:fld>
            <a:endParaRPr lang="en-US"/>
          </a:p>
        </p:txBody>
      </p:sp>
    </p:spTree>
    <p:extLst>
      <p:ext uri="{BB962C8B-B14F-4D97-AF65-F5344CB8AC3E}">
        <p14:creationId xmlns:p14="http://schemas.microsoft.com/office/powerpoint/2010/main" val="3173010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4. Số học nhị phân</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200" b="1">
                <a:solidFill>
                  <a:srgbClr val="0000FF"/>
                </a:solidFill>
              </a:rPr>
              <a:t>4.4. Phép nhân 2 số nhị phân</a:t>
            </a:r>
            <a:endParaRPr lang="pt-BR" sz="1800">
              <a:solidFill>
                <a:srgbClr val="0000FF"/>
              </a:solidFill>
            </a:endParaRPr>
          </a:p>
          <a:p>
            <a:pPr>
              <a:defRPr/>
            </a:pPr>
            <a:r>
              <a:rPr lang="fr-FR" sz="2200"/>
              <a:t>Bảng cộng:</a:t>
            </a:r>
          </a:p>
          <a:p>
            <a:pPr marL="0" indent="0">
              <a:buNone/>
              <a:defRPr/>
            </a:pPr>
            <a:endParaRPr lang="fr-FR" sz="2200"/>
          </a:p>
          <a:p>
            <a:pPr marL="0" indent="0">
              <a:buNone/>
              <a:defRPr/>
            </a:pPr>
            <a:endParaRPr lang="fr-FR" sz="2200"/>
          </a:p>
          <a:p>
            <a:pPr marL="0" indent="0">
              <a:buNone/>
              <a:defRPr/>
            </a:pPr>
            <a:endParaRPr lang="fr-FR" sz="2200"/>
          </a:p>
          <a:p>
            <a:pPr marL="0" indent="0">
              <a:buNone/>
              <a:defRPr/>
            </a:pPr>
            <a:endParaRPr lang="fr-FR" sz="2200"/>
          </a:p>
        </p:txBody>
      </p:sp>
      <p:graphicFrame>
        <p:nvGraphicFramePr>
          <p:cNvPr id="3" name="Table 2"/>
          <p:cNvGraphicFramePr>
            <a:graphicFrameLocks noGrp="1"/>
          </p:cNvGraphicFramePr>
          <p:nvPr>
            <p:extLst>
              <p:ext uri="{D42A27DB-BD31-4B8C-83A1-F6EECF244321}">
                <p14:modId xmlns:p14="http://schemas.microsoft.com/office/powerpoint/2010/main" val="4142508257"/>
              </p:ext>
            </p:extLst>
          </p:nvPr>
        </p:nvGraphicFramePr>
        <p:xfrm>
          <a:off x="945071" y="2174745"/>
          <a:ext cx="3731916" cy="1981200"/>
        </p:xfrm>
        <a:graphic>
          <a:graphicData uri="http://schemas.openxmlformats.org/drawingml/2006/table">
            <a:tbl>
              <a:tblPr firstRow="1" bandRow="1">
                <a:tableStyleId>{5940675A-B579-460E-94D1-54222C63F5DA}</a:tableStyleId>
              </a:tblPr>
              <a:tblGrid>
                <a:gridCol w="932979">
                  <a:extLst>
                    <a:ext uri="{9D8B030D-6E8A-4147-A177-3AD203B41FA5}">
                      <a16:colId xmlns:a16="http://schemas.microsoft.com/office/drawing/2014/main" val="20000"/>
                    </a:ext>
                  </a:extLst>
                </a:gridCol>
                <a:gridCol w="932979">
                  <a:extLst>
                    <a:ext uri="{9D8B030D-6E8A-4147-A177-3AD203B41FA5}">
                      <a16:colId xmlns:a16="http://schemas.microsoft.com/office/drawing/2014/main" val="20001"/>
                    </a:ext>
                  </a:extLst>
                </a:gridCol>
                <a:gridCol w="932979">
                  <a:extLst>
                    <a:ext uri="{9D8B030D-6E8A-4147-A177-3AD203B41FA5}">
                      <a16:colId xmlns:a16="http://schemas.microsoft.com/office/drawing/2014/main" val="20002"/>
                    </a:ext>
                  </a:extLst>
                </a:gridCol>
                <a:gridCol w="932979">
                  <a:extLst>
                    <a:ext uri="{9D8B030D-6E8A-4147-A177-3AD203B41FA5}">
                      <a16:colId xmlns:a16="http://schemas.microsoft.com/office/drawing/2014/main" val="20003"/>
                    </a:ext>
                  </a:extLst>
                </a:gridCol>
              </a:tblGrid>
              <a:tr h="370840">
                <a:tc>
                  <a:txBody>
                    <a:bodyPr/>
                    <a:lstStyle/>
                    <a:p>
                      <a:pPr algn="ctr"/>
                      <a:r>
                        <a:rPr lang="en-US" sz="2000" b="1">
                          <a:latin typeface="Times New Roman" pitchFamily="18" charset="0"/>
                          <a:cs typeface="Times New Roman" pitchFamily="18" charset="0"/>
                        </a:rPr>
                        <a:t>X</a:t>
                      </a:r>
                    </a:p>
                  </a:txBody>
                  <a:tcPr anchor="ctr"/>
                </a:tc>
                <a:tc>
                  <a:txBody>
                    <a:bodyPr/>
                    <a:lstStyle/>
                    <a:p>
                      <a:pPr algn="ctr"/>
                      <a:r>
                        <a:rPr lang="en-US" sz="2000" b="1">
                          <a:latin typeface="Times New Roman" pitchFamily="18" charset="0"/>
                          <a:cs typeface="Times New Roman" pitchFamily="18" charset="0"/>
                        </a:rPr>
                        <a:t>Y</a:t>
                      </a:r>
                    </a:p>
                  </a:txBody>
                  <a:tcPr anchor="ctr"/>
                </a:tc>
                <a:tc>
                  <a:txBody>
                    <a:bodyPr/>
                    <a:lstStyle/>
                    <a:p>
                      <a:pPr algn="ctr"/>
                      <a:r>
                        <a:rPr lang="en-US" sz="2000" b="1">
                          <a:solidFill>
                            <a:srgbClr val="FF0000"/>
                          </a:solidFill>
                          <a:latin typeface="Times New Roman" pitchFamily="18" charset="0"/>
                          <a:cs typeface="Times New Roman" pitchFamily="18" charset="0"/>
                        </a:rPr>
                        <a:t>X + Y</a:t>
                      </a:r>
                    </a:p>
                  </a:txBody>
                  <a:tcPr anchor="ctr">
                    <a:solidFill>
                      <a:schemeClr val="accent2">
                        <a:lumMod val="20000"/>
                        <a:lumOff val="80000"/>
                      </a:schemeClr>
                    </a:solidFill>
                  </a:tcPr>
                </a:tc>
                <a:tc>
                  <a:txBody>
                    <a:bodyPr/>
                    <a:lstStyle/>
                    <a:p>
                      <a:pPr algn="ctr"/>
                      <a:r>
                        <a:rPr lang="en-US" sz="2000" b="1">
                          <a:solidFill>
                            <a:srgbClr val="FF0000"/>
                          </a:solidFill>
                          <a:latin typeface="Times New Roman" pitchFamily="18" charset="0"/>
                          <a:cs typeface="Times New Roman" pitchFamily="18" charset="0"/>
                        </a:rPr>
                        <a:t>Nhớ</a:t>
                      </a:r>
                    </a:p>
                  </a:txBody>
                  <a:tcPr anchor="ctr">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solidFill>
                            <a:srgbClr val="FF0000"/>
                          </a:solidFill>
                          <a:latin typeface="Times New Roman" pitchFamily="18" charset="0"/>
                          <a:cs typeface="Times New Roman" pitchFamily="18" charset="0"/>
                        </a:rPr>
                        <a:t>0</a:t>
                      </a:r>
                    </a:p>
                  </a:txBody>
                  <a:tcPr anchor="ctr">
                    <a:solidFill>
                      <a:schemeClr val="accent2">
                        <a:lumMod val="20000"/>
                        <a:lumOff val="80000"/>
                      </a:schemeClr>
                    </a:solidFill>
                  </a:tcPr>
                </a:tc>
                <a:tc>
                  <a:txBody>
                    <a:bodyPr/>
                    <a:lstStyle/>
                    <a:p>
                      <a:pPr algn="ctr"/>
                      <a:r>
                        <a:rPr lang="en-US" sz="2000" b="1">
                          <a:solidFill>
                            <a:srgbClr val="FF0000"/>
                          </a:solidFill>
                          <a:latin typeface="Times New Roman" pitchFamily="18" charset="0"/>
                          <a:cs typeface="Times New Roman" pitchFamily="18" charset="0"/>
                        </a:rPr>
                        <a:t>0</a:t>
                      </a:r>
                    </a:p>
                  </a:txBody>
                  <a:tcPr anchor="ctr">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solidFill>
                            <a:srgbClr val="FF0000"/>
                          </a:solidFill>
                          <a:latin typeface="Times New Roman" pitchFamily="18" charset="0"/>
                          <a:cs typeface="Times New Roman" pitchFamily="18" charset="0"/>
                        </a:rPr>
                        <a:t>1</a:t>
                      </a:r>
                    </a:p>
                  </a:txBody>
                  <a:tcPr anchor="ctr">
                    <a:solidFill>
                      <a:schemeClr val="accent2">
                        <a:lumMod val="20000"/>
                        <a:lumOff val="80000"/>
                      </a:schemeClr>
                    </a:solidFill>
                  </a:tcPr>
                </a:tc>
                <a:tc>
                  <a:txBody>
                    <a:bodyPr/>
                    <a:lstStyle/>
                    <a:p>
                      <a:pPr algn="ctr"/>
                      <a:r>
                        <a:rPr lang="en-US" sz="2000" b="1">
                          <a:solidFill>
                            <a:srgbClr val="FF0000"/>
                          </a:solidFill>
                          <a:latin typeface="Times New Roman" pitchFamily="18" charset="0"/>
                          <a:cs typeface="Times New Roman" pitchFamily="18" charset="0"/>
                        </a:rPr>
                        <a:t>0</a:t>
                      </a:r>
                    </a:p>
                  </a:txBody>
                  <a:tcPr anchor="ctr">
                    <a:solidFill>
                      <a:schemeClr val="accent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solidFill>
                            <a:srgbClr val="FF0000"/>
                          </a:solidFill>
                          <a:latin typeface="Times New Roman" pitchFamily="18" charset="0"/>
                          <a:cs typeface="Times New Roman" pitchFamily="18" charset="0"/>
                        </a:rPr>
                        <a:t>1</a:t>
                      </a:r>
                    </a:p>
                  </a:txBody>
                  <a:tcPr anchor="ctr">
                    <a:solidFill>
                      <a:schemeClr val="accent2">
                        <a:lumMod val="20000"/>
                        <a:lumOff val="80000"/>
                      </a:schemeClr>
                    </a:solidFill>
                  </a:tcPr>
                </a:tc>
                <a:tc>
                  <a:txBody>
                    <a:bodyPr/>
                    <a:lstStyle/>
                    <a:p>
                      <a:pPr algn="ctr"/>
                      <a:r>
                        <a:rPr lang="en-US" sz="2000" b="1">
                          <a:solidFill>
                            <a:srgbClr val="FF0000"/>
                          </a:solidFill>
                          <a:latin typeface="Times New Roman" pitchFamily="18" charset="0"/>
                          <a:cs typeface="Times New Roman" pitchFamily="18" charset="0"/>
                        </a:rPr>
                        <a:t>0</a:t>
                      </a:r>
                    </a:p>
                  </a:txBody>
                  <a:tcPr anchor="ctr">
                    <a:solidFill>
                      <a:schemeClr val="accent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solidFill>
                            <a:srgbClr val="FF0000"/>
                          </a:solidFill>
                          <a:latin typeface="Times New Roman" pitchFamily="18" charset="0"/>
                          <a:cs typeface="Times New Roman" pitchFamily="18" charset="0"/>
                        </a:rPr>
                        <a:t>0</a:t>
                      </a:r>
                    </a:p>
                  </a:txBody>
                  <a:tcPr anchor="ctr">
                    <a:solidFill>
                      <a:schemeClr val="accent2">
                        <a:lumMod val="20000"/>
                        <a:lumOff val="80000"/>
                      </a:schemeClr>
                    </a:solidFill>
                  </a:tcPr>
                </a:tc>
                <a:tc>
                  <a:txBody>
                    <a:bodyPr/>
                    <a:lstStyle/>
                    <a:p>
                      <a:pPr algn="ctr"/>
                      <a:r>
                        <a:rPr lang="en-US" sz="2000" b="1">
                          <a:solidFill>
                            <a:srgbClr val="FF0000"/>
                          </a:solidFill>
                          <a:latin typeface="Times New Roman" pitchFamily="18" charset="0"/>
                          <a:cs typeface="Times New Roman" pitchFamily="18" charset="0"/>
                        </a:rPr>
                        <a:t>1</a:t>
                      </a:r>
                    </a:p>
                  </a:txBody>
                  <a:tcPr anchor="ctr">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15" name="Rounded Rectangle 14"/>
          <p:cNvSpPr/>
          <p:nvPr/>
        </p:nvSpPr>
        <p:spPr>
          <a:xfrm>
            <a:off x="8699163" y="351340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6" name="Rounded Rectangle 15"/>
          <p:cNvSpPr/>
          <p:nvPr/>
        </p:nvSpPr>
        <p:spPr>
          <a:xfrm>
            <a:off x="9144005" y="351340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7" name="Rounded Rectangle 16"/>
          <p:cNvSpPr/>
          <p:nvPr/>
        </p:nvSpPr>
        <p:spPr>
          <a:xfrm>
            <a:off x="9592973" y="350516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8" name="Rounded Rectangle 17"/>
          <p:cNvSpPr/>
          <p:nvPr/>
        </p:nvSpPr>
        <p:spPr>
          <a:xfrm>
            <a:off x="10037816" y="350516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3" name="Rounded Rectangle 32"/>
          <p:cNvSpPr/>
          <p:nvPr/>
        </p:nvSpPr>
        <p:spPr>
          <a:xfrm>
            <a:off x="8258436" y="405710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4" name="Rounded Rectangle 33"/>
          <p:cNvSpPr/>
          <p:nvPr/>
        </p:nvSpPr>
        <p:spPr>
          <a:xfrm>
            <a:off x="8703278" y="405710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35" name="Rounded Rectangle 34"/>
          <p:cNvSpPr/>
          <p:nvPr/>
        </p:nvSpPr>
        <p:spPr>
          <a:xfrm>
            <a:off x="9152246" y="404886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36" name="Rounded Rectangle 35"/>
          <p:cNvSpPr/>
          <p:nvPr/>
        </p:nvSpPr>
        <p:spPr>
          <a:xfrm>
            <a:off x="9597089" y="404886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7" name="Rounded Rectangle 36"/>
          <p:cNvSpPr/>
          <p:nvPr/>
        </p:nvSpPr>
        <p:spPr>
          <a:xfrm>
            <a:off x="7834183" y="460080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8" name="Rounded Rectangle 37"/>
          <p:cNvSpPr/>
          <p:nvPr/>
        </p:nvSpPr>
        <p:spPr>
          <a:xfrm>
            <a:off x="8279025" y="460080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9" name="Rounded Rectangle 38"/>
          <p:cNvSpPr/>
          <p:nvPr/>
        </p:nvSpPr>
        <p:spPr>
          <a:xfrm>
            <a:off x="8727993" y="459256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40" name="Rounded Rectangle 39"/>
          <p:cNvSpPr/>
          <p:nvPr/>
        </p:nvSpPr>
        <p:spPr>
          <a:xfrm>
            <a:off x="9172836" y="459256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41" name="Rounded Rectangle 40"/>
          <p:cNvSpPr/>
          <p:nvPr/>
        </p:nvSpPr>
        <p:spPr>
          <a:xfrm>
            <a:off x="7407885" y="511978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42" name="Rounded Rectangle 41"/>
          <p:cNvSpPr/>
          <p:nvPr/>
        </p:nvSpPr>
        <p:spPr>
          <a:xfrm>
            <a:off x="7852727" y="511978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43" name="Rounded Rectangle 42"/>
          <p:cNvSpPr/>
          <p:nvPr/>
        </p:nvSpPr>
        <p:spPr>
          <a:xfrm>
            <a:off x="8301695" y="511154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44" name="Rounded Rectangle 43"/>
          <p:cNvSpPr/>
          <p:nvPr/>
        </p:nvSpPr>
        <p:spPr>
          <a:xfrm>
            <a:off x="8746538" y="511154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cxnSp>
        <p:nvCxnSpPr>
          <p:cNvPr id="45" name="Straight Connector 44"/>
          <p:cNvCxnSpPr/>
          <p:nvPr/>
        </p:nvCxnSpPr>
        <p:spPr>
          <a:xfrm>
            <a:off x="7414073" y="5647000"/>
            <a:ext cx="310152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7093564" y="4105499"/>
            <a:ext cx="286795" cy="269788"/>
            <a:chOff x="7235881" y="4453579"/>
            <a:chExt cx="286795" cy="269788"/>
          </a:xfrm>
        </p:grpSpPr>
        <p:cxnSp>
          <p:nvCxnSpPr>
            <p:cNvPr id="48" name="Straight Connector 47"/>
            <p:cNvCxnSpPr/>
            <p:nvPr/>
          </p:nvCxnSpPr>
          <p:spPr>
            <a:xfrm>
              <a:off x="7235881" y="4588473"/>
              <a:ext cx="286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379278" y="4453579"/>
              <a:ext cx="0" cy="2697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0" name="Rounded Rectangle 49"/>
          <p:cNvSpPr/>
          <p:nvPr/>
        </p:nvSpPr>
        <p:spPr>
          <a:xfrm>
            <a:off x="8769191" y="578705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51" name="Rounded Rectangle 50"/>
          <p:cNvSpPr/>
          <p:nvPr/>
        </p:nvSpPr>
        <p:spPr>
          <a:xfrm>
            <a:off x="9214033" y="5787051"/>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52" name="Rounded Rectangle 51"/>
          <p:cNvSpPr/>
          <p:nvPr/>
        </p:nvSpPr>
        <p:spPr>
          <a:xfrm>
            <a:off x="9663001" y="577881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53" name="Rounded Rectangle 52"/>
          <p:cNvSpPr/>
          <p:nvPr/>
        </p:nvSpPr>
        <p:spPr>
          <a:xfrm>
            <a:off x="10107844" y="577881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55" name="Rounded Rectangle 54"/>
          <p:cNvSpPr/>
          <p:nvPr/>
        </p:nvSpPr>
        <p:spPr>
          <a:xfrm>
            <a:off x="7414073" y="578705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56" name="Rounded Rectangle 55"/>
          <p:cNvSpPr/>
          <p:nvPr/>
        </p:nvSpPr>
        <p:spPr>
          <a:xfrm>
            <a:off x="7863041" y="5778811"/>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57" name="Rounded Rectangle 56"/>
          <p:cNvSpPr/>
          <p:nvPr/>
        </p:nvSpPr>
        <p:spPr>
          <a:xfrm>
            <a:off x="8307884" y="5778811"/>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46" name="TextBox 45"/>
          <p:cNvSpPr txBox="1"/>
          <p:nvPr/>
        </p:nvSpPr>
        <p:spPr>
          <a:xfrm>
            <a:off x="6661831" y="1459471"/>
            <a:ext cx="684803" cy="369332"/>
          </a:xfrm>
          <a:prstGeom prst="rect">
            <a:avLst/>
          </a:prstGeom>
          <a:noFill/>
        </p:spPr>
        <p:txBody>
          <a:bodyPr wrap="none" rtlCol="0">
            <a:spAutoFit/>
          </a:bodyPr>
          <a:lstStyle/>
          <a:p>
            <a:r>
              <a:rPr lang="en-US" b="1">
                <a:solidFill>
                  <a:srgbClr val="FF0000"/>
                </a:solidFill>
                <a:latin typeface="Times New Roman" pitchFamily="18" charset="0"/>
                <a:cs typeface="Times New Roman" pitchFamily="18" charset="0"/>
              </a:rPr>
              <a:t>Nhớ:</a:t>
            </a:r>
          </a:p>
        </p:txBody>
      </p:sp>
      <p:sp>
        <p:nvSpPr>
          <p:cNvPr id="54" name="Rounded Rectangle 53"/>
          <p:cNvSpPr/>
          <p:nvPr/>
        </p:nvSpPr>
        <p:spPr>
          <a:xfrm>
            <a:off x="8674440" y="2957355"/>
            <a:ext cx="358346" cy="38305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58" name="Elbow Connector 57"/>
          <p:cNvCxnSpPr>
            <a:stCxn id="16" idx="0"/>
            <a:endCxn id="54" idx="3"/>
          </p:cNvCxnSpPr>
          <p:nvPr/>
        </p:nvCxnSpPr>
        <p:spPr>
          <a:xfrm rot="16200000" flipV="1">
            <a:off x="8995721" y="3185951"/>
            <a:ext cx="364523" cy="290392"/>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8248127" y="2404689"/>
            <a:ext cx="358346" cy="38305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62" name="Elbow Connector 61"/>
          <p:cNvCxnSpPr>
            <a:stCxn id="54" idx="0"/>
            <a:endCxn id="59" idx="3"/>
          </p:cNvCxnSpPr>
          <p:nvPr/>
        </p:nvCxnSpPr>
        <p:spPr>
          <a:xfrm rot="16200000" flipV="1">
            <a:off x="8549475" y="2653217"/>
            <a:ext cx="361136" cy="247140"/>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7822881" y="1842530"/>
            <a:ext cx="358346" cy="38305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64" name="Elbow Connector 63"/>
          <p:cNvCxnSpPr>
            <a:stCxn id="59" idx="0"/>
            <a:endCxn id="63" idx="3"/>
          </p:cNvCxnSpPr>
          <p:nvPr/>
        </p:nvCxnSpPr>
        <p:spPr>
          <a:xfrm rot="16200000" flipV="1">
            <a:off x="8118950" y="2096338"/>
            <a:ext cx="370629" cy="246073"/>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385361" y="1459471"/>
            <a:ext cx="358346" cy="38305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66" name="Elbow Connector 65"/>
          <p:cNvCxnSpPr>
            <a:stCxn id="63" idx="0"/>
            <a:endCxn id="65" idx="3"/>
          </p:cNvCxnSpPr>
          <p:nvPr/>
        </p:nvCxnSpPr>
        <p:spPr>
          <a:xfrm rot="16200000" flipV="1">
            <a:off x="7777117" y="1617592"/>
            <a:ext cx="191529" cy="258347"/>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9" idx="2"/>
            <a:endCxn id="33" idx="0"/>
          </p:cNvCxnSpPr>
          <p:nvPr/>
        </p:nvCxnSpPr>
        <p:spPr>
          <a:xfrm>
            <a:off x="8427300" y="2787748"/>
            <a:ext cx="10309" cy="1269358"/>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3" idx="2"/>
            <a:endCxn id="37" idx="0"/>
          </p:cNvCxnSpPr>
          <p:nvPr/>
        </p:nvCxnSpPr>
        <p:spPr>
          <a:xfrm>
            <a:off x="8002054" y="2225589"/>
            <a:ext cx="11302" cy="2375215"/>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5" idx="2"/>
            <a:endCxn id="41" idx="0"/>
          </p:cNvCxnSpPr>
          <p:nvPr/>
        </p:nvCxnSpPr>
        <p:spPr>
          <a:xfrm>
            <a:off x="7564534" y="1842530"/>
            <a:ext cx="22524" cy="3277257"/>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0"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41</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D59BBBC6-872E-4855-976C-E584DE699A33}"/>
              </a:ext>
            </a:extLst>
          </p:cNvPr>
          <p:cNvSpPr>
            <a:spLocks noGrp="1"/>
          </p:cNvSpPr>
          <p:nvPr>
            <p:ph type="sldNum" sz="quarter" idx="12"/>
          </p:nvPr>
        </p:nvSpPr>
        <p:spPr/>
        <p:txBody>
          <a:bodyPr/>
          <a:lstStyle/>
          <a:p>
            <a:fld id="{FE1236C6-0024-4286-AA03-0A6E67CE63D4}" type="slidenum">
              <a:rPr lang="en-US" smtClean="0"/>
              <a:t>41</a:t>
            </a:fld>
            <a:endParaRPr lang="en-US"/>
          </a:p>
        </p:txBody>
      </p:sp>
    </p:spTree>
    <p:extLst>
      <p:ext uri="{BB962C8B-B14F-4D97-AF65-F5344CB8AC3E}">
        <p14:creationId xmlns:p14="http://schemas.microsoft.com/office/powerpoint/2010/main" val="22999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circle(in)">
                                      <p:cBhvr>
                                        <p:cTn id="7" dur="2000"/>
                                        <p:tgtEl>
                                          <p:spTgt spid="5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ircle(in)">
                                      <p:cBhvr>
                                        <p:cTn id="10" dur="20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circle(in)">
                                      <p:cBhvr>
                                        <p:cTn id="15" dur="2000"/>
                                        <p:tgtEl>
                                          <p:spTgt spid="62"/>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circle(in)">
                                      <p:cBhvr>
                                        <p:cTn id="18" dur="20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circle(in)">
                                      <p:cBhvr>
                                        <p:cTn id="23" dur="2000"/>
                                        <p:tgtEl>
                                          <p:spTgt spid="67"/>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circle(in)">
                                      <p:cBhvr>
                                        <p:cTn id="28" dur="2000"/>
                                        <p:tgtEl>
                                          <p:spTgt spid="64"/>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circle(in)">
                                      <p:cBhvr>
                                        <p:cTn id="31" dur="2000"/>
                                        <p:tgtEl>
                                          <p:spTgt spid="63"/>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circle(in)">
                                      <p:cBhvr>
                                        <p:cTn id="36" dur="2000"/>
                                        <p:tgtEl>
                                          <p:spTgt spid="68"/>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circle(in)">
                                      <p:cBhvr>
                                        <p:cTn id="41" dur="2000"/>
                                        <p:tgtEl>
                                          <p:spTgt spid="66"/>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circle(in)">
                                      <p:cBhvr>
                                        <p:cTn id="44" dur="20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circle(in)">
                                      <p:cBhvr>
                                        <p:cTn id="49"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9" grpId="0" animBg="1"/>
      <p:bldP spid="63" grpId="0" animBg="1"/>
      <p:bldP spid="6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4. Số học nhị phân</a:t>
            </a:r>
          </a:p>
        </p:txBody>
      </p:sp>
      <p:sp>
        <p:nvSpPr>
          <p:cNvPr id="2" name="Content Placeholder 1"/>
          <p:cNvSpPr>
            <a:spLocks noGrp="1"/>
          </p:cNvSpPr>
          <p:nvPr>
            <p:ph idx="1"/>
          </p:nvPr>
        </p:nvSpPr>
        <p:spPr>
          <a:xfrm>
            <a:off x="153512" y="1112363"/>
            <a:ext cx="11671904" cy="5214296"/>
          </a:xfrm>
        </p:spPr>
        <p:txBody>
          <a:bodyPr>
            <a:noAutofit/>
          </a:bodyPr>
          <a:lstStyle/>
          <a:p>
            <a:pPr marL="514350" indent="-514350" algn="just">
              <a:buNone/>
              <a:defRPr/>
            </a:pPr>
            <a:r>
              <a:rPr lang="en-US" sz="2200" b="1">
                <a:solidFill>
                  <a:srgbClr val="0000FF"/>
                </a:solidFill>
              </a:rPr>
              <a:t>4.4. Phép nhân 2 số nhị phân</a:t>
            </a:r>
            <a:endParaRPr lang="pt-BR" sz="1800">
              <a:solidFill>
                <a:srgbClr val="0000FF"/>
              </a:solidFill>
            </a:endParaRPr>
          </a:p>
          <a:p>
            <a:pPr>
              <a:defRPr/>
            </a:pPr>
            <a:r>
              <a:rPr lang="fr-FR" sz="2200"/>
              <a:t>Bảng nhân:</a:t>
            </a:r>
          </a:p>
          <a:p>
            <a:pPr marL="0" indent="0">
              <a:buNone/>
              <a:defRPr/>
            </a:pPr>
            <a:endParaRPr lang="fr-FR" sz="2200"/>
          </a:p>
          <a:p>
            <a:pPr marL="0" indent="0">
              <a:buNone/>
              <a:defRPr/>
            </a:pPr>
            <a:endParaRPr lang="fr-FR" sz="2200"/>
          </a:p>
          <a:p>
            <a:pPr marL="0" indent="0">
              <a:buNone/>
              <a:defRPr/>
            </a:pPr>
            <a:endParaRPr lang="fr-FR" sz="2200"/>
          </a:p>
          <a:p>
            <a:pPr marL="0" indent="0">
              <a:buNone/>
              <a:defRPr/>
            </a:pPr>
            <a:endParaRPr lang="fr-FR" sz="2200"/>
          </a:p>
          <a:p>
            <a:pPr marL="0" indent="0">
              <a:buNone/>
              <a:defRPr/>
            </a:pPr>
            <a:r>
              <a:rPr lang="fr-FR" sz="2200" b="1">
                <a:solidFill>
                  <a:srgbClr val="FF0000"/>
                </a:solidFill>
              </a:rPr>
              <a:t>Ví dụ 3.32: </a:t>
            </a:r>
            <a:r>
              <a:rPr lang="fr-FR" sz="2200"/>
              <a:t>Nhân 2 số nhị phân sau: </a:t>
            </a:r>
            <a:r>
              <a:rPr lang="en-US" sz="2200" b="1"/>
              <a:t>10001</a:t>
            </a:r>
            <a:r>
              <a:rPr lang="fr-FR" sz="2200" b="1" baseline="-25000"/>
              <a:t>2</a:t>
            </a:r>
            <a:r>
              <a:rPr lang="fr-FR" sz="2200" b="1"/>
              <a:t> x </a:t>
            </a:r>
            <a:r>
              <a:rPr lang="en-US" sz="2200" b="1"/>
              <a:t>110</a:t>
            </a:r>
            <a:r>
              <a:rPr lang="fr-FR" sz="2200" b="1" baseline="-25000"/>
              <a:t>2</a:t>
            </a:r>
            <a:r>
              <a:rPr lang="fr-FR" sz="2200" b="1"/>
              <a:t> = ?</a:t>
            </a:r>
            <a:r>
              <a:rPr lang="fr-FR" sz="2200" b="1" baseline="-25000"/>
              <a:t>2</a:t>
            </a:r>
          </a:p>
          <a:p>
            <a:pPr marL="0" indent="0">
              <a:buNone/>
              <a:tabLst>
                <a:tab pos="1371600" algn="l"/>
              </a:tabLst>
              <a:defRPr/>
            </a:pPr>
            <a:r>
              <a:rPr lang="fr-FR" sz="2200" b="1">
                <a:solidFill>
                  <a:srgbClr val="FF0000"/>
                </a:solidFill>
              </a:rPr>
              <a:t>	Kết quả: </a:t>
            </a:r>
            <a:r>
              <a:rPr lang="en-US" sz="2200" b="1"/>
              <a:t>10001</a:t>
            </a:r>
            <a:r>
              <a:rPr lang="fr-FR" sz="2200" b="1" baseline="-25000"/>
              <a:t>2</a:t>
            </a:r>
            <a:r>
              <a:rPr lang="fr-FR" sz="2200" b="1"/>
              <a:t> x </a:t>
            </a:r>
            <a:r>
              <a:rPr lang="en-US" sz="2200" b="1"/>
              <a:t>110</a:t>
            </a:r>
            <a:r>
              <a:rPr lang="fr-FR" sz="2200" b="1" baseline="-25000"/>
              <a:t>2  </a:t>
            </a:r>
            <a:r>
              <a:rPr lang="fr-FR" sz="2200" b="1"/>
              <a:t>= </a:t>
            </a:r>
            <a:r>
              <a:rPr lang="fr-FR" sz="2200" b="1">
                <a:solidFill>
                  <a:srgbClr val="FF0000"/>
                </a:solidFill>
              </a:rPr>
              <a:t>1100110</a:t>
            </a:r>
            <a:r>
              <a:rPr lang="fr-FR" sz="2200" b="1" baseline="-25000"/>
              <a:t>2</a:t>
            </a:r>
          </a:p>
          <a:p>
            <a:pPr marL="0" indent="0">
              <a:buNone/>
              <a:tabLst>
                <a:tab pos="1371600" algn="l"/>
              </a:tabLst>
              <a:defRPr/>
            </a:pPr>
            <a:endParaRPr lang="fr-FR" sz="2200" b="1">
              <a:solidFill>
                <a:srgbClr val="FF0000"/>
              </a:solidFill>
            </a:endParaRPr>
          </a:p>
          <a:p>
            <a:pPr marL="0" indent="0">
              <a:buNone/>
              <a:defRPr/>
            </a:pPr>
            <a:r>
              <a:rPr lang="fr-FR" sz="2200" b="1">
                <a:solidFill>
                  <a:srgbClr val="FF0000"/>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46046718"/>
              </p:ext>
            </p:extLst>
          </p:nvPr>
        </p:nvGraphicFramePr>
        <p:xfrm>
          <a:off x="2175231" y="1620753"/>
          <a:ext cx="3239175" cy="1981200"/>
        </p:xfrm>
        <a:graphic>
          <a:graphicData uri="http://schemas.openxmlformats.org/drawingml/2006/table">
            <a:tbl>
              <a:tblPr firstRow="1" bandRow="1">
                <a:tableStyleId>{5940675A-B579-460E-94D1-54222C63F5DA}</a:tableStyleId>
              </a:tblPr>
              <a:tblGrid>
                <a:gridCol w="1079725">
                  <a:extLst>
                    <a:ext uri="{9D8B030D-6E8A-4147-A177-3AD203B41FA5}">
                      <a16:colId xmlns:a16="http://schemas.microsoft.com/office/drawing/2014/main" val="20000"/>
                    </a:ext>
                  </a:extLst>
                </a:gridCol>
                <a:gridCol w="1079725">
                  <a:extLst>
                    <a:ext uri="{9D8B030D-6E8A-4147-A177-3AD203B41FA5}">
                      <a16:colId xmlns:a16="http://schemas.microsoft.com/office/drawing/2014/main" val="20001"/>
                    </a:ext>
                  </a:extLst>
                </a:gridCol>
                <a:gridCol w="1079725">
                  <a:extLst>
                    <a:ext uri="{9D8B030D-6E8A-4147-A177-3AD203B41FA5}">
                      <a16:colId xmlns:a16="http://schemas.microsoft.com/office/drawing/2014/main" val="20002"/>
                    </a:ext>
                  </a:extLst>
                </a:gridCol>
              </a:tblGrid>
              <a:tr h="370840">
                <a:tc>
                  <a:txBody>
                    <a:bodyPr/>
                    <a:lstStyle/>
                    <a:p>
                      <a:pPr algn="ctr"/>
                      <a:r>
                        <a:rPr lang="en-US" sz="2000" b="1">
                          <a:latin typeface="Times New Roman" pitchFamily="18" charset="0"/>
                          <a:cs typeface="Times New Roman" pitchFamily="18" charset="0"/>
                        </a:rPr>
                        <a:t>X</a:t>
                      </a:r>
                    </a:p>
                  </a:txBody>
                  <a:tcPr anchor="ctr"/>
                </a:tc>
                <a:tc>
                  <a:txBody>
                    <a:bodyPr/>
                    <a:lstStyle/>
                    <a:p>
                      <a:pPr algn="ctr"/>
                      <a:r>
                        <a:rPr lang="en-US" sz="2000" b="1">
                          <a:latin typeface="Times New Roman" pitchFamily="18" charset="0"/>
                          <a:cs typeface="Times New Roman" pitchFamily="18" charset="0"/>
                        </a:rPr>
                        <a:t>Y</a:t>
                      </a:r>
                    </a:p>
                  </a:txBody>
                  <a:tcPr anchor="ctr"/>
                </a:tc>
                <a:tc>
                  <a:txBody>
                    <a:bodyPr/>
                    <a:lstStyle/>
                    <a:p>
                      <a:pPr algn="ctr"/>
                      <a:r>
                        <a:rPr lang="en-US" sz="2000" b="1">
                          <a:latin typeface="Times New Roman" pitchFamily="18" charset="0"/>
                          <a:cs typeface="Times New Roman" pitchFamily="18" charset="0"/>
                        </a:rPr>
                        <a:t>X * Y</a:t>
                      </a:r>
                    </a:p>
                  </a:txBody>
                  <a:tcPr anchor="ctr"/>
                </a:tc>
                <a:extLst>
                  <a:ext uri="{0D108BD9-81ED-4DB2-BD59-A6C34878D82A}">
                    <a16:rowId xmlns:a16="http://schemas.microsoft.com/office/drawing/2014/main" val="10000"/>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1"/>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2"/>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3"/>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extLst>
                  <a:ext uri="{0D108BD9-81ED-4DB2-BD59-A6C34878D82A}">
                    <a16:rowId xmlns:a16="http://schemas.microsoft.com/office/drawing/2014/main" val="10004"/>
                  </a:ext>
                </a:extLst>
              </a:tr>
            </a:tbl>
          </a:graphicData>
        </a:graphic>
      </p:graphicFrame>
      <p:sp>
        <p:nvSpPr>
          <p:cNvPr id="4" name="Rounded Rectangle 3"/>
          <p:cNvSpPr/>
          <p:nvPr/>
        </p:nvSpPr>
        <p:spPr>
          <a:xfrm>
            <a:off x="8971017" y="170518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7" name="Rounded Rectangle 6"/>
          <p:cNvSpPr/>
          <p:nvPr/>
        </p:nvSpPr>
        <p:spPr>
          <a:xfrm>
            <a:off x="9415859" y="170518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8" name="Rounded Rectangle 7"/>
          <p:cNvSpPr/>
          <p:nvPr/>
        </p:nvSpPr>
        <p:spPr>
          <a:xfrm>
            <a:off x="9864827" y="170930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9" name="Rounded Rectangle 8"/>
          <p:cNvSpPr/>
          <p:nvPr/>
        </p:nvSpPr>
        <p:spPr>
          <a:xfrm>
            <a:off x="10309670" y="170930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1" name="Rounded Rectangle 10"/>
          <p:cNvSpPr/>
          <p:nvPr/>
        </p:nvSpPr>
        <p:spPr>
          <a:xfrm>
            <a:off x="9419975" y="222829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2" name="Rounded Rectangle 11"/>
          <p:cNvSpPr/>
          <p:nvPr/>
        </p:nvSpPr>
        <p:spPr>
          <a:xfrm>
            <a:off x="9868943" y="223241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3" name="Rounded Rectangle 12"/>
          <p:cNvSpPr/>
          <p:nvPr/>
        </p:nvSpPr>
        <p:spPr>
          <a:xfrm>
            <a:off x="10313786" y="223241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cxnSp>
        <p:nvCxnSpPr>
          <p:cNvPr id="14" name="Straight Connector 13"/>
          <p:cNvCxnSpPr/>
          <p:nvPr/>
        </p:nvCxnSpPr>
        <p:spPr>
          <a:xfrm>
            <a:off x="8526174" y="2804936"/>
            <a:ext cx="21459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971017" y="298205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6" name="Rounded Rectangle 15"/>
          <p:cNvSpPr/>
          <p:nvPr/>
        </p:nvSpPr>
        <p:spPr>
          <a:xfrm>
            <a:off x="9415859" y="298205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7" name="Rounded Rectangle 16"/>
          <p:cNvSpPr/>
          <p:nvPr/>
        </p:nvSpPr>
        <p:spPr>
          <a:xfrm>
            <a:off x="9864827" y="297381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8" name="Rounded Rectangle 17"/>
          <p:cNvSpPr/>
          <p:nvPr/>
        </p:nvSpPr>
        <p:spPr>
          <a:xfrm>
            <a:off x="10309670" y="297381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9" name="Rounded Rectangle 18"/>
          <p:cNvSpPr/>
          <p:nvPr/>
        </p:nvSpPr>
        <p:spPr>
          <a:xfrm>
            <a:off x="8526174" y="297794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24" name="Rounded Rectangle 23"/>
          <p:cNvSpPr/>
          <p:nvPr/>
        </p:nvSpPr>
        <p:spPr>
          <a:xfrm>
            <a:off x="8526174" y="170518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3" name="TextBox 22"/>
          <p:cNvSpPr txBox="1"/>
          <p:nvPr/>
        </p:nvSpPr>
        <p:spPr>
          <a:xfrm>
            <a:off x="8161972" y="2158213"/>
            <a:ext cx="364202" cy="523220"/>
          </a:xfrm>
          <a:prstGeom prst="rect">
            <a:avLst/>
          </a:prstGeom>
          <a:noFill/>
        </p:spPr>
        <p:txBody>
          <a:bodyPr wrap="none" rtlCol="0">
            <a:spAutoFit/>
          </a:bodyPr>
          <a:lstStyle/>
          <a:p>
            <a:r>
              <a:rPr lang="en-US" sz="2800" b="1">
                <a:solidFill>
                  <a:srgbClr val="FF0000"/>
                </a:solidFill>
                <a:latin typeface="Times New Roman" pitchFamily="18" charset="0"/>
                <a:cs typeface="Times New Roman" pitchFamily="18" charset="0"/>
              </a:rPr>
              <a:t>x</a:t>
            </a:r>
          </a:p>
        </p:txBody>
      </p:sp>
      <p:sp>
        <p:nvSpPr>
          <p:cNvPr id="26" name="Rounded Rectangle 25"/>
          <p:cNvSpPr/>
          <p:nvPr/>
        </p:nvSpPr>
        <p:spPr>
          <a:xfrm>
            <a:off x="8526170" y="355046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27" name="Rounded Rectangle 26"/>
          <p:cNvSpPr/>
          <p:nvPr/>
        </p:nvSpPr>
        <p:spPr>
          <a:xfrm>
            <a:off x="8971012" y="355046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28" name="Rounded Rectangle 27"/>
          <p:cNvSpPr/>
          <p:nvPr/>
        </p:nvSpPr>
        <p:spPr>
          <a:xfrm>
            <a:off x="9419980" y="354222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29" name="Rounded Rectangle 28"/>
          <p:cNvSpPr/>
          <p:nvPr/>
        </p:nvSpPr>
        <p:spPr>
          <a:xfrm>
            <a:off x="9864823" y="354222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30" name="Rounded Rectangle 29"/>
          <p:cNvSpPr/>
          <p:nvPr/>
        </p:nvSpPr>
        <p:spPr>
          <a:xfrm>
            <a:off x="8081327" y="354635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31" name="Rounded Rectangle 30"/>
          <p:cNvSpPr/>
          <p:nvPr/>
        </p:nvSpPr>
        <p:spPr>
          <a:xfrm>
            <a:off x="8081327" y="409416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2" name="Rounded Rectangle 31"/>
          <p:cNvSpPr/>
          <p:nvPr/>
        </p:nvSpPr>
        <p:spPr>
          <a:xfrm>
            <a:off x="8526169" y="409416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3" name="Rounded Rectangle 32"/>
          <p:cNvSpPr/>
          <p:nvPr/>
        </p:nvSpPr>
        <p:spPr>
          <a:xfrm>
            <a:off x="8975137" y="408592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4" name="Rounded Rectangle 33"/>
          <p:cNvSpPr/>
          <p:nvPr/>
        </p:nvSpPr>
        <p:spPr>
          <a:xfrm>
            <a:off x="9419980" y="408592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35" name="Rounded Rectangle 34"/>
          <p:cNvSpPr/>
          <p:nvPr/>
        </p:nvSpPr>
        <p:spPr>
          <a:xfrm>
            <a:off x="7636484" y="409005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36" name="Straight Connector 35"/>
          <p:cNvCxnSpPr/>
          <p:nvPr/>
        </p:nvCxnSpPr>
        <p:spPr>
          <a:xfrm>
            <a:off x="7628247" y="4670806"/>
            <a:ext cx="30438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8077206" y="484792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38" name="Rounded Rectangle 37"/>
          <p:cNvSpPr/>
          <p:nvPr/>
        </p:nvSpPr>
        <p:spPr>
          <a:xfrm>
            <a:off x="8522048" y="484792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9" name="Rounded Rectangle 38"/>
          <p:cNvSpPr/>
          <p:nvPr/>
        </p:nvSpPr>
        <p:spPr>
          <a:xfrm>
            <a:off x="8971016" y="483968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40" name="Rounded Rectangle 39"/>
          <p:cNvSpPr/>
          <p:nvPr/>
        </p:nvSpPr>
        <p:spPr>
          <a:xfrm>
            <a:off x="9415859" y="483968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41" name="Rounded Rectangle 40"/>
          <p:cNvSpPr/>
          <p:nvPr/>
        </p:nvSpPr>
        <p:spPr>
          <a:xfrm>
            <a:off x="7632363" y="484381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42" name="Rounded Rectangle 41"/>
          <p:cNvSpPr/>
          <p:nvPr/>
        </p:nvSpPr>
        <p:spPr>
          <a:xfrm>
            <a:off x="9864827" y="482729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43" name="Rounded Rectangle 42"/>
          <p:cNvSpPr/>
          <p:nvPr/>
        </p:nvSpPr>
        <p:spPr>
          <a:xfrm>
            <a:off x="10309670" y="482729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grpSp>
        <p:nvGrpSpPr>
          <p:cNvPr id="44" name="Group 43"/>
          <p:cNvGrpSpPr/>
          <p:nvPr/>
        </p:nvGrpSpPr>
        <p:grpSpPr>
          <a:xfrm>
            <a:off x="7463743" y="3598861"/>
            <a:ext cx="286795" cy="269788"/>
            <a:chOff x="7235881" y="4453579"/>
            <a:chExt cx="286795" cy="269788"/>
          </a:xfrm>
        </p:grpSpPr>
        <p:cxnSp>
          <p:nvCxnSpPr>
            <p:cNvPr id="45" name="Straight Connector 44"/>
            <p:cNvCxnSpPr/>
            <p:nvPr/>
          </p:nvCxnSpPr>
          <p:spPr>
            <a:xfrm>
              <a:off x="7235881" y="4588473"/>
              <a:ext cx="286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7379278" y="4453579"/>
              <a:ext cx="0" cy="2697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42</a:t>
            </a:fld>
            <a:endParaRPr lang="en-US" altLang="en-US" sz="1800" b="1">
              <a:solidFill>
                <a:schemeClr val="bg1"/>
              </a:solidFill>
              <a:latin typeface="Courier New" pitchFamily="49" charset="0"/>
              <a:cs typeface="Courier New" pitchFamily="49" charset="0"/>
            </a:endParaRPr>
          </a:p>
        </p:txBody>
      </p:sp>
      <p:sp>
        <p:nvSpPr>
          <p:cNvPr id="5" name="Slide Number Placeholder 4">
            <a:extLst>
              <a:ext uri="{FF2B5EF4-FFF2-40B4-BE49-F238E27FC236}">
                <a16:creationId xmlns:a16="http://schemas.microsoft.com/office/drawing/2014/main" id="{76031E33-74AF-4F7A-9E67-DE3F795259D4}"/>
              </a:ext>
            </a:extLst>
          </p:cNvPr>
          <p:cNvSpPr>
            <a:spLocks noGrp="1"/>
          </p:cNvSpPr>
          <p:nvPr>
            <p:ph type="sldNum" sz="quarter" idx="12"/>
          </p:nvPr>
        </p:nvSpPr>
        <p:spPr/>
        <p:txBody>
          <a:bodyPr/>
          <a:lstStyle/>
          <a:p>
            <a:fld id="{FE1236C6-0024-4286-AA03-0A6E67CE63D4}" type="slidenum">
              <a:rPr lang="en-US" smtClean="0"/>
              <a:t>42</a:t>
            </a:fld>
            <a:endParaRPr lang="en-US"/>
          </a:p>
        </p:txBody>
      </p:sp>
    </p:spTree>
    <p:extLst>
      <p:ext uri="{BB962C8B-B14F-4D97-AF65-F5344CB8AC3E}">
        <p14:creationId xmlns:p14="http://schemas.microsoft.com/office/powerpoint/2010/main" val="595596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4. Số học nhị phân</a:t>
            </a:r>
          </a:p>
        </p:txBody>
      </p:sp>
      <p:sp>
        <p:nvSpPr>
          <p:cNvPr id="2" name="Content Placeholder 1"/>
          <p:cNvSpPr>
            <a:spLocks noGrp="1"/>
          </p:cNvSpPr>
          <p:nvPr>
            <p:ph idx="1"/>
          </p:nvPr>
        </p:nvSpPr>
        <p:spPr>
          <a:xfrm>
            <a:off x="266977" y="1036950"/>
            <a:ext cx="11813781" cy="5289709"/>
          </a:xfrm>
        </p:spPr>
        <p:txBody>
          <a:bodyPr>
            <a:noAutofit/>
          </a:bodyPr>
          <a:lstStyle/>
          <a:p>
            <a:pPr marL="514350" indent="-514350" algn="just">
              <a:buNone/>
              <a:defRPr/>
            </a:pPr>
            <a:r>
              <a:rPr lang="en-US" sz="2200" b="1">
                <a:solidFill>
                  <a:srgbClr val="0000FF"/>
                </a:solidFill>
              </a:rPr>
              <a:t>4.5. Phép chia 2 số nhị phân</a:t>
            </a:r>
            <a:endParaRPr lang="pt-BR" sz="1800">
              <a:solidFill>
                <a:srgbClr val="0000FF"/>
              </a:solidFill>
            </a:endParaRPr>
          </a:p>
          <a:p>
            <a:pPr algn="just">
              <a:defRPr/>
            </a:pPr>
            <a:r>
              <a:rPr lang="vi-VN" sz="2200"/>
              <a:t>Sau khi đã biết cách cộng, trừ</a:t>
            </a:r>
            <a:r>
              <a:rPr lang="en-US" sz="2200"/>
              <a:t> và </a:t>
            </a:r>
            <a:r>
              <a:rPr lang="vi-VN" sz="2200"/>
              <a:t>nhân các số nhị phân, hãy thử tưởng tượng ra cách chia</a:t>
            </a:r>
            <a:r>
              <a:rPr lang="en-US" sz="2200"/>
              <a:t> </a:t>
            </a:r>
            <a:r>
              <a:rPr lang="vi-VN" sz="2200"/>
              <a:t>số nhị phân giống như </a:t>
            </a:r>
            <a:r>
              <a:rPr lang="en-US" sz="2200"/>
              <a:t>hệ thập phân (</a:t>
            </a:r>
            <a:r>
              <a:rPr lang="vi-VN" sz="2200"/>
              <a:t>số hệ 10</a:t>
            </a:r>
            <a:r>
              <a:rPr lang="en-US" sz="2200"/>
              <a:t>)</a:t>
            </a:r>
            <a:r>
              <a:rPr lang="vi-VN" sz="2200"/>
              <a:t>.</a:t>
            </a:r>
            <a:endParaRPr lang="fr-FR" sz="2200"/>
          </a:p>
          <a:p>
            <a:pPr marL="0" indent="0">
              <a:buNone/>
              <a:defRPr/>
            </a:pPr>
            <a:r>
              <a:rPr lang="fr-FR" sz="2200" b="1">
                <a:solidFill>
                  <a:srgbClr val="FF0000"/>
                </a:solidFill>
              </a:rPr>
              <a:t>Ví dụ 3.33: </a:t>
            </a:r>
            <a:r>
              <a:rPr lang="fr-FR" sz="2200"/>
              <a:t>Chia 2 số </a:t>
            </a:r>
            <a:r>
              <a:rPr lang="fr-FR" sz="2400" b="1">
                <a:solidFill>
                  <a:srgbClr val="0000FF"/>
                </a:solidFill>
              </a:rPr>
              <a:t>11101</a:t>
            </a:r>
            <a:r>
              <a:rPr lang="fr-FR" sz="2400" b="1" baseline="-25000">
                <a:solidFill>
                  <a:srgbClr val="0000FF"/>
                </a:solidFill>
              </a:rPr>
              <a:t>2 </a:t>
            </a:r>
            <a:r>
              <a:rPr lang="fr-FR" altLang="en-US" sz="2200" b="1" baseline="-25000">
                <a:solidFill>
                  <a:srgbClr val="0000FF"/>
                </a:solidFill>
              </a:rPr>
              <a:t> </a:t>
            </a:r>
            <a:r>
              <a:rPr lang="fr-FR" altLang="en-US" sz="2400" b="1">
                <a:solidFill>
                  <a:srgbClr val="FF0000"/>
                </a:solidFill>
              </a:rPr>
              <a:t>/</a:t>
            </a:r>
            <a:r>
              <a:rPr lang="fr-FR" altLang="en-US" sz="2200"/>
              <a:t> </a:t>
            </a:r>
            <a:r>
              <a:rPr lang="fr-FR" altLang="en-US" sz="2200" b="1">
                <a:solidFill>
                  <a:srgbClr val="0000FF"/>
                </a:solidFill>
              </a:rPr>
              <a:t>101</a:t>
            </a:r>
            <a:r>
              <a:rPr lang="fr-FR" altLang="en-US" sz="2200" b="1" baseline="-25000">
                <a:solidFill>
                  <a:srgbClr val="0000FF"/>
                </a:solidFill>
              </a:rPr>
              <a:t>2 </a:t>
            </a:r>
            <a:r>
              <a:rPr lang="fr-FR" sz="2200" b="1"/>
              <a:t>= ?</a:t>
            </a:r>
            <a:r>
              <a:rPr lang="fr-FR" sz="2200" b="1" baseline="-25000"/>
              <a:t>2</a:t>
            </a:r>
          </a:p>
          <a:p>
            <a:pPr marL="0" indent="0">
              <a:buNone/>
              <a:tabLst>
                <a:tab pos="1371600" algn="l"/>
              </a:tabLst>
              <a:defRPr/>
            </a:pPr>
            <a:r>
              <a:rPr lang="fr-FR" sz="2200" b="1">
                <a:solidFill>
                  <a:srgbClr val="FF0000"/>
                </a:solidFill>
              </a:rPr>
              <a:t>	Kết quả: </a:t>
            </a:r>
            <a:r>
              <a:rPr lang="fr-FR" sz="2400" b="1">
                <a:solidFill>
                  <a:srgbClr val="0000FF"/>
                </a:solidFill>
              </a:rPr>
              <a:t>11101</a:t>
            </a:r>
            <a:r>
              <a:rPr lang="fr-FR" sz="2400" b="1" baseline="-25000">
                <a:solidFill>
                  <a:srgbClr val="0000FF"/>
                </a:solidFill>
              </a:rPr>
              <a:t>2 </a:t>
            </a:r>
            <a:r>
              <a:rPr lang="fr-FR" altLang="en-US" sz="2200" b="1" baseline="-25000">
                <a:solidFill>
                  <a:srgbClr val="0000FF"/>
                </a:solidFill>
              </a:rPr>
              <a:t> </a:t>
            </a:r>
            <a:r>
              <a:rPr lang="fr-FR" altLang="en-US" sz="2400" b="1">
                <a:solidFill>
                  <a:srgbClr val="FF0000"/>
                </a:solidFill>
              </a:rPr>
              <a:t>/</a:t>
            </a:r>
            <a:r>
              <a:rPr lang="fr-FR" altLang="en-US" sz="2200"/>
              <a:t> </a:t>
            </a:r>
            <a:r>
              <a:rPr lang="fr-FR" altLang="en-US" sz="2200" b="1">
                <a:solidFill>
                  <a:srgbClr val="0000FF"/>
                </a:solidFill>
              </a:rPr>
              <a:t>101</a:t>
            </a:r>
            <a:r>
              <a:rPr lang="fr-FR" altLang="en-US" sz="2200" b="1" baseline="-25000">
                <a:solidFill>
                  <a:srgbClr val="0000FF"/>
                </a:solidFill>
              </a:rPr>
              <a:t>2 </a:t>
            </a:r>
            <a:r>
              <a:rPr lang="fr-FR" sz="2200" b="1"/>
              <a:t>= </a:t>
            </a:r>
            <a:r>
              <a:rPr lang="fr-FR" sz="2200" b="1">
                <a:solidFill>
                  <a:srgbClr val="FF0000"/>
                </a:solidFill>
              </a:rPr>
              <a:t>101</a:t>
            </a:r>
            <a:r>
              <a:rPr lang="fr-FR" sz="2200" b="1" baseline="-25000">
                <a:solidFill>
                  <a:srgbClr val="FF0000"/>
                </a:solidFill>
              </a:rPr>
              <a:t>2</a:t>
            </a:r>
          </a:p>
          <a:p>
            <a:pPr>
              <a:tabLst>
                <a:tab pos="1371600" algn="l"/>
              </a:tabLst>
              <a:defRPr/>
            </a:pPr>
            <a:r>
              <a:rPr lang="fr-FR" sz="2200" b="1">
                <a:solidFill>
                  <a:srgbClr val="183D5E"/>
                </a:solidFill>
              </a:rPr>
              <a:t>Bảng trừ và nhân:</a:t>
            </a:r>
          </a:p>
        </p:txBody>
      </p:sp>
      <p:sp>
        <p:nvSpPr>
          <p:cNvPr id="4" name="Rounded Rectangle 3"/>
          <p:cNvSpPr/>
          <p:nvPr/>
        </p:nvSpPr>
        <p:spPr>
          <a:xfrm>
            <a:off x="6882684" y="222417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5" name="Rounded Rectangle 4"/>
          <p:cNvSpPr/>
          <p:nvPr/>
        </p:nvSpPr>
        <p:spPr>
          <a:xfrm>
            <a:off x="7327526" y="222417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7" name="Rounded Rectangle 6"/>
          <p:cNvSpPr/>
          <p:nvPr/>
        </p:nvSpPr>
        <p:spPr>
          <a:xfrm>
            <a:off x="7776494" y="222829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8" name="Rounded Rectangle 7"/>
          <p:cNvSpPr/>
          <p:nvPr/>
        </p:nvSpPr>
        <p:spPr>
          <a:xfrm>
            <a:off x="8221337" y="222829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3" name="Rounded Rectangle 12"/>
          <p:cNvSpPr/>
          <p:nvPr/>
        </p:nvSpPr>
        <p:spPr>
          <a:xfrm>
            <a:off x="6437841" y="222417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5" name="Rounded Rectangle 14"/>
          <p:cNvSpPr/>
          <p:nvPr/>
        </p:nvSpPr>
        <p:spPr>
          <a:xfrm>
            <a:off x="8888594" y="222417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6" name="Rounded Rectangle 15"/>
          <p:cNvSpPr/>
          <p:nvPr/>
        </p:nvSpPr>
        <p:spPr>
          <a:xfrm>
            <a:off x="9337562" y="222829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7" name="Rounded Rectangle 16"/>
          <p:cNvSpPr/>
          <p:nvPr/>
        </p:nvSpPr>
        <p:spPr>
          <a:xfrm>
            <a:off x="9782405" y="222829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grpSp>
        <p:nvGrpSpPr>
          <p:cNvPr id="24" name="Group 23"/>
          <p:cNvGrpSpPr/>
          <p:nvPr/>
        </p:nvGrpSpPr>
        <p:grpSpPr>
          <a:xfrm>
            <a:off x="8785594" y="2215938"/>
            <a:ext cx="1416942" cy="527224"/>
            <a:chOff x="8785594" y="2215938"/>
            <a:chExt cx="1416942" cy="527224"/>
          </a:xfrm>
        </p:grpSpPr>
        <p:cxnSp>
          <p:nvCxnSpPr>
            <p:cNvPr id="12" name="Straight Connector 11"/>
            <p:cNvCxnSpPr/>
            <p:nvPr/>
          </p:nvCxnSpPr>
          <p:spPr>
            <a:xfrm>
              <a:off x="8785594" y="2743162"/>
              <a:ext cx="14169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785594" y="2215938"/>
              <a:ext cx="0" cy="5272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5" name="Rounded Rectangle 24"/>
          <p:cNvSpPr/>
          <p:nvPr/>
        </p:nvSpPr>
        <p:spPr>
          <a:xfrm>
            <a:off x="8888594" y="286673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6" name="Rounded Rectangle 25"/>
          <p:cNvSpPr/>
          <p:nvPr/>
        </p:nvSpPr>
        <p:spPr>
          <a:xfrm>
            <a:off x="6437810" y="277607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7" name="Rounded Rectangle 26"/>
          <p:cNvSpPr/>
          <p:nvPr/>
        </p:nvSpPr>
        <p:spPr>
          <a:xfrm>
            <a:off x="6886778" y="277607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28" name="Rounded Rectangle 27"/>
          <p:cNvSpPr/>
          <p:nvPr/>
        </p:nvSpPr>
        <p:spPr>
          <a:xfrm>
            <a:off x="7331621" y="277607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29" name="Straight Connector 28"/>
          <p:cNvCxnSpPr/>
          <p:nvPr/>
        </p:nvCxnSpPr>
        <p:spPr>
          <a:xfrm>
            <a:off x="6417186" y="3249789"/>
            <a:ext cx="12686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433715" y="335684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32" name="Rounded Rectangle 31"/>
          <p:cNvSpPr/>
          <p:nvPr/>
        </p:nvSpPr>
        <p:spPr>
          <a:xfrm>
            <a:off x="6882683" y="335684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33" name="Rounded Rectangle 32"/>
          <p:cNvSpPr/>
          <p:nvPr/>
        </p:nvSpPr>
        <p:spPr>
          <a:xfrm>
            <a:off x="7327526" y="335684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cxnSp>
        <p:nvCxnSpPr>
          <p:cNvPr id="34" name="Straight Connector 33"/>
          <p:cNvCxnSpPr/>
          <p:nvPr/>
        </p:nvCxnSpPr>
        <p:spPr>
          <a:xfrm>
            <a:off x="6061155" y="2967608"/>
            <a:ext cx="286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7776494" y="335684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cxnSp>
        <p:nvCxnSpPr>
          <p:cNvPr id="36" name="Straight Arrow Connector 35"/>
          <p:cNvCxnSpPr>
            <a:stCxn id="7" idx="2"/>
            <a:endCxn id="35" idx="0"/>
          </p:cNvCxnSpPr>
          <p:nvPr/>
        </p:nvCxnSpPr>
        <p:spPr>
          <a:xfrm>
            <a:off x="7955667" y="2611353"/>
            <a:ext cx="0" cy="745494"/>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886778" y="4300113"/>
            <a:ext cx="12686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9337562" y="286672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44" name="Rounded Rectangle 43"/>
          <p:cNvSpPr/>
          <p:nvPr/>
        </p:nvSpPr>
        <p:spPr>
          <a:xfrm>
            <a:off x="6882683" y="3838721"/>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45" name="Rounded Rectangle 44"/>
          <p:cNvSpPr/>
          <p:nvPr/>
        </p:nvSpPr>
        <p:spPr>
          <a:xfrm>
            <a:off x="7327526" y="3838721"/>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46" name="Rounded Rectangle 45"/>
          <p:cNvSpPr/>
          <p:nvPr/>
        </p:nvSpPr>
        <p:spPr>
          <a:xfrm>
            <a:off x="7776494" y="3838721"/>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47" name="Rounded Rectangle 46"/>
          <p:cNvSpPr/>
          <p:nvPr/>
        </p:nvSpPr>
        <p:spPr>
          <a:xfrm>
            <a:off x="6868243" y="440713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48" name="Rounded Rectangle 47"/>
          <p:cNvSpPr/>
          <p:nvPr/>
        </p:nvSpPr>
        <p:spPr>
          <a:xfrm>
            <a:off x="7313086" y="440713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49" name="Rounded Rectangle 48"/>
          <p:cNvSpPr/>
          <p:nvPr/>
        </p:nvSpPr>
        <p:spPr>
          <a:xfrm>
            <a:off x="7762054" y="440713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cxnSp>
        <p:nvCxnSpPr>
          <p:cNvPr id="50" name="Straight Connector 49"/>
          <p:cNvCxnSpPr/>
          <p:nvPr/>
        </p:nvCxnSpPr>
        <p:spPr>
          <a:xfrm>
            <a:off x="6509392" y="4030250"/>
            <a:ext cx="286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8221337" y="4407132"/>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52" name="Straight Arrow Connector 51"/>
          <p:cNvCxnSpPr>
            <a:endCxn id="51" idx="0"/>
          </p:cNvCxnSpPr>
          <p:nvPr/>
        </p:nvCxnSpPr>
        <p:spPr>
          <a:xfrm>
            <a:off x="8400510" y="2611353"/>
            <a:ext cx="0" cy="1795779"/>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9782405" y="2866730"/>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55" name="Rounded Rectangle 54"/>
          <p:cNvSpPr/>
          <p:nvPr/>
        </p:nvSpPr>
        <p:spPr>
          <a:xfrm>
            <a:off x="7329248" y="4901441"/>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56" name="Rounded Rectangle 55"/>
          <p:cNvSpPr/>
          <p:nvPr/>
        </p:nvSpPr>
        <p:spPr>
          <a:xfrm>
            <a:off x="7778216" y="4901441"/>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57" name="Rounded Rectangle 56"/>
          <p:cNvSpPr/>
          <p:nvPr/>
        </p:nvSpPr>
        <p:spPr>
          <a:xfrm>
            <a:off x="8223059" y="4901441"/>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58" name="Straight Connector 57"/>
          <p:cNvCxnSpPr/>
          <p:nvPr/>
        </p:nvCxnSpPr>
        <p:spPr>
          <a:xfrm>
            <a:off x="6868243" y="5375151"/>
            <a:ext cx="17217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473616" y="5107999"/>
            <a:ext cx="286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7341948" y="549456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61" name="Rounded Rectangle 60"/>
          <p:cNvSpPr/>
          <p:nvPr/>
        </p:nvSpPr>
        <p:spPr>
          <a:xfrm>
            <a:off x="7790916" y="549456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62" name="Rounded Rectangle 61"/>
          <p:cNvSpPr/>
          <p:nvPr/>
        </p:nvSpPr>
        <p:spPr>
          <a:xfrm>
            <a:off x="8235759" y="549456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63" name="TextBox 62"/>
          <p:cNvSpPr txBox="1"/>
          <p:nvPr/>
        </p:nvSpPr>
        <p:spPr>
          <a:xfrm>
            <a:off x="5718753" y="4923333"/>
            <a:ext cx="684803" cy="369332"/>
          </a:xfrm>
          <a:prstGeom prst="rect">
            <a:avLst/>
          </a:prstGeom>
          <a:noFill/>
        </p:spPr>
        <p:txBody>
          <a:bodyPr wrap="none" rtlCol="0">
            <a:spAutoFit/>
          </a:bodyPr>
          <a:lstStyle/>
          <a:p>
            <a:r>
              <a:rPr lang="en-US" b="1">
                <a:solidFill>
                  <a:srgbClr val="FF0000"/>
                </a:solidFill>
                <a:latin typeface="Times New Roman" pitchFamily="18" charset="0"/>
                <a:cs typeface="Times New Roman" pitchFamily="18" charset="0"/>
              </a:rPr>
              <a:t>Nhớ:</a:t>
            </a:r>
          </a:p>
        </p:txBody>
      </p:sp>
      <p:sp>
        <p:nvSpPr>
          <p:cNvPr id="64" name="Rounded Rectangle 63"/>
          <p:cNvSpPr/>
          <p:nvPr/>
        </p:nvSpPr>
        <p:spPr>
          <a:xfrm>
            <a:off x="6873130" y="4901441"/>
            <a:ext cx="358346" cy="38305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67" name="Rounded Rectangle 66"/>
          <p:cNvSpPr/>
          <p:nvPr/>
        </p:nvSpPr>
        <p:spPr>
          <a:xfrm>
            <a:off x="6886778" y="5494566"/>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graphicFrame>
        <p:nvGraphicFramePr>
          <p:cNvPr id="68" name="Table 67"/>
          <p:cNvGraphicFramePr>
            <a:graphicFrameLocks noGrp="1"/>
          </p:cNvGraphicFramePr>
          <p:nvPr>
            <p:extLst>
              <p:ext uri="{D42A27DB-BD31-4B8C-83A1-F6EECF244321}">
                <p14:modId xmlns:p14="http://schemas.microsoft.com/office/powerpoint/2010/main" val="1172061392"/>
              </p:ext>
            </p:extLst>
          </p:nvPr>
        </p:nvGraphicFramePr>
        <p:xfrm>
          <a:off x="830586" y="4017893"/>
          <a:ext cx="4263540" cy="1981200"/>
        </p:xfrm>
        <a:graphic>
          <a:graphicData uri="http://schemas.openxmlformats.org/drawingml/2006/table">
            <a:tbl>
              <a:tblPr firstRow="1" bandRow="1">
                <a:tableStyleId>{5940675A-B579-460E-94D1-54222C63F5DA}</a:tableStyleId>
              </a:tblPr>
              <a:tblGrid>
                <a:gridCol w="1065885">
                  <a:extLst>
                    <a:ext uri="{9D8B030D-6E8A-4147-A177-3AD203B41FA5}">
                      <a16:colId xmlns:a16="http://schemas.microsoft.com/office/drawing/2014/main" val="20000"/>
                    </a:ext>
                  </a:extLst>
                </a:gridCol>
                <a:gridCol w="1065885">
                  <a:extLst>
                    <a:ext uri="{9D8B030D-6E8A-4147-A177-3AD203B41FA5}">
                      <a16:colId xmlns:a16="http://schemas.microsoft.com/office/drawing/2014/main" val="20001"/>
                    </a:ext>
                  </a:extLst>
                </a:gridCol>
                <a:gridCol w="1065885">
                  <a:extLst>
                    <a:ext uri="{9D8B030D-6E8A-4147-A177-3AD203B41FA5}">
                      <a16:colId xmlns:a16="http://schemas.microsoft.com/office/drawing/2014/main" val="20002"/>
                    </a:ext>
                  </a:extLst>
                </a:gridCol>
                <a:gridCol w="1065885">
                  <a:extLst>
                    <a:ext uri="{9D8B030D-6E8A-4147-A177-3AD203B41FA5}">
                      <a16:colId xmlns:a16="http://schemas.microsoft.com/office/drawing/2014/main" val="20003"/>
                    </a:ext>
                  </a:extLst>
                </a:gridCol>
              </a:tblGrid>
              <a:tr h="370840">
                <a:tc>
                  <a:txBody>
                    <a:bodyPr/>
                    <a:lstStyle/>
                    <a:p>
                      <a:pPr algn="ctr"/>
                      <a:r>
                        <a:rPr lang="en-US" sz="2000" b="1">
                          <a:latin typeface="Times New Roman" pitchFamily="18" charset="0"/>
                          <a:cs typeface="Times New Roman" pitchFamily="18" charset="0"/>
                        </a:rPr>
                        <a:t>X</a:t>
                      </a:r>
                    </a:p>
                  </a:txBody>
                  <a:tcPr anchor="ctr"/>
                </a:tc>
                <a:tc>
                  <a:txBody>
                    <a:bodyPr/>
                    <a:lstStyle/>
                    <a:p>
                      <a:pPr algn="ctr"/>
                      <a:r>
                        <a:rPr lang="en-US" sz="2000" b="1">
                          <a:latin typeface="Times New Roman" pitchFamily="18" charset="0"/>
                          <a:cs typeface="Times New Roman" pitchFamily="18" charset="0"/>
                        </a:rPr>
                        <a:t>Y</a:t>
                      </a:r>
                    </a:p>
                  </a:txBody>
                  <a:tcPr anchor="ctr"/>
                </a:tc>
                <a:tc>
                  <a:txBody>
                    <a:bodyPr/>
                    <a:lstStyle/>
                    <a:p>
                      <a:pPr algn="ctr"/>
                      <a:r>
                        <a:rPr lang="en-US" sz="2000" b="1">
                          <a:latin typeface="Times New Roman" pitchFamily="18" charset="0"/>
                          <a:cs typeface="Times New Roman" pitchFamily="18" charset="0"/>
                        </a:rPr>
                        <a:t>X</a:t>
                      </a:r>
                      <a:r>
                        <a:rPr lang="en-US" sz="2000" b="1" baseline="0">
                          <a:latin typeface="Times New Roman" pitchFamily="18" charset="0"/>
                          <a:cs typeface="Times New Roman" pitchFamily="18" charset="0"/>
                        </a:rPr>
                        <a:t> - </a:t>
                      </a:r>
                      <a:r>
                        <a:rPr lang="en-US" sz="2000" b="1">
                          <a:latin typeface="Times New Roman" pitchFamily="18" charset="0"/>
                          <a:cs typeface="Times New Roman" pitchFamily="18" charset="0"/>
                        </a:rPr>
                        <a:t>Y</a:t>
                      </a:r>
                    </a:p>
                  </a:txBody>
                  <a:tcPr anchor="ctr"/>
                </a:tc>
                <a:tc>
                  <a:txBody>
                    <a:bodyPr/>
                    <a:lstStyle/>
                    <a:p>
                      <a:pPr algn="ctr"/>
                      <a:r>
                        <a:rPr lang="en-US" sz="2000" b="1">
                          <a:latin typeface="Times New Roman" pitchFamily="18" charset="0"/>
                          <a:cs typeface="Times New Roman" pitchFamily="18" charset="0"/>
                        </a:rPr>
                        <a:t>X.Y</a:t>
                      </a:r>
                    </a:p>
                  </a:txBody>
                  <a:tcPr anchor="ctr"/>
                </a:tc>
                <a:extLst>
                  <a:ext uri="{0D108BD9-81ED-4DB2-BD59-A6C34878D82A}">
                    <a16:rowId xmlns:a16="http://schemas.microsoft.com/office/drawing/2014/main" val="10000"/>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1"/>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2"/>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3"/>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extLst>
                  <a:ext uri="{0D108BD9-81ED-4DB2-BD59-A6C34878D82A}">
                    <a16:rowId xmlns:a16="http://schemas.microsoft.com/office/drawing/2014/main" val="10004"/>
                  </a:ext>
                </a:extLst>
              </a:tr>
            </a:tbl>
          </a:graphicData>
        </a:graphic>
      </p:graphicFrame>
      <p:sp>
        <p:nvSpPr>
          <p:cNvPr id="69" name="Rectangular Callout 68"/>
          <p:cNvSpPr/>
          <p:nvPr/>
        </p:nvSpPr>
        <p:spPr>
          <a:xfrm>
            <a:off x="9067767" y="3787326"/>
            <a:ext cx="1672308" cy="358345"/>
          </a:xfrm>
          <a:prstGeom prst="wedgeRectCallout">
            <a:avLst>
              <a:gd name="adj1" fmla="val -114878"/>
              <a:gd name="adj2" fmla="val -27209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FF"/>
                </a:solidFill>
                <a:latin typeface="Times New Roman" pitchFamily="18" charset="0"/>
                <a:cs typeface="Times New Roman" pitchFamily="18" charset="0"/>
              </a:rPr>
              <a:t>Hạ số 1 xuống</a:t>
            </a:r>
          </a:p>
        </p:txBody>
      </p:sp>
      <p:sp>
        <p:nvSpPr>
          <p:cNvPr id="53"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43</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D9F7A6F5-A6AF-4317-8379-69755D3EA0A5}"/>
              </a:ext>
            </a:extLst>
          </p:cNvPr>
          <p:cNvSpPr>
            <a:spLocks noGrp="1"/>
          </p:cNvSpPr>
          <p:nvPr>
            <p:ph type="sldNum" sz="quarter" idx="12"/>
          </p:nvPr>
        </p:nvSpPr>
        <p:spPr/>
        <p:txBody>
          <a:bodyPr/>
          <a:lstStyle/>
          <a:p>
            <a:fld id="{FE1236C6-0024-4286-AA03-0A6E67CE63D4}" type="slidenum">
              <a:rPr lang="en-US" smtClean="0"/>
              <a:t>43</a:t>
            </a:fld>
            <a:endParaRPr lang="en-US"/>
          </a:p>
        </p:txBody>
      </p:sp>
    </p:spTree>
    <p:extLst>
      <p:ext uri="{BB962C8B-B14F-4D97-AF65-F5344CB8AC3E}">
        <p14:creationId xmlns:p14="http://schemas.microsoft.com/office/powerpoint/2010/main" val="251062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circle(in)">
                                      <p:cBhvr>
                                        <p:cTn id="7" dur="2000"/>
                                        <p:tgtEl>
                                          <p:spTgt spid="35"/>
                                        </p:tgtEl>
                                      </p:cBhvr>
                                    </p:animEffect>
                                  </p:childTnLst>
                                </p:cTn>
                              </p:par>
                              <p:par>
                                <p:cTn id="8" presetID="6" presetClass="entr" presetSubtype="16"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circle(in)">
                                      <p:cBhvr>
                                        <p:cTn id="10" dur="20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circle(in)">
                                      <p:cBhvr>
                                        <p:cTn id="15" dur="20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circle(in)">
                                      <p:cBhvr>
                                        <p:cTn id="20" dur="2000"/>
                                        <p:tgtEl>
                                          <p:spTgt spid="52"/>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circle(in)">
                                      <p:cBhvr>
                                        <p:cTn id="23" dur="20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circle(in)">
                                      <p:cBhvr>
                                        <p:cTn id="28"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1" grpId="0" animBg="1"/>
      <p:bldP spid="64" grpId="0" animBg="1"/>
      <p:bldP spid="6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53396" y="28282"/>
            <a:ext cx="12245396" cy="1008668"/>
          </a:xfrm>
        </p:spPr>
        <p:txBody>
          <a:bodyPr/>
          <a:lstStyle/>
          <a:p>
            <a:r>
              <a:rPr lang="en-US"/>
              <a:t>4. Số học nhị phân</a:t>
            </a:r>
          </a:p>
        </p:txBody>
      </p:sp>
      <p:sp>
        <p:nvSpPr>
          <p:cNvPr id="2" name="Content Placeholder 1"/>
          <p:cNvSpPr>
            <a:spLocks noGrp="1"/>
          </p:cNvSpPr>
          <p:nvPr>
            <p:ph idx="1"/>
          </p:nvPr>
        </p:nvSpPr>
        <p:spPr>
          <a:xfrm>
            <a:off x="98736" y="1112363"/>
            <a:ext cx="11726680" cy="5214296"/>
          </a:xfrm>
        </p:spPr>
        <p:txBody>
          <a:bodyPr>
            <a:noAutofit/>
          </a:bodyPr>
          <a:lstStyle/>
          <a:p>
            <a:pPr marL="514350" indent="-514350" algn="just">
              <a:buNone/>
              <a:defRPr/>
            </a:pPr>
            <a:r>
              <a:rPr lang="en-US" sz="2200" b="1">
                <a:solidFill>
                  <a:srgbClr val="0000FF"/>
                </a:solidFill>
              </a:rPr>
              <a:t>4.5. Phép chia 2 số nhị phân</a:t>
            </a:r>
            <a:endParaRPr lang="pt-BR" sz="1800">
              <a:solidFill>
                <a:srgbClr val="0000FF"/>
              </a:solidFill>
            </a:endParaRPr>
          </a:p>
          <a:p>
            <a:pPr marL="0" indent="0">
              <a:buNone/>
              <a:defRPr/>
            </a:pPr>
            <a:r>
              <a:rPr lang="fr-FR" sz="2200" b="1">
                <a:solidFill>
                  <a:srgbClr val="FF0000"/>
                </a:solidFill>
              </a:rPr>
              <a:t>Ví dụ 3.34: </a:t>
            </a:r>
            <a:r>
              <a:rPr lang="fr-FR" sz="2200"/>
              <a:t>Chia 2 số </a:t>
            </a:r>
            <a:r>
              <a:rPr lang="fr-FR" sz="2400" b="1">
                <a:solidFill>
                  <a:srgbClr val="0000FF"/>
                </a:solidFill>
              </a:rPr>
              <a:t>110101101</a:t>
            </a:r>
            <a:r>
              <a:rPr lang="fr-FR" sz="2400" b="1" baseline="-25000">
                <a:solidFill>
                  <a:srgbClr val="0000FF"/>
                </a:solidFill>
              </a:rPr>
              <a:t>2 </a:t>
            </a:r>
            <a:r>
              <a:rPr lang="fr-FR" altLang="en-US" sz="2200" b="1" baseline="-25000">
                <a:solidFill>
                  <a:srgbClr val="0000FF"/>
                </a:solidFill>
              </a:rPr>
              <a:t> </a:t>
            </a:r>
            <a:r>
              <a:rPr lang="fr-FR" altLang="en-US" sz="2400" b="1">
                <a:solidFill>
                  <a:srgbClr val="FF0000"/>
                </a:solidFill>
              </a:rPr>
              <a:t>/</a:t>
            </a:r>
            <a:r>
              <a:rPr lang="fr-FR" altLang="en-US" sz="2200"/>
              <a:t> </a:t>
            </a:r>
            <a:r>
              <a:rPr lang="fr-FR" altLang="en-US" sz="2200" b="1">
                <a:solidFill>
                  <a:srgbClr val="0000FF"/>
                </a:solidFill>
              </a:rPr>
              <a:t>101</a:t>
            </a:r>
            <a:r>
              <a:rPr lang="fr-FR" altLang="en-US" sz="2200" b="1" baseline="-25000">
                <a:solidFill>
                  <a:srgbClr val="0000FF"/>
                </a:solidFill>
              </a:rPr>
              <a:t>2 </a:t>
            </a:r>
            <a:r>
              <a:rPr lang="fr-FR" sz="2200" b="1"/>
              <a:t>= ?</a:t>
            </a:r>
            <a:r>
              <a:rPr lang="fr-FR" sz="2200" b="1" baseline="-25000"/>
              <a:t>2</a:t>
            </a:r>
          </a:p>
          <a:p>
            <a:pPr marL="0" indent="0">
              <a:buNone/>
              <a:tabLst>
                <a:tab pos="1371600" algn="l"/>
              </a:tabLst>
              <a:defRPr/>
            </a:pPr>
            <a:r>
              <a:rPr lang="fr-FR" sz="2200" b="1">
                <a:solidFill>
                  <a:srgbClr val="FF0000"/>
                </a:solidFill>
              </a:rPr>
              <a:t>	Kết quả: </a:t>
            </a:r>
            <a:r>
              <a:rPr lang="fr-FR" sz="2400" b="1">
                <a:solidFill>
                  <a:srgbClr val="0000FF"/>
                </a:solidFill>
              </a:rPr>
              <a:t>110101101</a:t>
            </a:r>
            <a:r>
              <a:rPr lang="fr-FR" sz="2400" b="1" baseline="-25000">
                <a:solidFill>
                  <a:srgbClr val="0000FF"/>
                </a:solidFill>
              </a:rPr>
              <a:t>2 </a:t>
            </a:r>
            <a:r>
              <a:rPr lang="fr-FR" altLang="en-US" sz="2200" b="1" baseline="-25000">
                <a:solidFill>
                  <a:srgbClr val="0000FF"/>
                </a:solidFill>
              </a:rPr>
              <a:t> </a:t>
            </a:r>
            <a:r>
              <a:rPr lang="fr-FR" altLang="en-US" sz="2400" b="1">
                <a:solidFill>
                  <a:srgbClr val="FF0000"/>
                </a:solidFill>
              </a:rPr>
              <a:t>/</a:t>
            </a:r>
            <a:r>
              <a:rPr lang="fr-FR" altLang="en-US" sz="2200"/>
              <a:t> </a:t>
            </a:r>
            <a:r>
              <a:rPr lang="fr-FR" altLang="en-US" sz="2200" b="1">
                <a:solidFill>
                  <a:srgbClr val="0000FF"/>
                </a:solidFill>
              </a:rPr>
              <a:t>101</a:t>
            </a:r>
            <a:r>
              <a:rPr lang="fr-FR" altLang="en-US" sz="2200" b="1" baseline="-25000">
                <a:solidFill>
                  <a:srgbClr val="0000FF"/>
                </a:solidFill>
              </a:rPr>
              <a:t>2 </a:t>
            </a:r>
            <a:r>
              <a:rPr lang="fr-FR" sz="2200" b="1"/>
              <a:t>= ?</a:t>
            </a:r>
            <a:r>
              <a:rPr lang="fr-FR" sz="2200" b="1" baseline="-25000">
                <a:solidFill>
                  <a:srgbClr val="FF0000"/>
                </a:solidFill>
              </a:rPr>
              <a:t>2</a:t>
            </a:r>
          </a:p>
          <a:p>
            <a:pPr>
              <a:tabLst>
                <a:tab pos="1371600" algn="l"/>
              </a:tabLst>
              <a:defRPr/>
            </a:pPr>
            <a:r>
              <a:rPr lang="fr-FR" sz="2200" b="1">
                <a:solidFill>
                  <a:srgbClr val="183D5E"/>
                </a:solidFill>
              </a:rPr>
              <a:t>Bảng trừ và nhân:</a:t>
            </a:r>
          </a:p>
        </p:txBody>
      </p:sp>
      <p:sp>
        <p:nvSpPr>
          <p:cNvPr id="4" name="Rounded Rectangle 3"/>
          <p:cNvSpPr/>
          <p:nvPr/>
        </p:nvSpPr>
        <p:spPr>
          <a:xfrm>
            <a:off x="8427248" y="127270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5" name="Rounded Rectangle 4"/>
          <p:cNvSpPr/>
          <p:nvPr/>
        </p:nvSpPr>
        <p:spPr>
          <a:xfrm>
            <a:off x="8872090" y="127270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7" name="Rounded Rectangle 6"/>
          <p:cNvSpPr/>
          <p:nvPr/>
        </p:nvSpPr>
        <p:spPr>
          <a:xfrm>
            <a:off x="9321058" y="127682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8" name="Rounded Rectangle 7"/>
          <p:cNvSpPr/>
          <p:nvPr/>
        </p:nvSpPr>
        <p:spPr>
          <a:xfrm>
            <a:off x="9765901" y="127682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3" name="Rounded Rectangle 12"/>
          <p:cNvSpPr/>
          <p:nvPr/>
        </p:nvSpPr>
        <p:spPr>
          <a:xfrm>
            <a:off x="7982405" y="127270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5" name="Rounded Rectangle 14"/>
          <p:cNvSpPr/>
          <p:nvPr/>
        </p:nvSpPr>
        <p:spPr>
          <a:xfrm>
            <a:off x="10433158" y="1286355"/>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6" name="Rounded Rectangle 15"/>
          <p:cNvSpPr/>
          <p:nvPr/>
        </p:nvSpPr>
        <p:spPr>
          <a:xfrm>
            <a:off x="10882126" y="127682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7" name="Rounded Rectangle 16"/>
          <p:cNvSpPr/>
          <p:nvPr/>
        </p:nvSpPr>
        <p:spPr>
          <a:xfrm>
            <a:off x="11326969" y="127682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cxnSp>
        <p:nvCxnSpPr>
          <p:cNvPr id="12" name="Straight Connector 11"/>
          <p:cNvCxnSpPr/>
          <p:nvPr/>
        </p:nvCxnSpPr>
        <p:spPr>
          <a:xfrm>
            <a:off x="10330158" y="1778043"/>
            <a:ext cx="14169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0330158" y="1250819"/>
            <a:ext cx="0" cy="5272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68" name="Table 67"/>
          <p:cNvGraphicFramePr>
            <a:graphicFrameLocks noGrp="1"/>
          </p:cNvGraphicFramePr>
          <p:nvPr>
            <p:extLst>
              <p:ext uri="{D42A27DB-BD31-4B8C-83A1-F6EECF244321}">
                <p14:modId xmlns:p14="http://schemas.microsoft.com/office/powerpoint/2010/main" val="2093249178"/>
              </p:ext>
            </p:extLst>
          </p:nvPr>
        </p:nvGraphicFramePr>
        <p:xfrm>
          <a:off x="793516" y="3080688"/>
          <a:ext cx="4263540" cy="1981200"/>
        </p:xfrm>
        <a:graphic>
          <a:graphicData uri="http://schemas.openxmlformats.org/drawingml/2006/table">
            <a:tbl>
              <a:tblPr firstRow="1" bandRow="1">
                <a:tableStyleId>{5940675A-B579-460E-94D1-54222C63F5DA}</a:tableStyleId>
              </a:tblPr>
              <a:tblGrid>
                <a:gridCol w="1065885">
                  <a:extLst>
                    <a:ext uri="{9D8B030D-6E8A-4147-A177-3AD203B41FA5}">
                      <a16:colId xmlns:a16="http://schemas.microsoft.com/office/drawing/2014/main" val="20000"/>
                    </a:ext>
                  </a:extLst>
                </a:gridCol>
                <a:gridCol w="1065885">
                  <a:extLst>
                    <a:ext uri="{9D8B030D-6E8A-4147-A177-3AD203B41FA5}">
                      <a16:colId xmlns:a16="http://schemas.microsoft.com/office/drawing/2014/main" val="20001"/>
                    </a:ext>
                  </a:extLst>
                </a:gridCol>
                <a:gridCol w="1065885">
                  <a:extLst>
                    <a:ext uri="{9D8B030D-6E8A-4147-A177-3AD203B41FA5}">
                      <a16:colId xmlns:a16="http://schemas.microsoft.com/office/drawing/2014/main" val="20002"/>
                    </a:ext>
                  </a:extLst>
                </a:gridCol>
                <a:gridCol w="1065885">
                  <a:extLst>
                    <a:ext uri="{9D8B030D-6E8A-4147-A177-3AD203B41FA5}">
                      <a16:colId xmlns:a16="http://schemas.microsoft.com/office/drawing/2014/main" val="20003"/>
                    </a:ext>
                  </a:extLst>
                </a:gridCol>
              </a:tblGrid>
              <a:tr h="370840">
                <a:tc>
                  <a:txBody>
                    <a:bodyPr/>
                    <a:lstStyle/>
                    <a:p>
                      <a:pPr algn="ctr"/>
                      <a:r>
                        <a:rPr lang="en-US" sz="2000" b="1">
                          <a:latin typeface="Times New Roman" pitchFamily="18" charset="0"/>
                          <a:cs typeface="Times New Roman" pitchFamily="18" charset="0"/>
                        </a:rPr>
                        <a:t>X</a:t>
                      </a:r>
                    </a:p>
                  </a:txBody>
                  <a:tcPr anchor="ctr"/>
                </a:tc>
                <a:tc>
                  <a:txBody>
                    <a:bodyPr/>
                    <a:lstStyle/>
                    <a:p>
                      <a:pPr algn="ctr"/>
                      <a:r>
                        <a:rPr lang="en-US" sz="2000" b="1">
                          <a:latin typeface="Times New Roman" pitchFamily="18" charset="0"/>
                          <a:cs typeface="Times New Roman" pitchFamily="18" charset="0"/>
                        </a:rPr>
                        <a:t>Y</a:t>
                      </a:r>
                    </a:p>
                  </a:txBody>
                  <a:tcPr anchor="ctr"/>
                </a:tc>
                <a:tc>
                  <a:txBody>
                    <a:bodyPr/>
                    <a:lstStyle/>
                    <a:p>
                      <a:pPr algn="ctr"/>
                      <a:r>
                        <a:rPr lang="en-US" sz="2000" b="1">
                          <a:latin typeface="Times New Roman" pitchFamily="18" charset="0"/>
                          <a:cs typeface="Times New Roman" pitchFamily="18" charset="0"/>
                        </a:rPr>
                        <a:t>X</a:t>
                      </a:r>
                      <a:r>
                        <a:rPr lang="en-US" sz="2000" b="1" baseline="0">
                          <a:latin typeface="Times New Roman" pitchFamily="18" charset="0"/>
                          <a:cs typeface="Times New Roman" pitchFamily="18" charset="0"/>
                        </a:rPr>
                        <a:t> - </a:t>
                      </a:r>
                      <a:r>
                        <a:rPr lang="en-US" sz="2000" b="1">
                          <a:latin typeface="Times New Roman" pitchFamily="18" charset="0"/>
                          <a:cs typeface="Times New Roman" pitchFamily="18" charset="0"/>
                        </a:rPr>
                        <a:t>Y</a:t>
                      </a:r>
                    </a:p>
                  </a:txBody>
                  <a:tcPr anchor="ctr"/>
                </a:tc>
                <a:tc>
                  <a:txBody>
                    <a:bodyPr/>
                    <a:lstStyle/>
                    <a:p>
                      <a:pPr algn="ctr"/>
                      <a:r>
                        <a:rPr lang="en-US" sz="2000" b="1">
                          <a:latin typeface="Times New Roman" pitchFamily="18" charset="0"/>
                          <a:cs typeface="Times New Roman" pitchFamily="18" charset="0"/>
                        </a:rPr>
                        <a:t>X.Y</a:t>
                      </a:r>
                    </a:p>
                  </a:txBody>
                  <a:tcPr anchor="ctr"/>
                </a:tc>
                <a:extLst>
                  <a:ext uri="{0D108BD9-81ED-4DB2-BD59-A6C34878D82A}">
                    <a16:rowId xmlns:a16="http://schemas.microsoft.com/office/drawing/2014/main" val="10000"/>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1"/>
                  </a:ext>
                </a:extLst>
              </a:tr>
              <a:tr h="370840">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2"/>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extLst>
                  <a:ext uri="{0D108BD9-81ED-4DB2-BD59-A6C34878D82A}">
                    <a16:rowId xmlns:a16="http://schemas.microsoft.com/office/drawing/2014/main" val="10003"/>
                  </a:ext>
                </a:extLst>
              </a:tr>
              <a:tr h="370840">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1</a:t>
                      </a:r>
                    </a:p>
                  </a:txBody>
                  <a:tcPr anchor="ctr"/>
                </a:tc>
                <a:tc>
                  <a:txBody>
                    <a:bodyPr/>
                    <a:lstStyle/>
                    <a:p>
                      <a:pPr algn="ctr"/>
                      <a:r>
                        <a:rPr lang="en-US" sz="2000" b="1">
                          <a:latin typeface="Times New Roman" pitchFamily="18" charset="0"/>
                          <a:cs typeface="Times New Roman" pitchFamily="18" charset="0"/>
                        </a:rPr>
                        <a:t>0</a:t>
                      </a:r>
                    </a:p>
                  </a:txBody>
                  <a:tcPr anchor="ctr"/>
                </a:tc>
                <a:tc>
                  <a:txBody>
                    <a:bodyPr/>
                    <a:lstStyle/>
                    <a:p>
                      <a:pPr algn="ctr"/>
                      <a:r>
                        <a:rPr lang="en-US" sz="2000" b="1">
                          <a:latin typeface="Times New Roman" pitchFamily="18" charset="0"/>
                          <a:cs typeface="Times New Roman" pitchFamily="18" charset="0"/>
                        </a:rPr>
                        <a:t>1</a:t>
                      </a:r>
                    </a:p>
                  </a:txBody>
                  <a:tcPr anchor="ctr"/>
                </a:tc>
                <a:extLst>
                  <a:ext uri="{0D108BD9-81ED-4DB2-BD59-A6C34878D82A}">
                    <a16:rowId xmlns:a16="http://schemas.microsoft.com/office/drawing/2014/main" val="10004"/>
                  </a:ext>
                </a:extLst>
              </a:tr>
            </a:tbl>
          </a:graphicData>
        </a:graphic>
      </p:graphicFrame>
      <p:sp>
        <p:nvSpPr>
          <p:cNvPr id="53" name="Rounded Rectangle 52"/>
          <p:cNvSpPr/>
          <p:nvPr/>
        </p:nvSpPr>
        <p:spPr>
          <a:xfrm>
            <a:off x="6635519" y="127270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65" name="Rounded Rectangle 64"/>
          <p:cNvSpPr/>
          <p:nvPr/>
        </p:nvSpPr>
        <p:spPr>
          <a:xfrm>
            <a:off x="7080361" y="127270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66" name="Rounded Rectangle 65"/>
          <p:cNvSpPr/>
          <p:nvPr/>
        </p:nvSpPr>
        <p:spPr>
          <a:xfrm>
            <a:off x="7529329" y="127682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70" name="Rounded Rectangle 69"/>
          <p:cNvSpPr/>
          <p:nvPr/>
        </p:nvSpPr>
        <p:spPr>
          <a:xfrm>
            <a:off x="6190676" y="127270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3" name="Rectangle 2"/>
          <p:cNvSpPr/>
          <p:nvPr/>
        </p:nvSpPr>
        <p:spPr>
          <a:xfrm>
            <a:off x="6017740" y="1087395"/>
            <a:ext cx="6075523" cy="5263978"/>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ular Callout 70"/>
          <p:cNvSpPr/>
          <p:nvPr/>
        </p:nvSpPr>
        <p:spPr>
          <a:xfrm>
            <a:off x="914400" y="5669468"/>
            <a:ext cx="3620530" cy="358345"/>
          </a:xfrm>
          <a:prstGeom prst="wedgeRectCallout">
            <a:avLst>
              <a:gd name="adj1" fmla="val 88210"/>
              <a:gd name="adj2" fmla="val -17336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FF"/>
                </a:solidFill>
                <a:latin typeface="Times New Roman" pitchFamily="18" charset="0"/>
                <a:cs typeface="Times New Roman" pitchFamily="18" charset="0"/>
              </a:rPr>
              <a:t>Yêu cầu SV thực hiện Ví dụ 3.34 này</a:t>
            </a:r>
          </a:p>
        </p:txBody>
      </p:sp>
      <p:pic>
        <p:nvPicPr>
          <p:cNvPr id="9" name="Picture 8"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7" y="111192"/>
            <a:ext cx="95249" cy="60561"/>
          </a:xfrm>
          <a:prstGeom prst="rect">
            <a:avLst/>
          </a:prstGeom>
          <a:ln>
            <a:noFill/>
          </a:ln>
        </p:spPr>
      </p:pic>
      <p:sp>
        <p:nvSpPr>
          <p:cNvPr id="22"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44</a:t>
            </a:fld>
            <a:endParaRPr lang="en-US" altLang="en-US" sz="1800" b="1">
              <a:solidFill>
                <a:schemeClr val="bg1"/>
              </a:solidFill>
              <a:latin typeface="Courier New" pitchFamily="49" charset="0"/>
              <a:cs typeface="Courier New" pitchFamily="49" charset="0"/>
            </a:endParaRPr>
          </a:p>
        </p:txBody>
      </p:sp>
      <p:sp>
        <p:nvSpPr>
          <p:cNvPr id="10" name="Rectangle 9"/>
          <p:cNvSpPr/>
          <p:nvPr/>
        </p:nvSpPr>
        <p:spPr>
          <a:xfrm>
            <a:off x="6370066" y="4237535"/>
            <a:ext cx="5656833" cy="1446550"/>
          </a:xfrm>
          <a:prstGeom prst="rect">
            <a:avLst/>
          </a:prstGeom>
        </p:spPr>
        <p:txBody>
          <a:bodyPr wrap="square">
            <a:spAutoFit/>
          </a:bodyPr>
          <a:lstStyle/>
          <a:p>
            <a:r>
              <a:rPr lang="en-US" sz="4400"/>
              <a:t>Kết quả: 1010101</a:t>
            </a:r>
          </a:p>
          <a:p>
            <a:r>
              <a:rPr lang="en-US" sz="4400"/>
              <a:t>Dư: 100</a:t>
            </a:r>
          </a:p>
        </p:txBody>
      </p:sp>
      <p:sp>
        <p:nvSpPr>
          <p:cNvPr id="11" name="Slide Number Placeholder 10">
            <a:extLst>
              <a:ext uri="{FF2B5EF4-FFF2-40B4-BE49-F238E27FC236}">
                <a16:creationId xmlns:a16="http://schemas.microsoft.com/office/drawing/2014/main" id="{02849A60-FCDF-494E-9BDC-0FB8AE890DC9}"/>
              </a:ext>
            </a:extLst>
          </p:cNvPr>
          <p:cNvSpPr>
            <a:spLocks noGrp="1"/>
          </p:cNvSpPr>
          <p:nvPr>
            <p:ph type="sldNum" sz="quarter" idx="12"/>
          </p:nvPr>
        </p:nvSpPr>
        <p:spPr/>
        <p:txBody>
          <a:bodyPr/>
          <a:lstStyle/>
          <a:p>
            <a:fld id="{FE1236C6-0024-4286-AA03-0A6E67CE63D4}" type="slidenum">
              <a:rPr lang="en-US" smtClean="0"/>
              <a:t>44</a:t>
            </a:fld>
            <a:endParaRPr lang="en-US"/>
          </a:p>
        </p:txBody>
      </p:sp>
    </p:spTree>
    <p:extLst>
      <p:ext uri="{BB962C8B-B14F-4D97-AF65-F5344CB8AC3E}">
        <p14:creationId xmlns:p14="http://schemas.microsoft.com/office/powerpoint/2010/main" val="1867943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5. Biểu diễn dữ liệu</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200" b="1">
                <a:solidFill>
                  <a:srgbClr val="FF0000"/>
                </a:solidFill>
              </a:rPr>
              <a:t>Vấn đề: </a:t>
            </a:r>
            <a:r>
              <a:rPr lang="en-US" sz="2000"/>
              <a:t>Dữ liệu số trong máy tính gồm có số nguyên và số thực. Chúng ta sẽ biểu diễn chúng như thế nào?</a:t>
            </a:r>
          </a:p>
          <a:p>
            <a:pPr marL="514350" indent="-514350" algn="just">
              <a:buNone/>
              <a:defRPr/>
            </a:pPr>
            <a:r>
              <a:rPr lang="en-US" sz="2000" b="1">
                <a:solidFill>
                  <a:srgbClr val="0000FF"/>
                </a:solidFill>
              </a:rPr>
              <a:t>5.1. Biểu diễn số nguyên</a:t>
            </a:r>
          </a:p>
          <a:p>
            <a:pPr algn="just">
              <a:defRPr/>
            </a:pPr>
            <a:r>
              <a:rPr lang="en-US" sz="2000" b="1"/>
              <a:t>Đặc điểm: </a:t>
            </a:r>
            <a:r>
              <a:rPr lang="en-US" sz="2000"/>
              <a:t>Số nguyên gồm có </a:t>
            </a:r>
            <a:r>
              <a:rPr lang="en-US" sz="2000" b="1">
                <a:solidFill>
                  <a:srgbClr val="FF0000"/>
                </a:solidFill>
              </a:rPr>
              <a:t>số nguyên không dấu</a:t>
            </a:r>
            <a:r>
              <a:rPr lang="en-US" sz="2000"/>
              <a:t> và </a:t>
            </a:r>
            <a:r>
              <a:rPr lang="en-US" sz="2000" b="1">
                <a:solidFill>
                  <a:srgbClr val="FF0000"/>
                </a:solidFill>
              </a:rPr>
              <a:t>số nguyên có dấu</a:t>
            </a:r>
            <a:r>
              <a:rPr lang="en-US" sz="2000"/>
              <a:t>.</a:t>
            </a:r>
          </a:p>
          <a:p>
            <a:pPr algn="just">
              <a:defRPr/>
            </a:pPr>
            <a:r>
              <a:rPr lang="vi-VN" sz="2000">
                <a:solidFill>
                  <a:srgbClr val="FF0000"/>
                </a:solidFill>
              </a:rPr>
              <a:t>Số nguyên không dấu là số không có bit dấu như </a:t>
            </a:r>
            <a:r>
              <a:rPr lang="vi-VN" sz="2000" b="1">
                <a:solidFill>
                  <a:srgbClr val="FF0000"/>
                </a:solidFill>
              </a:rPr>
              <a:t>1byte = 8bit</a:t>
            </a:r>
            <a:r>
              <a:rPr lang="vi-VN" sz="2000"/>
              <a:t>, có thể biểu diễn</a:t>
            </a:r>
            <a:r>
              <a:rPr lang="vi-VN" sz="2000" i="1"/>
              <a:t> </a:t>
            </a:r>
            <a:r>
              <a:rPr lang="en-US" sz="2000" b="1"/>
              <a:t>2</a:t>
            </a:r>
            <a:r>
              <a:rPr lang="en-US" sz="2000" b="1" baseline="30000"/>
              <a:t>8</a:t>
            </a:r>
            <a:r>
              <a:rPr lang="en-US" sz="2000" b="1"/>
              <a:t> = 256</a:t>
            </a:r>
            <a:r>
              <a:rPr lang="vi-VN" sz="2000"/>
              <a:t> số nguyên dương, cho giá trị từ 0 (0000 0000) đến 255 (1111 1111).</a:t>
            </a:r>
            <a:endParaRPr lang="en-US" sz="2000"/>
          </a:p>
          <a:p>
            <a:pPr algn="just">
              <a:defRPr/>
            </a:pPr>
            <a:r>
              <a:rPr lang="vi-VN" sz="2000"/>
              <a:t> </a:t>
            </a:r>
            <a:r>
              <a:rPr lang="vi-VN" sz="2000">
                <a:solidFill>
                  <a:srgbClr val="FF0000"/>
                </a:solidFill>
              </a:rPr>
              <a:t>Số nguyên có dấu thể hiện trong máy tính ở dạng nhị phân là số dùng </a:t>
            </a:r>
            <a:r>
              <a:rPr lang="vi-VN" sz="2000" b="1">
                <a:solidFill>
                  <a:srgbClr val="FF0000"/>
                </a:solidFill>
              </a:rPr>
              <a:t>1bit</a:t>
            </a:r>
            <a:r>
              <a:rPr lang="vi-VN" sz="2000">
                <a:solidFill>
                  <a:srgbClr val="FF0000"/>
                </a:solidFill>
              </a:rPr>
              <a:t> làm b</a:t>
            </a:r>
            <a:r>
              <a:rPr lang="en-US" sz="2000">
                <a:solidFill>
                  <a:srgbClr val="FF0000"/>
                </a:solidFill>
              </a:rPr>
              <a:t>i</a:t>
            </a:r>
            <a:r>
              <a:rPr lang="vi-VN" sz="2000">
                <a:solidFill>
                  <a:srgbClr val="FF0000"/>
                </a:solidFill>
              </a:rPr>
              <a:t>t dấu</a:t>
            </a:r>
            <a:r>
              <a:rPr lang="vi-VN" sz="2000"/>
              <a:t>, người ta qui ước dùng bit ở hàng đầu tiên bên trái làm bit dấu (S): 0 là </a:t>
            </a:r>
            <a:r>
              <a:rPr lang="en-US" sz="2000"/>
              <a:t>cho </a:t>
            </a:r>
            <a:r>
              <a:rPr lang="vi-VN" sz="2000"/>
              <a:t>số dương và 1 </a:t>
            </a:r>
            <a:r>
              <a:rPr lang="en-US" sz="2000"/>
              <a:t>là </a:t>
            </a:r>
            <a:r>
              <a:rPr lang="vi-VN" sz="2000"/>
              <a:t>cho số âm. Ðơn vị chiều dài để chứa thay đổi từ 2</a:t>
            </a:r>
            <a:r>
              <a:rPr lang="en-US" sz="2000"/>
              <a:t>bytes</a:t>
            </a:r>
            <a:r>
              <a:rPr lang="vi-VN" sz="2000"/>
              <a:t> đến 4bytes.</a:t>
            </a:r>
            <a:endParaRPr lang="en-US" sz="2000"/>
          </a:p>
          <a:p>
            <a:pPr marL="0" indent="0" algn="just">
              <a:buNone/>
              <a:defRPr/>
            </a:pPr>
            <a:endParaRPr lang="en-US" sz="2000" b="1"/>
          </a:p>
          <a:p>
            <a:pPr algn="just">
              <a:defRPr/>
            </a:pPr>
            <a:endParaRPr lang="en-US" sz="2000" b="1"/>
          </a:p>
          <a:p>
            <a:pPr marL="514350" indent="-514350" algn="just">
              <a:buNone/>
              <a:defRPr/>
            </a:pPr>
            <a:endParaRPr lang="pt-BR" sz="20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45</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35C8C892-BB8A-4824-9410-60D8B5E5E11C}"/>
              </a:ext>
            </a:extLst>
          </p:cNvPr>
          <p:cNvSpPr>
            <a:spLocks noGrp="1"/>
          </p:cNvSpPr>
          <p:nvPr>
            <p:ph type="sldNum" sz="quarter" idx="12"/>
          </p:nvPr>
        </p:nvSpPr>
        <p:spPr/>
        <p:txBody>
          <a:bodyPr/>
          <a:lstStyle/>
          <a:p>
            <a:fld id="{FE1236C6-0024-4286-AA03-0A6E67CE63D4}" type="slidenum">
              <a:rPr lang="en-US" smtClean="0"/>
              <a:t>45</a:t>
            </a:fld>
            <a:endParaRPr lang="en-US"/>
          </a:p>
        </p:txBody>
      </p:sp>
    </p:spTree>
    <p:extLst>
      <p:ext uri="{BB962C8B-B14F-4D97-AF65-F5344CB8AC3E}">
        <p14:creationId xmlns:p14="http://schemas.microsoft.com/office/powerpoint/2010/main" val="1634149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5. Biểu diễn dữ liệu</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000" b="1">
                <a:solidFill>
                  <a:srgbClr val="0000FF"/>
                </a:solidFill>
              </a:rPr>
              <a:t>5.1. Biểu diễn số nguyên</a:t>
            </a:r>
          </a:p>
          <a:p>
            <a:pPr marL="0" indent="0" algn="just">
              <a:buNone/>
              <a:defRPr/>
            </a:pPr>
            <a:endParaRPr lang="en-US" sz="2000" b="1"/>
          </a:p>
          <a:p>
            <a:pPr marL="0" indent="0" algn="just">
              <a:buNone/>
              <a:defRPr/>
            </a:pPr>
            <a:endParaRPr lang="en-US" sz="2000" b="1"/>
          </a:p>
          <a:p>
            <a:pPr marL="0" indent="0" algn="just">
              <a:buNone/>
              <a:defRPr/>
            </a:pPr>
            <a:endParaRPr lang="en-US" sz="2000" b="1"/>
          </a:p>
          <a:p>
            <a:pPr algn="just">
              <a:defRPr/>
            </a:pPr>
            <a:endParaRPr lang="en-US" sz="2000"/>
          </a:p>
          <a:p>
            <a:pPr algn="just">
              <a:defRPr/>
            </a:pPr>
            <a:r>
              <a:rPr lang="vi-VN" sz="2000"/>
              <a:t>Ta thấy, với chiều dài 16 bit: bit đầu là bit dấu và 15 bit sau là bit số</a:t>
            </a:r>
            <a:r>
              <a:rPr lang="en-US" sz="2000"/>
              <a:t>.</a:t>
            </a:r>
          </a:p>
          <a:p>
            <a:pPr algn="just">
              <a:defRPr/>
            </a:pPr>
            <a:r>
              <a:rPr lang="vi-VN" sz="2000"/>
              <a:t>Trị dương lớn nhất của dãy 2 bytes sẽ là:</a:t>
            </a:r>
            <a:r>
              <a:rPr lang="en-US" sz="2000"/>
              <a:t> </a:t>
            </a:r>
            <a:r>
              <a:rPr lang="en-US" sz="2200" b="1"/>
              <a:t>0 1111111  11111111 = 2</a:t>
            </a:r>
            <a:r>
              <a:rPr lang="en-US" sz="2200" b="1" baseline="30000"/>
              <a:t>15</a:t>
            </a:r>
            <a:r>
              <a:rPr lang="en-US" sz="2200" b="1"/>
              <a:t>  - 1</a:t>
            </a:r>
          </a:p>
          <a:p>
            <a:pPr algn="just">
              <a:defRPr/>
            </a:pPr>
            <a:r>
              <a:rPr lang="en-US" sz="2000"/>
              <a:t>Trị âm lớn nhất trong dãy 2 bytes là: - </a:t>
            </a:r>
            <a:r>
              <a:rPr lang="en-US" sz="2000" b="1"/>
              <a:t>2</a:t>
            </a:r>
            <a:r>
              <a:rPr lang="en-US" sz="2000" b="1" baseline="30000"/>
              <a:t>15</a:t>
            </a:r>
            <a:endParaRPr lang="en-US" sz="2000" b="1"/>
          </a:p>
          <a:p>
            <a:pPr algn="just">
              <a:defRPr/>
            </a:pPr>
            <a:endParaRPr lang="en-US" sz="2000" b="1"/>
          </a:p>
          <a:p>
            <a:pPr marL="514350" indent="-514350" algn="just">
              <a:buNone/>
              <a:defRPr/>
            </a:pPr>
            <a:endParaRPr lang="pt-BR" sz="200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256" y="1742212"/>
            <a:ext cx="8859487" cy="1371792"/>
          </a:xfrm>
          <a:prstGeom prst="rect">
            <a:avLst/>
          </a:prstGeom>
          <a:ln>
            <a:solidFill>
              <a:srgbClr val="FF0000"/>
            </a:solidFill>
          </a:ln>
        </p:spPr>
      </p:pic>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46</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3DA1D9E7-381B-47C1-AF43-0CA20B0A3575}"/>
              </a:ext>
            </a:extLst>
          </p:cNvPr>
          <p:cNvSpPr>
            <a:spLocks noGrp="1"/>
          </p:cNvSpPr>
          <p:nvPr>
            <p:ph type="sldNum" sz="quarter" idx="12"/>
          </p:nvPr>
        </p:nvSpPr>
        <p:spPr/>
        <p:txBody>
          <a:bodyPr/>
          <a:lstStyle/>
          <a:p>
            <a:fld id="{FE1236C6-0024-4286-AA03-0A6E67CE63D4}" type="slidenum">
              <a:rPr lang="en-US" smtClean="0"/>
              <a:t>46</a:t>
            </a:fld>
            <a:endParaRPr lang="en-US"/>
          </a:p>
        </p:txBody>
      </p:sp>
    </p:spTree>
    <p:extLst>
      <p:ext uri="{BB962C8B-B14F-4D97-AF65-F5344CB8AC3E}">
        <p14:creationId xmlns:p14="http://schemas.microsoft.com/office/powerpoint/2010/main" val="3383768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5. Biểu diễn dữ liệu</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000" b="1">
                <a:solidFill>
                  <a:srgbClr val="0000FF"/>
                </a:solidFill>
              </a:rPr>
              <a:t>5.1. Biểu diễn số nguyên</a:t>
            </a:r>
            <a:endParaRPr lang="en-US" sz="2000">
              <a:solidFill>
                <a:srgbClr val="0000FF"/>
              </a:solidFill>
            </a:endParaRPr>
          </a:p>
          <a:p>
            <a:pPr marL="0" indent="0" algn="just">
              <a:buNone/>
              <a:defRPr/>
            </a:pPr>
            <a:r>
              <a:rPr lang="en-US" sz="2000"/>
              <a:t>	Ðể thể hiện số âm trong hệ nhị phân ta có 2 khái niệm sau:</a:t>
            </a:r>
          </a:p>
          <a:p>
            <a:pPr algn="just">
              <a:defRPr/>
            </a:pPr>
            <a:r>
              <a:rPr lang="en-US" sz="2000" b="1"/>
              <a:t>Khái niệm 1: </a:t>
            </a:r>
          </a:p>
          <a:p>
            <a:pPr marL="747713" algn="just">
              <a:buFont typeface="Wingdings" pitchFamily="2" charset="2"/>
              <a:buChar char="ü"/>
              <a:defRPr/>
            </a:pPr>
            <a:r>
              <a:rPr lang="vi-VN" sz="2000"/>
              <a:t>Số bù 1: Khi đảo ngược tất cả các bit của dãy số nhị phân: 0 thành 1 và 1 thành 0, dãy số đảo đó gọi là số bù 1 của số nhị phân đó.</a:t>
            </a:r>
            <a:endParaRPr lang="en-US" sz="2000"/>
          </a:p>
          <a:p>
            <a:pPr marL="519113" indent="0" algn="just">
              <a:buNone/>
              <a:defRPr/>
            </a:pPr>
            <a:r>
              <a:rPr lang="en-US" sz="2000" b="1">
                <a:solidFill>
                  <a:srgbClr val="FF0000"/>
                </a:solidFill>
              </a:rPr>
              <a:t>Ví dụ 3.35: </a:t>
            </a:r>
          </a:p>
          <a:p>
            <a:pPr marL="519113" indent="0" algn="just">
              <a:buNone/>
              <a:defRPr/>
            </a:pPr>
            <a:r>
              <a:rPr lang="en-US" sz="2000"/>
              <a:t>		N</a:t>
            </a:r>
            <a:r>
              <a:rPr lang="en-US" sz="2000" baseline="-25000"/>
              <a:t>2</a:t>
            </a:r>
            <a:r>
              <a:rPr lang="en-US" sz="2000"/>
              <a:t> = 0101</a:t>
            </a:r>
            <a:r>
              <a:rPr lang="en-US" sz="2000" baseline="-25000"/>
              <a:t>2</a:t>
            </a:r>
            <a:r>
              <a:rPr lang="en-US" sz="2000"/>
              <a:t> = 5</a:t>
            </a:r>
            <a:r>
              <a:rPr lang="en-US" sz="2000" baseline="-25000"/>
              <a:t>10</a:t>
            </a:r>
          </a:p>
          <a:p>
            <a:pPr marL="519113" indent="0" algn="just">
              <a:buNone/>
              <a:defRPr/>
            </a:pPr>
            <a:r>
              <a:rPr lang="en-US" sz="2000"/>
              <a:t>		</a:t>
            </a:r>
            <a:r>
              <a:rPr lang="en-US" sz="2000" b="1">
                <a:solidFill>
                  <a:srgbClr val="0000FF"/>
                </a:solidFill>
              </a:rPr>
              <a:t>Số bù 1 của N</a:t>
            </a:r>
            <a:r>
              <a:rPr lang="en-US" sz="2000" b="1" baseline="-25000">
                <a:solidFill>
                  <a:srgbClr val="0000FF"/>
                </a:solidFill>
              </a:rPr>
              <a:t>2</a:t>
            </a:r>
            <a:r>
              <a:rPr lang="en-US" sz="2000" b="1">
                <a:solidFill>
                  <a:srgbClr val="0000FF"/>
                </a:solidFill>
              </a:rPr>
              <a:t> là: 1010</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47</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E47705BA-B6F6-4C22-A672-7186AC223113}"/>
              </a:ext>
            </a:extLst>
          </p:cNvPr>
          <p:cNvSpPr>
            <a:spLocks noGrp="1"/>
          </p:cNvSpPr>
          <p:nvPr>
            <p:ph type="sldNum" sz="quarter" idx="12"/>
          </p:nvPr>
        </p:nvSpPr>
        <p:spPr/>
        <p:txBody>
          <a:bodyPr/>
          <a:lstStyle/>
          <a:p>
            <a:fld id="{FE1236C6-0024-4286-AA03-0A6E67CE63D4}" type="slidenum">
              <a:rPr lang="en-US" smtClean="0"/>
              <a:t>47</a:t>
            </a:fld>
            <a:endParaRPr lang="en-US"/>
          </a:p>
        </p:txBody>
      </p:sp>
    </p:spTree>
    <p:extLst>
      <p:ext uri="{BB962C8B-B14F-4D97-AF65-F5344CB8AC3E}">
        <p14:creationId xmlns:p14="http://schemas.microsoft.com/office/powerpoint/2010/main" val="3252768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5. Biểu diễn dữ liệu</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000" b="1">
                <a:solidFill>
                  <a:srgbClr val="0000FF"/>
                </a:solidFill>
              </a:rPr>
              <a:t>5.1. Biểu diễn số nguyên</a:t>
            </a:r>
            <a:endParaRPr lang="en-US" sz="2000">
              <a:solidFill>
                <a:srgbClr val="0000FF"/>
              </a:solidFill>
            </a:endParaRPr>
          </a:p>
          <a:p>
            <a:pPr algn="just">
              <a:defRPr/>
            </a:pPr>
            <a:r>
              <a:rPr lang="en-US" sz="2000" b="1"/>
              <a:t>Khái niệm 2:</a:t>
            </a:r>
          </a:p>
          <a:p>
            <a:pPr marL="747713" algn="just">
              <a:buFont typeface="Wingdings" pitchFamily="2" charset="2"/>
              <a:buChar char="ü"/>
              <a:defRPr/>
            </a:pPr>
            <a:r>
              <a:rPr lang="vi-VN" sz="2000"/>
              <a:t>Số bù 2: Số bù 2 của số N là số đảo dấu của nó (-N). Trong hệ nhị phân, số bù 2 được xác định bằng cách lấy số bù 1 của N rồi cộng thêm 1.</a:t>
            </a:r>
            <a:endParaRPr lang="en-US" sz="2000"/>
          </a:p>
          <a:p>
            <a:pPr marL="519113" indent="0" algn="just">
              <a:buNone/>
              <a:defRPr/>
            </a:pPr>
            <a:r>
              <a:rPr lang="en-US" sz="2000" b="1">
                <a:solidFill>
                  <a:srgbClr val="FF0000"/>
                </a:solidFill>
              </a:rPr>
              <a:t>Ví dụ 3.36: </a:t>
            </a:r>
          </a:p>
          <a:p>
            <a:pPr marL="519113" indent="0" algn="just">
              <a:buNone/>
              <a:defRPr/>
            </a:pPr>
            <a:r>
              <a:rPr lang="en-US" sz="2000"/>
              <a:t>		</a:t>
            </a:r>
            <a:r>
              <a:rPr lang="en-US" sz="2000" b="1"/>
              <a:t>N</a:t>
            </a:r>
            <a:r>
              <a:rPr lang="en-US" sz="2000" b="1" baseline="-25000"/>
              <a:t>2</a:t>
            </a:r>
            <a:r>
              <a:rPr lang="en-US" sz="2000" b="1"/>
              <a:t> = 0101</a:t>
            </a:r>
            <a:r>
              <a:rPr lang="en-US" sz="2000" b="1" baseline="-25000"/>
              <a:t>2</a:t>
            </a:r>
            <a:r>
              <a:rPr lang="en-US" sz="2000" b="1"/>
              <a:t> = 5</a:t>
            </a:r>
            <a:r>
              <a:rPr lang="en-US" sz="2000" b="1" baseline="-25000"/>
              <a:t>10</a:t>
            </a:r>
          </a:p>
          <a:p>
            <a:pPr marL="519113" indent="0" algn="just">
              <a:buNone/>
              <a:tabLst>
                <a:tab pos="1828800" algn="l"/>
                <a:tab pos="4349750" algn="l"/>
              </a:tabLst>
              <a:defRPr/>
            </a:pPr>
            <a:r>
              <a:rPr lang="en-US" sz="2000"/>
              <a:t>	Số bù 1 của N</a:t>
            </a:r>
            <a:r>
              <a:rPr lang="en-US" sz="2000" baseline="-25000"/>
              <a:t>2</a:t>
            </a:r>
            <a:r>
              <a:rPr lang="en-US" sz="2000"/>
              <a:t> là: 	</a:t>
            </a:r>
          </a:p>
          <a:p>
            <a:pPr marL="519113" indent="0" algn="just">
              <a:buNone/>
              <a:tabLst>
                <a:tab pos="1828800" algn="l"/>
                <a:tab pos="4349750" algn="l"/>
              </a:tabLst>
              <a:defRPr/>
            </a:pPr>
            <a:endParaRPr lang="en-US" sz="2400" b="1">
              <a:solidFill>
                <a:srgbClr val="FF0000"/>
              </a:solidFill>
            </a:endParaRPr>
          </a:p>
          <a:p>
            <a:pPr marL="519113" indent="0" algn="just">
              <a:buNone/>
              <a:tabLst>
                <a:tab pos="1828800" algn="l"/>
                <a:tab pos="3484563" algn="l"/>
              </a:tabLst>
              <a:defRPr/>
            </a:pPr>
            <a:r>
              <a:rPr lang="en-US" sz="2000" b="1">
                <a:solidFill>
                  <a:srgbClr val="FF0000"/>
                </a:solidFill>
              </a:rPr>
              <a:t>	</a:t>
            </a:r>
          </a:p>
          <a:p>
            <a:pPr marL="519113" indent="0" algn="just">
              <a:buNone/>
              <a:tabLst>
                <a:tab pos="1828800" algn="l"/>
                <a:tab pos="3484563" algn="l"/>
              </a:tabLst>
              <a:defRPr/>
            </a:pPr>
            <a:r>
              <a:rPr lang="en-US" sz="2000" b="1">
                <a:solidFill>
                  <a:srgbClr val="FF0000"/>
                </a:solidFill>
              </a:rPr>
              <a:t>	Số bù 2 của N</a:t>
            </a:r>
            <a:r>
              <a:rPr lang="en-US" sz="2000" b="1" baseline="-25000">
                <a:solidFill>
                  <a:srgbClr val="FF0000"/>
                </a:solidFill>
              </a:rPr>
              <a:t>2</a:t>
            </a:r>
            <a:r>
              <a:rPr lang="en-US" sz="2000" b="1">
                <a:solidFill>
                  <a:srgbClr val="FF0000"/>
                </a:solidFill>
              </a:rPr>
              <a:t> là:</a:t>
            </a:r>
          </a:p>
          <a:p>
            <a:pPr marL="519113" indent="0" algn="just">
              <a:buNone/>
              <a:defRPr/>
            </a:pPr>
            <a:endParaRPr lang="en-US" sz="2000" b="1"/>
          </a:p>
          <a:p>
            <a:pPr algn="just">
              <a:defRPr/>
            </a:pPr>
            <a:endParaRPr lang="en-US" sz="2000" b="1"/>
          </a:p>
          <a:p>
            <a:pPr marL="514350" indent="-514350" algn="just">
              <a:buNone/>
              <a:defRPr/>
            </a:pPr>
            <a:endParaRPr lang="pt-BR" sz="2000"/>
          </a:p>
        </p:txBody>
      </p:sp>
      <p:sp>
        <p:nvSpPr>
          <p:cNvPr id="4" name="Rounded Rectangle 3"/>
          <p:cNvSpPr/>
          <p:nvPr/>
        </p:nvSpPr>
        <p:spPr>
          <a:xfrm>
            <a:off x="5283072" y="3728559"/>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5" name="Rounded Rectangle 4"/>
          <p:cNvSpPr/>
          <p:nvPr/>
        </p:nvSpPr>
        <p:spPr>
          <a:xfrm>
            <a:off x="5727914" y="372855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7" name="Rounded Rectangle 6"/>
          <p:cNvSpPr/>
          <p:nvPr/>
        </p:nvSpPr>
        <p:spPr>
          <a:xfrm>
            <a:off x="6176882" y="373267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8" name="Rounded Rectangle 7"/>
          <p:cNvSpPr/>
          <p:nvPr/>
        </p:nvSpPr>
        <p:spPr>
          <a:xfrm>
            <a:off x="6621725" y="3732674"/>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cxnSp>
        <p:nvCxnSpPr>
          <p:cNvPr id="9" name="Straight Connector 8"/>
          <p:cNvCxnSpPr/>
          <p:nvPr/>
        </p:nvCxnSpPr>
        <p:spPr>
          <a:xfrm>
            <a:off x="5283072" y="4920989"/>
            <a:ext cx="169699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838479" y="4455458"/>
            <a:ext cx="286795" cy="269788"/>
            <a:chOff x="7235881" y="4453579"/>
            <a:chExt cx="286795" cy="269788"/>
          </a:xfrm>
        </p:grpSpPr>
        <p:cxnSp>
          <p:nvCxnSpPr>
            <p:cNvPr id="12" name="Straight Connector 11"/>
            <p:cNvCxnSpPr/>
            <p:nvPr/>
          </p:nvCxnSpPr>
          <p:spPr>
            <a:xfrm>
              <a:off x="7235881" y="4588473"/>
              <a:ext cx="286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379278" y="4453579"/>
              <a:ext cx="0" cy="2697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a:xfrm>
            <a:off x="5283072" y="439470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5" name="Rounded Rectangle 14"/>
          <p:cNvSpPr/>
          <p:nvPr/>
        </p:nvSpPr>
        <p:spPr>
          <a:xfrm>
            <a:off x="5727914" y="439470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6" name="Rounded Rectangle 15"/>
          <p:cNvSpPr/>
          <p:nvPr/>
        </p:nvSpPr>
        <p:spPr>
          <a:xfrm>
            <a:off x="6176882" y="439882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17" name="Rounded Rectangle 16"/>
          <p:cNvSpPr/>
          <p:nvPr/>
        </p:nvSpPr>
        <p:spPr>
          <a:xfrm>
            <a:off x="6621725" y="439882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8" name="Rounded Rectangle 17"/>
          <p:cNvSpPr/>
          <p:nvPr/>
        </p:nvSpPr>
        <p:spPr>
          <a:xfrm>
            <a:off x="5283072" y="5086688"/>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19" name="Rounded Rectangle 18"/>
          <p:cNvSpPr/>
          <p:nvPr/>
        </p:nvSpPr>
        <p:spPr>
          <a:xfrm>
            <a:off x="5727914" y="5086687"/>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0</a:t>
            </a:r>
          </a:p>
        </p:txBody>
      </p:sp>
      <p:sp>
        <p:nvSpPr>
          <p:cNvPr id="20" name="Rounded Rectangle 19"/>
          <p:cNvSpPr/>
          <p:nvPr/>
        </p:nvSpPr>
        <p:spPr>
          <a:xfrm>
            <a:off x="6176882" y="509080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1" name="Rounded Rectangle 20"/>
          <p:cNvSpPr/>
          <p:nvPr/>
        </p:nvSpPr>
        <p:spPr>
          <a:xfrm>
            <a:off x="6621725" y="5090803"/>
            <a:ext cx="358346" cy="383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solidFill>
                  <a:srgbClr val="FF0000"/>
                </a:solidFill>
                <a:latin typeface="Times New Roman" pitchFamily="18" charset="0"/>
                <a:cs typeface="Times New Roman" pitchFamily="18" charset="0"/>
              </a:rPr>
              <a:t>1</a:t>
            </a:r>
          </a:p>
        </p:txBody>
      </p:sp>
      <p:sp>
        <p:nvSpPr>
          <p:cNvPr id="29" name="Rounded Rectangle 28"/>
          <p:cNvSpPr/>
          <p:nvPr/>
        </p:nvSpPr>
        <p:spPr>
          <a:xfrm>
            <a:off x="7115989" y="5086686"/>
            <a:ext cx="2151573" cy="383059"/>
          </a:xfrm>
          <a:prstGeom prst="round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a:solidFill>
                  <a:srgbClr val="FF0000"/>
                </a:solidFill>
                <a:latin typeface="Times New Roman" pitchFamily="18" charset="0"/>
                <a:cs typeface="Times New Roman" pitchFamily="18" charset="0"/>
              </a:rPr>
              <a:t>= - 5</a:t>
            </a:r>
            <a:r>
              <a:rPr lang="en-US" sz="2200" b="1" baseline="-25000">
                <a:solidFill>
                  <a:srgbClr val="FF0000"/>
                </a:solidFill>
                <a:latin typeface="Times New Roman" pitchFamily="18" charset="0"/>
                <a:cs typeface="Times New Roman" pitchFamily="18" charset="0"/>
              </a:rPr>
              <a:t>10</a:t>
            </a:r>
            <a:r>
              <a:rPr lang="en-US" sz="2200" b="1">
                <a:solidFill>
                  <a:srgbClr val="FF0000"/>
                </a:solidFill>
                <a:latin typeface="Times New Roman" pitchFamily="18" charset="0"/>
                <a:cs typeface="Times New Roman" pitchFamily="18" charset="0"/>
              </a:rPr>
              <a:t> = -N</a:t>
            </a:r>
          </a:p>
        </p:txBody>
      </p:sp>
      <p:sp>
        <p:nvSpPr>
          <p:cNvPr id="22"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48</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77729CC6-EF74-411D-91EA-AE9626F177D6}"/>
              </a:ext>
            </a:extLst>
          </p:cNvPr>
          <p:cNvSpPr>
            <a:spLocks noGrp="1"/>
          </p:cNvSpPr>
          <p:nvPr>
            <p:ph type="sldNum" sz="quarter" idx="12"/>
          </p:nvPr>
        </p:nvSpPr>
        <p:spPr/>
        <p:txBody>
          <a:bodyPr/>
          <a:lstStyle/>
          <a:p>
            <a:fld id="{FE1236C6-0024-4286-AA03-0A6E67CE63D4}" type="slidenum">
              <a:rPr lang="en-US" smtClean="0"/>
              <a:t>48</a:t>
            </a:fld>
            <a:endParaRPr lang="en-US"/>
          </a:p>
        </p:txBody>
      </p:sp>
    </p:spTree>
    <p:extLst>
      <p:ext uri="{BB962C8B-B14F-4D97-AF65-F5344CB8AC3E}">
        <p14:creationId xmlns:p14="http://schemas.microsoft.com/office/powerpoint/2010/main" val="3709747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5. Biểu diễn dữ liệu</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000" b="1">
                <a:solidFill>
                  <a:srgbClr val="0000FF"/>
                </a:solidFill>
              </a:rPr>
              <a:t>5.2. Biểu diễn số thực</a:t>
            </a:r>
            <a:endParaRPr lang="en-US" sz="2000">
              <a:solidFill>
                <a:srgbClr val="0000FF"/>
              </a:solidFill>
            </a:endParaRPr>
          </a:p>
          <a:p>
            <a:pPr algn="just">
              <a:defRPr/>
            </a:pPr>
            <a:r>
              <a:rPr lang="vi-VN" sz="2000"/>
              <a:t>Ðối với các số thực (real number) là số có thể có cả </a:t>
            </a:r>
            <a:r>
              <a:rPr lang="vi-VN" sz="2000" b="1">
                <a:solidFill>
                  <a:srgbClr val="FF0000"/>
                </a:solidFill>
              </a:rPr>
              <a:t>phần lẻ </a:t>
            </a:r>
            <a:r>
              <a:rPr lang="vi-VN" sz="2000" i="1">
                <a:solidFill>
                  <a:srgbClr val="FF0000"/>
                </a:solidFill>
              </a:rPr>
              <a:t>hoặc</a:t>
            </a:r>
            <a:r>
              <a:rPr lang="vi-VN" sz="2000"/>
              <a:t> </a:t>
            </a:r>
            <a:r>
              <a:rPr lang="vi-VN" sz="2000" b="1">
                <a:solidFill>
                  <a:srgbClr val="FF0000"/>
                </a:solidFill>
              </a:rPr>
              <a:t>phần thập phân</a:t>
            </a:r>
            <a:r>
              <a:rPr lang="vi-VN" sz="2000"/>
              <a:t>. Trong máy tính, người ta biễu diễn số thực với </a:t>
            </a:r>
            <a:r>
              <a:rPr lang="vi-VN" sz="2000" b="1">
                <a:solidFill>
                  <a:srgbClr val="FF0000"/>
                </a:solidFill>
              </a:rPr>
              <a:t>số dấu chấm tĩnh </a:t>
            </a:r>
            <a:r>
              <a:rPr lang="vi-VN" sz="2000"/>
              <a:t>(fixed point number) và </a:t>
            </a:r>
            <a:r>
              <a:rPr lang="vi-VN" sz="2000" b="1">
                <a:solidFill>
                  <a:srgbClr val="FF0000"/>
                </a:solidFill>
              </a:rPr>
              <a:t>số dấu chấm động </a:t>
            </a:r>
            <a:r>
              <a:rPr lang="vi-VN" sz="2000"/>
              <a:t>(floating point number).</a:t>
            </a:r>
            <a:endParaRPr lang="en-US" sz="2000" b="1"/>
          </a:p>
          <a:p>
            <a:pPr algn="just"/>
            <a:r>
              <a:rPr lang="vi-VN" sz="2000" b="1"/>
              <a:t>Số dấu chấm tĩnh: </a:t>
            </a:r>
            <a:r>
              <a:rPr lang="vi-VN" sz="2000"/>
              <a:t>thực chất là số nguyên (integers) là những số không có chấm thập phân</a:t>
            </a:r>
            <a:r>
              <a:rPr lang="en-US" sz="2000"/>
              <a:t>.</a:t>
            </a:r>
            <a:endParaRPr lang="vi-VN" sz="2000"/>
          </a:p>
          <a:p>
            <a:pPr algn="just"/>
            <a:r>
              <a:rPr lang="vi-VN" sz="2000" b="1"/>
              <a:t>Số dấu chấm động: </a:t>
            </a:r>
            <a:r>
              <a:rPr lang="vi-VN" sz="2000"/>
              <a:t>là số có chữ số phần lẻ không cố định. Mỗi số như vậy có thể trữ và xử lý trong máy tính ở dạng số mũ.</a:t>
            </a:r>
            <a:endParaRPr lang="en-US" sz="2000"/>
          </a:p>
          <a:p>
            <a:pPr marL="0" indent="0" algn="just">
              <a:buNone/>
            </a:pPr>
            <a:r>
              <a:rPr lang="en-US" sz="2000" b="1">
                <a:solidFill>
                  <a:srgbClr val="FF0000"/>
                </a:solidFill>
              </a:rPr>
              <a:t>Ví dụ 3.37: 	</a:t>
            </a:r>
            <a:r>
              <a:rPr lang="en-US" sz="2000"/>
              <a:t>499,000,000 = 499 x 10</a:t>
            </a:r>
            <a:r>
              <a:rPr lang="en-US" sz="2000" baseline="30000"/>
              <a:t>6</a:t>
            </a:r>
            <a:r>
              <a:rPr lang="en-US" sz="2000"/>
              <a:t>  = 49.9 x 10</a:t>
            </a:r>
            <a:r>
              <a:rPr lang="en-US" sz="2000" baseline="30000"/>
              <a:t>7</a:t>
            </a:r>
            <a:r>
              <a:rPr lang="en-US" sz="2000"/>
              <a:t> = 0.499 x 10</a:t>
            </a:r>
            <a:r>
              <a:rPr lang="en-US" sz="2000" baseline="30000"/>
              <a:t>9</a:t>
            </a:r>
            <a:r>
              <a:rPr lang="en-US" sz="2000"/>
              <a:t> = 0.499E+09</a:t>
            </a:r>
            <a:r>
              <a:rPr lang="en-US" sz="2000" b="1">
                <a:solidFill>
                  <a:srgbClr val="FF0000"/>
                </a:solidFill>
              </a:rPr>
              <a:t> </a:t>
            </a:r>
          </a:p>
          <a:p>
            <a:pPr marL="0" indent="0" algn="just">
              <a:buNone/>
            </a:pPr>
            <a:r>
              <a:rPr lang="en-US" sz="2000" b="1">
                <a:solidFill>
                  <a:srgbClr val="FF0000"/>
                </a:solidFill>
              </a:rPr>
              <a:t>Ví dụ 3.38: 	</a:t>
            </a:r>
            <a:r>
              <a:rPr lang="en-US" sz="2000"/>
              <a:t>0.000123  = 123 x 10</a:t>
            </a:r>
            <a:r>
              <a:rPr lang="en-US" sz="2000" baseline="30000"/>
              <a:t>-6</a:t>
            </a:r>
            <a:r>
              <a:rPr lang="en-US" sz="2000"/>
              <a:t>  = 1.23 x 10</a:t>
            </a:r>
            <a:r>
              <a:rPr lang="en-US" sz="2000" baseline="30000"/>
              <a:t>-4</a:t>
            </a:r>
            <a:r>
              <a:rPr lang="en-US" sz="2000"/>
              <a:t> = 0.123 x 10</a:t>
            </a:r>
            <a:r>
              <a:rPr lang="en-US" sz="2000" baseline="30000"/>
              <a:t>-3</a:t>
            </a:r>
            <a:r>
              <a:rPr lang="en-US" sz="2000"/>
              <a:t> = 0.123E+03</a:t>
            </a:r>
            <a:endParaRPr lang="en-US" sz="2000" b="1">
              <a:solidFill>
                <a:srgbClr val="FF0000"/>
              </a:solidFill>
            </a:endParaRPr>
          </a:p>
          <a:p>
            <a:pPr algn="just"/>
            <a:endParaRPr lang="en-US" sz="2000"/>
          </a:p>
          <a:p>
            <a:pPr algn="just"/>
            <a:endParaRPr lang="en-US" sz="2000" b="1"/>
          </a:p>
          <a:p>
            <a:pPr marL="0" indent="0" algn="just">
              <a:buNone/>
              <a:defRPr/>
            </a:pPr>
            <a:endParaRPr lang="en-US" sz="2000" b="1"/>
          </a:p>
          <a:p>
            <a:pPr algn="just">
              <a:defRPr/>
            </a:pPr>
            <a:endParaRPr lang="en-US" sz="2000" b="1"/>
          </a:p>
          <a:p>
            <a:pPr marL="514350" indent="-514350" algn="just">
              <a:buNone/>
              <a:defRPr/>
            </a:pPr>
            <a:endParaRPr lang="pt-BR" sz="20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49</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9EE3C52C-CE4A-4AA3-BA5D-FEEDFC0EB880}"/>
              </a:ext>
            </a:extLst>
          </p:cNvPr>
          <p:cNvSpPr>
            <a:spLocks noGrp="1"/>
          </p:cNvSpPr>
          <p:nvPr>
            <p:ph type="sldNum" sz="quarter" idx="12"/>
          </p:nvPr>
        </p:nvSpPr>
        <p:spPr/>
        <p:txBody>
          <a:bodyPr/>
          <a:lstStyle/>
          <a:p>
            <a:fld id="{FE1236C6-0024-4286-AA03-0A6E67CE63D4}" type="slidenum">
              <a:rPr lang="en-US" smtClean="0"/>
              <a:t>49</a:t>
            </a:fld>
            <a:endParaRPr lang="en-US"/>
          </a:p>
        </p:txBody>
      </p:sp>
    </p:spTree>
    <p:extLst>
      <p:ext uri="{BB962C8B-B14F-4D97-AF65-F5344CB8AC3E}">
        <p14:creationId xmlns:p14="http://schemas.microsoft.com/office/powerpoint/2010/main" val="253786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1. Hệ đếm</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652498" y="1262386"/>
                <a:ext cx="11447452" cy="4484569"/>
              </a:xfrm>
            </p:spPr>
            <p:txBody>
              <a:bodyPr>
                <a:noAutofit/>
              </a:bodyPr>
              <a:lstStyle/>
              <a:p>
                <a:pPr marL="514350" indent="-514350" algn="just">
                  <a:lnSpc>
                    <a:spcPct val="100000"/>
                  </a:lnSpc>
                  <a:buNone/>
                  <a:defRPr/>
                </a:pPr>
                <a:r>
                  <a:rPr lang="en-US" sz="2800" b="1">
                    <a:solidFill>
                      <a:srgbClr val="0000FF"/>
                    </a:solidFill>
                  </a:rPr>
                  <a:t>1.1. Tổng quát về hệ đếm (tt)</a:t>
                </a:r>
              </a:p>
              <a:p>
                <a:pPr>
                  <a:lnSpc>
                    <a:spcPct val="100000"/>
                  </a:lnSpc>
                </a:pPr>
                <a:r>
                  <a:rPr lang="vi-VN" sz="2800"/>
                  <a:t>Số N</a:t>
                </a:r>
                <a:r>
                  <a:rPr lang="vi-VN" sz="2800" baseline="-25000"/>
                  <a:t>b</a:t>
                </a:r>
                <a:r>
                  <a:rPr lang="vi-VN" sz="2800"/>
                  <a:t> trong hệ đếm cơ số (b</a:t>
                </a:r>
                <a:r>
                  <a:rPr lang="en-US" sz="2800"/>
                  <a:t>=2, 8, 10, 16</a:t>
                </a:r>
                <a:r>
                  <a:rPr lang="vi-VN" sz="2800"/>
                  <a:t>) thể hiện:</a:t>
                </a:r>
                <a:r>
                  <a:rPr lang="en-US" sz="2800"/>
                  <a:t> </a:t>
                </a:r>
              </a:p>
              <a:p>
                <a:pPr marL="0" indent="0">
                  <a:lnSpc>
                    <a:spcPct val="100000"/>
                  </a:lnSpc>
                  <a:buNone/>
                </a:pPr>
                <a:r>
                  <a:rPr lang="en-US" sz="2800"/>
                  <a:t>			N</a:t>
                </a:r>
                <a:r>
                  <a:rPr lang="en-US" sz="2800" baseline="-25000"/>
                  <a:t>b</a:t>
                </a:r>
                <a:r>
                  <a:rPr lang="en-US" sz="2800"/>
                  <a:t> = a</a:t>
                </a:r>
                <a:r>
                  <a:rPr lang="en-US" sz="2800" baseline="-25000"/>
                  <a:t>n</a:t>
                </a:r>
                <a:r>
                  <a:rPr lang="en-US" sz="2800"/>
                  <a:t>a</a:t>
                </a:r>
                <a:r>
                  <a:rPr lang="en-US" sz="2800" baseline="-25000"/>
                  <a:t>n-1</a:t>
                </a:r>
                <a:r>
                  <a:rPr lang="en-US" sz="2800"/>
                  <a:t>a</a:t>
                </a:r>
                <a:r>
                  <a:rPr lang="en-US" sz="2800" baseline="-25000"/>
                  <a:t>n-2</a:t>
                </a:r>
                <a:r>
                  <a:rPr lang="en-US" sz="2800"/>
                  <a:t>…a</a:t>
                </a:r>
                <a:r>
                  <a:rPr lang="en-US" sz="2800" baseline="-25000"/>
                  <a:t>1</a:t>
                </a:r>
                <a:r>
                  <a:rPr lang="en-US" sz="2800"/>
                  <a:t>a</a:t>
                </a:r>
                <a:r>
                  <a:rPr lang="en-US" sz="2800" baseline="-25000"/>
                  <a:t>0</a:t>
                </a:r>
                <a:r>
                  <a:rPr lang="en-US" sz="2800"/>
                  <a:t>a</a:t>
                </a:r>
                <a:r>
                  <a:rPr lang="en-US" sz="2800" baseline="-25000"/>
                  <a:t>-1</a:t>
                </a:r>
                <a:r>
                  <a:rPr lang="en-US" sz="2800"/>
                  <a:t>a</a:t>
                </a:r>
                <a:r>
                  <a:rPr lang="en-US" sz="2800" baseline="-25000"/>
                  <a:t>-2</a:t>
                </a:r>
                <a:r>
                  <a:rPr lang="en-US" sz="2800"/>
                  <a:t>…a</a:t>
                </a:r>
                <a:r>
                  <a:rPr lang="en-US" sz="2800" baseline="-25000"/>
                  <a:t>-m</a:t>
                </a:r>
              </a:p>
              <a:p>
                <a:pPr marL="346075" indent="0">
                  <a:lnSpc>
                    <a:spcPct val="100000"/>
                  </a:lnSpc>
                  <a:buNone/>
                </a:pPr>
                <a:r>
                  <a:rPr lang="vi-VN" sz="2800"/>
                  <a:t>trong đó, số N</a:t>
                </a:r>
                <a:r>
                  <a:rPr lang="vi-VN" sz="2800" baseline="-25000"/>
                  <a:t>b</a:t>
                </a:r>
                <a:r>
                  <a:rPr lang="vi-VN" sz="2800"/>
                  <a:t> </a:t>
                </a:r>
                <a:r>
                  <a:rPr lang="vi-VN" sz="2800" i="1">
                    <a:solidFill>
                      <a:srgbClr val="FF0000"/>
                    </a:solidFill>
                  </a:rPr>
                  <a:t>có n+1 ký số ở phần nguyên</a:t>
                </a:r>
                <a:r>
                  <a:rPr lang="vi-VN" sz="2800">
                    <a:solidFill>
                      <a:srgbClr val="FF0000"/>
                    </a:solidFill>
                  </a:rPr>
                  <a:t> </a:t>
                </a:r>
                <a:r>
                  <a:rPr lang="vi-VN" sz="2800"/>
                  <a:t>và </a:t>
                </a:r>
                <a:r>
                  <a:rPr lang="vi-VN" sz="2800" i="1">
                    <a:solidFill>
                      <a:srgbClr val="0000FF"/>
                    </a:solidFill>
                  </a:rPr>
                  <a:t>m ký số </a:t>
                </a:r>
                <a:r>
                  <a:rPr lang="en-US" sz="2800" i="1">
                    <a:solidFill>
                      <a:srgbClr val="0000FF"/>
                    </a:solidFill>
                  </a:rPr>
                  <a:t>ở phần lẻ (phần thập phân)</a:t>
                </a:r>
                <a:r>
                  <a:rPr lang="vi-VN" sz="2800"/>
                  <a:t>, sẽ có giá trị là:</a:t>
                </a:r>
                <a:endParaRPr lang="en-US" sz="2800"/>
              </a:p>
              <a:p>
                <a:pPr marL="457200" indent="0">
                  <a:lnSpc>
                    <a:spcPct val="100000"/>
                  </a:lnSpc>
                  <a:buNone/>
                </a:pPr>
                <a:r>
                  <a:rPr lang="en-US" sz="2400"/>
                  <a:t>N</a:t>
                </a:r>
                <a:r>
                  <a:rPr lang="en-US" sz="2400" baseline="-25000"/>
                  <a:t>b</a:t>
                </a:r>
                <a:r>
                  <a:rPr lang="en-US" sz="2400"/>
                  <a:t> = </a:t>
                </a:r>
                <a:r>
                  <a:rPr lang="en-US" sz="2400">
                    <a:solidFill>
                      <a:srgbClr val="FF0000"/>
                    </a:solidFill>
                  </a:rPr>
                  <a:t>a</a:t>
                </a:r>
                <a:r>
                  <a:rPr lang="en-US" sz="2400" baseline="-25000">
                    <a:solidFill>
                      <a:srgbClr val="FF0000"/>
                    </a:solidFill>
                  </a:rPr>
                  <a:t>n</a:t>
                </a:r>
                <a:r>
                  <a:rPr lang="en-US" sz="2400">
                    <a:solidFill>
                      <a:srgbClr val="FF0000"/>
                    </a:solidFill>
                  </a:rPr>
                  <a:t>.b</a:t>
                </a:r>
                <a:r>
                  <a:rPr lang="en-US" sz="2400" baseline="30000">
                    <a:solidFill>
                      <a:srgbClr val="FF0000"/>
                    </a:solidFill>
                  </a:rPr>
                  <a:t>n</a:t>
                </a:r>
                <a:r>
                  <a:rPr lang="en-US" sz="2400">
                    <a:solidFill>
                      <a:srgbClr val="FF0000"/>
                    </a:solidFill>
                  </a:rPr>
                  <a:t> + a</a:t>
                </a:r>
                <a:r>
                  <a:rPr lang="en-US" sz="2400" baseline="-25000">
                    <a:solidFill>
                      <a:srgbClr val="FF0000"/>
                    </a:solidFill>
                  </a:rPr>
                  <a:t>n-1</a:t>
                </a:r>
                <a:r>
                  <a:rPr lang="en-US" sz="2400">
                    <a:solidFill>
                      <a:srgbClr val="FF0000"/>
                    </a:solidFill>
                  </a:rPr>
                  <a:t>.b</a:t>
                </a:r>
                <a:r>
                  <a:rPr lang="en-US" sz="2400" baseline="30000">
                    <a:solidFill>
                      <a:srgbClr val="FF0000"/>
                    </a:solidFill>
                  </a:rPr>
                  <a:t>n-1</a:t>
                </a:r>
                <a:r>
                  <a:rPr lang="en-US" sz="2400">
                    <a:solidFill>
                      <a:srgbClr val="FF0000"/>
                    </a:solidFill>
                  </a:rPr>
                  <a:t> + a</a:t>
                </a:r>
                <a:r>
                  <a:rPr lang="en-US" sz="2400" baseline="-25000">
                    <a:solidFill>
                      <a:srgbClr val="FF0000"/>
                    </a:solidFill>
                  </a:rPr>
                  <a:t>n-2</a:t>
                </a:r>
                <a:r>
                  <a:rPr lang="en-US" sz="2400">
                    <a:solidFill>
                      <a:srgbClr val="FF0000"/>
                    </a:solidFill>
                  </a:rPr>
                  <a:t>.b</a:t>
                </a:r>
                <a:r>
                  <a:rPr lang="en-US" sz="2400" baseline="30000">
                    <a:solidFill>
                      <a:srgbClr val="FF0000"/>
                    </a:solidFill>
                  </a:rPr>
                  <a:t>n-2</a:t>
                </a:r>
                <a:r>
                  <a:rPr lang="en-US" sz="2400">
                    <a:solidFill>
                      <a:srgbClr val="FF0000"/>
                    </a:solidFill>
                  </a:rPr>
                  <a:t> +…+ a</a:t>
                </a:r>
                <a:r>
                  <a:rPr lang="en-US" sz="2400" baseline="-25000">
                    <a:solidFill>
                      <a:srgbClr val="FF0000"/>
                    </a:solidFill>
                  </a:rPr>
                  <a:t>1</a:t>
                </a:r>
                <a:r>
                  <a:rPr lang="en-US" sz="2400">
                    <a:solidFill>
                      <a:srgbClr val="FF0000"/>
                    </a:solidFill>
                  </a:rPr>
                  <a:t>.b</a:t>
                </a:r>
                <a:r>
                  <a:rPr lang="en-US" sz="2400" baseline="30000">
                    <a:solidFill>
                      <a:srgbClr val="FF0000"/>
                    </a:solidFill>
                  </a:rPr>
                  <a:t>1</a:t>
                </a:r>
                <a:r>
                  <a:rPr lang="en-US" sz="2400">
                    <a:solidFill>
                      <a:srgbClr val="FF0000"/>
                    </a:solidFill>
                  </a:rPr>
                  <a:t> + a</a:t>
                </a:r>
                <a:r>
                  <a:rPr lang="en-US" sz="2400" baseline="-25000">
                    <a:solidFill>
                      <a:srgbClr val="FF0000"/>
                    </a:solidFill>
                  </a:rPr>
                  <a:t>0</a:t>
                </a:r>
                <a:r>
                  <a:rPr lang="en-US" sz="2400">
                    <a:solidFill>
                      <a:srgbClr val="FF0000"/>
                    </a:solidFill>
                  </a:rPr>
                  <a:t>.b</a:t>
                </a:r>
                <a:r>
                  <a:rPr lang="en-US" sz="2400" baseline="30000">
                    <a:solidFill>
                      <a:srgbClr val="FF0000"/>
                    </a:solidFill>
                  </a:rPr>
                  <a:t>0 </a:t>
                </a:r>
                <a:r>
                  <a:rPr lang="en-US" sz="2400"/>
                  <a:t>+ </a:t>
                </a:r>
                <a:r>
                  <a:rPr lang="en-US" sz="2400">
                    <a:solidFill>
                      <a:srgbClr val="0000FF"/>
                    </a:solidFill>
                  </a:rPr>
                  <a:t>a</a:t>
                </a:r>
                <a:r>
                  <a:rPr lang="en-US" sz="2400" baseline="-25000">
                    <a:solidFill>
                      <a:srgbClr val="0000FF"/>
                    </a:solidFill>
                  </a:rPr>
                  <a:t>-1</a:t>
                </a:r>
                <a:r>
                  <a:rPr lang="en-US" sz="2400">
                    <a:solidFill>
                      <a:srgbClr val="0000FF"/>
                    </a:solidFill>
                  </a:rPr>
                  <a:t>.b</a:t>
                </a:r>
                <a:r>
                  <a:rPr lang="en-US" sz="2400" baseline="30000">
                    <a:solidFill>
                      <a:srgbClr val="0000FF"/>
                    </a:solidFill>
                  </a:rPr>
                  <a:t>-1</a:t>
                </a:r>
                <a:r>
                  <a:rPr lang="en-US" sz="2400">
                    <a:solidFill>
                      <a:srgbClr val="0000FF"/>
                    </a:solidFill>
                  </a:rPr>
                  <a:t> + a</a:t>
                </a:r>
                <a:r>
                  <a:rPr lang="en-US" sz="2400" baseline="-25000">
                    <a:solidFill>
                      <a:srgbClr val="0000FF"/>
                    </a:solidFill>
                  </a:rPr>
                  <a:t>-2</a:t>
                </a:r>
                <a:r>
                  <a:rPr lang="en-US" sz="2400">
                    <a:solidFill>
                      <a:srgbClr val="0000FF"/>
                    </a:solidFill>
                  </a:rPr>
                  <a:t>.b</a:t>
                </a:r>
                <a:r>
                  <a:rPr lang="en-US" sz="2400" baseline="30000">
                    <a:solidFill>
                      <a:srgbClr val="0000FF"/>
                    </a:solidFill>
                  </a:rPr>
                  <a:t>-2</a:t>
                </a:r>
                <a:r>
                  <a:rPr lang="en-US" sz="2400">
                    <a:solidFill>
                      <a:srgbClr val="0000FF"/>
                    </a:solidFill>
                  </a:rPr>
                  <a:t> +…+ a</a:t>
                </a:r>
                <a:r>
                  <a:rPr lang="en-US" sz="2400" baseline="-25000">
                    <a:solidFill>
                      <a:srgbClr val="0000FF"/>
                    </a:solidFill>
                  </a:rPr>
                  <a:t>-m</a:t>
                </a:r>
                <a:r>
                  <a:rPr lang="en-US" sz="2400">
                    <a:solidFill>
                      <a:srgbClr val="0000FF"/>
                    </a:solidFill>
                  </a:rPr>
                  <a:t>.b</a:t>
                </a:r>
                <a:r>
                  <a:rPr lang="en-US" sz="2400" baseline="30000">
                    <a:solidFill>
                      <a:srgbClr val="0000FF"/>
                    </a:solidFill>
                  </a:rPr>
                  <a:t>-m</a:t>
                </a:r>
              </a:p>
              <a:p>
                <a:pPr marL="457200" indent="0">
                  <a:lnSpc>
                    <a:spcPct val="100000"/>
                  </a:lnSpc>
                  <a:buNone/>
                </a:pPr>
                <a:r>
                  <a:rPr lang="en-US" sz="2800"/>
                  <a:t>Hay</a:t>
                </a:r>
              </a:p>
              <a:p>
                <a:pPr marL="457200" indent="0">
                  <a:lnSpc>
                    <a:spcPct val="100000"/>
                  </a:lnSpc>
                  <a:buNone/>
                </a:pPr>
                <a:r>
                  <a:rPr lang="en-US" sz="2800"/>
                  <a:t>					N</a:t>
                </a:r>
                <a:r>
                  <a:rPr lang="en-US" sz="2800" baseline="-25000"/>
                  <a:t>b</a:t>
                </a:r>
                <a:r>
                  <a:rPr lang="en-US" sz="2800"/>
                  <a:t> =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m:t>
                        </m:r>
                        <m:r>
                          <a:rPr lang="en-US" sz="2800" b="0" i="1" smtClean="0">
                            <a:latin typeface="Cambria Math"/>
                          </a:rPr>
                          <m:t>𝑚</m:t>
                        </m:r>
                      </m:sub>
                      <m:sup>
                        <m:r>
                          <a:rPr lang="en-US" sz="2800" b="0" i="1" smtClean="0">
                            <a:latin typeface="Cambria Math"/>
                          </a:rPr>
                          <m:t>𝑛</m:t>
                        </m:r>
                      </m:sup>
                      <m:e>
                        <m:r>
                          <a:rPr lang="en-US" sz="2800" b="0" i="1" smtClean="0">
                            <a:latin typeface="Cambria Math"/>
                          </a:rPr>
                          <m:t>𝑎</m:t>
                        </m:r>
                        <m:r>
                          <a:rPr lang="en-US" sz="2800" b="0" i="1" baseline="-25000" smtClean="0">
                            <a:latin typeface="Cambria Math"/>
                          </a:rPr>
                          <m:t>𝑖</m:t>
                        </m:r>
                        <m:r>
                          <a:rPr lang="en-US" sz="2800" b="0" i="1" smtClean="0">
                            <a:latin typeface="Cambria Math"/>
                          </a:rPr>
                          <m:t>.</m:t>
                        </m:r>
                        <m:r>
                          <a:rPr lang="en-US" sz="2800" b="0" i="1" smtClean="0">
                            <a:latin typeface="Cambria Math"/>
                          </a:rPr>
                          <m:t>𝑏𝑖</m:t>
                        </m:r>
                      </m:e>
                    </m:nary>
                  </m:oMath>
                </a14:m>
                <a:endParaRPr lang="en-US" sz="280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652498" y="1262386"/>
                <a:ext cx="11447452" cy="4484569"/>
              </a:xfrm>
              <a:blipFill>
                <a:blip r:embed="rId2"/>
                <a:stretch>
                  <a:fillRect l="-1065" t="-1359"/>
                </a:stretch>
              </a:blipFill>
            </p:spPr>
            <p:txBody>
              <a:bodyPr/>
              <a:lstStyle/>
              <a:p>
                <a:r>
                  <a:rPr lang="en-US">
                    <a:noFill/>
                  </a:rPr>
                  <a:t> </a:t>
                </a:r>
              </a:p>
            </p:txBody>
          </p:sp>
        </mc:Fallback>
      </mc:AlternateContent>
      <p:sp>
        <p:nvSpPr>
          <p:cNvPr id="5" name="Rectangle 4"/>
          <p:cNvSpPr/>
          <p:nvPr/>
        </p:nvSpPr>
        <p:spPr>
          <a:xfrm>
            <a:off x="1062685" y="3830605"/>
            <a:ext cx="10849232" cy="5478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2684" y="4946793"/>
            <a:ext cx="10849232" cy="451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62685" y="2415757"/>
            <a:ext cx="10849232" cy="451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3"/>
          <p:cNvSpPr txBox="1">
            <a:spLocks/>
          </p:cNvSpPr>
          <p:nvPr/>
        </p:nvSpPr>
        <p:spPr bwMode="auto">
          <a:xfrm>
            <a:off x="11582400" y="6482695"/>
            <a:ext cx="609600"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8E6B77DD-D87E-484A-8A6A-19F7544C26F3}"/>
              </a:ext>
            </a:extLst>
          </p:cNvPr>
          <p:cNvSpPr>
            <a:spLocks noGrp="1"/>
          </p:cNvSpPr>
          <p:nvPr>
            <p:ph type="sldNum" sz="quarter" idx="12"/>
          </p:nvPr>
        </p:nvSpPr>
        <p:spPr/>
        <p:txBody>
          <a:bodyPr/>
          <a:lstStyle/>
          <a:p>
            <a:fld id="{FE1236C6-0024-4286-AA03-0A6E67CE63D4}" type="slidenum">
              <a:rPr lang="en-US" smtClean="0"/>
              <a:t>5</a:t>
            </a:fld>
            <a:endParaRPr lang="en-US"/>
          </a:p>
        </p:txBody>
      </p:sp>
      <p:cxnSp>
        <p:nvCxnSpPr>
          <p:cNvPr id="10" name="Straight Arrow Connector 9">
            <a:extLst>
              <a:ext uri="{FF2B5EF4-FFF2-40B4-BE49-F238E27FC236}">
                <a16:creationId xmlns:a16="http://schemas.microsoft.com/office/drawing/2014/main" id="{6D88BEA0-0D8A-4826-AEA3-80E553D2E5E6}"/>
              </a:ext>
            </a:extLst>
          </p:cNvPr>
          <p:cNvCxnSpPr/>
          <p:nvPr/>
        </p:nvCxnSpPr>
        <p:spPr>
          <a:xfrm flipH="1">
            <a:off x="1892300" y="3894105"/>
            <a:ext cx="58166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6AA50D8-F231-49CB-A36E-198703948A92}"/>
              </a:ext>
            </a:extLst>
          </p:cNvPr>
          <p:cNvCxnSpPr>
            <a:cxnSpLocks/>
          </p:cNvCxnSpPr>
          <p:nvPr/>
        </p:nvCxnSpPr>
        <p:spPr>
          <a:xfrm>
            <a:off x="8077200" y="3900455"/>
            <a:ext cx="3752850"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112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5. Biểu diễn dữ liệu</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86885" y="1112363"/>
                <a:ext cx="11820455" cy="5214296"/>
              </a:xfrm>
            </p:spPr>
            <p:txBody>
              <a:bodyPr>
                <a:noAutofit/>
              </a:bodyPr>
              <a:lstStyle/>
              <a:p>
                <a:pPr marL="514350" indent="-514350" algn="just">
                  <a:buNone/>
                  <a:defRPr/>
                </a:pPr>
                <a:r>
                  <a:rPr lang="en-US" sz="2000" b="1">
                    <a:solidFill>
                      <a:srgbClr val="0000FF"/>
                    </a:solidFill>
                  </a:rPr>
                  <a:t>5.2. Biểu diễn số thực</a:t>
                </a:r>
                <a:endParaRPr lang="en-US" sz="2000">
                  <a:solidFill>
                    <a:srgbClr val="0000FF"/>
                  </a:solidFill>
                </a:endParaRPr>
              </a:p>
              <a:p>
                <a:pPr algn="just"/>
                <a:r>
                  <a:rPr lang="vi-VN" sz="2000" b="1">
                    <a:solidFill>
                      <a:srgbClr val="FF0000"/>
                    </a:solidFill>
                  </a:rPr>
                  <a:t>Ghi chú:</a:t>
                </a:r>
                <a:r>
                  <a:rPr lang="vi-VN" sz="2000"/>
                  <a:t> Dấu chấm thể hiện trong máy tính để phân biệt phần lẻ, dấu phẩy</a:t>
                </a:r>
                <a:r>
                  <a:rPr lang="en-US" sz="2000"/>
                  <a:t> </a:t>
                </a:r>
                <a:r>
                  <a:rPr lang="vi-VN" sz="2000"/>
                  <a:t>tượng trưng cho phần ng</a:t>
                </a:r>
                <a:r>
                  <a:rPr lang="en-US" sz="2000"/>
                  <a:t>hìn</a:t>
                </a:r>
                <a:r>
                  <a:rPr lang="vi-VN" sz="2000"/>
                  <a:t>, được viết theo qui ước của Mỹ.</a:t>
                </a:r>
              </a:p>
              <a:p>
                <a:pPr algn="just"/>
                <a:r>
                  <a:rPr lang="vi-VN" sz="2000"/>
                  <a:t>Tổng quát, số dấu chấm động được biểu diễn theo 3 phần :</a:t>
                </a:r>
              </a:p>
              <a:p>
                <a:pPr marL="796925" algn="just">
                  <a:buFont typeface="Wingdings" pitchFamily="2" charset="2"/>
                  <a:buChar char="ü"/>
                </a:pPr>
                <a:r>
                  <a:rPr lang="en-US" sz="2000"/>
                  <a:t> </a:t>
                </a:r>
                <a:r>
                  <a:rPr lang="vi-VN" sz="2000"/>
                  <a:t>phần dấu S (sign): </a:t>
                </a:r>
                <a:r>
                  <a:rPr lang="vi-VN" sz="2000" b="1">
                    <a:solidFill>
                      <a:srgbClr val="FF0000"/>
                    </a:solidFill>
                  </a:rPr>
                  <a:t>0</a:t>
                </a:r>
                <a:r>
                  <a:rPr lang="vi-VN" sz="2000"/>
                  <a:t> cho </a:t>
                </a:r>
                <a:r>
                  <a:rPr lang="vi-VN" sz="2000" b="1">
                    <a:solidFill>
                      <a:srgbClr val="FF0000"/>
                    </a:solidFill>
                  </a:rPr>
                  <a:t>+</a:t>
                </a:r>
                <a:r>
                  <a:rPr lang="vi-VN" sz="2000"/>
                  <a:t> và </a:t>
                </a:r>
                <a:r>
                  <a:rPr lang="vi-VN" sz="2000" b="1">
                    <a:solidFill>
                      <a:srgbClr val="0000FF"/>
                    </a:solidFill>
                  </a:rPr>
                  <a:t>1</a:t>
                </a:r>
                <a:r>
                  <a:rPr lang="vi-VN" sz="2000"/>
                  <a:t> cho </a:t>
                </a:r>
                <a:r>
                  <a:rPr lang="vi-VN" sz="2000">
                    <a:solidFill>
                      <a:srgbClr val="0000FF"/>
                    </a:solidFill>
                  </a:rPr>
                  <a:t>-</a:t>
                </a:r>
              </a:p>
              <a:p>
                <a:pPr marL="796925" algn="just">
                  <a:buFont typeface="Wingdings" pitchFamily="2" charset="2"/>
                  <a:buChar char="ü"/>
                </a:pPr>
                <a:r>
                  <a:rPr lang="en-US" sz="2000"/>
                  <a:t> </a:t>
                </a:r>
                <a:r>
                  <a:rPr lang="vi-VN" sz="2000"/>
                  <a:t>phần định trị m (mantissa)</a:t>
                </a:r>
              </a:p>
              <a:p>
                <a:pPr marL="796925" algn="just">
                  <a:buFont typeface="Wingdings" pitchFamily="2" charset="2"/>
                  <a:buChar char="ü"/>
                </a:pPr>
                <a:r>
                  <a:rPr lang="en-US" sz="2000"/>
                  <a:t> </a:t>
                </a:r>
                <a:r>
                  <a:rPr lang="vi-VN" sz="2000"/>
                  <a:t>phần mũ e (exponent), có thể là số nguyên dương (+) hoặc âm (-)</a:t>
                </a:r>
              </a:p>
              <a:p>
                <a:pPr marL="0" indent="0" algn="just">
                  <a:buNone/>
                  <a:tabLst>
                    <a:tab pos="568325" algn="l"/>
                  </a:tabLst>
                </a:pPr>
                <a:r>
                  <a:rPr lang="en-US" sz="2000"/>
                  <a:t>	</a:t>
                </a:r>
                <a:r>
                  <a:rPr lang="vi-VN" sz="2000"/>
                  <a:t>với một số X bất kỳ, có thể viết:</a:t>
                </a:r>
                <a:endParaRPr lang="en-US" sz="2000"/>
              </a:p>
              <a:p>
                <a:pPr marL="0" indent="0" algn="just">
                  <a:buNone/>
                </a:pPr>
                <a:r>
                  <a:rPr lang="en-US" sz="2000"/>
                  <a:t>		</a:t>
                </a:r>
                <a:r>
                  <a:rPr lang="en-US" sz="2000" b="1"/>
                  <a:t>X = </a:t>
                </a:r>
                <a14:m>
                  <m:oMath xmlns:m="http://schemas.openxmlformats.org/officeDocument/2006/math">
                    <m:r>
                      <a:rPr lang="en-US" sz="2000" b="1" i="1" smtClean="0">
                        <a:latin typeface="Cambria Math"/>
                        <a:ea typeface="Cambria Math"/>
                      </a:rPr>
                      <m:t>± </m:t>
                    </m:r>
                    <m:r>
                      <a:rPr lang="en-US" sz="2000" b="1" i="1" smtClean="0">
                        <a:latin typeface="Cambria Math"/>
                        <a:ea typeface="Cambria Math"/>
                      </a:rPr>
                      <m:t>𝒎</m:t>
                    </m:r>
                  </m:oMath>
                </a14:m>
                <a:r>
                  <a:rPr lang="en-US" sz="2000" b="1"/>
                  <a:t>.</a:t>
                </a:r>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a:rPr>
                          <m:t>𝒃</m:t>
                        </m:r>
                      </m:e>
                      <m:sup>
                        <m:r>
                          <a:rPr lang="en-US" sz="2000" b="1" i="1" smtClean="0">
                            <a:latin typeface="Cambria Math"/>
                          </a:rPr>
                          <m:t>𝒆</m:t>
                        </m:r>
                      </m:sup>
                    </m:sSup>
                  </m:oMath>
                </a14:m>
                <a:endParaRPr lang="vi-VN" sz="2000" b="1"/>
              </a:p>
              <a:p>
                <a:pPr algn="just"/>
                <a:r>
                  <a:rPr lang="vi-VN" sz="2000"/>
                  <a:t>Trong đó, b là cơ số qui ước, trị số mũ e có thể thay đổi tùy theo số vị trí cần dời dấu chấm để có lại trị số ban đầu. Khi dời dấu chấm sang</a:t>
                </a:r>
                <a:r>
                  <a:rPr lang="en-US" sz="2000"/>
                  <a:t> </a:t>
                </a:r>
                <a14:m>
                  <m:oMath xmlns:m="http://schemas.openxmlformats.org/officeDocument/2006/math">
                    <m:r>
                      <a:rPr lang="en-US" sz="2000" b="1" i="1">
                        <a:latin typeface="Cambria Math"/>
                        <a:ea typeface="Cambria Math"/>
                      </a:rPr>
                      <m:t>± </m:t>
                    </m:r>
                  </m:oMath>
                </a14:m>
                <a:r>
                  <a:rPr lang="vi-VN" sz="2000"/>
                  <a:t>n vị trí về phía trái (+n) hay phía phải (-n) thì số mũ e thay đổi lên </a:t>
                </a:r>
                <a14:m>
                  <m:oMath xmlns:m="http://schemas.openxmlformats.org/officeDocument/2006/math">
                    <m:r>
                      <a:rPr lang="en-US" sz="2000" b="1" i="1">
                        <a:latin typeface="Cambria Math"/>
                        <a:ea typeface="Cambria Math"/>
                      </a:rPr>
                      <m:t>±</m:t>
                    </m:r>
                    <m:r>
                      <a:rPr lang="en-US" sz="2000" b="1" i="1" smtClean="0">
                        <a:latin typeface="Cambria Math"/>
                        <a:ea typeface="Cambria Math"/>
                      </a:rPr>
                      <m:t>𝒏</m:t>
                    </m:r>
                    <m:r>
                      <a:rPr lang="en-US" sz="2000" b="1" i="1" smtClean="0">
                        <a:latin typeface="Cambria Math"/>
                        <a:ea typeface="Cambria Math"/>
                      </a:rPr>
                      <m:t> </m:t>
                    </m:r>
                  </m:oMath>
                </a14:m>
                <a:r>
                  <a:rPr lang="vi-VN" sz="2000"/>
                  <a:t>đơn vị tương ứng</a:t>
                </a:r>
                <a:endParaRPr lang="en-US" sz="2000"/>
              </a:p>
              <a:p>
                <a:pPr algn="just"/>
                <a:endParaRPr lang="en-US" sz="2000" b="1"/>
              </a:p>
              <a:p>
                <a:pPr marL="0" indent="0" algn="just">
                  <a:buNone/>
                  <a:defRPr/>
                </a:pPr>
                <a:endParaRPr lang="en-US" sz="2000" b="1"/>
              </a:p>
              <a:p>
                <a:pPr algn="just">
                  <a:defRPr/>
                </a:pPr>
                <a:endParaRPr lang="en-US" sz="2000" b="1"/>
              </a:p>
              <a:p>
                <a:pPr marL="514350" indent="-514350" algn="just">
                  <a:buNone/>
                  <a:defRPr/>
                </a:pPr>
                <a:endParaRPr lang="pt-BR" sz="200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86885" y="1112363"/>
                <a:ext cx="11820455" cy="5214296"/>
              </a:xfrm>
              <a:blipFill>
                <a:blip r:embed="rId2"/>
                <a:stretch>
                  <a:fillRect l="-567" t="-467" r="-516"/>
                </a:stretch>
              </a:blipFill>
            </p:spPr>
            <p:txBody>
              <a:bodyPr/>
              <a:lstStyle/>
              <a:p>
                <a:r>
                  <a:rPr lang="en-US">
                    <a:noFill/>
                  </a:rPr>
                  <a:t> </a:t>
                </a:r>
              </a:p>
            </p:txBody>
          </p:sp>
        </mc:Fallback>
      </mc:AlternateContent>
      <p:sp>
        <p:nvSpPr>
          <p:cNvPr id="4" name="Rectangle 3"/>
          <p:cNvSpPr/>
          <p:nvPr/>
        </p:nvSpPr>
        <p:spPr>
          <a:xfrm>
            <a:off x="493909" y="4311243"/>
            <a:ext cx="11460036" cy="451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50</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E1FD1A30-93D8-4F8A-8B65-375520C4DBEB}"/>
              </a:ext>
            </a:extLst>
          </p:cNvPr>
          <p:cNvSpPr>
            <a:spLocks noGrp="1"/>
          </p:cNvSpPr>
          <p:nvPr>
            <p:ph type="sldNum" sz="quarter" idx="12"/>
          </p:nvPr>
        </p:nvSpPr>
        <p:spPr/>
        <p:txBody>
          <a:bodyPr/>
          <a:lstStyle/>
          <a:p>
            <a:fld id="{FE1236C6-0024-4286-AA03-0A6E67CE63D4}" type="slidenum">
              <a:rPr lang="en-US" smtClean="0"/>
              <a:t>50</a:t>
            </a:fld>
            <a:endParaRPr lang="en-US"/>
          </a:p>
        </p:txBody>
      </p:sp>
    </p:spTree>
    <p:extLst>
      <p:ext uri="{BB962C8B-B14F-4D97-AF65-F5344CB8AC3E}">
        <p14:creationId xmlns:p14="http://schemas.microsoft.com/office/powerpoint/2010/main" val="1243419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5. Biểu diễn dữ liệu</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000" b="1">
                <a:solidFill>
                  <a:srgbClr val="0000FF"/>
                </a:solidFill>
              </a:rPr>
              <a:t>5.2. Biểu diễn số thực</a:t>
            </a:r>
            <a:endParaRPr lang="en-US" sz="2000">
              <a:solidFill>
                <a:srgbClr val="0000FF"/>
              </a:solidFill>
            </a:endParaRPr>
          </a:p>
          <a:p>
            <a:pPr algn="just"/>
            <a:r>
              <a:rPr lang="vi-VN" sz="2000"/>
              <a:t>Ðể biểu diễn số có dấu chấm động, người ta dùng dãy 32 bit với hệ thống cơ số 16. Trong đó, 1 bit cho phần dấu, 7 bit cho phần mũ để biểu diễn phần đặc trị C (characteristic) và 24 bit cho phần định trị m.</a:t>
            </a:r>
            <a:endParaRPr lang="en-US" sz="2000" b="1"/>
          </a:p>
          <a:p>
            <a:pPr marL="0" indent="0" algn="just">
              <a:buNone/>
              <a:defRPr/>
            </a:pPr>
            <a:endParaRPr lang="en-US" sz="2000" b="1"/>
          </a:p>
          <a:p>
            <a:pPr algn="just">
              <a:defRPr/>
            </a:pPr>
            <a:endParaRPr lang="en-US" sz="2000" b="1"/>
          </a:p>
          <a:p>
            <a:pPr marL="514350" indent="-514350" algn="just">
              <a:buNone/>
              <a:defRPr/>
            </a:pPr>
            <a:endParaRPr lang="pt-BR" sz="2000"/>
          </a:p>
          <a:p>
            <a:pPr algn="just">
              <a:defRPr/>
            </a:pPr>
            <a:r>
              <a:rPr lang="vi-VN" sz="2000"/>
              <a:t>Phần mũ có 7 bit =</a:t>
            </a:r>
            <a:r>
              <a:rPr lang="en-US" sz="2000"/>
              <a:t> 2</a:t>
            </a:r>
            <a:r>
              <a:rPr lang="en-US" sz="2000" baseline="30000"/>
              <a:t>7</a:t>
            </a:r>
            <a:r>
              <a:rPr lang="vi-VN" sz="2000"/>
              <a:t>  </a:t>
            </a:r>
            <a:r>
              <a:rPr lang="en-US" sz="2000"/>
              <a:t>= 128 </a:t>
            </a:r>
            <a:r>
              <a:rPr lang="vi-VN" sz="2000"/>
              <a:t>đặc trị C, tương ứng phần mũ e từ -64 đến +63</a:t>
            </a:r>
            <a:endParaRPr lang="en-US" sz="2000"/>
          </a:p>
          <a:p>
            <a:pPr algn="just">
              <a:defRPr/>
            </a:pPr>
            <a:r>
              <a:rPr lang="en-US" sz="2000"/>
              <a:t>C = số mũ biểu diễn + 64</a:t>
            </a:r>
            <a:endParaRPr lang="pt-BR" sz="200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206" y="2304957"/>
            <a:ext cx="5639587" cy="1333686"/>
          </a:xfrm>
          <a:prstGeom prst="rect">
            <a:avLst/>
          </a:prstGeom>
          <a:ln>
            <a:solidFill>
              <a:srgbClr val="FF0000"/>
            </a:solidFill>
          </a:ln>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511" y="4661158"/>
            <a:ext cx="9783541" cy="600159"/>
          </a:xfrm>
          <a:prstGeom prst="rect">
            <a:avLst/>
          </a:prstGeom>
        </p:spPr>
      </p:pic>
      <p:sp>
        <p:nvSpPr>
          <p:cNvPr id="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51</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E2E8F313-D6E5-42C1-8F7E-65310D144CB9}"/>
              </a:ext>
            </a:extLst>
          </p:cNvPr>
          <p:cNvSpPr>
            <a:spLocks noGrp="1"/>
          </p:cNvSpPr>
          <p:nvPr>
            <p:ph type="sldNum" sz="quarter" idx="12"/>
          </p:nvPr>
        </p:nvSpPr>
        <p:spPr/>
        <p:txBody>
          <a:bodyPr/>
          <a:lstStyle/>
          <a:p>
            <a:fld id="{FE1236C6-0024-4286-AA03-0A6E67CE63D4}" type="slidenum">
              <a:rPr lang="en-US" smtClean="0"/>
              <a:t>51</a:t>
            </a:fld>
            <a:endParaRPr lang="en-US"/>
          </a:p>
        </p:txBody>
      </p:sp>
    </p:spTree>
    <p:extLst>
      <p:ext uri="{BB962C8B-B14F-4D97-AF65-F5344CB8AC3E}">
        <p14:creationId xmlns:p14="http://schemas.microsoft.com/office/powerpoint/2010/main" val="729531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5. Biểu diễn dữ liệu</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000" b="1">
                <a:solidFill>
                  <a:srgbClr val="0000FF"/>
                </a:solidFill>
              </a:rPr>
              <a:t>5.2. Biểu diễn số thực</a:t>
            </a:r>
            <a:endParaRPr lang="en-US" sz="2000">
              <a:solidFill>
                <a:srgbClr val="0000FF"/>
              </a:solidFill>
            </a:endParaRPr>
          </a:p>
          <a:p>
            <a:pPr marL="514350" indent="-514350" algn="just">
              <a:buNone/>
              <a:defRPr/>
            </a:pPr>
            <a:r>
              <a:rPr lang="en-US" sz="2000" b="1">
                <a:solidFill>
                  <a:srgbClr val="FF0000"/>
                </a:solidFill>
              </a:rPr>
              <a:t>Ví dụ 3.39:	</a:t>
            </a:r>
          </a:p>
          <a:p>
            <a:pPr marL="514350" indent="-514350" algn="just">
              <a:buNone/>
              <a:defRPr/>
            </a:pPr>
            <a:r>
              <a:rPr lang="en-US" sz="2000" b="1">
                <a:solidFill>
                  <a:srgbClr val="FF0000"/>
                </a:solidFill>
              </a:rPr>
              <a:t>			</a:t>
            </a:r>
            <a:r>
              <a:rPr lang="en-US" sz="2000"/>
              <a:t>A = - 149,8125</a:t>
            </a:r>
            <a:r>
              <a:rPr lang="en-US" sz="2000" baseline="-25000"/>
              <a:t>10</a:t>
            </a:r>
            <a:r>
              <a:rPr lang="en-US" sz="2000"/>
              <a:t> = - 110100011,1101</a:t>
            </a:r>
            <a:r>
              <a:rPr lang="en-US" sz="2000" baseline="-25000"/>
              <a:t>2</a:t>
            </a:r>
            <a:r>
              <a:rPr lang="en-US" sz="2000"/>
              <a:t> = - 0,110100011,1101</a:t>
            </a:r>
            <a:r>
              <a:rPr lang="en-US" sz="2000" baseline="-25000"/>
              <a:t>2  </a:t>
            </a:r>
            <a:r>
              <a:rPr lang="en-US" sz="2000"/>
              <a:t>x  2</a:t>
            </a:r>
            <a:r>
              <a:rPr lang="en-US" sz="2000" baseline="30000"/>
              <a:t>9</a:t>
            </a:r>
            <a:endParaRPr lang="pt-BR" sz="2000" baseline="30000"/>
          </a:p>
          <a:p>
            <a:pPr marL="0" indent="0" algn="just">
              <a:buNone/>
              <a:defRPr/>
            </a:pPr>
            <a:r>
              <a:rPr lang="en-US" sz="2000"/>
              <a:t>		</a:t>
            </a:r>
            <a:r>
              <a:rPr lang="vi-VN" sz="2000"/>
              <a:t> </a:t>
            </a:r>
            <a:r>
              <a:rPr lang="en-US" sz="2000"/>
              <a:t>Số </a:t>
            </a:r>
            <a:r>
              <a:rPr lang="vi-VN" sz="2000"/>
              <a:t>mũ </a:t>
            </a:r>
            <a:r>
              <a:rPr lang="en-US" sz="2000"/>
              <a:t>của A là 9, số đặc trị C là: C = 9 + 64 = 73 = 1001001</a:t>
            </a:r>
            <a:r>
              <a:rPr lang="en-US" sz="2000" baseline="-25000"/>
              <a:t>2</a:t>
            </a:r>
          </a:p>
          <a:p>
            <a:pPr algn="just">
              <a:defRPr/>
            </a:pPr>
            <a:r>
              <a:rPr lang="en-US" sz="2000"/>
              <a:t>Trong máy tính, số A sẽ được lưu trữ theo vị trí nhớ 32 bit như sau:</a:t>
            </a:r>
          </a:p>
          <a:p>
            <a:pPr algn="just">
              <a:defRPr/>
            </a:pPr>
            <a:r>
              <a:rPr lang="en-US" sz="2000"/>
              <a:t>Dấu A đặc trị C (7bit) định vị m (24bit)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730" y="3814984"/>
            <a:ext cx="8516539" cy="1352739"/>
          </a:xfrm>
          <a:prstGeom prst="rect">
            <a:avLst/>
          </a:prstGeom>
        </p:spPr>
      </p:pic>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52</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26118531-2B9C-4400-ABEE-1C0A4D3628C0}"/>
              </a:ext>
            </a:extLst>
          </p:cNvPr>
          <p:cNvSpPr>
            <a:spLocks noGrp="1"/>
          </p:cNvSpPr>
          <p:nvPr>
            <p:ph type="sldNum" sz="quarter" idx="12"/>
          </p:nvPr>
        </p:nvSpPr>
        <p:spPr/>
        <p:txBody>
          <a:bodyPr/>
          <a:lstStyle/>
          <a:p>
            <a:fld id="{FE1236C6-0024-4286-AA03-0A6E67CE63D4}" type="slidenum">
              <a:rPr lang="en-US" smtClean="0"/>
              <a:t>52</a:t>
            </a:fld>
            <a:endParaRPr lang="en-US"/>
          </a:p>
        </p:txBody>
      </p:sp>
    </p:spTree>
    <p:extLst>
      <p:ext uri="{BB962C8B-B14F-4D97-AF65-F5344CB8AC3E}">
        <p14:creationId xmlns:p14="http://schemas.microsoft.com/office/powerpoint/2010/main" val="3202912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5. Biểu diễn dữ liệu</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000" b="1">
                <a:solidFill>
                  <a:srgbClr val="0000FF"/>
                </a:solidFill>
              </a:rPr>
              <a:t>5.3. Biểu diễn ký tự</a:t>
            </a:r>
            <a:endParaRPr lang="en-US" sz="2000">
              <a:solidFill>
                <a:srgbClr val="0000FF"/>
              </a:solidFill>
            </a:endParaRPr>
          </a:p>
          <a:p>
            <a:pPr algn="just"/>
            <a:r>
              <a:rPr lang="vi-VN" sz="2000"/>
              <a:t>Ðể có thể biễu diễn các ký tự như chữ cái in và thường, các chữ số, các ký hiệu... trên máy tính và các phương tiện trao đổi thông tin khác, người ta phải lập ra các bộ mã (code system) qui ước khác nhau dựa vào việc chọn tập hợp bao nhiêu bit để diễn tả 1 ký tự tương ứng, ví dụ các hệ mã phổ biến:</a:t>
            </a:r>
            <a:endParaRPr lang="en-US" sz="2000"/>
          </a:p>
          <a:p>
            <a:pPr marL="858838" indent="-277813" algn="just">
              <a:buFont typeface="Wingdings" pitchFamily="2" charset="2"/>
              <a:buChar char="ü"/>
            </a:pPr>
            <a:r>
              <a:rPr lang="vi-VN" sz="2000" i="1"/>
              <a:t>Hệ thập phân mã nhị phân BCD (Binary Coded Decima) dùng 6 bit.</a:t>
            </a:r>
            <a:endParaRPr lang="vi-VN" sz="2000"/>
          </a:p>
          <a:p>
            <a:pPr marL="858838" indent="-277813" algn="just">
              <a:buFont typeface="Wingdings" pitchFamily="2" charset="2"/>
              <a:buChar char="ü"/>
            </a:pPr>
            <a:r>
              <a:rPr lang="vi-VN" sz="2000" i="1"/>
              <a:t>Hệ thập phân mã nhị phân mở rộng EBCDIC (Extended Binary Coded Decimal</a:t>
            </a:r>
            <a:r>
              <a:rPr lang="vi-VN" sz="2000"/>
              <a:t> Interchange Code) dùng 8 bit tương đương 1 byte để biễu diễn 1 ký tự.</a:t>
            </a:r>
          </a:p>
          <a:p>
            <a:pPr marL="858838" indent="-277813" algn="just">
              <a:buFont typeface="Wingdings" pitchFamily="2" charset="2"/>
              <a:buChar char="ü"/>
            </a:pPr>
            <a:r>
              <a:rPr lang="vi-VN" sz="2000" i="1"/>
              <a:t>Hệ chuyển đổi thông tin theo mã chuẩn của Mỹ ASCII (American Standard Code</a:t>
            </a:r>
            <a:r>
              <a:rPr lang="vi-VN" sz="2000"/>
              <a:t> for Information Interchange) là hệ mã thông dụng nhất hiện nay trong kỹ thuật tin học. Hệ mã ASCII dùng nhóm 7 bit hoặc 8 bit để biểu diễn tối đa 128 hoặc 256 ký tự khác nhau và mã hóa theo ký tự liên tục theo cơ số 16.</a:t>
            </a:r>
          </a:p>
          <a:p>
            <a:pPr algn="just"/>
            <a:endParaRPr lang="pt-BR" sz="20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53</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9A299BEA-DDAA-4AF8-BDC3-170D0FA2CAE7}"/>
              </a:ext>
            </a:extLst>
          </p:cNvPr>
          <p:cNvSpPr>
            <a:spLocks noGrp="1"/>
          </p:cNvSpPr>
          <p:nvPr>
            <p:ph type="sldNum" sz="quarter" idx="12"/>
          </p:nvPr>
        </p:nvSpPr>
        <p:spPr/>
        <p:txBody>
          <a:bodyPr/>
          <a:lstStyle/>
          <a:p>
            <a:fld id="{FE1236C6-0024-4286-AA03-0A6E67CE63D4}" type="slidenum">
              <a:rPr lang="en-US" smtClean="0"/>
              <a:t>53</a:t>
            </a:fld>
            <a:endParaRPr lang="en-US"/>
          </a:p>
        </p:txBody>
      </p:sp>
    </p:spTree>
    <p:extLst>
      <p:ext uri="{BB962C8B-B14F-4D97-AF65-F5344CB8AC3E}">
        <p14:creationId xmlns:p14="http://schemas.microsoft.com/office/powerpoint/2010/main" val="2435084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34956"/>
            <a:ext cx="12192000" cy="1008668"/>
          </a:xfrm>
        </p:spPr>
        <p:txBody>
          <a:bodyPr/>
          <a:lstStyle/>
          <a:p>
            <a:r>
              <a:rPr lang="en-US"/>
              <a:t>5. Biểu diễn dữ liệu</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000" b="1">
                <a:solidFill>
                  <a:srgbClr val="0000FF"/>
                </a:solidFill>
              </a:rPr>
              <a:t>5.3. Biểu diễn ký tự</a:t>
            </a:r>
            <a:endParaRPr lang="en-US" sz="2000">
              <a:solidFill>
                <a:srgbClr val="0000FF"/>
              </a:solidFill>
            </a:endParaRPr>
          </a:p>
          <a:p>
            <a:pPr algn="just"/>
            <a:r>
              <a:rPr lang="vi-VN" sz="2000"/>
              <a:t>Hệ chuyển đổi thông tin theo mã chuẩn của</a:t>
            </a:r>
            <a:r>
              <a:rPr lang="en-US" sz="2000"/>
              <a:t> </a:t>
            </a:r>
            <a:r>
              <a:rPr lang="vi-VN" sz="2000"/>
              <a:t>Mỹ</a:t>
            </a:r>
            <a:r>
              <a:rPr lang="en-US" sz="2000"/>
              <a:t> </a:t>
            </a:r>
            <a:r>
              <a:rPr lang="vi-VN" sz="2000"/>
              <a:t>ASCII</a:t>
            </a:r>
            <a:r>
              <a:rPr lang="en-US" sz="2000"/>
              <a:t> </a:t>
            </a:r>
            <a:r>
              <a:rPr lang="vi-VN" sz="2000"/>
              <a:t>(American Standard Code for Information</a:t>
            </a:r>
            <a:r>
              <a:rPr lang="en-US" sz="2000"/>
              <a:t> </a:t>
            </a:r>
            <a:r>
              <a:rPr lang="vi-VN" sz="2000"/>
              <a:t>Interchange)</a:t>
            </a:r>
            <a:r>
              <a:rPr lang="en-US" sz="2000"/>
              <a:t>. </a:t>
            </a:r>
            <a:r>
              <a:rPr lang="vi-VN" sz="2000"/>
              <a:t>Hệ mã ASCII 7 bit, mã hoá 128 ký tự liện tục như sau:</a:t>
            </a:r>
            <a:endParaRPr lang="pt-BR" sz="2000"/>
          </a:p>
        </p:txBody>
      </p:sp>
      <p:graphicFrame>
        <p:nvGraphicFramePr>
          <p:cNvPr id="3" name="Table 2"/>
          <p:cNvGraphicFramePr>
            <a:graphicFrameLocks noGrp="1"/>
          </p:cNvGraphicFramePr>
          <p:nvPr>
            <p:extLst>
              <p:ext uri="{D42A27DB-BD31-4B8C-83A1-F6EECF244321}">
                <p14:modId xmlns:p14="http://schemas.microsoft.com/office/powerpoint/2010/main" val="796113646"/>
              </p:ext>
            </p:extLst>
          </p:nvPr>
        </p:nvGraphicFramePr>
        <p:xfrm>
          <a:off x="786550" y="2461969"/>
          <a:ext cx="10930238" cy="3708400"/>
        </p:xfrm>
        <a:graphic>
          <a:graphicData uri="http://schemas.openxmlformats.org/drawingml/2006/table">
            <a:tbl>
              <a:tblPr firstRow="1" bandRow="1">
                <a:tableStyleId>{5940675A-B579-460E-94D1-54222C63F5DA}</a:tableStyleId>
              </a:tblPr>
              <a:tblGrid>
                <a:gridCol w="790095">
                  <a:extLst>
                    <a:ext uri="{9D8B030D-6E8A-4147-A177-3AD203B41FA5}">
                      <a16:colId xmlns:a16="http://schemas.microsoft.com/office/drawing/2014/main" val="20000"/>
                    </a:ext>
                  </a:extLst>
                </a:gridCol>
                <a:gridCol w="1997040">
                  <a:extLst>
                    <a:ext uri="{9D8B030D-6E8A-4147-A177-3AD203B41FA5}">
                      <a16:colId xmlns:a16="http://schemas.microsoft.com/office/drawing/2014/main" val="20001"/>
                    </a:ext>
                  </a:extLst>
                </a:gridCol>
                <a:gridCol w="8143103">
                  <a:extLst>
                    <a:ext uri="{9D8B030D-6E8A-4147-A177-3AD203B41FA5}">
                      <a16:colId xmlns:a16="http://schemas.microsoft.com/office/drawing/2014/main" val="20002"/>
                    </a:ext>
                  </a:extLst>
                </a:gridCol>
              </a:tblGrid>
              <a:tr h="370840">
                <a:tc>
                  <a:txBody>
                    <a:bodyPr/>
                    <a:lstStyle/>
                    <a:p>
                      <a:pPr algn="ctr"/>
                      <a:r>
                        <a:rPr lang="en-US">
                          <a:latin typeface="Times New Roman" pitchFamily="18" charset="0"/>
                          <a:cs typeface="Times New Roman" pitchFamily="18" charset="0"/>
                        </a:rPr>
                        <a:t>Stt</a:t>
                      </a:r>
                    </a:p>
                  </a:txBody>
                  <a:tcPr anchor="ctr"/>
                </a:tc>
                <a:tc>
                  <a:txBody>
                    <a:bodyPr/>
                    <a:lstStyle/>
                    <a:p>
                      <a:pPr algn="ctr"/>
                      <a:r>
                        <a:rPr lang="en-US">
                          <a:latin typeface="Times New Roman" pitchFamily="18" charset="0"/>
                          <a:cs typeface="Times New Roman" pitchFamily="18" charset="0"/>
                        </a:rPr>
                        <a:t>128 ký</a:t>
                      </a:r>
                      <a:r>
                        <a:rPr lang="en-US" baseline="0">
                          <a:latin typeface="Times New Roman" pitchFamily="18" charset="0"/>
                          <a:cs typeface="Times New Roman" pitchFamily="18" charset="0"/>
                        </a:rPr>
                        <a:t> tự liệu tục</a:t>
                      </a:r>
                      <a:endParaRPr lang="en-US">
                        <a:latin typeface="Times New Roman" pitchFamily="18" charset="0"/>
                        <a:cs typeface="Times New Roman" pitchFamily="18" charset="0"/>
                      </a:endParaRPr>
                    </a:p>
                  </a:txBody>
                  <a:tcPr anchor="ctr"/>
                </a:tc>
                <a:tc>
                  <a:txBody>
                    <a:bodyPr/>
                    <a:lstStyle/>
                    <a:p>
                      <a:pPr algn="ctr"/>
                      <a:r>
                        <a:rPr lang="en-US">
                          <a:latin typeface="Times New Roman" pitchFamily="18" charset="0"/>
                          <a:cs typeface="Times New Roman" pitchFamily="18" charset="0"/>
                        </a:rPr>
                        <a:t>Ý</a:t>
                      </a:r>
                      <a:r>
                        <a:rPr lang="en-US" baseline="0">
                          <a:latin typeface="Times New Roman" pitchFamily="18" charset="0"/>
                          <a:cs typeface="Times New Roman" pitchFamily="18" charset="0"/>
                        </a:rPr>
                        <a:t> nghĩa</a:t>
                      </a:r>
                      <a:endParaRPr lang="en-US">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370840">
                <a:tc>
                  <a:txBody>
                    <a:bodyPr/>
                    <a:lstStyle/>
                    <a:p>
                      <a:pPr algn="ctr"/>
                      <a:r>
                        <a:rPr lang="en-US">
                          <a:latin typeface="Times New Roman" pitchFamily="18" charset="0"/>
                          <a:cs typeface="Times New Roman" pitchFamily="18" charset="0"/>
                        </a:rPr>
                        <a:t>1</a:t>
                      </a:r>
                    </a:p>
                  </a:txBody>
                  <a:tcPr anchor="ctr"/>
                </a:tc>
                <a:tc>
                  <a:txBody>
                    <a:bodyPr/>
                    <a:lstStyle/>
                    <a:p>
                      <a:pPr algn="ctr"/>
                      <a:r>
                        <a:rPr lang="en-US">
                          <a:latin typeface="Times New Roman" pitchFamily="18" charset="0"/>
                          <a:cs typeface="Times New Roman" pitchFamily="18" charset="0"/>
                        </a:rPr>
                        <a:t>0</a:t>
                      </a:r>
                    </a:p>
                  </a:txBody>
                  <a:tcPr anchor="ctr"/>
                </a:tc>
                <a:tc>
                  <a:txBody>
                    <a:bodyPr/>
                    <a:lstStyle/>
                    <a:p>
                      <a:r>
                        <a:rPr lang="en-US" sz="1800" b="0" i="0" kern="1200">
                          <a:solidFill>
                            <a:schemeClr val="tx1"/>
                          </a:solidFill>
                          <a:effectLst/>
                          <a:latin typeface="Times New Roman" pitchFamily="18" charset="0"/>
                          <a:ea typeface="+mn-ea"/>
                          <a:cs typeface="Times New Roman" pitchFamily="18" charset="0"/>
                        </a:rPr>
                        <a:t>NUL (ký tự rỗng)</a:t>
                      </a:r>
                      <a:endParaRPr lang="en-US">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a:txBody>
                    <a:bodyPr/>
                    <a:lstStyle/>
                    <a:p>
                      <a:pPr algn="ctr"/>
                      <a:r>
                        <a:rPr lang="en-US">
                          <a:latin typeface="Times New Roman" pitchFamily="18" charset="0"/>
                          <a:cs typeface="Times New Roman" pitchFamily="18" charset="0"/>
                        </a:rPr>
                        <a:t>2</a:t>
                      </a:r>
                    </a:p>
                  </a:txBody>
                  <a:tcPr anchor="ctr"/>
                </a:tc>
                <a:tc>
                  <a:txBody>
                    <a:bodyPr/>
                    <a:lstStyle/>
                    <a:p>
                      <a:pPr algn="ctr"/>
                      <a:r>
                        <a:rPr lang="en-US">
                          <a:latin typeface="Times New Roman" pitchFamily="18" charset="0"/>
                          <a:cs typeface="Times New Roman" pitchFamily="18" charset="0"/>
                        </a:rPr>
                        <a:t>1 – 31</a:t>
                      </a:r>
                    </a:p>
                  </a:txBody>
                  <a:tcPr anchor="ctr"/>
                </a:tc>
                <a:tc>
                  <a:txBody>
                    <a:bodyPr/>
                    <a:lstStyle/>
                    <a:p>
                      <a:r>
                        <a:rPr lang="vi-VN" sz="1800" b="0" i="0" kern="1200">
                          <a:solidFill>
                            <a:schemeClr val="tx1"/>
                          </a:solidFill>
                          <a:effectLst/>
                          <a:latin typeface="Times New Roman" pitchFamily="18" charset="0"/>
                          <a:ea typeface="+mn-ea"/>
                          <a:cs typeface="Times New Roman" pitchFamily="18" charset="0"/>
                        </a:rPr>
                        <a:t>31 ký tự điều khiển</a:t>
                      </a:r>
                      <a:endParaRPr lang="en-US">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atin typeface="Times New Roman" pitchFamily="18" charset="0"/>
                          <a:cs typeface="Times New Roman" pitchFamily="18" charset="0"/>
                        </a:rPr>
                        <a:t>3</a:t>
                      </a:r>
                    </a:p>
                  </a:txBody>
                  <a:tcPr anchor="ctr"/>
                </a:tc>
                <a:tc>
                  <a:txBody>
                    <a:bodyPr/>
                    <a:lstStyle/>
                    <a:p>
                      <a:pPr algn="ctr"/>
                      <a:r>
                        <a:rPr lang="en-US">
                          <a:latin typeface="Times New Roman" pitchFamily="18" charset="0"/>
                          <a:cs typeface="Times New Roman" pitchFamily="18" charset="0"/>
                        </a:rPr>
                        <a:t>32 – 47</a:t>
                      </a:r>
                    </a:p>
                  </a:txBody>
                  <a:tcPr anchor="ctr"/>
                </a:tc>
                <a:tc>
                  <a:txBody>
                    <a:bodyPr/>
                    <a:lstStyle/>
                    <a:p>
                      <a:r>
                        <a:rPr lang="en-US" sz="1800" b="0" i="0" kern="1200">
                          <a:solidFill>
                            <a:schemeClr val="tx1"/>
                          </a:solidFill>
                          <a:effectLst/>
                          <a:latin typeface="Times New Roman" pitchFamily="18" charset="0"/>
                          <a:ea typeface="+mn-ea"/>
                          <a:cs typeface="Times New Roman" pitchFamily="18" charset="0"/>
                        </a:rPr>
                        <a:t>các dấu trống SP (space) ! # $ % &amp; ( ) * + , - . /</a:t>
                      </a:r>
                      <a:endParaRPr lang="en-US">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370840">
                <a:tc>
                  <a:txBody>
                    <a:bodyPr/>
                    <a:lstStyle/>
                    <a:p>
                      <a:pPr algn="ctr"/>
                      <a:r>
                        <a:rPr lang="en-US">
                          <a:latin typeface="Times New Roman" pitchFamily="18" charset="0"/>
                          <a:cs typeface="Times New Roman" pitchFamily="18" charset="0"/>
                        </a:rPr>
                        <a:t>4</a:t>
                      </a:r>
                    </a:p>
                  </a:txBody>
                  <a:tcPr anchor="ctr"/>
                </a:tc>
                <a:tc>
                  <a:txBody>
                    <a:bodyPr/>
                    <a:lstStyle/>
                    <a:p>
                      <a:pPr algn="ctr"/>
                      <a:r>
                        <a:rPr lang="en-US">
                          <a:latin typeface="Times New Roman" pitchFamily="18" charset="0"/>
                          <a:cs typeface="Times New Roman" pitchFamily="18" charset="0"/>
                        </a:rPr>
                        <a:t>48 – 57</a:t>
                      </a:r>
                    </a:p>
                  </a:txBody>
                  <a:tcPr anchor="ctr"/>
                </a:tc>
                <a:tc>
                  <a:txBody>
                    <a:bodyPr/>
                    <a:lstStyle/>
                    <a:p>
                      <a:r>
                        <a:rPr lang="vi-VN" sz="1800" b="0" i="0" kern="1200">
                          <a:solidFill>
                            <a:schemeClr val="tx1"/>
                          </a:solidFill>
                          <a:effectLst/>
                          <a:latin typeface="Times New Roman" pitchFamily="18" charset="0"/>
                          <a:ea typeface="+mn-ea"/>
                          <a:cs typeface="Times New Roman" pitchFamily="18" charset="0"/>
                        </a:rPr>
                        <a:t>ký số từ 0 đến 9</a:t>
                      </a:r>
                      <a:endParaRPr lang="en-US">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r h="370840">
                <a:tc>
                  <a:txBody>
                    <a:bodyPr/>
                    <a:lstStyle/>
                    <a:p>
                      <a:pPr algn="ctr"/>
                      <a:r>
                        <a:rPr lang="en-US">
                          <a:latin typeface="Times New Roman" pitchFamily="18" charset="0"/>
                          <a:cs typeface="Times New Roman" pitchFamily="18" charset="0"/>
                        </a:rPr>
                        <a:t>5</a:t>
                      </a:r>
                    </a:p>
                  </a:txBody>
                  <a:tcPr anchor="ctr"/>
                </a:tc>
                <a:tc>
                  <a:txBody>
                    <a:bodyPr/>
                    <a:lstStyle/>
                    <a:p>
                      <a:pPr algn="ctr"/>
                      <a:r>
                        <a:rPr lang="en-US">
                          <a:latin typeface="Times New Roman" pitchFamily="18" charset="0"/>
                          <a:cs typeface="Times New Roman" pitchFamily="18" charset="0"/>
                        </a:rPr>
                        <a:t>58 – 64</a:t>
                      </a:r>
                    </a:p>
                  </a:txBody>
                  <a:tcPr anchor="ctr"/>
                </a:tc>
                <a:tc>
                  <a:txBody>
                    <a:bodyPr/>
                    <a:lstStyle/>
                    <a:p>
                      <a:r>
                        <a:rPr lang="en-US" sz="1800" b="0" i="0" kern="1200">
                          <a:solidFill>
                            <a:schemeClr val="tx1"/>
                          </a:solidFill>
                          <a:effectLst/>
                          <a:latin typeface="Times New Roman" pitchFamily="18" charset="0"/>
                          <a:ea typeface="+mn-ea"/>
                          <a:cs typeface="Times New Roman" pitchFamily="18" charset="0"/>
                        </a:rPr>
                        <a:t>các dấu : ; &lt; = &gt; ? @</a:t>
                      </a:r>
                      <a:endParaRPr lang="en-US">
                        <a:latin typeface="Times New Roman" pitchFamily="18" charset="0"/>
                        <a:cs typeface="Times New Roman" pitchFamily="18" charset="0"/>
                      </a:endParaRPr>
                    </a:p>
                  </a:txBody>
                  <a:tcPr anchor="ctr"/>
                </a:tc>
                <a:extLst>
                  <a:ext uri="{0D108BD9-81ED-4DB2-BD59-A6C34878D82A}">
                    <a16:rowId xmlns:a16="http://schemas.microsoft.com/office/drawing/2014/main" val="10005"/>
                  </a:ext>
                </a:extLst>
              </a:tr>
              <a:tr h="370840">
                <a:tc>
                  <a:txBody>
                    <a:bodyPr/>
                    <a:lstStyle/>
                    <a:p>
                      <a:pPr algn="ctr"/>
                      <a:r>
                        <a:rPr lang="en-US">
                          <a:latin typeface="Times New Roman" pitchFamily="18" charset="0"/>
                          <a:cs typeface="Times New Roman" pitchFamily="18" charset="0"/>
                        </a:rPr>
                        <a:t>6</a:t>
                      </a:r>
                    </a:p>
                  </a:txBody>
                  <a:tcPr anchor="ctr"/>
                </a:tc>
                <a:tc>
                  <a:txBody>
                    <a:bodyPr/>
                    <a:lstStyle/>
                    <a:p>
                      <a:pPr algn="ctr"/>
                      <a:r>
                        <a:rPr lang="en-US">
                          <a:latin typeface="Times New Roman" pitchFamily="18" charset="0"/>
                          <a:cs typeface="Times New Roman" pitchFamily="18" charset="0"/>
                        </a:rPr>
                        <a:t>65 – 90</a:t>
                      </a:r>
                    </a:p>
                  </a:txBody>
                  <a:tcPr anchor="ctr"/>
                </a:tc>
                <a:tc>
                  <a:txBody>
                    <a:bodyPr/>
                    <a:lstStyle/>
                    <a:p>
                      <a:r>
                        <a:rPr lang="vi-VN" sz="1800" b="0" i="0" kern="1200">
                          <a:solidFill>
                            <a:schemeClr val="tx1"/>
                          </a:solidFill>
                          <a:effectLst/>
                          <a:latin typeface="Times New Roman" pitchFamily="18" charset="0"/>
                          <a:ea typeface="+mn-ea"/>
                          <a:cs typeface="Times New Roman" pitchFamily="18" charset="0"/>
                        </a:rPr>
                        <a:t>các chữ in hoa từ A đến Z</a:t>
                      </a:r>
                      <a:endParaRPr lang="en-US">
                        <a:latin typeface="Times New Roman" pitchFamily="18" charset="0"/>
                        <a:cs typeface="Times New Roman" pitchFamily="18" charset="0"/>
                      </a:endParaRPr>
                    </a:p>
                  </a:txBody>
                  <a:tcPr anchor="ctr"/>
                </a:tc>
                <a:extLst>
                  <a:ext uri="{0D108BD9-81ED-4DB2-BD59-A6C34878D82A}">
                    <a16:rowId xmlns:a16="http://schemas.microsoft.com/office/drawing/2014/main" val="10006"/>
                  </a:ext>
                </a:extLst>
              </a:tr>
              <a:tr h="370840">
                <a:tc>
                  <a:txBody>
                    <a:bodyPr/>
                    <a:lstStyle/>
                    <a:p>
                      <a:pPr algn="ctr"/>
                      <a:r>
                        <a:rPr lang="en-US">
                          <a:latin typeface="Times New Roman" pitchFamily="18" charset="0"/>
                          <a:cs typeface="Times New Roman" pitchFamily="18" charset="0"/>
                        </a:rPr>
                        <a:t>7</a:t>
                      </a:r>
                    </a:p>
                  </a:txBody>
                  <a:tcPr anchor="ctr"/>
                </a:tc>
                <a:tc>
                  <a:txBody>
                    <a:bodyPr/>
                    <a:lstStyle/>
                    <a:p>
                      <a:pPr algn="ctr"/>
                      <a:r>
                        <a:rPr lang="en-US">
                          <a:latin typeface="Times New Roman" pitchFamily="18" charset="0"/>
                          <a:cs typeface="Times New Roman" pitchFamily="18" charset="0"/>
                        </a:rPr>
                        <a:t>91 – 96</a:t>
                      </a:r>
                    </a:p>
                  </a:txBody>
                  <a:tcPr anchor="ctr"/>
                </a:tc>
                <a:tc>
                  <a:txBody>
                    <a:bodyPr/>
                    <a:lstStyle/>
                    <a:p>
                      <a:r>
                        <a:rPr lang="en-US" sz="1800" b="0" i="0" kern="1200">
                          <a:solidFill>
                            <a:schemeClr val="tx1"/>
                          </a:solidFill>
                          <a:effectLst/>
                          <a:latin typeface="Times New Roman" pitchFamily="18" charset="0"/>
                          <a:ea typeface="+mn-ea"/>
                          <a:cs typeface="Times New Roman" pitchFamily="18" charset="0"/>
                        </a:rPr>
                        <a:t>các dấu [ \ ] _ `</a:t>
                      </a:r>
                      <a:endParaRPr lang="en-US">
                        <a:latin typeface="Times New Roman" pitchFamily="18" charset="0"/>
                        <a:cs typeface="Times New Roman" pitchFamily="18" charset="0"/>
                      </a:endParaRPr>
                    </a:p>
                  </a:txBody>
                  <a:tcPr anchor="ctr"/>
                </a:tc>
                <a:extLst>
                  <a:ext uri="{0D108BD9-81ED-4DB2-BD59-A6C34878D82A}">
                    <a16:rowId xmlns:a16="http://schemas.microsoft.com/office/drawing/2014/main" val="10007"/>
                  </a:ext>
                </a:extLst>
              </a:tr>
              <a:tr h="370840">
                <a:tc>
                  <a:txBody>
                    <a:bodyPr/>
                    <a:lstStyle/>
                    <a:p>
                      <a:pPr algn="ctr"/>
                      <a:r>
                        <a:rPr lang="en-US">
                          <a:latin typeface="Times New Roman" pitchFamily="18" charset="0"/>
                          <a:cs typeface="Times New Roman" pitchFamily="18" charset="0"/>
                        </a:rPr>
                        <a:t>8</a:t>
                      </a:r>
                    </a:p>
                  </a:txBody>
                  <a:tcPr anchor="ctr"/>
                </a:tc>
                <a:tc>
                  <a:txBody>
                    <a:bodyPr/>
                    <a:lstStyle/>
                    <a:p>
                      <a:pPr algn="ctr"/>
                      <a:r>
                        <a:rPr lang="en-US">
                          <a:latin typeface="Times New Roman" pitchFamily="18" charset="0"/>
                          <a:cs typeface="Times New Roman" pitchFamily="18" charset="0"/>
                        </a:rPr>
                        <a:t>97 – 122</a:t>
                      </a:r>
                    </a:p>
                  </a:txBody>
                  <a:tcPr anchor="ctr"/>
                </a:tc>
                <a:tc>
                  <a:txBody>
                    <a:bodyPr/>
                    <a:lstStyle/>
                    <a:p>
                      <a:r>
                        <a:rPr lang="vi-VN" sz="1800" b="0" i="0" kern="1200">
                          <a:solidFill>
                            <a:schemeClr val="tx1"/>
                          </a:solidFill>
                          <a:effectLst/>
                          <a:latin typeface="Times New Roman" pitchFamily="18" charset="0"/>
                          <a:ea typeface="+mn-ea"/>
                          <a:cs typeface="Times New Roman" pitchFamily="18" charset="0"/>
                        </a:rPr>
                        <a:t>các chữ thường từ a đến z</a:t>
                      </a:r>
                      <a:endParaRPr lang="en-US">
                        <a:latin typeface="Times New Roman" pitchFamily="18" charset="0"/>
                        <a:cs typeface="Times New Roman" pitchFamily="18" charset="0"/>
                      </a:endParaRPr>
                    </a:p>
                  </a:txBody>
                  <a:tcPr anchor="ctr"/>
                </a:tc>
                <a:extLst>
                  <a:ext uri="{0D108BD9-81ED-4DB2-BD59-A6C34878D82A}">
                    <a16:rowId xmlns:a16="http://schemas.microsoft.com/office/drawing/2014/main" val="10008"/>
                  </a:ext>
                </a:extLst>
              </a:tr>
              <a:tr h="370840">
                <a:tc>
                  <a:txBody>
                    <a:bodyPr/>
                    <a:lstStyle/>
                    <a:p>
                      <a:pPr algn="ctr"/>
                      <a:r>
                        <a:rPr lang="en-US">
                          <a:latin typeface="Times New Roman" pitchFamily="18" charset="0"/>
                          <a:cs typeface="Times New Roman" pitchFamily="18" charset="0"/>
                        </a:rPr>
                        <a:t>9</a:t>
                      </a:r>
                    </a:p>
                  </a:txBody>
                  <a:tcPr anchor="ctr"/>
                </a:tc>
                <a:tc>
                  <a:txBody>
                    <a:bodyPr/>
                    <a:lstStyle/>
                    <a:p>
                      <a:pPr algn="ctr"/>
                      <a:r>
                        <a:rPr lang="en-US">
                          <a:latin typeface="Times New Roman" pitchFamily="18" charset="0"/>
                          <a:cs typeface="Times New Roman" pitchFamily="18" charset="0"/>
                        </a:rPr>
                        <a:t>123 – 127</a:t>
                      </a:r>
                    </a:p>
                  </a:txBody>
                  <a:tcPr anchor="ctr"/>
                </a:tc>
                <a:tc>
                  <a:txBody>
                    <a:bodyPr/>
                    <a:lstStyle/>
                    <a:p>
                      <a:r>
                        <a:rPr lang="en-US" sz="1800" b="0" i="0" kern="1200">
                          <a:solidFill>
                            <a:schemeClr val="tx1"/>
                          </a:solidFill>
                          <a:effectLst/>
                          <a:latin typeface="Times New Roman" pitchFamily="18" charset="0"/>
                          <a:ea typeface="+mn-ea"/>
                          <a:cs typeface="Times New Roman" pitchFamily="18" charset="0"/>
                        </a:rPr>
                        <a:t>các dấu { | } ~ DEL (xóa)</a:t>
                      </a:r>
                      <a:endParaRPr lang="en-US">
                        <a:latin typeface="Times New Roman" pitchFamily="18" charset="0"/>
                        <a:cs typeface="Times New Roman" pitchFamily="18" charset="0"/>
                      </a:endParaRPr>
                    </a:p>
                  </a:txBody>
                  <a:tcPr anchor="ctr"/>
                </a:tc>
                <a:extLst>
                  <a:ext uri="{0D108BD9-81ED-4DB2-BD59-A6C34878D82A}">
                    <a16:rowId xmlns:a16="http://schemas.microsoft.com/office/drawing/2014/main" val="10009"/>
                  </a:ext>
                </a:extLst>
              </a:tr>
            </a:tbl>
          </a:graphicData>
        </a:graphic>
      </p:graphicFrame>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54</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7B6C6198-E5EF-44B9-BEFC-70A10084CDB8}"/>
              </a:ext>
            </a:extLst>
          </p:cNvPr>
          <p:cNvSpPr>
            <a:spLocks noGrp="1"/>
          </p:cNvSpPr>
          <p:nvPr>
            <p:ph type="sldNum" sz="quarter" idx="12"/>
          </p:nvPr>
        </p:nvSpPr>
        <p:spPr/>
        <p:txBody>
          <a:bodyPr/>
          <a:lstStyle/>
          <a:p>
            <a:fld id="{FE1236C6-0024-4286-AA03-0A6E67CE63D4}" type="slidenum">
              <a:rPr lang="en-US" smtClean="0"/>
              <a:t>54</a:t>
            </a:fld>
            <a:endParaRPr lang="en-US"/>
          </a:p>
        </p:txBody>
      </p:sp>
    </p:spTree>
    <p:extLst>
      <p:ext uri="{BB962C8B-B14F-4D97-AF65-F5344CB8AC3E}">
        <p14:creationId xmlns:p14="http://schemas.microsoft.com/office/powerpoint/2010/main" val="1082573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5. Biểu diễn dữ liệu</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000" b="1">
                <a:solidFill>
                  <a:srgbClr val="0000FF"/>
                </a:solidFill>
              </a:rPr>
              <a:t>5.3. Biểu diễn ký tự</a:t>
            </a:r>
            <a:endParaRPr lang="en-US" sz="2000">
              <a:solidFill>
                <a:srgbClr val="0000FF"/>
              </a:solidFill>
            </a:endParaRPr>
          </a:p>
          <a:p>
            <a:pPr algn="just">
              <a:lnSpc>
                <a:spcPct val="150000"/>
              </a:lnSpc>
            </a:pPr>
            <a:r>
              <a:rPr lang="vi-VN" sz="2000"/>
              <a:t>Hệ mã ASCII 8 bit (ASCII mở rộng) có thêm 128 ký tự khác ngoài các ký tự nêu trên gồm các chữ cái có dấu, các hình vẽ, các đường kẻ khung đơn và khung đôi và một số ký hiệu đặc biệt</a:t>
            </a:r>
            <a:r>
              <a:rPr lang="en-US" sz="2000"/>
              <a:t>. Ta có 2 bảng sau:</a:t>
            </a:r>
          </a:p>
          <a:p>
            <a:pPr marL="636588" algn="just">
              <a:lnSpc>
                <a:spcPct val="150000"/>
              </a:lnSpc>
              <a:buFont typeface="Wingdings" pitchFamily="2" charset="2"/>
              <a:buChar char="ü"/>
            </a:pPr>
            <a:r>
              <a:rPr lang="vi-VN" sz="2000" b="1"/>
              <a:t>BẢNG MÃ ASCII với 128 ký tự đầu tiên</a:t>
            </a:r>
            <a:endParaRPr lang="en-US" sz="2000" b="1"/>
          </a:p>
          <a:p>
            <a:pPr marL="636588" algn="just">
              <a:lnSpc>
                <a:spcPct val="150000"/>
              </a:lnSpc>
              <a:buFont typeface="Wingdings" pitchFamily="2" charset="2"/>
              <a:buChar char="ü"/>
            </a:pPr>
            <a:r>
              <a:rPr lang="en-US" sz="2000" b="1"/>
              <a:t>BẢNG MÃ ASCII với ký tự số 128 - số 255</a:t>
            </a:r>
            <a:endParaRPr lang="pt-BR" sz="20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55</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45E74C58-A2AC-4623-B129-62DEE8B4B300}"/>
              </a:ext>
            </a:extLst>
          </p:cNvPr>
          <p:cNvSpPr>
            <a:spLocks noGrp="1"/>
          </p:cNvSpPr>
          <p:nvPr>
            <p:ph type="sldNum" sz="quarter" idx="12"/>
          </p:nvPr>
        </p:nvSpPr>
        <p:spPr/>
        <p:txBody>
          <a:bodyPr/>
          <a:lstStyle/>
          <a:p>
            <a:fld id="{FE1236C6-0024-4286-AA03-0A6E67CE63D4}" type="slidenum">
              <a:rPr lang="en-US" smtClean="0"/>
              <a:t>55</a:t>
            </a:fld>
            <a:endParaRPr lang="en-US"/>
          </a:p>
        </p:txBody>
      </p:sp>
    </p:spTree>
    <p:extLst>
      <p:ext uri="{BB962C8B-B14F-4D97-AF65-F5344CB8AC3E}">
        <p14:creationId xmlns:p14="http://schemas.microsoft.com/office/powerpoint/2010/main" val="25398288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5. Biểu diễn dữ liệu</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000" b="1">
                <a:solidFill>
                  <a:srgbClr val="0000FF"/>
                </a:solidFill>
              </a:rPr>
              <a:t>5.3. Biểu diễn ký tự</a:t>
            </a:r>
            <a:endParaRPr lang="en-US" sz="2000">
              <a:solidFill>
                <a:srgbClr val="0000FF"/>
              </a:solidFill>
            </a:endParaRPr>
          </a:p>
          <a:p>
            <a:pPr algn="just"/>
            <a:r>
              <a:rPr lang="vi-VN" sz="2000" b="1"/>
              <a:t>BẢNG MÃ ASCII với 128 ký tự đầu tiên</a:t>
            </a:r>
            <a:endParaRPr lang="pt-BR" sz="2000"/>
          </a:p>
        </p:txBody>
      </p:sp>
      <p:grpSp>
        <p:nvGrpSpPr>
          <p:cNvPr id="8" name="Group 7"/>
          <p:cNvGrpSpPr/>
          <p:nvPr/>
        </p:nvGrpSpPr>
        <p:grpSpPr>
          <a:xfrm>
            <a:off x="717460" y="1964299"/>
            <a:ext cx="11273239" cy="4239217"/>
            <a:chOff x="717460" y="1964299"/>
            <a:chExt cx="11273239" cy="4239217"/>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60" y="1964299"/>
              <a:ext cx="5591956" cy="4239217"/>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8270" y="2154826"/>
              <a:ext cx="5582429" cy="4048690"/>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5742" y="1976658"/>
              <a:ext cx="5559552" cy="171063"/>
            </a:xfrm>
            <a:prstGeom prst="rect">
              <a:avLst/>
            </a:prstGeom>
            <a:ln>
              <a:solidFill>
                <a:srgbClr val="183D5E"/>
              </a:solidFill>
            </a:ln>
          </p:spPr>
        </p:pic>
      </p:grpSp>
      <p:sp>
        <p:nvSpPr>
          <p:cNvPr id="9"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56</a:t>
            </a:fld>
            <a:endParaRPr lang="en-US" altLang="en-US" sz="1800" b="1">
              <a:solidFill>
                <a:schemeClr val="bg1"/>
              </a:solidFill>
              <a:latin typeface="Courier New" pitchFamily="49" charset="0"/>
              <a:cs typeface="Courier New" pitchFamily="49" charset="0"/>
            </a:endParaRPr>
          </a:p>
        </p:txBody>
      </p:sp>
      <p:sp>
        <p:nvSpPr>
          <p:cNvPr id="7" name="Slide Number Placeholder 6">
            <a:extLst>
              <a:ext uri="{FF2B5EF4-FFF2-40B4-BE49-F238E27FC236}">
                <a16:creationId xmlns:a16="http://schemas.microsoft.com/office/drawing/2014/main" id="{95D9CB68-7215-4E8A-B8F7-7C2742A26E1E}"/>
              </a:ext>
            </a:extLst>
          </p:cNvPr>
          <p:cNvSpPr>
            <a:spLocks noGrp="1"/>
          </p:cNvSpPr>
          <p:nvPr>
            <p:ph type="sldNum" sz="quarter" idx="12"/>
          </p:nvPr>
        </p:nvSpPr>
        <p:spPr/>
        <p:txBody>
          <a:bodyPr/>
          <a:lstStyle/>
          <a:p>
            <a:fld id="{FE1236C6-0024-4286-AA03-0A6E67CE63D4}" type="slidenum">
              <a:rPr lang="en-US" smtClean="0"/>
              <a:t>56</a:t>
            </a:fld>
            <a:endParaRPr lang="en-US"/>
          </a:p>
        </p:txBody>
      </p:sp>
    </p:spTree>
    <p:extLst>
      <p:ext uri="{BB962C8B-B14F-4D97-AF65-F5344CB8AC3E}">
        <p14:creationId xmlns:p14="http://schemas.microsoft.com/office/powerpoint/2010/main" val="14495426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5. Biểu diễn dữ liệu</a:t>
            </a:r>
          </a:p>
        </p:txBody>
      </p:sp>
      <p:sp>
        <p:nvSpPr>
          <p:cNvPr id="2" name="Content Placeholder 1"/>
          <p:cNvSpPr>
            <a:spLocks noGrp="1"/>
          </p:cNvSpPr>
          <p:nvPr>
            <p:ph idx="1"/>
          </p:nvPr>
        </p:nvSpPr>
        <p:spPr>
          <a:xfrm>
            <a:off x="612744" y="1112363"/>
            <a:ext cx="11212672" cy="5214296"/>
          </a:xfrm>
        </p:spPr>
        <p:txBody>
          <a:bodyPr>
            <a:noAutofit/>
          </a:bodyPr>
          <a:lstStyle/>
          <a:p>
            <a:pPr marL="514350" indent="-514350" algn="just">
              <a:buNone/>
              <a:defRPr/>
            </a:pPr>
            <a:r>
              <a:rPr lang="en-US" sz="2000" b="1">
                <a:solidFill>
                  <a:srgbClr val="0000FF"/>
                </a:solidFill>
              </a:rPr>
              <a:t>5.3. Biểu diễn ký tự</a:t>
            </a:r>
            <a:endParaRPr lang="en-US" sz="2000">
              <a:solidFill>
                <a:srgbClr val="0000FF"/>
              </a:solidFill>
            </a:endParaRPr>
          </a:p>
          <a:p>
            <a:pPr algn="just"/>
            <a:r>
              <a:rPr lang="en-US" sz="2000" b="1"/>
              <a:t>BẢNG MÃ ASCII với ký tự số 128 - số 255</a:t>
            </a:r>
            <a:endParaRPr lang="pt-BR" sz="2000"/>
          </a:p>
        </p:txBody>
      </p:sp>
      <p:grpSp>
        <p:nvGrpSpPr>
          <p:cNvPr id="8" name="Group 7"/>
          <p:cNvGrpSpPr/>
          <p:nvPr/>
        </p:nvGrpSpPr>
        <p:grpSpPr>
          <a:xfrm>
            <a:off x="700340" y="2008963"/>
            <a:ext cx="11319834" cy="4248743"/>
            <a:chOff x="700340" y="2008963"/>
            <a:chExt cx="11319834" cy="4248743"/>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340" y="2008963"/>
              <a:ext cx="5601482" cy="424874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745" y="2199489"/>
              <a:ext cx="5582429" cy="4058217"/>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8218" y="2021320"/>
              <a:ext cx="5591956" cy="190527"/>
            </a:xfrm>
            <a:prstGeom prst="rect">
              <a:avLst/>
            </a:prstGeom>
          </p:spPr>
        </p:pic>
      </p:grpSp>
      <p:sp>
        <p:nvSpPr>
          <p:cNvPr id="9"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57</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188C415E-EB16-4BC6-A2DB-DFD3406D7239}"/>
              </a:ext>
            </a:extLst>
          </p:cNvPr>
          <p:cNvSpPr>
            <a:spLocks noGrp="1"/>
          </p:cNvSpPr>
          <p:nvPr>
            <p:ph type="sldNum" sz="quarter" idx="12"/>
          </p:nvPr>
        </p:nvSpPr>
        <p:spPr/>
        <p:txBody>
          <a:bodyPr/>
          <a:lstStyle/>
          <a:p>
            <a:fld id="{FE1236C6-0024-4286-AA03-0A6E67CE63D4}" type="slidenum">
              <a:rPr lang="en-US" smtClean="0"/>
              <a:t>57</a:t>
            </a:fld>
            <a:endParaRPr lang="en-US"/>
          </a:p>
        </p:txBody>
      </p:sp>
    </p:spTree>
    <p:extLst>
      <p:ext uri="{BB962C8B-B14F-4D97-AF65-F5344CB8AC3E}">
        <p14:creationId xmlns:p14="http://schemas.microsoft.com/office/powerpoint/2010/main" val="1148197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6. Tổng kết</a:t>
            </a:r>
          </a:p>
        </p:txBody>
      </p:sp>
      <p:sp>
        <p:nvSpPr>
          <p:cNvPr id="2" name="Content Placeholder 1"/>
          <p:cNvSpPr>
            <a:spLocks noGrp="1"/>
          </p:cNvSpPr>
          <p:nvPr>
            <p:ph idx="1"/>
          </p:nvPr>
        </p:nvSpPr>
        <p:spPr>
          <a:xfrm>
            <a:off x="106791" y="1134658"/>
            <a:ext cx="11709365" cy="4100534"/>
          </a:xfrm>
        </p:spPr>
        <p:txBody>
          <a:bodyPr>
            <a:noAutofit/>
          </a:bodyPr>
          <a:lstStyle/>
          <a:p>
            <a:pPr marL="346075" indent="-346075" algn="just">
              <a:lnSpc>
                <a:spcPct val="150000"/>
              </a:lnSpc>
              <a:buFont typeface="+mj-lt"/>
              <a:buAutoNum type="arabicPeriod"/>
            </a:pPr>
            <a:r>
              <a:rPr lang="en-US" altLang="en-US" sz="2500"/>
              <a:t>Trong cuộc sống thường nhật, người ta thường dùng hệ đếm cơ số 8,10.</a:t>
            </a:r>
          </a:p>
          <a:p>
            <a:pPr marL="346075" indent="-346075" algn="just">
              <a:lnSpc>
                <a:spcPct val="150000"/>
              </a:lnSpc>
              <a:buFont typeface="+mj-lt"/>
              <a:buAutoNum type="arabicPeriod"/>
            </a:pPr>
            <a:r>
              <a:rPr lang="en-US" altLang="en-US" sz="2500"/>
              <a:t>Trong tin học, người ta thường dùng hệ đếm cơ số 2 và cơ số 16.</a:t>
            </a:r>
          </a:p>
          <a:p>
            <a:pPr marL="346075" indent="-346075" algn="just">
              <a:lnSpc>
                <a:spcPct val="150000"/>
              </a:lnSpc>
              <a:buFont typeface="+mj-lt"/>
              <a:buAutoNum type="arabicPeriod"/>
            </a:pPr>
            <a:r>
              <a:rPr lang="en-US" altLang="en-US" sz="2500"/>
              <a:t>Việc đổi số nguyên có thể thực hiện bằng cách chia liên tiếp cho cơ số mới và tách phần dư liên tiếp sau đó lấy theo chiều ngược lại các số dư.</a:t>
            </a:r>
          </a:p>
          <a:p>
            <a:pPr marL="346075" indent="-346075" algn="just">
              <a:lnSpc>
                <a:spcPct val="150000"/>
              </a:lnSpc>
              <a:buFont typeface="+mj-lt"/>
              <a:buAutoNum type="arabicPeriod"/>
            </a:pPr>
            <a:r>
              <a:rPr lang="en-US" altLang="en-US" sz="2500"/>
              <a:t>Việc đổi phần lẻ có thể thực hiện bằng cách nhân liên tiếp và tách phần nguyên.</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58</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D1822D70-CC09-48D1-AB7A-E6607E22718B}"/>
              </a:ext>
            </a:extLst>
          </p:cNvPr>
          <p:cNvSpPr>
            <a:spLocks noGrp="1"/>
          </p:cNvSpPr>
          <p:nvPr>
            <p:ph type="sldNum" sz="quarter" idx="12"/>
          </p:nvPr>
        </p:nvSpPr>
        <p:spPr/>
        <p:txBody>
          <a:bodyPr/>
          <a:lstStyle/>
          <a:p>
            <a:fld id="{FE1236C6-0024-4286-AA03-0A6E67CE63D4}" type="slidenum">
              <a:rPr lang="en-US" smtClean="0"/>
              <a:t>58</a:t>
            </a:fld>
            <a:endParaRPr lang="en-US"/>
          </a:p>
        </p:txBody>
      </p:sp>
    </p:spTree>
    <p:extLst>
      <p:ext uri="{BB962C8B-B14F-4D97-AF65-F5344CB8AC3E}">
        <p14:creationId xmlns:p14="http://schemas.microsoft.com/office/powerpoint/2010/main" val="861178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6. Tổng kết</a:t>
            </a:r>
          </a:p>
        </p:txBody>
      </p:sp>
      <p:sp>
        <p:nvSpPr>
          <p:cNvPr id="2" name="Content Placeholder 1"/>
          <p:cNvSpPr>
            <a:spLocks noGrp="1"/>
          </p:cNvSpPr>
          <p:nvPr>
            <p:ph idx="1"/>
          </p:nvPr>
        </p:nvSpPr>
        <p:spPr>
          <a:xfrm>
            <a:off x="46721" y="1134658"/>
            <a:ext cx="11655615" cy="4960228"/>
          </a:xfrm>
        </p:spPr>
        <p:txBody>
          <a:bodyPr>
            <a:noAutofit/>
          </a:bodyPr>
          <a:lstStyle/>
          <a:p>
            <a:pPr marL="627063" indent="-355600" algn="just">
              <a:buNone/>
            </a:pPr>
            <a:r>
              <a:rPr lang="en-US" altLang="en-US" sz="2500"/>
              <a:t>5. Để chuyển đổi từ hệ đếm cơ số 2 sang 16 chỉ cần nhóm từng cụm đủ 4 chữ số hệ 2 kể từ dấu phảy về hai phía và thay mỗi cụm này bằng một chữ số hệ 16 tương ứng.</a:t>
            </a:r>
          </a:p>
          <a:p>
            <a:pPr marL="627063" indent="-355600" algn="just">
              <a:buNone/>
            </a:pPr>
            <a:r>
              <a:rPr lang="en-US" altLang="en-US" sz="2500"/>
              <a:t>6. Ngược lại để đổi một số từ hệ đếm cơ số 16 sang hệ đếm cơ số 2 chỉ cần thay mỗi chữ số của hệ đếm cơ số 16 bới một nhóm đủ 4 chữ số của hệ đếm cơ số.</a:t>
            </a:r>
          </a:p>
          <a:p>
            <a:pPr marL="627063" indent="-355600" algn="just">
              <a:buNone/>
            </a:pPr>
            <a:r>
              <a:rPr lang="en-US" altLang="en-US" sz="2500"/>
              <a:t>7. Để chuyển đổi từ hệ đếm 2 sang 8 bằng cách nhóm 3 chữ số của hệ 2 từ dấu phẩy về hai phía, nếu mỗi nhóm thiếu thì thêm bit 0 phía trước đối với phần nguyên và phía sau đối với phần lẻ. Ngược lại </a:t>
            </a:r>
            <a:r>
              <a:rPr lang="fr-FR" altLang="en-US" sz="2500"/>
              <a:t>thay chữ số trong hệ 8 bằng các nhóm 3 chữ số (3 bit) của hệ 2.</a:t>
            </a:r>
            <a:endParaRPr lang="en-US" altLang="en-US" sz="25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59</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D1822D70-CC09-48D1-AB7A-E6607E22718B}"/>
              </a:ext>
            </a:extLst>
          </p:cNvPr>
          <p:cNvSpPr>
            <a:spLocks noGrp="1"/>
          </p:cNvSpPr>
          <p:nvPr>
            <p:ph type="sldNum" sz="quarter" idx="12"/>
          </p:nvPr>
        </p:nvSpPr>
        <p:spPr/>
        <p:txBody>
          <a:bodyPr/>
          <a:lstStyle/>
          <a:p>
            <a:fld id="{FE1236C6-0024-4286-AA03-0A6E67CE63D4}" type="slidenum">
              <a:rPr lang="en-US" smtClean="0"/>
              <a:t>59</a:t>
            </a:fld>
            <a:endParaRPr lang="en-US"/>
          </a:p>
        </p:txBody>
      </p:sp>
    </p:spTree>
    <p:extLst>
      <p:ext uri="{BB962C8B-B14F-4D97-AF65-F5344CB8AC3E}">
        <p14:creationId xmlns:p14="http://schemas.microsoft.com/office/powerpoint/2010/main" val="1202517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1. Hệ đếm</a:t>
            </a:r>
          </a:p>
        </p:txBody>
      </p:sp>
      <p:sp>
        <p:nvSpPr>
          <p:cNvPr id="2" name="Content Placeholder 1"/>
          <p:cNvSpPr>
            <a:spLocks noGrp="1"/>
          </p:cNvSpPr>
          <p:nvPr>
            <p:ph idx="1"/>
          </p:nvPr>
        </p:nvSpPr>
        <p:spPr>
          <a:xfrm>
            <a:off x="612743" y="1112363"/>
            <a:ext cx="11447452" cy="4958499"/>
          </a:xfrm>
        </p:spPr>
        <p:txBody>
          <a:bodyPr>
            <a:noAutofit/>
          </a:bodyPr>
          <a:lstStyle/>
          <a:p>
            <a:pPr marL="514350" indent="-514350" algn="just">
              <a:buNone/>
              <a:defRPr/>
            </a:pPr>
            <a:r>
              <a:rPr lang="en-US" sz="2800" b="1">
                <a:solidFill>
                  <a:srgbClr val="0000FF"/>
                </a:solidFill>
              </a:rPr>
              <a:t>1.2. Các hệ đếm</a:t>
            </a:r>
          </a:p>
          <a:p>
            <a:r>
              <a:rPr lang="en-US" sz="2800"/>
              <a:t>H</a:t>
            </a:r>
            <a:r>
              <a:rPr lang="vi-VN" sz="2800"/>
              <a:t>iện</a:t>
            </a:r>
            <a:r>
              <a:rPr lang="en-US" sz="2800"/>
              <a:t> nay có 4 hệ đếm phổ biến</a:t>
            </a:r>
            <a:r>
              <a:rPr lang="vi-VN" sz="2800"/>
              <a:t>:</a:t>
            </a:r>
            <a:r>
              <a:rPr lang="en-US" sz="2800"/>
              <a:t> </a:t>
            </a:r>
          </a:p>
          <a:p>
            <a:pPr marL="0" indent="0">
              <a:buNone/>
            </a:pPr>
            <a:endParaRPr lang="en-US" sz="2800"/>
          </a:p>
        </p:txBody>
      </p:sp>
      <p:graphicFrame>
        <p:nvGraphicFramePr>
          <p:cNvPr id="3" name="Table 2"/>
          <p:cNvGraphicFramePr>
            <a:graphicFrameLocks noGrp="1"/>
          </p:cNvGraphicFramePr>
          <p:nvPr>
            <p:extLst>
              <p:ext uri="{D42A27DB-BD31-4B8C-83A1-F6EECF244321}">
                <p14:modId xmlns:p14="http://schemas.microsoft.com/office/powerpoint/2010/main" val="1095549562"/>
              </p:ext>
            </p:extLst>
          </p:nvPr>
        </p:nvGraphicFramePr>
        <p:xfrm>
          <a:off x="1118822" y="2830025"/>
          <a:ext cx="9805772" cy="2286000"/>
        </p:xfrm>
        <a:graphic>
          <a:graphicData uri="http://schemas.openxmlformats.org/drawingml/2006/table">
            <a:tbl>
              <a:tblPr firstRow="1" bandRow="1">
                <a:tableStyleId>{5940675A-B579-460E-94D1-54222C63F5DA}</a:tableStyleId>
              </a:tblPr>
              <a:tblGrid>
                <a:gridCol w="2590587">
                  <a:extLst>
                    <a:ext uri="{9D8B030D-6E8A-4147-A177-3AD203B41FA5}">
                      <a16:colId xmlns:a16="http://schemas.microsoft.com/office/drawing/2014/main" val="20000"/>
                    </a:ext>
                  </a:extLst>
                </a:gridCol>
                <a:gridCol w="1340659">
                  <a:extLst>
                    <a:ext uri="{9D8B030D-6E8A-4147-A177-3AD203B41FA5}">
                      <a16:colId xmlns:a16="http://schemas.microsoft.com/office/drawing/2014/main" val="20001"/>
                    </a:ext>
                  </a:extLst>
                </a:gridCol>
                <a:gridCol w="5874526">
                  <a:extLst>
                    <a:ext uri="{9D8B030D-6E8A-4147-A177-3AD203B41FA5}">
                      <a16:colId xmlns:a16="http://schemas.microsoft.com/office/drawing/2014/main" val="20002"/>
                    </a:ext>
                  </a:extLst>
                </a:gridCol>
              </a:tblGrid>
              <a:tr h="370840">
                <a:tc>
                  <a:txBody>
                    <a:bodyPr/>
                    <a:lstStyle/>
                    <a:p>
                      <a:pPr algn="ctr"/>
                      <a:r>
                        <a:rPr lang="en-US" sz="2400" b="1">
                          <a:solidFill>
                            <a:srgbClr val="FF0000"/>
                          </a:solidFill>
                          <a:latin typeface="Times New Roman" pitchFamily="18" charset="0"/>
                          <a:cs typeface="Times New Roman" pitchFamily="18" charset="0"/>
                        </a:rPr>
                        <a:t>Hệ</a:t>
                      </a:r>
                      <a:r>
                        <a:rPr lang="en-US" sz="2400" b="1" baseline="0">
                          <a:solidFill>
                            <a:srgbClr val="FF0000"/>
                          </a:solidFill>
                          <a:latin typeface="Times New Roman" pitchFamily="18" charset="0"/>
                          <a:cs typeface="Times New Roman" pitchFamily="18" charset="0"/>
                        </a:rPr>
                        <a:t> đếm</a:t>
                      </a:r>
                      <a:endParaRPr lang="en-US" sz="2400" b="1">
                        <a:solidFill>
                          <a:srgbClr val="FF0000"/>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a:solidFill>
                            <a:srgbClr val="FF0000"/>
                          </a:solidFill>
                          <a:latin typeface="Times New Roman" pitchFamily="18" charset="0"/>
                          <a:cs typeface="Times New Roman" pitchFamily="18" charset="0"/>
                        </a:rPr>
                        <a:t>Cơ</a:t>
                      </a:r>
                      <a:r>
                        <a:rPr lang="en-US" sz="2400" b="1" baseline="0">
                          <a:solidFill>
                            <a:srgbClr val="FF0000"/>
                          </a:solidFill>
                          <a:latin typeface="Times New Roman" pitchFamily="18" charset="0"/>
                          <a:cs typeface="Times New Roman" pitchFamily="18" charset="0"/>
                        </a:rPr>
                        <a:t> số</a:t>
                      </a:r>
                      <a:endParaRPr lang="en-US" sz="2400" b="1">
                        <a:solidFill>
                          <a:srgbClr val="FF0000"/>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a:solidFill>
                            <a:srgbClr val="FF0000"/>
                          </a:solidFill>
                          <a:latin typeface="Times New Roman" pitchFamily="18" charset="0"/>
                          <a:cs typeface="Times New Roman" pitchFamily="18" charset="0"/>
                        </a:rPr>
                        <a:t>Các</a:t>
                      </a:r>
                      <a:r>
                        <a:rPr lang="en-US" sz="2400" b="1" baseline="0">
                          <a:solidFill>
                            <a:srgbClr val="FF0000"/>
                          </a:solidFill>
                          <a:latin typeface="Times New Roman" pitchFamily="18" charset="0"/>
                          <a:cs typeface="Times New Roman" pitchFamily="18" charset="0"/>
                        </a:rPr>
                        <a:t> </a:t>
                      </a:r>
                      <a:r>
                        <a:rPr lang="en-US" sz="2400" b="1">
                          <a:solidFill>
                            <a:srgbClr val="FF0000"/>
                          </a:solidFill>
                          <a:latin typeface="Times New Roman" pitchFamily="18" charset="0"/>
                          <a:cs typeface="Times New Roman" pitchFamily="18" charset="0"/>
                        </a:rPr>
                        <a:t>ký</a:t>
                      </a:r>
                      <a:r>
                        <a:rPr lang="en-US" sz="2400" b="1" baseline="0">
                          <a:solidFill>
                            <a:srgbClr val="FF0000"/>
                          </a:solidFill>
                          <a:latin typeface="Times New Roman" pitchFamily="18" charset="0"/>
                          <a:cs typeface="Times New Roman" pitchFamily="18" charset="0"/>
                        </a:rPr>
                        <a:t> số</a:t>
                      </a:r>
                      <a:endParaRPr lang="en-US" sz="2400" b="1">
                        <a:solidFill>
                          <a:srgbClr val="FF0000"/>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2400">
                          <a:solidFill>
                            <a:schemeClr val="tx1"/>
                          </a:solidFill>
                          <a:latin typeface="Times New Roman" pitchFamily="18" charset="0"/>
                          <a:cs typeface="Times New Roman" pitchFamily="18" charset="0"/>
                        </a:rPr>
                        <a:t>Hệ</a:t>
                      </a:r>
                      <a:r>
                        <a:rPr lang="en-US" sz="2400" baseline="0">
                          <a:solidFill>
                            <a:schemeClr val="tx1"/>
                          </a:solidFill>
                          <a:latin typeface="Times New Roman" pitchFamily="18" charset="0"/>
                          <a:cs typeface="Times New Roman" pitchFamily="18" charset="0"/>
                        </a:rPr>
                        <a:t> nhị phân</a:t>
                      </a:r>
                      <a:endParaRPr lang="en-US" sz="2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chemeClr val="tx1"/>
                          </a:solidFill>
                          <a:latin typeface="Times New Roman" pitchFamily="18" charset="0"/>
                          <a:cs typeface="Times New Roman"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solidFill>
                            <a:schemeClr val="tx1"/>
                          </a:solidFill>
                          <a:latin typeface="Times New Roman" pitchFamily="18" charset="0"/>
                          <a:cs typeface="Times New Roman" pitchFamily="18" charset="0"/>
                        </a:rPr>
                        <a:t>0, 1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2400">
                          <a:solidFill>
                            <a:schemeClr val="tx1"/>
                          </a:solidFill>
                          <a:latin typeface="Times New Roman" pitchFamily="18" charset="0"/>
                          <a:cs typeface="Times New Roman" pitchFamily="18" charset="0"/>
                        </a:rPr>
                        <a:t>Hệ</a:t>
                      </a:r>
                      <a:r>
                        <a:rPr lang="en-US" sz="2400" baseline="0">
                          <a:solidFill>
                            <a:schemeClr val="tx1"/>
                          </a:solidFill>
                          <a:latin typeface="Times New Roman" pitchFamily="18" charset="0"/>
                          <a:cs typeface="Times New Roman" pitchFamily="18" charset="0"/>
                        </a:rPr>
                        <a:t> bát phân</a:t>
                      </a:r>
                      <a:endParaRPr lang="en-US" sz="2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chemeClr val="tx1"/>
                          </a:solidFill>
                          <a:latin typeface="Times New Roman" pitchFamily="18" charset="0"/>
                          <a:cs typeface="Times New Roman"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solidFill>
                            <a:schemeClr val="tx1"/>
                          </a:solidFill>
                          <a:latin typeface="Times New Roman" pitchFamily="18" charset="0"/>
                          <a:cs typeface="Times New Roman" pitchFamily="18" charset="0"/>
                        </a:rPr>
                        <a:t>0,</a:t>
                      </a:r>
                      <a:r>
                        <a:rPr lang="en-US" sz="2400" baseline="0">
                          <a:solidFill>
                            <a:schemeClr val="tx1"/>
                          </a:solidFill>
                          <a:latin typeface="Times New Roman" pitchFamily="18" charset="0"/>
                          <a:cs typeface="Times New Roman" pitchFamily="18" charset="0"/>
                        </a:rPr>
                        <a:t> 1, 2, 3, 4, 5, 6, 7</a:t>
                      </a:r>
                      <a:endParaRPr lang="en-US" sz="2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2400">
                          <a:solidFill>
                            <a:schemeClr val="tx1"/>
                          </a:solidFill>
                          <a:latin typeface="Times New Roman" pitchFamily="18" charset="0"/>
                          <a:cs typeface="Times New Roman" pitchFamily="18" charset="0"/>
                        </a:rPr>
                        <a:t>Hệ</a:t>
                      </a:r>
                      <a:r>
                        <a:rPr lang="en-US" sz="2400" baseline="0">
                          <a:solidFill>
                            <a:schemeClr val="tx1"/>
                          </a:solidFill>
                          <a:latin typeface="Times New Roman" pitchFamily="18" charset="0"/>
                          <a:cs typeface="Times New Roman" pitchFamily="18" charset="0"/>
                        </a:rPr>
                        <a:t> thập phân</a:t>
                      </a:r>
                      <a:endParaRPr lang="en-US" sz="2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chemeClr val="tx1"/>
                          </a:solidFill>
                          <a:latin typeface="Times New Roman" pitchFamily="18" charset="0"/>
                          <a:cs typeface="Times New Roman"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solidFill>
                            <a:schemeClr val="tx1"/>
                          </a:solidFill>
                          <a:latin typeface="Times New Roman" pitchFamily="18" charset="0"/>
                          <a:cs typeface="Times New Roman" pitchFamily="18" charset="0"/>
                        </a:rPr>
                        <a:t>0,</a:t>
                      </a:r>
                      <a:r>
                        <a:rPr lang="en-US" sz="2400" baseline="0">
                          <a:solidFill>
                            <a:schemeClr val="tx1"/>
                          </a:solidFill>
                          <a:latin typeface="Times New Roman" pitchFamily="18" charset="0"/>
                          <a:cs typeface="Times New Roman" pitchFamily="18" charset="0"/>
                        </a:rPr>
                        <a:t> 1, 2, 3, 4, 5, 6, 7, 8, 9</a:t>
                      </a:r>
                      <a:endParaRPr lang="en-US" sz="2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2400">
                          <a:solidFill>
                            <a:schemeClr val="tx1"/>
                          </a:solidFill>
                          <a:latin typeface="Times New Roman" pitchFamily="18" charset="0"/>
                          <a:cs typeface="Times New Roman" pitchFamily="18" charset="0"/>
                        </a:rPr>
                        <a:t>Hệ</a:t>
                      </a:r>
                      <a:r>
                        <a:rPr lang="en-US" sz="2400" baseline="0">
                          <a:solidFill>
                            <a:schemeClr val="tx1"/>
                          </a:solidFill>
                          <a:latin typeface="Times New Roman" pitchFamily="18" charset="0"/>
                          <a:cs typeface="Times New Roman" pitchFamily="18" charset="0"/>
                        </a:rPr>
                        <a:t> thập lục phân</a:t>
                      </a:r>
                      <a:endParaRPr lang="en-US" sz="240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chemeClr val="tx1"/>
                          </a:solidFill>
                          <a:latin typeface="Times New Roman" pitchFamily="18" charset="0"/>
                          <a:cs typeface="Times New Roman"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solidFill>
                            <a:schemeClr val="tx1"/>
                          </a:solidFill>
                          <a:latin typeface="Times New Roman" pitchFamily="18" charset="0"/>
                          <a:cs typeface="Times New Roman" pitchFamily="18" charset="0"/>
                        </a:rPr>
                        <a:t>0,</a:t>
                      </a:r>
                      <a:r>
                        <a:rPr lang="en-US" sz="2400" baseline="0">
                          <a:solidFill>
                            <a:schemeClr val="tx1"/>
                          </a:solidFill>
                          <a:latin typeface="Times New Roman" pitchFamily="18" charset="0"/>
                          <a:cs typeface="Times New Roman" pitchFamily="18" charset="0"/>
                        </a:rPr>
                        <a:t> 1, 2, 3, 4, 5, 6, 7, 8, 9, </a:t>
                      </a:r>
                      <a:r>
                        <a:rPr lang="en-US" sz="2400" baseline="0">
                          <a:solidFill>
                            <a:srgbClr val="FF0000"/>
                          </a:solidFill>
                          <a:latin typeface="Times New Roman" pitchFamily="18" charset="0"/>
                          <a:cs typeface="Times New Roman" pitchFamily="18" charset="0"/>
                        </a:rPr>
                        <a:t>A, B, C, D, E, F</a:t>
                      </a:r>
                      <a:endParaRPr lang="en-US" sz="240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5" name="Slide Number Placeholder 3"/>
          <p:cNvSpPr txBox="1">
            <a:spLocks/>
          </p:cNvSpPr>
          <p:nvPr/>
        </p:nvSpPr>
        <p:spPr bwMode="auto">
          <a:xfrm>
            <a:off x="11582400" y="6482695"/>
            <a:ext cx="609600"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6</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1E061CA4-89A1-4B26-A82D-F4074A9654E8}"/>
              </a:ext>
            </a:extLst>
          </p:cNvPr>
          <p:cNvSpPr>
            <a:spLocks noGrp="1"/>
          </p:cNvSpPr>
          <p:nvPr>
            <p:ph type="sldNum" sz="quarter" idx="12"/>
          </p:nvPr>
        </p:nvSpPr>
        <p:spPr/>
        <p:txBody>
          <a:bodyPr/>
          <a:lstStyle/>
          <a:p>
            <a:fld id="{FE1236C6-0024-4286-AA03-0A6E67CE63D4}" type="slidenum">
              <a:rPr lang="en-US" smtClean="0"/>
              <a:t>6</a:t>
            </a:fld>
            <a:endParaRPr lang="en-US"/>
          </a:p>
        </p:txBody>
      </p:sp>
    </p:spTree>
    <p:extLst>
      <p:ext uri="{BB962C8B-B14F-4D97-AF65-F5344CB8AC3E}">
        <p14:creationId xmlns:p14="http://schemas.microsoft.com/office/powerpoint/2010/main" val="41099889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7. Bài tập</a:t>
            </a:r>
          </a:p>
        </p:txBody>
      </p:sp>
      <p:sp>
        <p:nvSpPr>
          <p:cNvPr id="2" name="Content Placeholder 1"/>
          <p:cNvSpPr>
            <a:spLocks noGrp="1"/>
          </p:cNvSpPr>
          <p:nvPr>
            <p:ph idx="1"/>
          </p:nvPr>
        </p:nvSpPr>
        <p:spPr>
          <a:xfrm>
            <a:off x="612744" y="1112363"/>
            <a:ext cx="11212672" cy="5214296"/>
          </a:xfrm>
        </p:spPr>
        <p:txBody>
          <a:bodyPr>
            <a:noAutofit/>
          </a:bodyPr>
          <a:lstStyle/>
          <a:p>
            <a:pPr marL="381000" indent="-381000" algn="just">
              <a:lnSpc>
                <a:spcPct val="90000"/>
              </a:lnSpc>
              <a:spcBef>
                <a:spcPts val="1200"/>
              </a:spcBef>
              <a:buFont typeface="Wingdings" pitchFamily="2" charset="2"/>
              <a:buAutoNum type="arabicPeriod"/>
            </a:pPr>
            <a:r>
              <a:rPr lang="en-US" altLang="en-US" sz="2300"/>
              <a:t>Vì sao người ta sử dụng hệ nhị phân để biểu diễn thông tin cho máy tính? </a:t>
            </a:r>
          </a:p>
          <a:p>
            <a:pPr marL="381000" indent="-381000" algn="just">
              <a:lnSpc>
                <a:spcPct val="90000"/>
              </a:lnSpc>
              <a:spcBef>
                <a:spcPts val="1200"/>
              </a:spcBef>
              <a:buFont typeface="Wingdings" pitchFamily="2" charset="2"/>
              <a:buAutoNum type="arabicPeriod"/>
            </a:pPr>
            <a:r>
              <a:rPr lang="en-US" altLang="en-US" sz="2300"/>
              <a:t>Hãy đổi các số hệ 10 sau đây ra hệ 2 </a:t>
            </a:r>
            <a:r>
              <a:rPr lang="en-US" altLang="en-US" sz="2300" i="1">
                <a:solidFill>
                  <a:srgbClr val="0000FF"/>
                </a:solidFill>
              </a:rPr>
              <a:t>(chú ý rằng trong tin học ta thường dùng cách viết số theo kiểu Anh, dấu phân cách giữa phần nguyên và phần lẻ là dấu chấm chứ không phải dấu phảy)</a:t>
            </a:r>
          </a:p>
          <a:p>
            <a:pPr marL="381000" indent="-381000" algn="just">
              <a:lnSpc>
                <a:spcPct val="90000"/>
              </a:lnSpc>
              <a:spcBef>
                <a:spcPts val="1200"/>
              </a:spcBef>
              <a:buNone/>
            </a:pPr>
            <a:r>
              <a:rPr lang="en-US" altLang="en-US" sz="2300"/>
              <a:t>		5</a:t>
            </a:r>
            <a:r>
              <a:rPr lang="en-US" altLang="en-US" sz="2300" baseline="-25000"/>
              <a:t>10 </a:t>
            </a:r>
            <a:r>
              <a:rPr lang="en-US" altLang="en-US" sz="2300"/>
              <a:t>, 9</a:t>
            </a:r>
            <a:r>
              <a:rPr lang="en-US" altLang="en-US" sz="2300" baseline="-25000"/>
              <a:t>10 </a:t>
            </a:r>
            <a:r>
              <a:rPr lang="en-US" altLang="en-US" sz="2300"/>
              <a:t>, 17</a:t>
            </a:r>
            <a:r>
              <a:rPr lang="en-US" altLang="en-US" sz="2300" baseline="-25000"/>
              <a:t>10 </a:t>
            </a:r>
            <a:r>
              <a:rPr lang="en-US" altLang="en-US" sz="2300"/>
              <a:t>, 27</a:t>
            </a:r>
            <a:r>
              <a:rPr lang="en-US" altLang="en-US" sz="2300" baseline="-25000"/>
              <a:t>10 </a:t>
            </a:r>
            <a:r>
              <a:rPr lang="en-US" altLang="en-US" sz="2300"/>
              <a:t>, 6.625</a:t>
            </a:r>
            <a:r>
              <a:rPr lang="en-US" altLang="en-US" sz="2300" baseline="-25000"/>
              <a:t>10</a:t>
            </a:r>
            <a:r>
              <a:rPr lang="en-US" altLang="en-US" sz="2300"/>
              <a:t>  ,</a:t>
            </a:r>
            <a:r>
              <a:rPr lang="en-US" altLang="en-US" sz="2300" baseline="-25000"/>
              <a:t> </a:t>
            </a:r>
            <a:r>
              <a:rPr lang="pt-BR" altLang="en-US" sz="2300"/>
              <a:t>11.25</a:t>
            </a:r>
            <a:r>
              <a:rPr lang="pt-BR" altLang="en-US" sz="2300" baseline="-25000"/>
              <a:t>10</a:t>
            </a:r>
            <a:endParaRPr lang="en-US" altLang="en-US" sz="2300" baseline="-25000"/>
          </a:p>
          <a:p>
            <a:pPr marL="381000" indent="-381000" algn="just">
              <a:lnSpc>
                <a:spcPct val="90000"/>
              </a:lnSpc>
              <a:spcBef>
                <a:spcPts val="1200"/>
              </a:spcBef>
              <a:buNone/>
            </a:pPr>
            <a:r>
              <a:rPr lang="en-US" altLang="en-US" sz="2300"/>
              <a:t>3. Hãy đổi các số hệ 2 sau đây ra hệ 10:</a:t>
            </a:r>
          </a:p>
          <a:p>
            <a:pPr marL="381000" indent="-381000" algn="just">
              <a:lnSpc>
                <a:spcPct val="90000"/>
              </a:lnSpc>
              <a:spcBef>
                <a:spcPts val="1200"/>
              </a:spcBef>
              <a:buNone/>
            </a:pPr>
            <a:r>
              <a:rPr lang="en-US" altLang="en-US" sz="2300"/>
              <a:t> 		11</a:t>
            </a:r>
            <a:r>
              <a:rPr lang="en-US" altLang="en-US" sz="2300" baseline="-25000"/>
              <a:t>2</a:t>
            </a:r>
            <a:r>
              <a:rPr lang="en-US" altLang="en-US" sz="2300"/>
              <a:t>, 111</a:t>
            </a:r>
            <a:r>
              <a:rPr lang="en-US" altLang="en-US" sz="2300" baseline="-25000"/>
              <a:t>2</a:t>
            </a:r>
            <a:r>
              <a:rPr lang="en-US" altLang="en-US" sz="2300"/>
              <a:t>, 1001</a:t>
            </a:r>
            <a:r>
              <a:rPr lang="en-US" altLang="en-US" sz="2300" baseline="-25000"/>
              <a:t>2</a:t>
            </a:r>
            <a:r>
              <a:rPr lang="en-US" altLang="en-US" sz="2300"/>
              <a:t>, 1101</a:t>
            </a:r>
            <a:r>
              <a:rPr lang="en-US" altLang="en-US" sz="2300" baseline="-25000"/>
              <a:t>2</a:t>
            </a:r>
            <a:r>
              <a:rPr lang="en-US" altLang="en-US" sz="2300"/>
              <a:t>, 1011.110</a:t>
            </a:r>
            <a:r>
              <a:rPr lang="en-US" altLang="en-US" sz="2300" baseline="-25000"/>
              <a:t>2</a:t>
            </a:r>
            <a:r>
              <a:rPr lang="en-US" altLang="en-US" sz="2300"/>
              <a:t> , </a:t>
            </a:r>
            <a:r>
              <a:rPr lang="pt-BR" altLang="en-US" sz="2300"/>
              <a:t>1011.01</a:t>
            </a:r>
            <a:r>
              <a:rPr lang="pt-BR" altLang="en-US" sz="2300" baseline="-25000"/>
              <a:t>2</a:t>
            </a:r>
            <a:r>
              <a:rPr lang="en-US" altLang="en-US" sz="2300" baseline="-25000"/>
              <a:t> </a:t>
            </a:r>
          </a:p>
          <a:p>
            <a:pPr marL="381000" indent="-381000" algn="just">
              <a:lnSpc>
                <a:spcPct val="90000"/>
              </a:lnSpc>
              <a:spcBef>
                <a:spcPts val="1200"/>
              </a:spcBef>
              <a:buNone/>
            </a:pPr>
            <a:r>
              <a:rPr lang="en-US" altLang="en-US" sz="2300"/>
              <a:t>4. Hãy đổi các số hệ 2 ra hệ 16:</a:t>
            </a:r>
          </a:p>
          <a:p>
            <a:pPr marL="381000" indent="-381000" algn="just">
              <a:lnSpc>
                <a:spcPct val="90000"/>
              </a:lnSpc>
              <a:spcBef>
                <a:spcPts val="1200"/>
              </a:spcBef>
              <a:buNone/>
            </a:pPr>
            <a:r>
              <a:rPr lang="en-US" altLang="en-US" sz="2300"/>
              <a:t>		11001110101</a:t>
            </a:r>
            <a:r>
              <a:rPr lang="en-US" altLang="en-US" sz="2300" baseline="-25000"/>
              <a:t>2</a:t>
            </a:r>
            <a:r>
              <a:rPr lang="en-US" altLang="en-US" sz="2300"/>
              <a:t>,  1010111000101</a:t>
            </a:r>
            <a:r>
              <a:rPr lang="en-US" altLang="en-US" sz="2300" baseline="-25000"/>
              <a:t>2</a:t>
            </a:r>
            <a:r>
              <a:rPr lang="en-US" altLang="en-US" sz="2300"/>
              <a:t>,  1111011101.1100110</a:t>
            </a:r>
            <a:r>
              <a:rPr lang="en-US" altLang="en-US" sz="2300" baseline="-25000"/>
              <a:t>2</a:t>
            </a:r>
          </a:p>
          <a:p>
            <a:pPr marL="381000" indent="-381000" algn="just">
              <a:lnSpc>
                <a:spcPct val="90000"/>
              </a:lnSpc>
              <a:spcBef>
                <a:spcPts val="1200"/>
              </a:spcBef>
              <a:buNone/>
            </a:pPr>
            <a:r>
              <a:rPr lang="en-US" altLang="en-US" sz="2300"/>
              <a:t>5. Hãy đổi  số hệ 8 ra hệ 2:  </a:t>
            </a:r>
            <a:r>
              <a:rPr lang="fr-FR" altLang="en-US" sz="2300"/>
              <a:t>145,42</a:t>
            </a:r>
            <a:r>
              <a:rPr lang="fr-FR" altLang="en-US" sz="2300" baseline="-25000"/>
              <a:t>8</a:t>
            </a:r>
            <a:endParaRPr lang="en-US" altLang="en-US" sz="2300"/>
          </a:p>
          <a:p>
            <a:pPr marL="381000" indent="-381000" algn="just">
              <a:lnSpc>
                <a:spcPct val="90000"/>
              </a:lnSpc>
              <a:spcBef>
                <a:spcPts val="1200"/>
              </a:spcBef>
              <a:buNone/>
            </a:pPr>
            <a:r>
              <a:rPr lang="en-US" altLang="en-US" sz="2300"/>
              <a:t>6. Hãy đổi  số hệ 2 ra hệ 8:  </a:t>
            </a:r>
            <a:r>
              <a:rPr lang="fr-FR" altLang="en-US" sz="2300"/>
              <a:t>10011,11011</a:t>
            </a:r>
            <a:r>
              <a:rPr lang="fr-FR" altLang="en-US" sz="2300" baseline="-25000"/>
              <a:t>2</a:t>
            </a:r>
            <a:endParaRPr lang="en-US" altLang="en-US" sz="2300"/>
          </a:p>
          <a:p>
            <a:pPr marL="381000" indent="-381000" algn="just">
              <a:lnSpc>
                <a:spcPct val="90000"/>
              </a:lnSpc>
              <a:spcBef>
                <a:spcPts val="1200"/>
              </a:spcBef>
              <a:buNone/>
            </a:pPr>
            <a:r>
              <a:rPr lang="en-US" altLang="en-US" sz="2300"/>
              <a:t>7. Hãy đổi các số hệ 16 ra hệ 2: 3F8</a:t>
            </a:r>
            <a:r>
              <a:rPr lang="en-US" altLang="en-US" sz="2300" baseline="-25000"/>
              <a:t>16</a:t>
            </a:r>
            <a:r>
              <a:rPr lang="en-US" altLang="en-US" sz="2300"/>
              <a:t>, 35AF</a:t>
            </a:r>
            <a:r>
              <a:rPr lang="en-US" altLang="en-US" sz="2300" baseline="-25000"/>
              <a:t>16</a:t>
            </a:r>
            <a:r>
              <a:rPr lang="en-US" altLang="en-US" sz="2300"/>
              <a:t>, A45</a:t>
            </a:r>
            <a:r>
              <a:rPr lang="en-US" altLang="en-US" sz="2300" baseline="-25000"/>
              <a:t>16</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60</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2C8BBCC3-A0C6-4660-8CA5-9FEFD7D0CFFF}"/>
              </a:ext>
            </a:extLst>
          </p:cNvPr>
          <p:cNvSpPr>
            <a:spLocks noGrp="1"/>
          </p:cNvSpPr>
          <p:nvPr>
            <p:ph type="sldNum" sz="quarter" idx="12"/>
          </p:nvPr>
        </p:nvSpPr>
        <p:spPr/>
        <p:txBody>
          <a:bodyPr/>
          <a:lstStyle/>
          <a:p>
            <a:fld id="{FE1236C6-0024-4286-AA03-0A6E67CE63D4}" type="slidenum">
              <a:rPr lang="en-US" smtClean="0"/>
              <a:t>60</a:t>
            </a:fld>
            <a:endParaRPr lang="en-US"/>
          </a:p>
        </p:txBody>
      </p:sp>
    </p:spTree>
    <p:extLst>
      <p:ext uri="{BB962C8B-B14F-4D97-AF65-F5344CB8AC3E}">
        <p14:creationId xmlns:p14="http://schemas.microsoft.com/office/powerpoint/2010/main" val="4235420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7. Bài tập</a:t>
            </a:r>
          </a:p>
        </p:txBody>
      </p:sp>
      <p:sp>
        <p:nvSpPr>
          <p:cNvPr id="2" name="Content Placeholder 1"/>
          <p:cNvSpPr>
            <a:spLocks noGrp="1"/>
          </p:cNvSpPr>
          <p:nvPr>
            <p:ph idx="1"/>
          </p:nvPr>
        </p:nvSpPr>
        <p:spPr>
          <a:xfrm>
            <a:off x="612744" y="1112363"/>
            <a:ext cx="11212672" cy="5214296"/>
          </a:xfrm>
        </p:spPr>
        <p:txBody>
          <a:bodyPr>
            <a:noAutofit/>
          </a:bodyPr>
          <a:lstStyle/>
          <a:p>
            <a:pPr marL="457200" indent="-457200" algn="just">
              <a:lnSpc>
                <a:spcPct val="90000"/>
              </a:lnSpc>
              <a:spcBef>
                <a:spcPts val="1200"/>
              </a:spcBef>
              <a:buFont typeface="+mj-lt"/>
              <a:buAutoNum type="arabicPeriod" startAt="8"/>
            </a:pPr>
            <a:r>
              <a:rPr lang="en-US" altLang="en-US" sz="2300"/>
              <a:t>Đổi sang hệ thập phân (lấy 2 số lẻ)</a:t>
            </a:r>
          </a:p>
          <a:p>
            <a:pPr marL="0" indent="0" algn="just">
              <a:lnSpc>
                <a:spcPct val="90000"/>
              </a:lnSpc>
              <a:spcBef>
                <a:spcPts val="1200"/>
              </a:spcBef>
              <a:buNone/>
            </a:pPr>
            <a:r>
              <a:rPr lang="en-US" altLang="en-US" sz="2300"/>
              <a:t>	a. 3203</a:t>
            </a:r>
            <a:r>
              <a:rPr lang="en-US" altLang="en-US" sz="2300" baseline="-25000"/>
              <a:t>16</a:t>
            </a:r>
          </a:p>
          <a:p>
            <a:pPr marL="0" indent="0" algn="just">
              <a:lnSpc>
                <a:spcPct val="90000"/>
              </a:lnSpc>
              <a:spcBef>
                <a:spcPts val="1200"/>
              </a:spcBef>
              <a:buNone/>
            </a:pPr>
            <a:r>
              <a:rPr lang="en-US" altLang="en-US" sz="2300"/>
              <a:t>	b. 80.07A</a:t>
            </a:r>
            <a:r>
              <a:rPr lang="en-US" altLang="en-US" sz="2300" baseline="-25000"/>
              <a:t>16</a:t>
            </a:r>
            <a:endParaRPr lang="en-US" altLang="en-US" sz="2300"/>
          </a:p>
          <a:p>
            <a:pPr marL="457200" indent="-457200" algn="just">
              <a:lnSpc>
                <a:spcPct val="90000"/>
              </a:lnSpc>
              <a:spcBef>
                <a:spcPts val="1200"/>
              </a:spcBef>
              <a:buFont typeface="+mj-lt"/>
              <a:buAutoNum type="arabicPeriod" startAt="9"/>
            </a:pPr>
            <a:r>
              <a:rPr lang="en-US" altLang="en-US" sz="2300"/>
              <a:t>Đổi sang hệ thập lục phân</a:t>
            </a:r>
          </a:p>
          <a:p>
            <a:pPr marL="0" indent="0" algn="just">
              <a:lnSpc>
                <a:spcPct val="90000"/>
              </a:lnSpc>
              <a:spcBef>
                <a:spcPts val="1200"/>
              </a:spcBef>
              <a:buNone/>
            </a:pPr>
            <a:r>
              <a:rPr lang="en-US" altLang="en-US" sz="2300"/>
              <a:t>	a. 19405</a:t>
            </a:r>
            <a:r>
              <a:rPr lang="en-US" altLang="en-US" sz="2300" baseline="-25000"/>
              <a:t>10</a:t>
            </a:r>
          </a:p>
          <a:p>
            <a:pPr marL="0" indent="0" algn="just">
              <a:lnSpc>
                <a:spcPct val="90000"/>
              </a:lnSpc>
              <a:spcBef>
                <a:spcPts val="1200"/>
              </a:spcBef>
              <a:buNone/>
            </a:pPr>
            <a:r>
              <a:rPr lang="en-US" altLang="en-US" sz="2300"/>
              <a:t>	b. 194.05</a:t>
            </a:r>
            <a:r>
              <a:rPr lang="en-US" altLang="en-US" sz="2300" baseline="-25000"/>
              <a:t>10</a:t>
            </a:r>
            <a:endParaRPr lang="en-US" altLang="en-US" sz="2300"/>
          </a:p>
          <a:p>
            <a:pPr marL="457200" indent="-457200" algn="just">
              <a:lnSpc>
                <a:spcPct val="90000"/>
              </a:lnSpc>
              <a:spcBef>
                <a:spcPts val="1200"/>
              </a:spcBef>
              <a:buFont typeface="+mj-lt"/>
              <a:buAutoNum type="arabicPeriod" startAt="10"/>
            </a:pPr>
            <a:r>
              <a:rPr lang="en-US" altLang="en-US" sz="2300"/>
              <a:t>Thực hiện phép toán cộng, trừ, nhân: C2</a:t>
            </a:r>
            <a:r>
              <a:rPr lang="en-US" altLang="en-US" sz="2300" baseline="-25000"/>
              <a:t>16</a:t>
            </a:r>
            <a:r>
              <a:rPr lang="en-US" altLang="en-US" sz="2300"/>
              <a:t> và 9C</a:t>
            </a:r>
            <a:r>
              <a:rPr lang="en-US" altLang="en-US" sz="2300" baseline="-25000"/>
              <a:t>16</a:t>
            </a:r>
          </a:p>
          <a:p>
            <a:pPr marL="0" indent="0" algn="just">
              <a:lnSpc>
                <a:spcPct val="90000"/>
              </a:lnSpc>
              <a:spcBef>
                <a:spcPts val="1200"/>
              </a:spcBef>
              <a:buNone/>
            </a:pPr>
            <a:r>
              <a:rPr lang="en-US" altLang="en-US" sz="2300"/>
              <a:t>11. Thực hiện các phép toán sau:</a:t>
            </a:r>
          </a:p>
          <a:p>
            <a:pPr marL="0" indent="0" algn="just">
              <a:lnSpc>
                <a:spcPct val="90000"/>
              </a:lnSpc>
              <a:spcBef>
                <a:spcPts val="1200"/>
              </a:spcBef>
              <a:buNone/>
            </a:pPr>
            <a:r>
              <a:rPr lang="en-US" altLang="en-US" sz="2300"/>
              <a:t>	a.  </a:t>
            </a:r>
            <a:r>
              <a:rPr lang="en-US" sz="2400"/>
              <a:t>0101</a:t>
            </a:r>
            <a:r>
              <a:rPr lang="en-US" sz="2400" baseline="-25000"/>
              <a:t>2</a:t>
            </a:r>
            <a:r>
              <a:rPr lang="en-US" sz="2400"/>
              <a:t> + 1100</a:t>
            </a:r>
            <a:r>
              <a:rPr lang="en-US" sz="2400" baseline="-25000"/>
              <a:t>2</a:t>
            </a:r>
          </a:p>
          <a:p>
            <a:pPr marL="0" indent="0" algn="just">
              <a:lnSpc>
                <a:spcPct val="90000"/>
              </a:lnSpc>
              <a:spcBef>
                <a:spcPts val="1200"/>
              </a:spcBef>
              <a:buNone/>
            </a:pPr>
            <a:r>
              <a:rPr lang="en-US" altLang="en-US" sz="2400"/>
              <a:t>	b. 10110</a:t>
            </a:r>
            <a:r>
              <a:rPr lang="en-US" altLang="en-US" sz="2400" baseline="-25000"/>
              <a:t>2</a:t>
            </a:r>
            <a:r>
              <a:rPr lang="en-US" altLang="en-US" sz="2400"/>
              <a:t> – 011</a:t>
            </a:r>
            <a:r>
              <a:rPr lang="en-US" altLang="en-US" sz="2400" baseline="-25000"/>
              <a:t>2</a:t>
            </a:r>
          </a:p>
          <a:p>
            <a:pPr marL="0" indent="0" algn="just">
              <a:lnSpc>
                <a:spcPct val="90000"/>
              </a:lnSpc>
              <a:spcBef>
                <a:spcPts val="1200"/>
              </a:spcBef>
              <a:buNone/>
            </a:pPr>
            <a:r>
              <a:rPr lang="en-US" altLang="en-US" sz="2400"/>
              <a:t>	c. 110101101</a:t>
            </a:r>
            <a:r>
              <a:rPr lang="en-US" altLang="en-US" sz="2400" baseline="-25000"/>
              <a:t>2</a:t>
            </a:r>
            <a:r>
              <a:rPr lang="en-US" altLang="en-US" sz="2400"/>
              <a:t> / 101</a:t>
            </a:r>
            <a:r>
              <a:rPr lang="en-US" altLang="en-US" sz="2400" baseline="-25000"/>
              <a:t>2</a:t>
            </a:r>
            <a:endParaRPr lang="en-US" altLang="en-US" sz="2300" baseline="-250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61</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F80E9572-E096-4DF2-A22E-28C2DC7A6E18}"/>
              </a:ext>
            </a:extLst>
          </p:cNvPr>
          <p:cNvSpPr>
            <a:spLocks noGrp="1"/>
          </p:cNvSpPr>
          <p:nvPr>
            <p:ph type="sldNum" sz="quarter" idx="12"/>
          </p:nvPr>
        </p:nvSpPr>
        <p:spPr/>
        <p:txBody>
          <a:bodyPr/>
          <a:lstStyle/>
          <a:p>
            <a:fld id="{FE1236C6-0024-4286-AA03-0A6E67CE63D4}" type="slidenum">
              <a:rPr lang="en-US" smtClean="0"/>
              <a:t>61</a:t>
            </a:fld>
            <a:endParaRPr lang="en-US"/>
          </a:p>
        </p:txBody>
      </p:sp>
    </p:spTree>
    <p:extLst>
      <p:ext uri="{BB962C8B-B14F-4D97-AF65-F5344CB8AC3E}">
        <p14:creationId xmlns:p14="http://schemas.microsoft.com/office/powerpoint/2010/main" val="3198055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ormAutofit/>
          </a:bodyPr>
          <a:lstStyle/>
          <a:p>
            <a:pPr marL="0" indent="0" algn="ctr">
              <a:buNone/>
            </a:pPr>
            <a:r>
              <a:rPr lang="en-US" sz="4400" b="1">
                <a:solidFill>
                  <a:srgbClr val="FF0000"/>
                </a:solidFill>
              </a:rPr>
              <a:t>THANKS FOR YOUR ATTENTION</a:t>
            </a:r>
            <a:endParaRPr lang="en-US" sz="4400">
              <a:solidFill>
                <a:srgbClr val="FF0000"/>
              </a:solidFill>
            </a:endParaRPr>
          </a:p>
        </p:txBody>
      </p:sp>
      <p:sp>
        <p:nvSpPr>
          <p:cNvPr id="3" name="Slide Number Placeholder 2">
            <a:extLst>
              <a:ext uri="{FF2B5EF4-FFF2-40B4-BE49-F238E27FC236}">
                <a16:creationId xmlns:a16="http://schemas.microsoft.com/office/drawing/2014/main" id="{71FC776B-0D42-485F-8C59-879740D80976}"/>
              </a:ext>
            </a:extLst>
          </p:cNvPr>
          <p:cNvSpPr>
            <a:spLocks noGrp="1"/>
          </p:cNvSpPr>
          <p:nvPr>
            <p:ph type="sldNum" sz="quarter" idx="12"/>
          </p:nvPr>
        </p:nvSpPr>
        <p:spPr/>
        <p:txBody>
          <a:bodyPr/>
          <a:lstStyle/>
          <a:p>
            <a:fld id="{FE1236C6-0024-4286-AA03-0A6E67CE63D4}" type="slidenum">
              <a:rPr lang="en-US" smtClean="0"/>
              <a:t>62</a:t>
            </a:fld>
            <a:endParaRPr lang="en-US"/>
          </a:p>
        </p:txBody>
      </p:sp>
    </p:spTree>
    <p:extLst>
      <p:ext uri="{BB962C8B-B14F-4D97-AF65-F5344CB8AC3E}">
        <p14:creationId xmlns:p14="http://schemas.microsoft.com/office/powerpoint/2010/main" val="57809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lstStyle/>
          <a:p>
            <a:r>
              <a:rPr lang="en-US"/>
              <a:t>1. Hệ đếm</a:t>
            </a:r>
          </a:p>
        </p:txBody>
      </p:sp>
      <p:sp>
        <p:nvSpPr>
          <p:cNvPr id="2" name="Content Placeholder 1"/>
          <p:cNvSpPr>
            <a:spLocks noGrp="1"/>
          </p:cNvSpPr>
          <p:nvPr>
            <p:ph idx="1"/>
          </p:nvPr>
        </p:nvSpPr>
        <p:spPr>
          <a:xfrm>
            <a:off x="612743" y="1112363"/>
            <a:ext cx="11447452" cy="4958499"/>
          </a:xfrm>
        </p:spPr>
        <p:txBody>
          <a:bodyPr>
            <a:noAutofit/>
          </a:bodyPr>
          <a:lstStyle/>
          <a:p>
            <a:pPr marL="514350" indent="-514350" algn="just">
              <a:buNone/>
              <a:defRPr/>
            </a:pPr>
            <a:r>
              <a:rPr lang="en-US" sz="2800" b="1">
                <a:solidFill>
                  <a:srgbClr val="0000FF"/>
                </a:solidFill>
              </a:rPr>
              <a:t>1.2. Các hệ đếm</a:t>
            </a:r>
          </a:p>
          <a:p>
            <a:pPr marL="0" indent="0">
              <a:buNone/>
            </a:pPr>
            <a:r>
              <a:rPr lang="en-US" sz="2800" b="1">
                <a:solidFill>
                  <a:srgbClr val="FF0000"/>
                </a:solidFill>
              </a:rPr>
              <a:t>Ví dụ 3.1:</a:t>
            </a:r>
            <a:r>
              <a:rPr lang="en-US" sz="2800" b="1"/>
              <a:t> </a:t>
            </a:r>
            <a:r>
              <a:rPr lang="en-US" sz="2800"/>
              <a:t>Biểu  diễn  số  N</a:t>
            </a:r>
            <a:r>
              <a:rPr lang="en-US" sz="2800" baseline="-25000"/>
              <a:t>10</a:t>
            </a:r>
            <a:r>
              <a:rPr lang="en-US" sz="2800"/>
              <a:t> =</a:t>
            </a:r>
            <a:r>
              <a:rPr lang="en-US" sz="2800" b="1">
                <a:solidFill>
                  <a:srgbClr val="FF0000"/>
                </a:solidFill>
              </a:rPr>
              <a:t>12345</a:t>
            </a:r>
            <a:r>
              <a:rPr lang="en-US" sz="2800"/>
              <a:t>,</a:t>
            </a:r>
            <a:r>
              <a:rPr lang="en-US" sz="2800" b="1">
                <a:solidFill>
                  <a:srgbClr val="0000FF"/>
                </a:solidFill>
              </a:rPr>
              <a:t>6789</a:t>
            </a:r>
            <a:r>
              <a:rPr lang="en-US" sz="2800" baseline="-25000"/>
              <a:t>10</a:t>
            </a:r>
            <a:r>
              <a:rPr lang="en-US" sz="2800"/>
              <a:t> trong hệ thập phân.</a:t>
            </a:r>
          </a:p>
          <a:p>
            <a:pPr>
              <a:tabLst>
                <a:tab pos="3027363" algn="l"/>
              </a:tabLst>
            </a:pPr>
            <a:r>
              <a:rPr lang="en-US" sz="2800"/>
              <a:t>Phần nguyên	: n = 5, a</a:t>
            </a:r>
            <a:r>
              <a:rPr lang="en-US" sz="2800" baseline="-25000"/>
              <a:t>4 </a:t>
            </a:r>
            <a:r>
              <a:rPr lang="en-US" sz="2800"/>
              <a:t>= 1, a</a:t>
            </a:r>
            <a:r>
              <a:rPr lang="en-US" sz="2800" baseline="-25000"/>
              <a:t>3 </a:t>
            </a:r>
            <a:r>
              <a:rPr lang="en-US" sz="2800"/>
              <a:t>= 2, a</a:t>
            </a:r>
            <a:r>
              <a:rPr lang="en-US" sz="2800" baseline="-25000"/>
              <a:t>2</a:t>
            </a:r>
            <a:r>
              <a:rPr lang="en-US" sz="2800"/>
              <a:t> = 3, a</a:t>
            </a:r>
            <a:r>
              <a:rPr lang="en-US" sz="2800" baseline="-25000"/>
              <a:t>1</a:t>
            </a:r>
            <a:r>
              <a:rPr lang="en-US" sz="2800"/>
              <a:t> = 4, a</a:t>
            </a:r>
            <a:r>
              <a:rPr lang="en-US" sz="2800" baseline="-25000"/>
              <a:t>0</a:t>
            </a:r>
            <a:r>
              <a:rPr lang="en-US" sz="2800"/>
              <a:t> = 5</a:t>
            </a:r>
          </a:p>
          <a:p>
            <a:pPr>
              <a:tabLst>
                <a:tab pos="3027363" algn="l"/>
              </a:tabLst>
            </a:pPr>
            <a:r>
              <a:rPr lang="en-US" sz="2800"/>
              <a:t>Phần lẻ (thập phân)	: m = 4, a</a:t>
            </a:r>
            <a:r>
              <a:rPr lang="en-US" sz="2800" baseline="-25000"/>
              <a:t>-1 </a:t>
            </a:r>
            <a:r>
              <a:rPr lang="en-US" sz="2800"/>
              <a:t>= 6, a</a:t>
            </a:r>
            <a:r>
              <a:rPr lang="en-US" sz="2800" baseline="-25000"/>
              <a:t>-2 </a:t>
            </a:r>
            <a:r>
              <a:rPr lang="en-US" sz="2800"/>
              <a:t>= 7, a</a:t>
            </a:r>
            <a:r>
              <a:rPr lang="en-US" sz="2800" baseline="-25000"/>
              <a:t>=-3 </a:t>
            </a:r>
            <a:r>
              <a:rPr lang="en-US" sz="2800"/>
              <a:t>= 8, a</a:t>
            </a:r>
            <a:r>
              <a:rPr lang="en-US" sz="2800" baseline="-25000"/>
              <a:t>-4 </a:t>
            </a:r>
            <a:r>
              <a:rPr lang="en-US" sz="2800"/>
              <a:t>= 9</a:t>
            </a:r>
          </a:p>
          <a:p>
            <a:pPr marL="0" indent="0">
              <a:buNone/>
            </a:pPr>
            <a:r>
              <a:rPr lang="en-US" sz="2800" b="1"/>
              <a:t>N</a:t>
            </a:r>
            <a:r>
              <a:rPr lang="en-US" sz="2800" b="1" baseline="-25000"/>
              <a:t>10</a:t>
            </a:r>
            <a:r>
              <a:rPr lang="en-US" sz="2800"/>
              <a:t> 	= </a:t>
            </a:r>
            <a:r>
              <a:rPr lang="en-US" sz="2800" b="1">
                <a:solidFill>
                  <a:srgbClr val="FF0000"/>
                </a:solidFill>
              </a:rPr>
              <a:t>12345</a:t>
            </a:r>
            <a:r>
              <a:rPr lang="en-US" sz="2800" b="1"/>
              <a:t>,</a:t>
            </a:r>
            <a:r>
              <a:rPr lang="en-US" sz="2800" b="1">
                <a:solidFill>
                  <a:srgbClr val="0000FF"/>
                </a:solidFill>
              </a:rPr>
              <a:t>6789</a:t>
            </a:r>
            <a:r>
              <a:rPr lang="en-US" sz="2800" b="1" baseline="-25000"/>
              <a:t>10</a:t>
            </a:r>
            <a:r>
              <a:rPr lang="en-US" sz="2800"/>
              <a:t> </a:t>
            </a:r>
          </a:p>
          <a:p>
            <a:pPr marL="0" indent="0">
              <a:buNone/>
            </a:pPr>
            <a:r>
              <a:rPr lang="en-US" sz="2400"/>
              <a:t>	= </a:t>
            </a:r>
            <a:r>
              <a:rPr lang="en-US" sz="2400">
                <a:solidFill>
                  <a:srgbClr val="FF0000"/>
                </a:solidFill>
              </a:rPr>
              <a:t>1.</a:t>
            </a:r>
            <a:r>
              <a:rPr lang="en-US" sz="2400" b="1">
                <a:solidFill>
                  <a:srgbClr val="FF0000"/>
                </a:solidFill>
              </a:rPr>
              <a:t>10</a:t>
            </a:r>
            <a:r>
              <a:rPr lang="en-US" sz="2400" baseline="30000">
                <a:solidFill>
                  <a:srgbClr val="FF0000"/>
                </a:solidFill>
              </a:rPr>
              <a:t>4</a:t>
            </a:r>
            <a:r>
              <a:rPr lang="en-US" sz="2400">
                <a:solidFill>
                  <a:srgbClr val="FF0000"/>
                </a:solidFill>
              </a:rPr>
              <a:t> + 2.</a:t>
            </a:r>
            <a:r>
              <a:rPr lang="en-US" sz="2400" b="1">
                <a:solidFill>
                  <a:srgbClr val="FF0000"/>
                </a:solidFill>
              </a:rPr>
              <a:t>10</a:t>
            </a:r>
            <a:r>
              <a:rPr lang="en-US" sz="2400" baseline="30000">
                <a:solidFill>
                  <a:srgbClr val="FF0000"/>
                </a:solidFill>
              </a:rPr>
              <a:t>3</a:t>
            </a:r>
            <a:r>
              <a:rPr lang="en-US" sz="2400">
                <a:solidFill>
                  <a:srgbClr val="FF0000"/>
                </a:solidFill>
              </a:rPr>
              <a:t> + 3.</a:t>
            </a:r>
            <a:r>
              <a:rPr lang="en-US" sz="2400" b="1">
                <a:solidFill>
                  <a:srgbClr val="FF0000"/>
                </a:solidFill>
              </a:rPr>
              <a:t>10</a:t>
            </a:r>
            <a:r>
              <a:rPr lang="en-US" sz="2400" baseline="30000">
                <a:solidFill>
                  <a:srgbClr val="FF0000"/>
                </a:solidFill>
              </a:rPr>
              <a:t>2</a:t>
            </a:r>
            <a:r>
              <a:rPr lang="en-US" sz="2400">
                <a:solidFill>
                  <a:srgbClr val="FF0000"/>
                </a:solidFill>
              </a:rPr>
              <a:t> + 4.</a:t>
            </a:r>
            <a:r>
              <a:rPr lang="en-US" sz="2400" b="1">
                <a:solidFill>
                  <a:srgbClr val="FF0000"/>
                </a:solidFill>
              </a:rPr>
              <a:t>10</a:t>
            </a:r>
            <a:r>
              <a:rPr lang="en-US" sz="2400" baseline="30000">
                <a:solidFill>
                  <a:srgbClr val="FF0000"/>
                </a:solidFill>
              </a:rPr>
              <a:t>1</a:t>
            </a:r>
            <a:r>
              <a:rPr lang="en-US" sz="2400">
                <a:solidFill>
                  <a:srgbClr val="FF0000"/>
                </a:solidFill>
              </a:rPr>
              <a:t> + 5.</a:t>
            </a:r>
            <a:r>
              <a:rPr lang="en-US" sz="2400" b="1">
                <a:solidFill>
                  <a:srgbClr val="FF0000"/>
                </a:solidFill>
              </a:rPr>
              <a:t>10</a:t>
            </a:r>
            <a:r>
              <a:rPr lang="en-US" sz="2400" baseline="30000">
                <a:solidFill>
                  <a:srgbClr val="FF0000"/>
                </a:solidFill>
              </a:rPr>
              <a:t>0</a:t>
            </a:r>
            <a:r>
              <a:rPr lang="en-US" sz="2400">
                <a:solidFill>
                  <a:srgbClr val="FF0000"/>
                </a:solidFill>
              </a:rPr>
              <a:t> </a:t>
            </a:r>
            <a:r>
              <a:rPr lang="en-US" sz="2400"/>
              <a:t>+ </a:t>
            </a:r>
            <a:r>
              <a:rPr lang="en-US" sz="2400">
                <a:solidFill>
                  <a:srgbClr val="0000FF"/>
                </a:solidFill>
              </a:rPr>
              <a:t>6.</a:t>
            </a:r>
            <a:r>
              <a:rPr lang="en-US" sz="2400" b="1">
                <a:solidFill>
                  <a:srgbClr val="0000FF"/>
                </a:solidFill>
              </a:rPr>
              <a:t>10</a:t>
            </a:r>
            <a:r>
              <a:rPr lang="en-US" sz="2400" baseline="30000">
                <a:solidFill>
                  <a:srgbClr val="0000FF"/>
                </a:solidFill>
              </a:rPr>
              <a:t>-1</a:t>
            </a:r>
            <a:r>
              <a:rPr lang="en-US" sz="2400">
                <a:solidFill>
                  <a:srgbClr val="0000FF"/>
                </a:solidFill>
              </a:rPr>
              <a:t> + 7.</a:t>
            </a:r>
            <a:r>
              <a:rPr lang="en-US" sz="2400" b="1">
                <a:solidFill>
                  <a:srgbClr val="0000FF"/>
                </a:solidFill>
              </a:rPr>
              <a:t>10</a:t>
            </a:r>
            <a:r>
              <a:rPr lang="en-US" sz="2400" baseline="30000">
                <a:solidFill>
                  <a:srgbClr val="0000FF"/>
                </a:solidFill>
              </a:rPr>
              <a:t>-2</a:t>
            </a:r>
            <a:r>
              <a:rPr lang="en-US" sz="2400">
                <a:solidFill>
                  <a:srgbClr val="0000FF"/>
                </a:solidFill>
              </a:rPr>
              <a:t> + 8.</a:t>
            </a:r>
            <a:r>
              <a:rPr lang="en-US" sz="2400" b="1">
                <a:solidFill>
                  <a:srgbClr val="0000FF"/>
                </a:solidFill>
              </a:rPr>
              <a:t>10</a:t>
            </a:r>
            <a:r>
              <a:rPr lang="en-US" sz="2400" baseline="30000">
                <a:solidFill>
                  <a:srgbClr val="0000FF"/>
                </a:solidFill>
              </a:rPr>
              <a:t>-3</a:t>
            </a:r>
            <a:r>
              <a:rPr lang="en-US" sz="2400">
                <a:solidFill>
                  <a:srgbClr val="0000FF"/>
                </a:solidFill>
              </a:rPr>
              <a:t> + 9.</a:t>
            </a:r>
            <a:r>
              <a:rPr lang="en-US" sz="2400" b="1">
                <a:solidFill>
                  <a:srgbClr val="0000FF"/>
                </a:solidFill>
              </a:rPr>
              <a:t>10</a:t>
            </a:r>
            <a:r>
              <a:rPr lang="en-US" sz="2400" baseline="30000">
                <a:solidFill>
                  <a:srgbClr val="0000FF"/>
                </a:solidFill>
              </a:rPr>
              <a:t>-4</a:t>
            </a:r>
          </a:p>
          <a:p>
            <a:pPr marL="0" indent="0">
              <a:buNone/>
            </a:pPr>
            <a:r>
              <a:rPr lang="en-US" sz="2400"/>
              <a:t>	= </a:t>
            </a:r>
            <a:r>
              <a:rPr lang="en-US" sz="2400">
                <a:solidFill>
                  <a:srgbClr val="FF0000"/>
                </a:solidFill>
              </a:rPr>
              <a:t>10000 + 2000 + 300 + 40 + 5 </a:t>
            </a:r>
            <a:r>
              <a:rPr lang="en-US" sz="2400"/>
              <a:t>+ </a:t>
            </a:r>
            <a:r>
              <a:rPr lang="en-US" sz="2400">
                <a:solidFill>
                  <a:srgbClr val="0000FF"/>
                </a:solidFill>
              </a:rPr>
              <a:t>0,6 + 0,07 + 0,008 + 0,0009</a:t>
            </a:r>
          </a:p>
          <a:p>
            <a:pPr marL="0" indent="0">
              <a:buNone/>
            </a:pPr>
            <a:r>
              <a:rPr lang="en-US" sz="2400">
                <a:solidFill>
                  <a:srgbClr val="0000FF"/>
                </a:solidFill>
              </a:rPr>
              <a:t>	</a:t>
            </a:r>
            <a:r>
              <a:rPr lang="en-US" sz="2400"/>
              <a:t>=</a:t>
            </a:r>
            <a:r>
              <a:rPr lang="en-US" sz="2400">
                <a:solidFill>
                  <a:srgbClr val="0000FF"/>
                </a:solidFill>
              </a:rPr>
              <a:t> </a:t>
            </a:r>
            <a:r>
              <a:rPr lang="en-US" sz="2400" b="1">
                <a:solidFill>
                  <a:srgbClr val="FF0000"/>
                </a:solidFill>
              </a:rPr>
              <a:t>12345</a:t>
            </a:r>
            <a:r>
              <a:rPr lang="en-US" sz="2400" b="1"/>
              <a:t>,</a:t>
            </a:r>
            <a:r>
              <a:rPr lang="en-US" sz="2400" b="1">
                <a:solidFill>
                  <a:srgbClr val="0000FF"/>
                </a:solidFill>
              </a:rPr>
              <a:t>6789</a:t>
            </a:r>
            <a:r>
              <a:rPr lang="en-US" sz="2400" b="1" baseline="-25000">
                <a:solidFill>
                  <a:srgbClr val="0000FF"/>
                </a:solidFill>
              </a:rPr>
              <a:t>10</a:t>
            </a:r>
          </a:p>
        </p:txBody>
      </p:sp>
      <p:sp>
        <p:nvSpPr>
          <p:cNvPr id="5" name="Rectangle 4"/>
          <p:cNvSpPr/>
          <p:nvPr/>
        </p:nvSpPr>
        <p:spPr>
          <a:xfrm>
            <a:off x="654909" y="3305908"/>
            <a:ext cx="11318788" cy="2514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3"/>
          <p:cNvSpPr txBox="1">
            <a:spLocks/>
          </p:cNvSpPr>
          <p:nvPr/>
        </p:nvSpPr>
        <p:spPr bwMode="auto">
          <a:xfrm>
            <a:off x="11582400" y="6482695"/>
            <a:ext cx="609600"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7</a:t>
            </a:fld>
            <a:endParaRPr lang="en-US" altLang="en-US" sz="1800" b="1">
              <a:solidFill>
                <a:schemeClr val="bg1"/>
              </a:solidFill>
              <a:latin typeface="Courier New" pitchFamily="49" charset="0"/>
              <a:cs typeface="Courier New" pitchFamily="49" charset="0"/>
            </a:endParaRPr>
          </a:p>
        </p:txBody>
      </p:sp>
      <p:sp>
        <p:nvSpPr>
          <p:cNvPr id="3" name="Rectangle 2"/>
          <p:cNvSpPr/>
          <p:nvPr/>
        </p:nvSpPr>
        <p:spPr>
          <a:xfrm>
            <a:off x="654909" y="5873655"/>
            <a:ext cx="11318787" cy="461665"/>
          </a:xfrm>
          <a:prstGeom prst="rect">
            <a:avLst/>
          </a:prstGeom>
          <a:ln>
            <a:solidFill>
              <a:srgbClr val="FF0000"/>
            </a:solidFill>
            <a:prstDash val="dash"/>
          </a:ln>
        </p:spPr>
        <p:txBody>
          <a:bodyPr wrap="square">
            <a:spAutoFit/>
          </a:bodyPr>
          <a:lstStyle/>
          <a:p>
            <a:pPr marL="457200" indent="0">
              <a:buNone/>
            </a:pPr>
            <a:r>
              <a:rPr lang="en-US" sz="2400">
                <a:latin typeface="Times New Roman" pitchFamily="18" charset="0"/>
                <a:cs typeface="Times New Roman" pitchFamily="18" charset="0"/>
              </a:rPr>
              <a:t>N</a:t>
            </a:r>
            <a:r>
              <a:rPr lang="en-US" sz="2400" baseline="-25000">
                <a:latin typeface="Times New Roman" pitchFamily="18" charset="0"/>
                <a:cs typeface="Times New Roman" pitchFamily="18" charset="0"/>
              </a:rPr>
              <a:t>b</a:t>
            </a:r>
            <a:r>
              <a:rPr lang="en-US" sz="2400">
                <a:latin typeface="Times New Roman" pitchFamily="18" charset="0"/>
                <a:cs typeface="Times New Roman" pitchFamily="18" charset="0"/>
              </a:rPr>
              <a:t> = </a:t>
            </a:r>
            <a:r>
              <a:rPr lang="en-US" sz="2400">
                <a:solidFill>
                  <a:srgbClr val="FF0000"/>
                </a:solidFill>
                <a:latin typeface="Times New Roman" pitchFamily="18" charset="0"/>
                <a:cs typeface="Times New Roman" pitchFamily="18" charset="0"/>
              </a:rPr>
              <a:t>a</a:t>
            </a:r>
            <a:r>
              <a:rPr lang="en-US" sz="2400" baseline="-25000">
                <a:solidFill>
                  <a:srgbClr val="FF0000"/>
                </a:solidFill>
                <a:latin typeface="Times New Roman" pitchFamily="18" charset="0"/>
                <a:cs typeface="Times New Roman" pitchFamily="18" charset="0"/>
              </a:rPr>
              <a:t>n</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n</a:t>
            </a:r>
            <a:r>
              <a:rPr lang="en-US" sz="2400">
                <a:solidFill>
                  <a:srgbClr val="FF0000"/>
                </a:solidFill>
                <a:latin typeface="Times New Roman" pitchFamily="18" charset="0"/>
                <a:cs typeface="Times New Roman" pitchFamily="18" charset="0"/>
              </a:rPr>
              <a:t> + a</a:t>
            </a:r>
            <a:r>
              <a:rPr lang="en-US" sz="2400" baseline="-25000">
                <a:solidFill>
                  <a:srgbClr val="FF0000"/>
                </a:solidFill>
                <a:latin typeface="Times New Roman" pitchFamily="18" charset="0"/>
                <a:cs typeface="Times New Roman" pitchFamily="18" charset="0"/>
              </a:rPr>
              <a:t>n-1</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n-1</a:t>
            </a:r>
            <a:r>
              <a:rPr lang="en-US" sz="2400">
                <a:solidFill>
                  <a:srgbClr val="FF0000"/>
                </a:solidFill>
                <a:latin typeface="Times New Roman" pitchFamily="18" charset="0"/>
                <a:cs typeface="Times New Roman" pitchFamily="18" charset="0"/>
              </a:rPr>
              <a:t> + a</a:t>
            </a:r>
            <a:r>
              <a:rPr lang="en-US" sz="2400" baseline="-25000">
                <a:solidFill>
                  <a:srgbClr val="FF0000"/>
                </a:solidFill>
                <a:latin typeface="Times New Roman" pitchFamily="18" charset="0"/>
                <a:cs typeface="Times New Roman" pitchFamily="18" charset="0"/>
              </a:rPr>
              <a:t>n-2</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n-2</a:t>
            </a:r>
            <a:r>
              <a:rPr lang="en-US" sz="2400">
                <a:solidFill>
                  <a:srgbClr val="FF0000"/>
                </a:solidFill>
                <a:latin typeface="Times New Roman" pitchFamily="18" charset="0"/>
                <a:cs typeface="Times New Roman" pitchFamily="18" charset="0"/>
              </a:rPr>
              <a:t> +…+ a</a:t>
            </a:r>
            <a:r>
              <a:rPr lang="en-US" sz="2400" baseline="-25000">
                <a:solidFill>
                  <a:srgbClr val="FF0000"/>
                </a:solidFill>
                <a:latin typeface="Times New Roman" pitchFamily="18" charset="0"/>
                <a:cs typeface="Times New Roman" pitchFamily="18" charset="0"/>
              </a:rPr>
              <a:t>1</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1</a:t>
            </a:r>
            <a:r>
              <a:rPr lang="en-US" sz="2400">
                <a:solidFill>
                  <a:srgbClr val="FF0000"/>
                </a:solidFill>
                <a:latin typeface="Times New Roman" pitchFamily="18" charset="0"/>
                <a:cs typeface="Times New Roman" pitchFamily="18" charset="0"/>
              </a:rPr>
              <a:t> </a:t>
            </a:r>
            <a:r>
              <a:rPr lang="en-US" sz="2400">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a</a:t>
            </a:r>
            <a:r>
              <a:rPr lang="en-US" sz="2400" baseline="-25000">
                <a:solidFill>
                  <a:srgbClr val="FF0000"/>
                </a:solidFill>
                <a:latin typeface="Times New Roman" pitchFamily="18" charset="0"/>
                <a:cs typeface="Times New Roman" pitchFamily="18" charset="0"/>
              </a:rPr>
              <a:t>0</a:t>
            </a:r>
            <a:r>
              <a:rPr lang="en-US" sz="2400">
                <a:solidFill>
                  <a:srgbClr val="FF0000"/>
                </a:solidFill>
                <a:latin typeface="Times New Roman" pitchFamily="18" charset="0"/>
                <a:cs typeface="Times New Roman" pitchFamily="18" charset="0"/>
              </a:rPr>
              <a:t>.b</a:t>
            </a:r>
            <a:r>
              <a:rPr lang="en-US" sz="2400" baseline="30000">
                <a:solidFill>
                  <a:srgbClr val="FF0000"/>
                </a:solidFill>
                <a:latin typeface="Times New Roman" pitchFamily="18" charset="0"/>
                <a:cs typeface="Times New Roman" pitchFamily="18" charset="0"/>
              </a:rPr>
              <a:t>0</a:t>
            </a:r>
            <a:r>
              <a:rPr lang="en-US" sz="2400">
                <a:latin typeface="Times New Roman" pitchFamily="18" charset="0"/>
                <a:cs typeface="Times New Roman" pitchFamily="18" charset="0"/>
              </a:rPr>
              <a:t>+ </a:t>
            </a:r>
            <a:r>
              <a:rPr lang="en-US" sz="2400">
                <a:solidFill>
                  <a:srgbClr val="0000FF"/>
                </a:solidFill>
                <a:latin typeface="Times New Roman" pitchFamily="18" charset="0"/>
                <a:cs typeface="Times New Roman" pitchFamily="18" charset="0"/>
              </a:rPr>
              <a:t>a</a:t>
            </a:r>
            <a:r>
              <a:rPr lang="en-US" sz="2400" baseline="-25000">
                <a:solidFill>
                  <a:srgbClr val="0000FF"/>
                </a:solidFill>
                <a:latin typeface="Times New Roman" pitchFamily="18" charset="0"/>
                <a:cs typeface="Times New Roman" pitchFamily="18" charset="0"/>
              </a:rPr>
              <a:t>-1</a:t>
            </a:r>
            <a:r>
              <a:rPr lang="en-US" sz="2400">
                <a:solidFill>
                  <a:srgbClr val="0000FF"/>
                </a:solidFill>
                <a:latin typeface="Times New Roman" pitchFamily="18" charset="0"/>
                <a:cs typeface="Times New Roman" pitchFamily="18" charset="0"/>
              </a:rPr>
              <a:t>.b</a:t>
            </a:r>
            <a:r>
              <a:rPr lang="en-US" sz="2400" baseline="30000">
                <a:solidFill>
                  <a:srgbClr val="0000FF"/>
                </a:solidFill>
                <a:latin typeface="Times New Roman" pitchFamily="18" charset="0"/>
                <a:cs typeface="Times New Roman" pitchFamily="18" charset="0"/>
              </a:rPr>
              <a:t>-1</a:t>
            </a:r>
            <a:r>
              <a:rPr lang="en-US" sz="2400">
                <a:solidFill>
                  <a:srgbClr val="0000FF"/>
                </a:solidFill>
                <a:latin typeface="Times New Roman" pitchFamily="18" charset="0"/>
                <a:cs typeface="Times New Roman" pitchFamily="18" charset="0"/>
              </a:rPr>
              <a:t> + a</a:t>
            </a:r>
            <a:r>
              <a:rPr lang="en-US" sz="2400" baseline="-25000">
                <a:solidFill>
                  <a:srgbClr val="0000FF"/>
                </a:solidFill>
                <a:latin typeface="Times New Roman" pitchFamily="18" charset="0"/>
                <a:cs typeface="Times New Roman" pitchFamily="18" charset="0"/>
              </a:rPr>
              <a:t>-2</a:t>
            </a:r>
            <a:r>
              <a:rPr lang="en-US" sz="2400">
                <a:solidFill>
                  <a:srgbClr val="0000FF"/>
                </a:solidFill>
                <a:latin typeface="Times New Roman" pitchFamily="18" charset="0"/>
                <a:cs typeface="Times New Roman" pitchFamily="18" charset="0"/>
              </a:rPr>
              <a:t>.b</a:t>
            </a:r>
            <a:r>
              <a:rPr lang="en-US" sz="2400" baseline="30000">
                <a:solidFill>
                  <a:srgbClr val="0000FF"/>
                </a:solidFill>
                <a:latin typeface="Times New Roman" pitchFamily="18" charset="0"/>
                <a:cs typeface="Times New Roman" pitchFamily="18" charset="0"/>
              </a:rPr>
              <a:t>-2</a:t>
            </a:r>
            <a:r>
              <a:rPr lang="en-US" sz="2400">
                <a:solidFill>
                  <a:srgbClr val="0000FF"/>
                </a:solidFill>
                <a:latin typeface="Times New Roman" pitchFamily="18" charset="0"/>
                <a:cs typeface="Times New Roman" pitchFamily="18" charset="0"/>
              </a:rPr>
              <a:t> +…+ a</a:t>
            </a:r>
            <a:r>
              <a:rPr lang="en-US" sz="2400" baseline="-25000">
                <a:solidFill>
                  <a:srgbClr val="0000FF"/>
                </a:solidFill>
                <a:latin typeface="Times New Roman" pitchFamily="18" charset="0"/>
                <a:cs typeface="Times New Roman" pitchFamily="18" charset="0"/>
              </a:rPr>
              <a:t>-m</a:t>
            </a:r>
            <a:r>
              <a:rPr lang="en-US" sz="2400">
                <a:solidFill>
                  <a:srgbClr val="0000FF"/>
                </a:solidFill>
                <a:latin typeface="Times New Roman" pitchFamily="18" charset="0"/>
                <a:cs typeface="Times New Roman" pitchFamily="18" charset="0"/>
              </a:rPr>
              <a:t>.b</a:t>
            </a:r>
            <a:r>
              <a:rPr lang="en-US" sz="2400" baseline="30000">
                <a:solidFill>
                  <a:srgbClr val="0000FF"/>
                </a:solidFill>
                <a:latin typeface="Times New Roman" pitchFamily="18" charset="0"/>
                <a:cs typeface="Times New Roman" pitchFamily="18" charset="0"/>
              </a:rPr>
              <a:t>-m</a:t>
            </a:r>
          </a:p>
        </p:txBody>
      </p:sp>
      <p:sp>
        <p:nvSpPr>
          <p:cNvPr id="4" name="Left Arrow 3"/>
          <p:cNvSpPr/>
          <p:nvPr/>
        </p:nvSpPr>
        <p:spPr>
          <a:xfrm>
            <a:off x="5632885" y="1400994"/>
            <a:ext cx="893928" cy="34119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Left Arrow 7"/>
          <p:cNvSpPr/>
          <p:nvPr/>
        </p:nvSpPr>
        <p:spPr>
          <a:xfrm rot="10800000">
            <a:off x="6617736" y="1400994"/>
            <a:ext cx="893928" cy="341194"/>
          </a:xfrm>
          <a:prstGeom prst="lef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Slide Number Placeholder 8">
            <a:extLst>
              <a:ext uri="{FF2B5EF4-FFF2-40B4-BE49-F238E27FC236}">
                <a16:creationId xmlns:a16="http://schemas.microsoft.com/office/drawing/2014/main" id="{861BA24C-B001-4B05-A993-0B9C3D9FCCFA}"/>
              </a:ext>
            </a:extLst>
          </p:cNvPr>
          <p:cNvSpPr>
            <a:spLocks noGrp="1"/>
          </p:cNvSpPr>
          <p:nvPr>
            <p:ph type="sldNum" sz="quarter" idx="12"/>
          </p:nvPr>
        </p:nvSpPr>
        <p:spPr/>
        <p:txBody>
          <a:bodyPr/>
          <a:lstStyle/>
          <a:p>
            <a:fld id="{FE1236C6-0024-4286-AA03-0A6E67CE63D4}" type="slidenum">
              <a:rPr lang="en-US" smtClean="0"/>
              <a:t>7</a:t>
            </a:fld>
            <a:endParaRPr lang="en-US"/>
          </a:p>
        </p:txBody>
      </p:sp>
    </p:spTree>
    <p:extLst>
      <p:ext uri="{BB962C8B-B14F-4D97-AF65-F5344CB8AC3E}">
        <p14:creationId xmlns:p14="http://schemas.microsoft.com/office/powerpoint/2010/main" val="13410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0" y="28282"/>
            <a:ext cx="12192000" cy="1008668"/>
          </a:xfrm>
        </p:spPr>
        <p:txBody>
          <a:bodyPr/>
          <a:lstStyle/>
          <a:p>
            <a:r>
              <a:rPr lang="en-US"/>
              <a:t>1. Hệ đếm</a:t>
            </a:r>
          </a:p>
        </p:txBody>
      </p:sp>
      <p:sp>
        <p:nvSpPr>
          <p:cNvPr id="2" name="Content Placeholder 1"/>
          <p:cNvSpPr>
            <a:spLocks noGrp="1"/>
          </p:cNvSpPr>
          <p:nvPr>
            <p:ph idx="1"/>
          </p:nvPr>
        </p:nvSpPr>
        <p:spPr>
          <a:xfrm>
            <a:off x="612744" y="1112363"/>
            <a:ext cx="10916110" cy="4958499"/>
          </a:xfrm>
        </p:spPr>
        <p:txBody>
          <a:bodyPr>
            <a:normAutofit lnSpcReduction="10000"/>
          </a:bodyPr>
          <a:lstStyle/>
          <a:p>
            <a:pPr marL="0" indent="0">
              <a:buNone/>
              <a:defRPr/>
            </a:pPr>
            <a:r>
              <a:rPr lang="en-US" sz="2800" b="1">
                <a:solidFill>
                  <a:srgbClr val="0000FF"/>
                </a:solidFill>
              </a:rPr>
              <a:t>1.3. Các hệ đếm dùng trong máy tính và cuộc sống</a:t>
            </a:r>
          </a:p>
          <a:p>
            <a:pPr marL="0" indent="0">
              <a:buNone/>
              <a:defRPr/>
            </a:pPr>
            <a:r>
              <a:rPr lang="en-US" sz="2800" b="1" i="1"/>
              <a:t>Trong máy tính:</a:t>
            </a:r>
          </a:p>
          <a:p>
            <a:pPr marL="854075" indent="-344488">
              <a:defRPr/>
            </a:pPr>
            <a:r>
              <a:rPr lang="en-US" sz="2800"/>
              <a:t>Hệ nhị phân (Binary system): Cơ số 2, các ký số {0,1};</a:t>
            </a:r>
          </a:p>
          <a:p>
            <a:pPr marL="854075" indent="-344488">
              <a:defRPr/>
            </a:pPr>
            <a:r>
              <a:rPr lang="en-US" sz="2800"/>
              <a:t>Hệ thập lục phân (Hexadecimal system): </a:t>
            </a:r>
          </a:p>
          <a:p>
            <a:pPr marL="854075" indent="-344488">
              <a:buNone/>
              <a:defRPr/>
            </a:pPr>
            <a:r>
              <a:rPr lang="en-US" sz="2800"/>
              <a:t>	Cơ số 16, các ký số {0,1,2,3,4,5,6,7,8,9, </a:t>
            </a:r>
            <a:r>
              <a:rPr lang="en-US" sz="2800">
                <a:solidFill>
                  <a:srgbClr val="FF0000"/>
                </a:solidFill>
              </a:rPr>
              <a:t>A, B, C, D, E, F</a:t>
            </a:r>
            <a:r>
              <a:rPr lang="en-US" sz="2800"/>
              <a:t>}</a:t>
            </a:r>
          </a:p>
          <a:p>
            <a:pPr marL="0" indent="0">
              <a:spcBef>
                <a:spcPts val="1800"/>
              </a:spcBef>
              <a:buNone/>
              <a:defRPr/>
            </a:pPr>
            <a:r>
              <a:rPr lang="en-US" sz="2800" b="1" i="1"/>
              <a:t>Trong cuộc sống:</a:t>
            </a:r>
          </a:p>
          <a:p>
            <a:pPr marL="854075" indent="-344488">
              <a:defRPr/>
            </a:pPr>
            <a:r>
              <a:rPr lang="en-US" sz="2800"/>
              <a:t>Hệ thập phân (Decimal system): Cơ số 10, các ký số {0,1,2,3,4,5,6,7,8,9};</a:t>
            </a:r>
          </a:p>
          <a:p>
            <a:pPr marL="854075" indent="-344488">
              <a:defRPr/>
            </a:pPr>
            <a:r>
              <a:rPr lang="en-US" sz="2800"/>
              <a:t>Hệ bát phân (Octal system): Cơ số 8, các ký số {0,1,2,3,4,5,6,7}</a:t>
            </a:r>
          </a:p>
        </p:txBody>
      </p:sp>
      <p:sp>
        <p:nvSpPr>
          <p:cNvPr id="5" name="Slide Number Placeholder 3"/>
          <p:cNvSpPr txBox="1">
            <a:spLocks/>
          </p:cNvSpPr>
          <p:nvPr/>
        </p:nvSpPr>
        <p:spPr bwMode="auto">
          <a:xfrm>
            <a:off x="11582400" y="6482695"/>
            <a:ext cx="609600"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8</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2DD73356-D455-4CE4-9898-653E755B9E16}"/>
              </a:ext>
            </a:extLst>
          </p:cNvPr>
          <p:cNvSpPr>
            <a:spLocks noGrp="1"/>
          </p:cNvSpPr>
          <p:nvPr>
            <p:ph type="sldNum" sz="quarter" idx="12"/>
          </p:nvPr>
        </p:nvSpPr>
        <p:spPr/>
        <p:txBody>
          <a:bodyPr/>
          <a:lstStyle/>
          <a:p>
            <a:fld id="{FE1236C6-0024-4286-AA03-0A6E67CE63D4}" type="slidenum">
              <a:rPr lang="en-US" smtClean="0"/>
              <a:t>8</a:t>
            </a:fld>
            <a:endParaRPr lang="en-US"/>
          </a:p>
        </p:txBody>
      </p:sp>
    </p:spTree>
    <p:extLst>
      <p:ext uri="{BB962C8B-B14F-4D97-AF65-F5344CB8AC3E}">
        <p14:creationId xmlns:p14="http://schemas.microsoft.com/office/powerpoint/2010/main" val="349093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28282"/>
            <a:ext cx="12192000" cy="1008668"/>
          </a:xfrm>
        </p:spPr>
        <p:txBody>
          <a:bodyPr/>
          <a:lstStyle/>
          <a:p>
            <a:r>
              <a:rPr lang="en-US"/>
              <a:t>1. Hệ đếm</a:t>
            </a:r>
          </a:p>
        </p:txBody>
      </p:sp>
      <p:sp>
        <p:nvSpPr>
          <p:cNvPr id="2" name="Content Placeholder 1"/>
          <p:cNvSpPr>
            <a:spLocks noGrp="1"/>
          </p:cNvSpPr>
          <p:nvPr>
            <p:ph idx="1"/>
          </p:nvPr>
        </p:nvSpPr>
        <p:spPr>
          <a:xfrm>
            <a:off x="53396" y="1112363"/>
            <a:ext cx="12138603" cy="4958499"/>
          </a:xfrm>
        </p:spPr>
        <p:txBody>
          <a:bodyPr/>
          <a:lstStyle/>
          <a:p>
            <a:pPr marL="0" indent="0">
              <a:buNone/>
              <a:defRPr/>
            </a:pPr>
            <a:r>
              <a:rPr lang="en-US" sz="2800" b="1">
                <a:solidFill>
                  <a:srgbClr val="0000FF"/>
                </a:solidFill>
              </a:rPr>
              <a:t>1.4. Bảng qui đổi tương đương 8 hay 16 chữ số đầu tiên của 4 hệ đếm</a:t>
            </a:r>
            <a:endParaRPr lang="en-US" b="1">
              <a:solidFill>
                <a:srgbClr val="0000FF"/>
              </a:solidFill>
            </a:endParaRPr>
          </a:p>
          <a:p>
            <a:pPr marL="0" indent="0">
              <a:buNone/>
              <a:defRPr/>
            </a:pPr>
            <a:r>
              <a:rPr lang="en-US" sz="2800"/>
              <a:t>Dưới đây là các số đếm của một số hệ đếm thông dụng:</a:t>
            </a:r>
          </a:p>
        </p:txBody>
      </p:sp>
      <p:graphicFrame>
        <p:nvGraphicFramePr>
          <p:cNvPr id="4" name="Table 3"/>
          <p:cNvGraphicFramePr>
            <a:graphicFrameLocks noGrp="1"/>
          </p:cNvGraphicFramePr>
          <p:nvPr>
            <p:extLst>
              <p:ext uri="{D42A27DB-BD31-4B8C-83A1-F6EECF244321}">
                <p14:modId xmlns:p14="http://schemas.microsoft.com/office/powerpoint/2010/main" val="2536850418"/>
              </p:ext>
            </p:extLst>
          </p:nvPr>
        </p:nvGraphicFramePr>
        <p:xfrm>
          <a:off x="3348683" y="2575661"/>
          <a:ext cx="8526158" cy="3646879"/>
        </p:xfrm>
        <a:graphic>
          <a:graphicData uri="http://schemas.openxmlformats.org/drawingml/2006/table">
            <a:tbl>
              <a:tblPr firstRow="1" bandRow="1">
                <a:tableStyleId>{5940675A-B579-460E-94D1-54222C63F5DA}</a:tableStyleId>
              </a:tblPr>
              <a:tblGrid>
                <a:gridCol w="1272744">
                  <a:extLst>
                    <a:ext uri="{9D8B030D-6E8A-4147-A177-3AD203B41FA5}">
                      <a16:colId xmlns:a16="http://schemas.microsoft.com/office/drawing/2014/main" val="20000"/>
                    </a:ext>
                  </a:extLst>
                </a:gridCol>
                <a:gridCol w="1149178">
                  <a:extLst>
                    <a:ext uri="{9D8B030D-6E8A-4147-A177-3AD203B41FA5}">
                      <a16:colId xmlns:a16="http://schemas.microsoft.com/office/drawing/2014/main" val="20001"/>
                    </a:ext>
                  </a:extLst>
                </a:gridCol>
                <a:gridCol w="1705233">
                  <a:extLst>
                    <a:ext uri="{9D8B030D-6E8A-4147-A177-3AD203B41FA5}">
                      <a16:colId xmlns:a16="http://schemas.microsoft.com/office/drawing/2014/main" val="20002"/>
                    </a:ext>
                  </a:extLst>
                </a:gridCol>
                <a:gridCol w="1307099">
                  <a:extLst>
                    <a:ext uri="{9D8B030D-6E8A-4147-A177-3AD203B41FA5}">
                      <a16:colId xmlns:a16="http://schemas.microsoft.com/office/drawing/2014/main" val="20003"/>
                    </a:ext>
                  </a:extLst>
                </a:gridCol>
                <a:gridCol w="1374317">
                  <a:extLst>
                    <a:ext uri="{9D8B030D-6E8A-4147-A177-3AD203B41FA5}">
                      <a16:colId xmlns:a16="http://schemas.microsoft.com/office/drawing/2014/main" val="20004"/>
                    </a:ext>
                  </a:extLst>
                </a:gridCol>
                <a:gridCol w="1717587">
                  <a:extLst>
                    <a:ext uri="{9D8B030D-6E8A-4147-A177-3AD203B41FA5}">
                      <a16:colId xmlns:a16="http://schemas.microsoft.com/office/drawing/2014/main" val="20005"/>
                    </a:ext>
                  </a:extLst>
                </a:gridCol>
              </a:tblGrid>
              <a:tr h="354913">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solidFill>
                            <a:srgbClr val="0000FF"/>
                          </a:solidFill>
                          <a:latin typeface="Times New Roman" pitchFamily="18" charset="0"/>
                          <a:cs typeface="Times New Roman" pitchFamily="18" charset="0"/>
                        </a:rPr>
                        <a:t>Bảng 3.2</a:t>
                      </a:r>
                    </a:p>
                  </a:txBody>
                  <a:tcPr marT="45727" marB="45727"/>
                </a:tc>
                <a:tc hMerge="1">
                  <a:txBody>
                    <a:bodyPr/>
                    <a:lstStyle/>
                    <a:p>
                      <a:pPr algn="ctr"/>
                      <a:endParaRPr lang="en-US" sz="1800" b="1">
                        <a:solidFill>
                          <a:srgbClr val="0000FF"/>
                        </a:solidFill>
                        <a:effectLst/>
                        <a:latin typeface="Times New Roman" pitchFamily="18" charset="0"/>
                        <a:cs typeface="Times New Roman" pitchFamily="18" charset="0"/>
                      </a:endParaRPr>
                    </a:p>
                  </a:txBody>
                  <a:tcPr marT="45727" marB="45727"/>
                </a:tc>
                <a:tc hMerge="1">
                  <a:txBody>
                    <a:bodyPr/>
                    <a:lstStyle/>
                    <a:p>
                      <a:pPr algn="ctr"/>
                      <a:endParaRPr lang="en-US" sz="1800" b="1">
                        <a:solidFill>
                          <a:srgbClr val="0000FF"/>
                        </a:solidFill>
                        <a:effectLst/>
                        <a:latin typeface="Times New Roman" pitchFamily="18" charset="0"/>
                        <a:cs typeface="Times New Roman" pitchFamily="18" charset="0"/>
                      </a:endParaRPr>
                    </a:p>
                  </a:txBody>
                  <a:tcPr marT="45727" marB="45727"/>
                </a:tc>
                <a:tc hMerge="1">
                  <a:txBody>
                    <a:bodyPr/>
                    <a:lstStyle/>
                    <a:p>
                      <a:pPr algn="ctr"/>
                      <a:endParaRPr lang="en-US" sz="1800" b="1">
                        <a:solidFill>
                          <a:srgbClr val="0000FF"/>
                        </a:solidFill>
                        <a:effectLst/>
                        <a:latin typeface="Times New Roman" pitchFamily="18" charset="0"/>
                        <a:cs typeface="Times New Roman" pitchFamily="18" charset="0"/>
                      </a:endParaRPr>
                    </a:p>
                  </a:txBody>
                  <a:tcPr marT="45727" marB="45727"/>
                </a:tc>
                <a:tc hMerge="1">
                  <a:txBody>
                    <a:bodyPr/>
                    <a:lstStyle/>
                    <a:p>
                      <a:pPr algn="ctr"/>
                      <a:endParaRPr lang="en-US" sz="1800" b="1">
                        <a:solidFill>
                          <a:srgbClr val="0000FF"/>
                        </a:solidFill>
                        <a:effectLst/>
                        <a:latin typeface="Times New Roman" pitchFamily="18" charset="0"/>
                        <a:cs typeface="Times New Roman" pitchFamily="18" charset="0"/>
                      </a:endParaRPr>
                    </a:p>
                  </a:txBody>
                  <a:tcPr marT="45727" marB="45727"/>
                </a:tc>
                <a:tc hMerge="1">
                  <a:txBody>
                    <a:bodyPr/>
                    <a:lstStyle/>
                    <a:p>
                      <a:pPr algn="ctr"/>
                      <a:endParaRPr lang="en-US" sz="1800" b="1">
                        <a:solidFill>
                          <a:srgbClr val="0000FF"/>
                        </a:solidFill>
                        <a:effectLst/>
                        <a:latin typeface="Times New Roman" pitchFamily="18" charset="0"/>
                        <a:cs typeface="Times New Roman" pitchFamily="18" charset="0"/>
                      </a:endParaRPr>
                    </a:p>
                  </a:txBody>
                  <a:tcPr marT="45727" marB="45727"/>
                </a:tc>
                <a:extLst>
                  <a:ext uri="{0D108BD9-81ED-4DB2-BD59-A6C34878D82A}">
                    <a16:rowId xmlns:a16="http://schemas.microsoft.com/office/drawing/2014/main" val="10000"/>
                  </a:ext>
                </a:extLst>
              </a:tr>
              <a:tr h="354913">
                <a:tc>
                  <a:txBody>
                    <a:bodyPr/>
                    <a:lstStyle/>
                    <a:p>
                      <a:pPr algn="ctr"/>
                      <a:r>
                        <a:rPr lang="en-US" sz="1800" b="1">
                          <a:solidFill>
                            <a:srgbClr val="0000FF"/>
                          </a:solidFill>
                          <a:effectLst/>
                          <a:latin typeface="Times New Roman" pitchFamily="18" charset="0"/>
                          <a:cs typeface="Times New Roman" pitchFamily="18" charset="0"/>
                        </a:rPr>
                        <a:t>Thập</a:t>
                      </a:r>
                      <a:r>
                        <a:rPr lang="en-US" sz="1800" b="1" baseline="0">
                          <a:solidFill>
                            <a:srgbClr val="0000FF"/>
                          </a:solidFill>
                          <a:effectLst/>
                          <a:latin typeface="Times New Roman" pitchFamily="18" charset="0"/>
                          <a:cs typeface="Times New Roman" pitchFamily="18" charset="0"/>
                        </a:rPr>
                        <a:t> phân</a:t>
                      </a:r>
                      <a:endParaRPr lang="en-US" sz="1800" b="1">
                        <a:solidFill>
                          <a:srgbClr val="0000FF"/>
                        </a:solidFill>
                        <a:effectLst/>
                        <a:latin typeface="Times New Roman" pitchFamily="18" charset="0"/>
                        <a:cs typeface="Times New Roman" pitchFamily="18" charset="0"/>
                      </a:endParaRPr>
                    </a:p>
                  </a:txBody>
                  <a:tcPr marT="45727" marB="45727"/>
                </a:tc>
                <a:tc>
                  <a:txBody>
                    <a:bodyPr/>
                    <a:lstStyle/>
                    <a:p>
                      <a:pPr algn="ctr"/>
                      <a:r>
                        <a:rPr lang="en-US" sz="1800" b="1">
                          <a:solidFill>
                            <a:srgbClr val="0000FF"/>
                          </a:solidFill>
                          <a:effectLst/>
                          <a:latin typeface="Times New Roman" pitchFamily="18" charset="0"/>
                          <a:cs typeface="Times New Roman" pitchFamily="18" charset="0"/>
                        </a:rPr>
                        <a:t>Nhị</a:t>
                      </a:r>
                      <a:r>
                        <a:rPr lang="en-US" sz="1800" b="1" baseline="0">
                          <a:solidFill>
                            <a:srgbClr val="0000FF"/>
                          </a:solidFill>
                          <a:effectLst/>
                          <a:latin typeface="Times New Roman" pitchFamily="18" charset="0"/>
                          <a:cs typeface="Times New Roman" pitchFamily="18" charset="0"/>
                        </a:rPr>
                        <a:t> phân</a:t>
                      </a:r>
                      <a:endParaRPr lang="en-US" sz="1800" b="1">
                        <a:solidFill>
                          <a:srgbClr val="0000FF"/>
                        </a:solidFill>
                        <a:effectLst/>
                        <a:latin typeface="Times New Roman" pitchFamily="18" charset="0"/>
                        <a:cs typeface="Times New Roman" pitchFamily="18" charset="0"/>
                      </a:endParaRPr>
                    </a:p>
                  </a:txBody>
                  <a:tcPr marT="45727" marB="45727"/>
                </a:tc>
                <a:tc>
                  <a:txBody>
                    <a:bodyPr/>
                    <a:lstStyle/>
                    <a:p>
                      <a:pPr algn="ctr"/>
                      <a:r>
                        <a:rPr lang="en-US" sz="1800" b="1">
                          <a:solidFill>
                            <a:srgbClr val="0000FF"/>
                          </a:solidFill>
                          <a:effectLst/>
                          <a:latin typeface="Times New Roman" pitchFamily="18" charset="0"/>
                          <a:cs typeface="Times New Roman" pitchFamily="18" charset="0"/>
                        </a:rPr>
                        <a:t>Thập</a:t>
                      </a:r>
                      <a:r>
                        <a:rPr lang="en-US" sz="1800" b="1" baseline="0">
                          <a:solidFill>
                            <a:srgbClr val="0000FF"/>
                          </a:solidFill>
                          <a:effectLst/>
                          <a:latin typeface="Times New Roman" pitchFamily="18" charset="0"/>
                          <a:cs typeface="Times New Roman" pitchFamily="18" charset="0"/>
                        </a:rPr>
                        <a:t> lục phân</a:t>
                      </a:r>
                      <a:endParaRPr lang="en-US" sz="1800" b="1">
                        <a:solidFill>
                          <a:srgbClr val="0000FF"/>
                        </a:solidFill>
                        <a:effectLst/>
                        <a:latin typeface="Times New Roman" pitchFamily="18" charset="0"/>
                        <a:cs typeface="Times New Roman" pitchFamily="18" charset="0"/>
                      </a:endParaRP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effectLst/>
                          <a:latin typeface="Times New Roman" pitchFamily="18" charset="0"/>
                          <a:cs typeface="Times New Roman" pitchFamily="18" charset="0"/>
                        </a:rPr>
                        <a:t>Thập</a:t>
                      </a:r>
                      <a:r>
                        <a:rPr lang="en-US" sz="1800" b="1" baseline="0">
                          <a:solidFill>
                            <a:srgbClr val="0000FF"/>
                          </a:solidFill>
                          <a:effectLst/>
                          <a:latin typeface="Times New Roman" pitchFamily="18" charset="0"/>
                          <a:cs typeface="Times New Roman" pitchFamily="18" charset="0"/>
                        </a:rPr>
                        <a:t> phân</a:t>
                      </a:r>
                      <a:endParaRPr lang="en-US" sz="1800" b="1">
                        <a:solidFill>
                          <a:srgbClr val="0000FF"/>
                        </a:solidFill>
                        <a:effectLst/>
                        <a:latin typeface="Times New Roman" pitchFamily="18" charset="0"/>
                        <a:cs typeface="Times New Roman" pitchFamily="18" charset="0"/>
                      </a:endParaRP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effectLst/>
                          <a:latin typeface="Times New Roman" pitchFamily="18" charset="0"/>
                          <a:cs typeface="Times New Roman" pitchFamily="18" charset="0"/>
                        </a:rPr>
                        <a:t>Nhị</a:t>
                      </a:r>
                      <a:r>
                        <a:rPr lang="en-US" sz="1800" b="1" baseline="0">
                          <a:solidFill>
                            <a:srgbClr val="0000FF"/>
                          </a:solidFill>
                          <a:effectLst/>
                          <a:latin typeface="Times New Roman" pitchFamily="18" charset="0"/>
                          <a:cs typeface="Times New Roman" pitchFamily="18" charset="0"/>
                        </a:rPr>
                        <a:t> phân</a:t>
                      </a:r>
                      <a:endParaRPr lang="en-US" sz="1800" b="1">
                        <a:solidFill>
                          <a:srgbClr val="0000FF"/>
                        </a:solidFill>
                        <a:effectLst/>
                        <a:latin typeface="Times New Roman" pitchFamily="18" charset="0"/>
                        <a:cs typeface="Times New Roman" pitchFamily="18" charset="0"/>
                      </a:endParaRPr>
                    </a:p>
                  </a:txBody>
                  <a:tcPr marT="45727" marB="45727"/>
                </a:tc>
                <a:tc>
                  <a:txBody>
                    <a:bodyPr/>
                    <a:lstStyle/>
                    <a:p>
                      <a:pPr algn="ctr"/>
                      <a:r>
                        <a:rPr lang="en-US" sz="1800" b="1">
                          <a:solidFill>
                            <a:srgbClr val="0000FF"/>
                          </a:solidFill>
                          <a:effectLst/>
                          <a:latin typeface="Times New Roman" pitchFamily="18" charset="0"/>
                          <a:cs typeface="Times New Roman" pitchFamily="18" charset="0"/>
                        </a:rPr>
                        <a:t>Thập</a:t>
                      </a:r>
                      <a:r>
                        <a:rPr lang="en-US" sz="1800" b="1" baseline="0">
                          <a:solidFill>
                            <a:srgbClr val="0000FF"/>
                          </a:solidFill>
                          <a:effectLst/>
                          <a:latin typeface="Times New Roman" pitchFamily="18" charset="0"/>
                          <a:cs typeface="Times New Roman" pitchFamily="18" charset="0"/>
                        </a:rPr>
                        <a:t> lục phân</a:t>
                      </a:r>
                      <a:endParaRPr lang="en-US" sz="1800" b="1">
                        <a:solidFill>
                          <a:srgbClr val="0000FF"/>
                        </a:solidFill>
                        <a:effectLst/>
                        <a:latin typeface="Times New Roman" pitchFamily="18" charset="0"/>
                        <a:cs typeface="Times New Roman" pitchFamily="18" charset="0"/>
                      </a:endParaRPr>
                    </a:p>
                  </a:txBody>
                  <a:tcPr marT="45727" marB="45727"/>
                </a:tc>
                <a:extLst>
                  <a:ext uri="{0D108BD9-81ED-4DB2-BD59-A6C34878D82A}">
                    <a16:rowId xmlns:a16="http://schemas.microsoft.com/office/drawing/2014/main" val="10001"/>
                  </a:ext>
                </a:extLst>
              </a:tr>
              <a:tr h="362024">
                <a:tc>
                  <a:txBody>
                    <a:bodyPr/>
                    <a:lstStyle/>
                    <a:p>
                      <a:pPr algn="ctr"/>
                      <a:r>
                        <a:rPr lang="en-US" sz="1800" b="1">
                          <a:solidFill>
                            <a:srgbClr val="0000FF"/>
                          </a:solidFill>
                          <a:latin typeface="Times New Roman" pitchFamily="18" charset="0"/>
                          <a:cs typeface="Times New Roman" pitchFamily="18" charset="0"/>
                        </a:rPr>
                        <a:t>0</a:t>
                      </a:r>
                    </a:p>
                  </a:txBody>
                  <a:tcPr marT="45727" marB="45727"/>
                </a:tc>
                <a:tc>
                  <a:txBody>
                    <a:bodyPr/>
                    <a:lstStyle/>
                    <a:p>
                      <a:pPr algn="ctr"/>
                      <a:r>
                        <a:rPr lang="en-US" sz="1800" b="1">
                          <a:solidFill>
                            <a:srgbClr val="0000FF"/>
                          </a:solidFill>
                          <a:latin typeface="Times New Roman" pitchFamily="18" charset="0"/>
                          <a:cs typeface="Times New Roman" pitchFamily="18" charset="0"/>
                        </a:rPr>
                        <a:t>0000</a:t>
                      </a:r>
                    </a:p>
                  </a:txBody>
                  <a:tcPr marT="45727" marB="45727"/>
                </a:tc>
                <a:tc>
                  <a:txBody>
                    <a:bodyPr/>
                    <a:lstStyle/>
                    <a:p>
                      <a:pPr algn="ctr"/>
                      <a:r>
                        <a:rPr lang="en-US" sz="1800" b="1">
                          <a:solidFill>
                            <a:srgbClr val="0000FF"/>
                          </a:solidFill>
                          <a:latin typeface="Times New Roman" pitchFamily="18" charset="0"/>
                          <a:cs typeface="Times New Roman" pitchFamily="18" charset="0"/>
                        </a:rPr>
                        <a:t>0</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8</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1000</a:t>
                      </a:r>
                    </a:p>
                  </a:txBody>
                  <a:tcPr marT="45727" marB="45727"/>
                </a:tc>
                <a:tc>
                  <a:txBody>
                    <a:bodyPr/>
                    <a:lstStyle/>
                    <a:p>
                      <a:pPr algn="ctr"/>
                      <a:r>
                        <a:rPr lang="en-US" sz="1800" b="1">
                          <a:solidFill>
                            <a:srgbClr val="0000FF"/>
                          </a:solidFill>
                          <a:latin typeface="Times New Roman" pitchFamily="18" charset="0"/>
                          <a:cs typeface="Times New Roman" pitchFamily="18" charset="0"/>
                        </a:rPr>
                        <a:t>8</a:t>
                      </a:r>
                    </a:p>
                  </a:txBody>
                  <a:tcPr marT="45727" marB="45727"/>
                </a:tc>
                <a:extLst>
                  <a:ext uri="{0D108BD9-81ED-4DB2-BD59-A6C34878D82A}">
                    <a16:rowId xmlns:a16="http://schemas.microsoft.com/office/drawing/2014/main" val="10002"/>
                  </a:ext>
                </a:extLst>
              </a:tr>
              <a:tr h="354913">
                <a:tc>
                  <a:txBody>
                    <a:bodyPr/>
                    <a:lstStyle/>
                    <a:p>
                      <a:pPr algn="ctr"/>
                      <a:r>
                        <a:rPr lang="en-US" sz="1800" b="1">
                          <a:solidFill>
                            <a:srgbClr val="0000FF"/>
                          </a:solidFill>
                          <a:latin typeface="Times New Roman" pitchFamily="18" charset="0"/>
                          <a:cs typeface="Times New Roman" pitchFamily="18" charset="0"/>
                        </a:rPr>
                        <a:t>1</a:t>
                      </a:r>
                    </a:p>
                  </a:txBody>
                  <a:tcPr marT="45727" marB="45727"/>
                </a:tc>
                <a:tc>
                  <a:txBody>
                    <a:bodyPr/>
                    <a:lstStyle/>
                    <a:p>
                      <a:pPr algn="ctr"/>
                      <a:r>
                        <a:rPr lang="en-US" sz="1800" b="1">
                          <a:solidFill>
                            <a:srgbClr val="0000FF"/>
                          </a:solidFill>
                          <a:latin typeface="Times New Roman" pitchFamily="18" charset="0"/>
                          <a:cs typeface="Times New Roman" pitchFamily="18" charset="0"/>
                        </a:rPr>
                        <a:t>0001</a:t>
                      </a:r>
                    </a:p>
                  </a:txBody>
                  <a:tcPr marT="45727" marB="45727"/>
                </a:tc>
                <a:tc>
                  <a:txBody>
                    <a:bodyPr/>
                    <a:lstStyle/>
                    <a:p>
                      <a:pPr algn="ctr"/>
                      <a:r>
                        <a:rPr lang="en-US" sz="1800" b="1">
                          <a:solidFill>
                            <a:srgbClr val="0000FF"/>
                          </a:solidFill>
                          <a:latin typeface="Times New Roman" pitchFamily="18" charset="0"/>
                          <a:cs typeface="Times New Roman" pitchFamily="18" charset="0"/>
                        </a:rPr>
                        <a:t>1</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9</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1001</a:t>
                      </a:r>
                    </a:p>
                  </a:txBody>
                  <a:tcPr marT="45727" marB="45727"/>
                </a:tc>
                <a:tc>
                  <a:txBody>
                    <a:bodyPr/>
                    <a:lstStyle/>
                    <a:p>
                      <a:pPr algn="ctr"/>
                      <a:r>
                        <a:rPr lang="en-US" sz="1800" b="1">
                          <a:solidFill>
                            <a:srgbClr val="0000FF"/>
                          </a:solidFill>
                          <a:latin typeface="Times New Roman" pitchFamily="18" charset="0"/>
                          <a:cs typeface="Times New Roman" pitchFamily="18" charset="0"/>
                        </a:rPr>
                        <a:t>9</a:t>
                      </a:r>
                    </a:p>
                  </a:txBody>
                  <a:tcPr marT="45727" marB="45727"/>
                </a:tc>
                <a:extLst>
                  <a:ext uri="{0D108BD9-81ED-4DB2-BD59-A6C34878D82A}">
                    <a16:rowId xmlns:a16="http://schemas.microsoft.com/office/drawing/2014/main" val="10003"/>
                  </a:ext>
                </a:extLst>
              </a:tr>
              <a:tr h="354913">
                <a:tc>
                  <a:txBody>
                    <a:bodyPr/>
                    <a:lstStyle/>
                    <a:p>
                      <a:pPr algn="ctr"/>
                      <a:r>
                        <a:rPr lang="en-US" sz="1800" b="1">
                          <a:solidFill>
                            <a:srgbClr val="0000FF"/>
                          </a:solidFill>
                          <a:latin typeface="Times New Roman" pitchFamily="18" charset="0"/>
                          <a:cs typeface="Times New Roman" pitchFamily="18" charset="0"/>
                        </a:rPr>
                        <a:t>2</a:t>
                      </a:r>
                    </a:p>
                  </a:txBody>
                  <a:tcPr marT="45727" marB="45727"/>
                </a:tc>
                <a:tc>
                  <a:txBody>
                    <a:bodyPr/>
                    <a:lstStyle/>
                    <a:p>
                      <a:pPr algn="ctr"/>
                      <a:r>
                        <a:rPr lang="en-US" sz="1800" b="1">
                          <a:solidFill>
                            <a:srgbClr val="0000FF"/>
                          </a:solidFill>
                          <a:latin typeface="Times New Roman" pitchFamily="18" charset="0"/>
                          <a:cs typeface="Times New Roman" pitchFamily="18" charset="0"/>
                        </a:rPr>
                        <a:t>0010</a:t>
                      </a:r>
                    </a:p>
                  </a:txBody>
                  <a:tcPr marT="45727" marB="45727"/>
                </a:tc>
                <a:tc>
                  <a:txBody>
                    <a:bodyPr/>
                    <a:lstStyle/>
                    <a:p>
                      <a:pPr algn="ctr"/>
                      <a:r>
                        <a:rPr lang="en-US" sz="1800" b="1">
                          <a:solidFill>
                            <a:srgbClr val="0000FF"/>
                          </a:solidFill>
                          <a:latin typeface="Times New Roman" pitchFamily="18" charset="0"/>
                          <a:cs typeface="Times New Roman" pitchFamily="18" charset="0"/>
                        </a:rPr>
                        <a:t>2</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10</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1010</a:t>
                      </a:r>
                    </a:p>
                  </a:txBody>
                  <a:tcPr marT="45727" marB="45727"/>
                </a:tc>
                <a:tc>
                  <a:txBody>
                    <a:bodyPr/>
                    <a:lstStyle/>
                    <a:p>
                      <a:pPr algn="ctr"/>
                      <a:r>
                        <a:rPr lang="en-US" sz="1800" b="1">
                          <a:solidFill>
                            <a:srgbClr val="0000FF"/>
                          </a:solidFill>
                          <a:latin typeface="Times New Roman" pitchFamily="18" charset="0"/>
                          <a:cs typeface="Times New Roman" pitchFamily="18" charset="0"/>
                        </a:rPr>
                        <a:t>A</a:t>
                      </a:r>
                    </a:p>
                  </a:txBody>
                  <a:tcPr marT="45727" marB="45727"/>
                </a:tc>
                <a:extLst>
                  <a:ext uri="{0D108BD9-81ED-4DB2-BD59-A6C34878D82A}">
                    <a16:rowId xmlns:a16="http://schemas.microsoft.com/office/drawing/2014/main" val="10004"/>
                  </a:ext>
                </a:extLst>
              </a:tr>
              <a:tr h="354913">
                <a:tc>
                  <a:txBody>
                    <a:bodyPr/>
                    <a:lstStyle/>
                    <a:p>
                      <a:pPr algn="ctr"/>
                      <a:r>
                        <a:rPr lang="en-US" sz="1800" b="1">
                          <a:solidFill>
                            <a:srgbClr val="0000FF"/>
                          </a:solidFill>
                          <a:latin typeface="Times New Roman" pitchFamily="18" charset="0"/>
                          <a:cs typeface="Times New Roman" pitchFamily="18" charset="0"/>
                        </a:rPr>
                        <a:t>3</a:t>
                      </a:r>
                    </a:p>
                  </a:txBody>
                  <a:tcPr marT="45727" marB="45727"/>
                </a:tc>
                <a:tc>
                  <a:txBody>
                    <a:bodyPr/>
                    <a:lstStyle/>
                    <a:p>
                      <a:pPr algn="ctr"/>
                      <a:r>
                        <a:rPr lang="en-US" sz="1800" b="1">
                          <a:solidFill>
                            <a:srgbClr val="0000FF"/>
                          </a:solidFill>
                          <a:latin typeface="Times New Roman" pitchFamily="18" charset="0"/>
                          <a:cs typeface="Times New Roman" pitchFamily="18" charset="0"/>
                        </a:rPr>
                        <a:t>0011</a:t>
                      </a:r>
                    </a:p>
                  </a:txBody>
                  <a:tcPr marT="45727" marB="45727"/>
                </a:tc>
                <a:tc>
                  <a:txBody>
                    <a:bodyPr/>
                    <a:lstStyle/>
                    <a:p>
                      <a:pPr algn="ctr"/>
                      <a:r>
                        <a:rPr lang="en-US" sz="1800" b="1">
                          <a:solidFill>
                            <a:srgbClr val="0000FF"/>
                          </a:solidFill>
                          <a:latin typeface="Times New Roman" pitchFamily="18" charset="0"/>
                          <a:cs typeface="Times New Roman" pitchFamily="18" charset="0"/>
                        </a:rPr>
                        <a:t>3</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11</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1011</a:t>
                      </a:r>
                    </a:p>
                  </a:txBody>
                  <a:tcPr marT="45727" marB="45727"/>
                </a:tc>
                <a:tc>
                  <a:txBody>
                    <a:bodyPr/>
                    <a:lstStyle/>
                    <a:p>
                      <a:pPr algn="ctr"/>
                      <a:r>
                        <a:rPr lang="en-US" sz="1800" b="1">
                          <a:solidFill>
                            <a:srgbClr val="0000FF"/>
                          </a:solidFill>
                          <a:latin typeface="Times New Roman" pitchFamily="18" charset="0"/>
                          <a:cs typeface="Times New Roman" pitchFamily="18" charset="0"/>
                        </a:rPr>
                        <a:t>B</a:t>
                      </a:r>
                    </a:p>
                  </a:txBody>
                  <a:tcPr marT="45727" marB="45727"/>
                </a:tc>
                <a:extLst>
                  <a:ext uri="{0D108BD9-81ED-4DB2-BD59-A6C34878D82A}">
                    <a16:rowId xmlns:a16="http://schemas.microsoft.com/office/drawing/2014/main" val="10005"/>
                  </a:ext>
                </a:extLst>
              </a:tr>
              <a:tr h="354913">
                <a:tc>
                  <a:txBody>
                    <a:bodyPr/>
                    <a:lstStyle/>
                    <a:p>
                      <a:pPr algn="ctr"/>
                      <a:r>
                        <a:rPr lang="en-US" sz="1800" b="1">
                          <a:solidFill>
                            <a:srgbClr val="0000FF"/>
                          </a:solidFill>
                          <a:latin typeface="Times New Roman" pitchFamily="18" charset="0"/>
                          <a:cs typeface="Times New Roman" pitchFamily="18" charset="0"/>
                        </a:rPr>
                        <a:t>4</a:t>
                      </a:r>
                    </a:p>
                  </a:txBody>
                  <a:tcPr marT="45727" marB="45727"/>
                </a:tc>
                <a:tc>
                  <a:txBody>
                    <a:bodyPr/>
                    <a:lstStyle/>
                    <a:p>
                      <a:pPr algn="ctr"/>
                      <a:r>
                        <a:rPr lang="en-US" sz="1800" b="1">
                          <a:solidFill>
                            <a:srgbClr val="0000FF"/>
                          </a:solidFill>
                          <a:latin typeface="Times New Roman" pitchFamily="18" charset="0"/>
                          <a:cs typeface="Times New Roman" pitchFamily="18" charset="0"/>
                        </a:rPr>
                        <a:t>0100</a:t>
                      </a:r>
                    </a:p>
                  </a:txBody>
                  <a:tcPr marT="45727" marB="45727"/>
                </a:tc>
                <a:tc>
                  <a:txBody>
                    <a:bodyPr/>
                    <a:lstStyle/>
                    <a:p>
                      <a:pPr algn="ctr"/>
                      <a:r>
                        <a:rPr lang="en-US" sz="1800" b="1">
                          <a:solidFill>
                            <a:srgbClr val="0000FF"/>
                          </a:solidFill>
                          <a:latin typeface="Times New Roman" pitchFamily="18" charset="0"/>
                          <a:cs typeface="Times New Roman" pitchFamily="18" charset="0"/>
                        </a:rPr>
                        <a:t>4</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12</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1100</a:t>
                      </a:r>
                    </a:p>
                  </a:txBody>
                  <a:tcPr marT="45727" marB="45727"/>
                </a:tc>
                <a:tc>
                  <a:txBody>
                    <a:bodyPr/>
                    <a:lstStyle/>
                    <a:p>
                      <a:pPr algn="ctr"/>
                      <a:r>
                        <a:rPr lang="en-US" sz="1800" b="1">
                          <a:solidFill>
                            <a:srgbClr val="0000FF"/>
                          </a:solidFill>
                          <a:latin typeface="Times New Roman" pitchFamily="18" charset="0"/>
                          <a:cs typeface="Times New Roman" pitchFamily="18" charset="0"/>
                        </a:rPr>
                        <a:t>C</a:t>
                      </a:r>
                    </a:p>
                  </a:txBody>
                  <a:tcPr marT="45727" marB="45727"/>
                </a:tc>
                <a:extLst>
                  <a:ext uri="{0D108BD9-81ED-4DB2-BD59-A6C34878D82A}">
                    <a16:rowId xmlns:a16="http://schemas.microsoft.com/office/drawing/2014/main" val="10006"/>
                  </a:ext>
                </a:extLst>
              </a:tr>
              <a:tr h="354913">
                <a:tc>
                  <a:txBody>
                    <a:bodyPr/>
                    <a:lstStyle/>
                    <a:p>
                      <a:pPr algn="ctr"/>
                      <a:r>
                        <a:rPr lang="en-US" sz="1800" b="1">
                          <a:solidFill>
                            <a:srgbClr val="0000FF"/>
                          </a:solidFill>
                          <a:latin typeface="Times New Roman" pitchFamily="18" charset="0"/>
                          <a:cs typeface="Times New Roman" pitchFamily="18" charset="0"/>
                        </a:rPr>
                        <a:t>5</a:t>
                      </a:r>
                    </a:p>
                  </a:txBody>
                  <a:tcPr marT="45727" marB="45727"/>
                </a:tc>
                <a:tc>
                  <a:txBody>
                    <a:bodyPr/>
                    <a:lstStyle/>
                    <a:p>
                      <a:pPr algn="ctr"/>
                      <a:r>
                        <a:rPr lang="en-US" sz="1800" b="1">
                          <a:solidFill>
                            <a:srgbClr val="0000FF"/>
                          </a:solidFill>
                          <a:latin typeface="Times New Roman" pitchFamily="18" charset="0"/>
                          <a:cs typeface="Times New Roman" pitchFamily="18" charset="0"/>
                        </a:rPr>
                        <a:t>0101</a:t>
                      </a:r>
                    </a:p>
                  </a:txBody>
                  <a:tcPr marT="45727" marB="45727"/>
                </a:tc>
                <a:tc>
                  <a:txBody>
                    <a:bodyPr/>
                    <a:lstStyle/>
                    <a:p>
                      <a:pPr algn="ctr"/>
                      <a:r>
                        <a:rPr lang="en-US" sz="1800" b="1">
                          <a:solidFill>
                            <a:srgbClr val="0000FF"/>
                          </a:solidFill>
                          <a:latin typeface="Times New Roman" pitchFamily="18" charset="0"/>
                          <a:cs typeface="Times New Roman" pitchFamily="18" charset="0"/>
                        </a:rPr>
                        <a:t>5</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13</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1101</a:t>
                      </a:r>
                    </a:p>
                  </a:txBody>
                  <a:tcPr marT="45727" marB="45727"/>
                </a:tc>
                <a:tc>
                  <a:txBody>
                    <a:bodyPr/>
                    <a:lstStyle/>
                    <a:p>
                      <a:pPr algn="ctr"/>
                      <a:r>
                        <a:rPr lang="en-US" sz="1800" b="1">
                          <a:solidFill>
                            <a:srgbClr val="0000FF"/>
                          </a:solidFill>
                          <a:latin typeface="Times New Roman" pitchFamily="18" charset="0"/>
                          <a:cs typeface="Times New Roman" pitchFamily="18" charset="0"/>
                        </a:rPr>
                        <a:t>D</a:t>
                      </a:r>
                    </a:p>
                  </a:txBody>
                  <a:tcPr marT="45727" marB="45727"/>
                </a:tc>
                <a:extLst>
                  <a:ext uri="{0D108BD9-81ED-4DB2-BD59-A6C34878D82A}">
                    <a16:rowId xmlns:a16="http://schemas.microsoft.com/office/drawing/2014/main" val="10007"/>
                  </a:ext>
                </a:extLst>
              </a:tr>
              <a:tr h="354913">
                <a:tc>
                  <a:txBody>
                    <a:bodyPr/>
                    <a:lstStyle/>
                    <a:p>
                      <a:pPr algn="ctr"/>
                      <a:r>
                        <a:rPr lang="en-US" sz="1800" b="1">
                          <a:solidFill>
                            <a:srgbClr val="0000FF"/>
                          </a:solidFill>
                          <a:latin typeface="Times New Roman" pitchFamily="18" charset="0"/>
                          <a:cs typeface="Times New Roman" pitchFamily="18" charset="0"/>
                        </a:rPr>
                        <a:t>6</a:t>
                      </a:r>
                    </a:p>
                  </a:txBody>
                  <a:tcPr marT="45727" marB="45727"/>
                </a:tc>
                <a:tc>
                  <a:txBody>
                    <a:bodyPr/>
                    <a:lstStyle/>
                    <a:p>
                      <a:pPr algn="ctr"/>
                      <a:r>
                        <a:rPr lang="en-US" sz="1800" b="1">
                          <a:solidFill>
                            <a:srgbClr val="0000FF"/>
                          </a:solidFill>
                          <a:latin typeface="Times New Roman" pitchFamily="18" charset="0"/>
                          <a:cs typeface="Times New Roman" pitchFamily="18" charset="0"/>
                        </a:rPr>
                        <a:t>0110</a:t>
                      </a:r>
                    </a:p>
                  </a:txBody>
                  <a:tcPr marT="45727" marB="45727"/>
                </a:tc>
                <a:tc>
                  <a:txBody>
                    <a:bodyPr/>
                    <a:lstStyle/>
                    <a:p>
                      <a:pPr algn="ctr"/>
                      <a:r>
                        <a:rPr lang="en-US" sz="1800" b="1">
                          <a:solidFill>
                            <a:srgbClr val="0000FF"/>
                          </a:solidFill>
                          <a:latin typeface="Times New Roman" pitchFamily="18" charset="0"/>
                          <a:cs typeface="Times New Roman" pitchFamily="18" charset="0"/>
                        </a:rPr>
                        <a:t>6</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14</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1110</a:t>
                      </a:r>
                    </a:p>
                  </a:txBody>
                  <a:tcPr marT="45727" marB="45727"/>
                </a:tc>
                <a:tc>
                  <a:txBody>
                    <a:bodyPr/>
                    <a:lstStyle/>
                    <a:p>
                      <a:pPr algn="ctr"/>
                      <a:r>
                        <a:rPr lang="en-US" sz="1800" b="1">
                          <a:solidFill>
                            <a:srgbClr val="0000FF"/>
                          </a:solidFill>
                          <a:latin typeface="Times New Roman" pitchFamily="18" charset="0"/>
                          <a:cs typeface="Times New Roman" pitchFamily="18" charset="0"/>
                        </a:rPr>
                        <a:t>E</a:t>
                      </a:r>
                    </a:p>
                  </a:txBody>
                  <a:tcPr marT="45727" marB="45727"/>
                </a:tc>
                <a:extLst>
                  <a:ext uri="{0D108BD9-81ED-4DB2-BD59-A6C34878D82A}">
                    <a16:rowId xmlns:a16="http://schemas.microsoft.com/office/drawing/2014/main" val="10008"/>
                  </a:ext>
                </a:extLst>
              </a:tr>
              <a:tr h="354913">
                <a:tc>
                  <a:txBody>
                    <a:bodyPr/>
                    <a:lstStyle/>
                    <a:p>
                      <a:pPr algn="ctr"/>
                      <a:r>
                        <a:rPr lang="en-US" sz="1800" b="1">
                          <a:solidFill>
                            <a:srgbClr val="0000FF"/>
                          </a:solidFill>
                          <a:latin typeface="Times New Roman" pitchFamily="18" charset="0"/>
                          <a:cs typeface="Times New Roman" pitchFamily="18" charset="0"/>
                        </a:rPr>
                        <a:t>7</a:t>
                      </a:r>
                    </a:p>
                  </a:txBody>
                  <a:tcPr marT="45727" marB="45727"/>
                </a:tc>
                <a:tc>
                  <a:txBody>
                    <a:bodyPr/>
                    <a:lstStyle/>
                    <a:p>
                      <a:pPr algn="ctr"/>
                      <a:r>
                        <a:rPr lang="en-US" sz="1800" b="1">
                          <a:solidFill>
                            <a:srgbClr val="0000FF"/>
                          </a:solidFill>
                          <a:latin typeface="Times New Roman" pitchFamily="18" charset="0"/>
                          <a:cs typeface="Times New Roman" pitchFamily="18" charset="0"/>
                        </a:rPr>
                        <a:t>0111</a:t>
                      </a:r>
                    </a:p>
                  </a:txBody>
                  <a:tcPr marT="45727" marB="45727"/>
                </a:tc>
                <a:tc>
                  <a:txBody>
                    <a:bodyPr/>
                    <a:lstStyle/>
                    <a:p>
                      <a:pPr algn="ctr"/>
                      <a:r>
                        <a:rPr lang="en-US" sz="1800" b="1">
                          <a:solidFill>
                            <a:srgbClr val="0000FF"/>
                          </a:solidFill>
                          <a:latin typeface="Times New Roman" pitchFamily="18" charset="0"/>
                          <a:cs typeface="Times New Roman" pitchFamily="18" charset="0"/>
                        </a:rPr>
                        <a:t>7</a:t>
                      </a:r>
                    </a:p>
                  </a:txBody>
                  <a:tcPr marT="45727" marB="45727">
                    <a:lnR w="12700" cap="flat" cmpd="sng" algn="ctr">
                      <a:solidFill>
                        <a:srgbClr val="0000FF"/>
                      </a:solidFill>
                      <a:prstDash val="sysDash"/>
                      <a:round/>
                      <a:headEnd type="none" w="med" len="med"/>
                      <a:tailEnd type="none" w="med" len="med"/>
                    </a:lnR>
                  </a:tcPr>
                </a:tc>
                <a:tc>
                  <a:txBody>
                    <a:bodyPr/>
                    <a:lstStyle/>
                    <a:p>
                      <a:pPr algn="ctr"/>
                      <a:r>
                        <a:rPr lang="en-US" sz="1800" b="1">
                          <a:solidFill>
                            <a:srgbClr val="0000FF"/>
                          </a:solidFill>
                          <a:latin typeface="Times New Roman" pitchFamily="18" charset="0"/>
                          <a:cs typeface="Times New Roman" pitchFamily="18" charset="0"/>
                        </a:rPr>
                        <a:t>15</a:t>
                      </a:r>
                    </a:p>
                  </a:txBody>
                  <a:tcPr marT="45727" marB="45727">
                    <a:lnL w="12700" cap="flat" cmpd="sng" algn="ctr">
                      <a:solidFill>
                        <a:srgbClr val="0000FF"/>
                      </a:solidFill>
                      <a:prstDash val="sysDash"/>
                      <a:round/>
                      <a:headEnd type="none" w="med" len="med"/>
                      <a:tailEnd type="none" w="med" len="med"/>
                    </a:lnL>
                  </a:tcPr>
                </a:tc>
                <a:tc>
                  <a:txBody>
                    <a:bodyPr/>
                    <a:lstStyle/>
                    <a:p>
                      <a:pPr algn="ctr"/>
                      <a:r>
                        <a:rPr lang="en-US" sz="1800" b="1">
                          <a:solidFill>
                            <a:srgbClr val="0000FF"/>
                          </a:solidFill>
                          <a:latin typeface="Times New Roman" pitchFamily="18" charset="0"/>
                          <a:cs typeface="Times New Roman" pitchFamily="18" charset="0"/>
                        </a:rPr>
                        <a:t>1111</a:t>
                      </a:r>
                    </a:p>
                  </a:txBody>
                  <a:tcPr marT="45727" marB="45727"/>
                </a:tc>
                <a:tc>
                  <a:txBody>
                    <a:bodyPr/>
                    <a:lstStyle/>
                    <a:p>
                      <a:pPr algn="ctr"/>
                      <a:r>
                        <a:rPr lang="en-US" sz="1800" b="1">
                          <a:solidFill>
                            <a:srgbClr val="0000FF"/>
                          </a:solidFill>
                          <a:latin typeface="Times New Roman" pitchFamily="18" charset="0"/>
                          <a:cs typeface="Times New Roman" pitchFamily="18" charset="0"/>
                        </a:rPr>
                        <a:t>F</a:t>
                      </a:r>
                    </a:p>
                  </a:txBody>
                  <a:tcPr marT="45727" marB="45727"/>
                </a:tc>
                <a:extLst>
                  <a:ext uri="{0D108BD9-81ED-4DB2-BD59-A6C34878D82A}">
                    <a16:rowId xmlns:a16="http://schemas.microsoft.com/office/drawing/2014/main" val="1000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61792413"/>
              </p:ext>
            </p:extLst>
          </p:nvPr>
        </p:nvGraphicFramePr>
        <p:xfrm>
          <a:off x="558081" y="2582441"/>
          <a:ext cx="2607276" cy="3636442"/>
        </p:xfrm>
        <a:graphic>
          <a:graphicData uri="http://schemas.openxmlformats.org/drawingml/2006/table">
            <a:tbl>
              <a:tblPr firstRow="1" bandRow="1">
                <a:tableStyleId>{5940675A-B579-460E-94D1-54222C63F5DA}</a:tableStyleId>
              </a:tblPr>
              <a:tblGrid>
                <a:gridCol w="1195002">
                  <a:extLst>
                    <a:ext uri="{9D8B030D-6E8A-4147-A177-3AD203B41FA5}">
                      <a16:colId xmlns:a16="http://schemas.microsoft.com/office/drawing/2014/main" val="20000"/>
                    </a:ext>
                  </a:extLst>
                </a:gridCol>
                <a:gridCol w="1412274">
                  <a:extLst>
                    <a:ext uri="{9D8B030D-6E8A-4147-A177-3AD203B41FA5}">
                      <a16:colId xmlns:a16="http://schemas.microsoft.com/office/drawing/2014/main" val="20001"/>
                    </a:ext>
                  </a:extLst>
                </a:gridCol>
              </a:tblGrid>
              <a:tr h="299556">
                <a:tc gridSpan="2">
                  <a:txBody>
                    <a:bodyPr/>
                    <a:lstStyle/>
                    <a:p>
                      <a:pPr algn="ctr"/>
                      <a:r>
                        <a:rPr lang="en-US" b="1">
                          <a:solidFill>
                            <a:srgbClr val="FF0000"/>
                          </a:solidFill>
                          <a:latin typeface="Times New Roman" pitchFamily="18" charset="0"/>
                          <a:cs typeface="Times New Roman" pitchFamily="18" charset="0"/>
                        </a:rPr>
                        <a:t>Bảng 3.1</a:t>
                      </a:r>
                      <a:endParaRPr lang="en-US" sz="1800" b="1">
                        <a:solidFill>
                          <a:srgbClr val="FF0000"/>
                        </a:solidFill>
                        <a:effectLst/>
                        <a:latin typeface="Times New Roman" pitchFamily="18" charset="0"/>
                        <a:cs typeface="Times New Roman" pitchFamily="18" charset="0"/>
                      </a:endParaRPr>
                    </a:p>
                  </a:txBody>
                  <a:tcPr marT="45713" marB="45713"/>
                </a:tc>
                <a:tc hMerge="1">
                  <a:txBody>
                    <a:bodyPr/>
                    <a:lstStyle/>
                    <a:p>
                      <a:pPr algn="ctr"/>
                      <a:endParaRPr lang="en-US" sz="1800" b="1">
                        <a:solidFill>
                          <a:srgbClr val="FF0000"/>
                        </a:solidFill>
                        <a:effectLst/>
                        <a:latin typeface="Times New Roman" pitchFamily="18" charset="0"/>
                        <a:cs typeface="Times New Roman" pitchFamily="18" charset="0"/>
                      </a:endParaRPr>
                    </a:p>
                  </a:txBody>
                  <a:tcPr marT="45713" marB="45713"/>
                </a:tc>
                <a:extLst>
                  <a:ext uri="{0D108BD9-81ED-4DB2-BD59-A6C34878D82A}">
                    <a16:rowId xmlns:a16="http://schemas.microsoft.com/office/drawing/2014/main" val="10000"/>
                  </a:ext>
                </a:extLst>
              </a:tr>
              <a:tr h="299556">
                <a:tc>
                  <a:txBody>
                    <a:bodyPr/>
                    <a:lstStyle/>
                    <a:p>
                      <a:pPr algn="ctr"/>
                      <a:r>
                        <a:rPr lang="en-US" sz="1800" b="1">
                          <a:solidFill>
                            <a:srgbClr val="FF0000"/>
                          </a:solidFill>
                          <a:effectLst/>
                          <a:latin typeface="Times New Roman" pitchFamily="18" charset="0"/>
                          <a:cs typeface="Times New Roman" pitchFamily="18" charset="0"/>
                        </a:rPr>
                        <a:t>Bát</a:t>
                      </a:r>
                      <a:r>
                        <a:rPr lang="en-US" sz="1800" b="1" baseline="0">
                          <a:solidFill>
                            <a:srgbClr val="FF0000"/>
                          </a:solidFill>
                          <a:effectLst/>
                          <a:latin typeface="Times New Roman" pitchFamily="18" charset="0"/>
                          <a:cs typeface="Times New Roman" pitchFamily="18" charset="0"/>
                        </a:rPr>
                        <a:t> phân</a:t>
                      </a:r>
                      <a:endParaRPr lang="en-US" sz="1800" b="1">
                        <a:solidFill>
                          <a:srgbClr val="FF0000"/>
                        </a:solidFill>
                        <a:effectLst/>
                        <a:latin typeface="Times New Roman" pitchFamily="18" charset="0"/>
                        <a:cs typeface="Times New Roman" pitchFamily="18" charset="0"/>
                      </a:endParaRPr>
                    </a:p>
                  </a:txBody>
                  <a:tcPr marT="45713" marB="45713"/>
                </a:tc>
                <a:tc>
                  <a:txBody>
                    <a:bodyPr/>
                    <a:lstStyle/>
                    <a:p>
                      <a:pPr algn="ctr"/>
                      <a:r>
                        <a:rPr lang="en-US" sz="1800" b="1">
                          <a:solidFill>
                            <a:srgbClr val="FF0000"/>
                          </a:solidFill>
                          <a:effectLst/>
                          <a:latin typeface="Times New Roman" pitchFamily="18" charset="0"/>
                          <a:cs typeface="Times New Roman" pitchFamily="18" charset="0"/>
                        </a:rPr>
                        <a:t>Nhị</a:t>
                      </a:r>
                      <a:r>
                        <a:rPr lang="en-US" sz="1800" b="1" baseline="0">
                          <a:solidFill>
                            <a:srgbClr val="FF0000"/>
                          </a:solidFill>
                          <a:effectLst/>
                          <a:latin typeface="Times New Roman" pitchFamily="18" charset="0"/>
                          <a:cs typeface="Times New Roman" pitchFamily="18" charset="0"/>
                        </a:rPr>
                        <a:t> phân</a:t>
                      </a:r>
                      <a:endParaRPr lang="en-US" sz="1800" b="1">
                        <a:solidFill>
                          <a:srgbClr val="FF0000"/>
                        </a:solidFill>
                        <a:effectLst/>
                        <a:latin typeface="Times New Roman" pitchFamily="18" charset="0"/>
                        <a:cs typeface="Times New Roman" pitchFamily="18" charset="0"/>
                      </a:endParaRPr>
                    </a:p>
                  </a:txBody>
                  <a:tcPr marT="45713" marB="45713"/>
                </a:tc>
                <a:extLst>
                  <a:ext uri="{0D108BD9-81ED-4DB2-BD59-A6C34878D82A}">
                    <a16:rowId xmlns:a16="http://schemas.microsoft.com/office/drawing/2014/main" val="10001"/>
                  </a:ext>
                </a:extLst>
              </a:tr>
              <a:tr h="274301">
                <a:tc>
                  <a:txBody>
                    <a:bodyPr/>
                    <a:lstStyle/>
                    <a:p>
                      <a:pPr algn="ctr"/>
                      <a:r>
                        <a:rPr lang="en-US" sz="1800" b="1">
                          <a:solidFill>
                            <a:srgbClr val="FF0000"/>
                          </a:solidFill>
                          <a:latin typeface="Times New Roman" pitchFamily="18" charset="0"/>
                          <a:cs typeface="Times New Roman" pitchFamily="18" charset="0"/>
                        </a:rPr>
                        <a:t>0</a:t>
                      </a:r>
                    </a:p>
                  </a:txBody>
                  <a:tcPr marT="45713" marB="45713"/>
                </a:tc>
                <a:tc>
                  <a:txBody>
                    <a:bodyPr/>
                    <a:lstStyle/>
                    <a:p>
                      <a:pPr algn="ctr"/>
                      <a:r>
                        <a:rPr lang="en-US" sz="1800" b="1">
                          <a:solidFill>
                            <a:srgbClr val="FF0000"/>
                          </a:solidFill>
                          <a:latin typeface="Times New Roman" pitchFamily="18" charset="0"/>
                          <a:cs typeface="Times New Roman" pitchFamily="18" charset="0"/>
                        </a:rPr>
                        <a:t>000</a:t>
                      </a:r>
                    </a:p>
                  </a:txBody>
                  <a:tcPr marT="45713" marB="45713"/>
                </a:tc>
                <a:extLst>
                  <a:ext uri="{0D108BD9-81ED-4DB2-BD59-A6C34878D82A}">
                    <a16:rowId xmlns:a16="http://schemas.microsoft.com/office/drawing/2014/main" val="10002"/>
                  </a:ext>
                </a:extLst>
              </a:tr>
              <a:tr h="274301">
                <a:tc>
                  <a:txBody>
                    <a:bodyPr/>
                    <a:lstStyle/>
                    <a:p>
                      <a:pPr algn="ctr"/>
                      <a:r>
                        <a:rPr lang="en-US" sz="1800" b="1">
                          <a:solidFill>
                            <a:srgbClr val="FF0000"/>
                          </a:solidFill>
                          <a:latin typeface="Times New Roman" pitchFamily="18" charset="0"/>
                          <a:cs typeface="Times New Roman" pitchFamily="18" charset="0"/>
                        </a:rPr>
                        <a:t>1</a:t>
                      </a:r>
                    </a:p>
                  </a:txBody>
                  <a:tcPr marT="45713" marB="45713"/>
                </a:tc>
                <a:tc>
                  <a:txBody>
                    <a:bodyPr/>
                    <a:lstStyle/>
                    <a:p>
                      <a:pPr algn="ctr"/>
                      <a:r>
                        <a:rPr lang="en-US" sz="1800" b="1">
                          <a:solidFill>
                            <a:srgbClr val="FF0000"/>
                          </a:solidFill>
                          <a:latin typeface="Times New Roman" pitchFamily="18" charset="0"/>
                          <a:cs typeface="Times New Roman" pitchFamily="18" charset="0"/>
                        </a:rPr>
                        <a:t>001</a:t>
                      </a:r>
                    </a:p>
                  </a:txBody>
                  <a:tcPr marT="45713" marB="45713"/>
                </a:tc>
                <a:extLst>
                  <a:ext uri="{0D108BD9-81ED-4DB2-BD59-A6C34878D82A}">
                    <a16:rowId xmlns:a16="http://schemas.microsoft.com/office/drawing/2014/main" val="10003"/>
                  </a:ext>
                </a:extLst>
              </a:tr>
              <a:tr h="274301">
                <a:tc>
                  <a:txBody>
                    <a:bodyPr/>
                    <a:lstStyle/>
                    <a:p>
                      <a:pPr algn="ctr"/>
                      <a:r>
                        <a:rPr lang="en-US" sz="1800" b="1">
                          <a:solidFill>
                            <a:srgbClr val="FF0000"/>
                          </a:solidFill>
                          <a:latin typeface="Times New Roman" pitchFamily="18" charset="0"/>
                          <a:cs typeface="Times New Roman" pitchFamily="18" charset="0"/>
                        </a:rPr>
                        <a:t>2</a:t>
                      </a:r>
                    </a:p>
                  </a:txBody>
                  <a:tcPr marT="45713" marB="45713"/>
                </a:tc>
                <a:tc>
                  <a:txBody>
                    <a:bodyPr/>
                    <a:lstStyle/>
                    <a:p>
                      <a:pPr algn="ctr"/>
                      <a:r>
                        <a:rPr lang="en-US" sz="1800" b="1">
                          <a:solidFill>
                            <a:srgbClr val="FF0000"/>
                          </a:solidFill>
                          <a:latin typeface="Times New Roman" pitchFamily="18" charset="0"/>
                          <a:cs typeface="Times New Roman" pitchFamily="18" charset="0"/>
                        </a:rPr>
                        <a:t>010</a:t>
                      </a:r>
                    </a:p>
                  </a:txBody>
                  <a:tcPr marT="45713" marB="45713"/>
                </a:tc>
                <a:extLst>
                  <a:ext uri="{0D108BD9-81ED-4DB2-BD59-A6C34878D82A}">
                    <a16:rowId xmlns:a16="http://schemas.microsoft.com/office/drawing/2014/main" val="10004"/>
                  </a:ext>
                </a:extLst>
              </a:tr>
              <a:tr h="274301">
                <a:tc>
                  <a:txBody>
                    <a:bodyPr/>
                    <a:lstStyle/>
                    <a:p>
                      <a:pPr algn="ctr"/>
                      <a:r>
                        <a:rPr lang="en-US" sz="1800" b="1">
                          <a:solidFill>
                            <a:srgbClr val="FF0000"/>
                          </a:solidFill>
                          <a:latin typeface="Times New Roman" pitchFamily="18" charset="0"/>
                          <a:cs typeface="Times New Roman" pitchFamily="18" charset="0"/>
                        </a:rPr>
                        <a:t>3</a:t>
                      </a:r>
                    </a:p>
                  </a:txBody>
                  <a:tcPr marT="45713" marB="45713"/>
                </a:tc>
                <a:tc>
                  <a:txBody>
                    <a:bodyPr/>
                    <a:lstStyle/>
                    <a:p>
                      <a:pPr algn="ctr"/>
                      <a:r>
                        <a:rPr lang="en-US" sz="1800" b="1">
                          <a:solidFill>
                            <a:srgbClr val="FF0000"/>
                          </a:solidFill>
                          <a:latin typeface="Times New Roman" pitchFamily="18" charset="0"/>
                          <a:cs typeface="Times New Roman" pitchFamily="18" charset="0"/>
                        </a:rPr>
                        <a:t>011</a:t>
                      </a:r>
                    </a:p>
                  </a:txBody>
                  <a:tcPr marT="45713" marB="45713"/>
                </a:tc>
                <a:extLst>
                  <a:ext uri="{0D108BD9-81ED-4DB2-BD59-A6C34878D82A}">
                    <a16:rowId xmlns:a16="http://schemas.microsoft.com/office/drawing/2014/main" val="10005"/>
                  </a:ext>
                </a:extLst>
              </a:tr>
              <a:tr h="274301">
                <a:tc>
                  <a:txBody>
                    <a:bodyPr/>
                    <a:lstStyle/>
                    <a:p>
                      <a:pPr algn="ctr"/>
                      <a:r>
                        <a:rPr lang="en-US" sz="1800" b="1">
                          <a:solidFill>
                            <a:srgbClr val="FF0000"/>
                          </a:solidFill>
                          <a:latin typeface="Times New Roman" pitchFamily="18" charset="0"/>
                          <a:cs typeface="Times New Roman" pitchFamily="18" charset="0"/>
                        </a:rPr>
                        <a:t>4</a:t>
                      </a:r>
                    </a:p>
                  </a:txBody>
                  <a:tcPr marT="45713" marB="45713"/>
                </a:tc>
                <a:tc>
                  <a:txBody>
                    <a:bodyPr/>
                    <a:lstStyle/>
                    <a:p>
                      <a:pPr algn="ctr"/>
                      <a:r>
                        <a:rPr lang="en-US" sz="1800" b="1">
                          <a:solidFill>
                            <a:srgbClr val="FF0000"/>
                          </a:solidFill>
                          <a:latin typeface="Times New Roman" pitchFamily="18" charset="0"/>
                          <a:cs typeface="Times New Roman" pitchFamily="18" charset="0"/>
                        </a:rPr>
                        <a:t>100</a:t>
                      </a:r>
                    </a:p>
                  </a:txBody>
                  <a:tcPr marT="45713" marB="45713"/>
                </a:tc>
                <a:extLst>
                  <a:ext uri="{0D108BD9-81ED-4DB2-BD59-A6C34878D82A}">
                    <a16:rowId xmlns:a16="http://schemas.microsoft.com/office/drawing/2014/main" val="10006"/>
                  </a:ext>
                </a:extLst>
              </a:tr>
              <a:tr h="274301">
                <a:tc>
                  <a:txBody>
                    <a:bodyPr/>
                    <a:lstStyle/>
                    <a:p>
                      <a:pPr algn="ctr"/>
                      <a:r>
                        <a:rPr lang="en-US" sz="1800" b="1">
                          <a:solidFill>
                            <a:srgbClr val="FF0000"/>
                          </a:solidFill>
                          <a:latin typeface="Times New Roman" pitchFamily="18" charset="0"/>
                          <a:cs typeface="Times New Roman" pitchFamily="18" charset="0"/>
                        </a:rPr>
                        <a:t>5</a:t>
                      </a:r>
                    </a:p>
                  </a:txBody>
                  <a:tcPr marT="45713" marB="45713"/>
                </a:tc>
                <a:tc>
                  <a:txBody>
                    <a:bodyPr/>
                    <a:lstStyle/>
                    <a:p>
                      <a:pPr algn="ctr"/>
                      <a:r>
                        <a:rPr lang="en-US" sz="1800" b="1">
                          <a:solidFill>
                            <a:srgbClr val="FF0000"/>
                          </a:solidFill>
                          <a:latin typeface="Times New Roman" pitchFamily="18" charset="0"/>
                          <a:cs typeface="Times New Roman" pitchFamily="18" charset="0"/>
                        </a:rPr>
                        <a:t>101</a:t>
                      </a:r>
                    </a:p>
                  </a:txBody>
                  <a:tcPr marT="45713" marB="45713"/>
                </a:tc>
                <a:extLst>
                  <a:ext uri="{0D108BD9-81ED-4DB2-BD59-A6C34878D82A}">
                    <a16:rowId xmlns:a16="http://schemas.microsoft.com/office/drawing/2014/main" val="10007"/>
                  </a:ext>
                </a:extLst>
              </a:tr>
              <a:tr h="274301">
                <a:tc>
                  <a:txBody>
                    <a:bodyPr/>
                    <a:lstStyle/>
                    <a:p>
                      <a:pPr algn="ctr"/>
                      <a:r>
                        <a:rPr lang="en-US" sz="1800" b="1">
                          <a:solidFill>
                            <a:srgbClr val="FF0000"/>
                          </a:solidFill>
                          <a:latin typeface="Times New Roman" pitchFamily="18" charset="0"/>
                          <a:cs typeface="Times New Roman" pitchFamily="18" charset="0"/>
                        </a:rPr>
                        <a:t>6</a:t>
                      </a:r>
                    </a:p>
                  </a:txBody>
                  <a:tcPr marT="45713" marB="45713"/>
                </a:tc>
                <a:tc>
                  <a:txBody>
                    <a:bodyPr/>
                    <a:lstStyle/>
                    <a:p>
                      <a:pPr algn="ctr"/>
                      <a:r>
                        <a:rPr lang="en-US" sz="1800" b="1">
                          <a:solidFill>
                            <a:srgbClr val="FF0000"/>
                          </a:solidFill>
                          <a:latin typeface="Times New Roman" pitchFamily="18" charset="0"/>
                          <a:cs typeface="Times New Roman" pitchFamily="18" charset="0"/>
                        </a:rPr>
                        <a:t>110</a:t>
                      </a:r>
                    </a:p>
                  </a:txBody>
                  <a:tcPr marT="45713" marB="45713"/>
                </a:tc>
                <a:extLst>
                  <a:ext uri="{0D108BD9-81ED-4DB2-BD59-A6C34878D82A}">
                    <a16:rowId xmlns:a16="http://schemas.microsoft.com/office/drawing/2014/main" val="10008"/>
                  </a:ext>
                </a:extLst>
              </a:tr>
              <a:tr h="274301">
                <a:tc>
                  <a:txBody>
                    <a:bodyPr/>
                    <a:lstStyle/>
                    <a:p>
                      <a:pPr algn="ctr"/>
                      <a:r>
                        <a:rPr lang="en-US" sz="1800" b="1">
                          <a:solidFill>
                            <a:srgbClr val="FF0000"/>
                          </a:solidFill>
                          <a:latin typeface="Times New Roman" pitchFamily="18" charset="0"/>
                          <a:cs typeface="Times New Roman" pitchFamily="18" charset="0"/>
                        </a:rPr>
                        <a:t>7</a:t>
                      </a:r>
                    </a:p>
                  </a:txBody>
                  <a:tcPr marT="45713" marB="45713"/>
                </a:tc>
                <a:tc>
                  <a:txBody>
                    <a:bodyPr/>
                    <a:lstStyle/>
                    <a:p>
                      <a:pPr algn="ctr"/>
                      <a:r>
                        <a:rPr lang="en-US" sz="1800" b="1">
                          <a:solidFill>
                            <a:srgbClr val="FF0000"/>
                          </a:solidFill>
                          <a:latin typeface="Times New Roman" pitchFamily="18" charset="0"/>
                          <a:cs typeface="Times New Roman" pitchFamily="18" charset="0"/>
                        </a:rPr>
                        <a:t>111</a:t>
                      </a:r>
                    </a:p>
                  </a:txBody>
                  <a:tcPr marT="45713" marB="45713"/>
                </a:tc>
                <a:extLst>
                  <a:ext uri="{0D108BD9-81ED-4DB2-BD59-A6C34878D82A}">
                    <a16:rowId xmlns:a16="http://schemas.microsoft.com/office/drawing/2014/main" val="10009"/>
                  </a:ext>
                </a:extLst>
              </a:tr>
            </a:tbl>
          </a:graphicData>
        </a:graphic>
      </p:graphicFrame>
      <p:sp>
        <p:nvSpPr>
          <p:cNvPr id="6" name="Slide Number Placeholder 3"/>
          <p:cNvSpPr txBox="1">
            <a:spLocks/>
          </p:cNvSpPr>
          <p:nvPr/>
        </p:nvSpPr>
        <p:spPr bwMode="auto">
          <a:xfrm>
            <a:off x="11582400" y="6482695"/>
            <a:ext cx="609600"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9</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62DEEA61-DD28-47C5-9432-E8990734C218}"/>
              </a:ext>
            </a:extLst>
          </p:cNvPr>
          <p:cNvSpPr>
            <a:spLocks noGrp="1"/>
          </p:cNvSpPr>
          <p:nvPr>
            <p:ph type="sldNum" sz="quarter" idx="12"/>
          </p:nvPr>
        </p:nvSpPr>
        <p:spPr/>
        <p:txBody>
          <a:bodyPr/>
          <a:lstStyle/>
          <a:p>
            <a:fld id="{FE1236C6-0024-4286-AA03-0A6E67CE63D4}" type="slidenum">
              <a:rPr lang="en-US" smtClean="0"/>
              <a:t>9</a:t>
            </a:fld>
            <a:endParaRPr lang="en-US"/>
          </a:p>
        </p:txBody>
      </p:sp>
      <p:sp>
        <p:nvSpPr>
          <p:cNvPr id="9" name="TextBox 8">
            <a:extLst>
              <a:ext uri="{FF2B5EF4-FFF2-40B4-BE49-F238E27FC236}">
                <a16:creationId xmlns:a16="http://schemas.microsoft.com/office/drawing/2014/main" id="{8FCA46EF-9971-4F3D-9785-A55F7E940709}"/>
              </a:ext>
            </a:extLst>
          </p:cNvPr>
          <p:cNvSpPr txBox="1"/>
          <p:nvPr/>
        </p:nvSpPr>
        <p:spPr>
          <a:xfrm>
            <a:off x="10109200" y="2213109"/>
            <a:ext cx="1765641" cy="369332"/>
          </a:xfrm>
          <a:prstGeom prst="rect">
            <a:avLst/>
          </a:prstGeom>
          <a:noFill/>
        </p:spPr>
        <p:txBody>
          <a:bodyPr wrap="square">
            <a:spAutoFit/>
          </a:bodyPr>
          <a:lstStyle/>
          <a:p>
            <a:r>
              <a:rPr lang="en-US" b="1">
                <a:solidFill>
                  <a:srgbClr val="0000FF"/>
                </a:solidFill>
                <a:latin typeface="Times New Roman" pitchFamily="18" charset="0"/>
                <a:cs typeface="Times New Roman" pitchFamily="18" charset="0"/>
                <a:hlinkClick r:id="rId2" action="ppaction://hlinksldjump"/>
              </a:rPr>
              <a:t>Trở lại slide 27</a:t>
            </a:r>
            <a:endParaRPr lang="en-US"/>
          </a:p>
        </p:txBody>
      </p:sp>
      <p:sp>
        <p:nvSpPr>
          <p:cNvPr id="10" name="TextBox 9">
            <a:extLst>
              <a:ext uri="{FF2B5EF4-FFF2-40B4-BE49-F238E27FC236}">
                <a16:creationId xmlns:a16="http://schemas.microsoft.com/office/drawing/2014/main" id="{FF74868A-2EAB-433C-8A06-CC80C73A3C58}"/>
              </a:ext>
            </a:extLst>
          </p:cNvPr>
          <p:cNvSpPr txBox="1"/>
          <p:nvPr/>
        </p:nvSpPr>
        <p:spPr>
          <a:xfrm>
            <a:off x="1066800" y="2170608"/>
            <a:ext cx="1765641" cy="369332"/>
          </a:xfrm>
          <a:prstGeom prst="rect">
            <a:avLst/>
          </a:prstGeom>
          <a:noFill/>
        </p:spPr>
        <p:txBody>
          <a:bodyPr wrap="square">
            <a:spAutoFit/>
          </a:bodyPr>
          <a:lstStyle/>
          <a:p>
            <a:r>
              <a:rPr lang="en-US" b="1">
                <a:solidFill>
                  <a:srgbClr val="0000FF"/>
                </a:solidFill>
                <a:latin typeface="Times New Roman" pitchFamily="18" charset="0"/>
                <a:cs typeface="Times New Roman" pitchFamily="18" charset="0"/>
                <a:hlinkClick r:id="rId3" action="ppaction://hlinksldjump"/>
              </a:rPr>
              <a:t>Trở lại slide 15</a:t>
            </a:r>
            <a:endParaRPr lang="en-US"/>
          </a:p>
        </p:txBody>
      </p:sp>
      <p:sp>
        <p:nvSpPr>
          <p:cNvPr id="12" name="TextBox 11">
            <a:extLst>
              <a:ext uri="{FF2B5EF4-FFF2-40B4-BE49-F238E27FC236}">
                <a16:creationId xmlns:a16="http://schemas.microsoft.com/office/drawing/2014/main" id="{8834EE49-A992-45E7-9B8D-6D5410DD74CD}"/>
              </a:ext>
            </a:extLst>
          </p:cNvPr>
          <p:cNvSpPr txBox="1"/>
          <p:nvPr/>
        </p:nvSpPr>
        <p:spPr>
          <a:xfrm>
            <a:off x="8401050" y="2206329"/>
            <a:ext cx="1765641" cy="369332"/>
          </a:xfrm>
          <a:prstGeom prst="rect">
            <a:avLst/>
          </a:prstGeom>
          <a:noFill/>
        </p:spPr>
        <p:txBody>
          <a:bodyPr wrap="square">
            <a:spAutoFit/>
          </a:bodyPr>
          <a:lstStyle/>
          <a:p>
            <a:r>
              <a:rPr lang="en-US" b="1">
                <a:solidFill>
                  <a:srgbClr val="0000FF"/>
                </a:solidFill>
                <a:latin typeface="Times New Roman" pitchFamily="18" charset="0"/>
                <a:cs typeface="Times New Roman" pitchFamily="18" charset="0"/>
                <a:hlinkClick r:id="rId4" action="ppaction://hlinksldjump"/>
              </a:rPr>
              <a:t>Trở lại slide 17</a:t>
            </a:r>
            <a:endParaRPr lang="en-US"/>
          </a:p>
        </p:txBody>
      </p:sp>
    </p:spTree>
    <p:extLst>
      <p:ext uri="{BB962C8B-B14F-4D97-AF65-F5344CB8AC3E}">
        <p14:creationId xmlns:p14="http://schemas.microsoft.com/office/powerpoint/2010/main" val="406676860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5136</TotalTime>
  <Words>7795</Words>
  <Application>Microsoft Office PowerPoint</Application>
  <PresentationFormat>Widescreen</PresentationFormat>
  <Paragraphs>1393</Paragraphs>
  <Slides>62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Cambria Math</vt:lpstr>
      <vt:lpstr>Courier New</vt:lpstr>
      <vt:lpstr>Times New Roman</vt:lpstr>
      <vt:lpstr>Wingdings</vt:lpstr>
      <vt:lpstr>1_Office Theme</vt:lpstr>
      <vt:lpstr>PowerPoint Presentation</vt:lpstr>
      <vt:lpstr>NỘI DUNG</vt:lpstr>
      <vt:lpstr>1. Hệ đếm</vt:lpstr>
      <vt:lpstr>1. Hệ đếm</vt:lpstr>
      <vt:lpstr>1. Hệ đếm</vt:lpstr>
      <vt:lpstr>1. Hệ đếm</vt:lpstr>
      <vt:lpstr>1. Hệ đếm</vt:lpstr>
      <vt:lpstr>1. Hệ đếm</vt:lpstr>
      <vt:lpstr>1. Hệ đếm</vt:lpstr>
      <vt:lpstr>2. Biểu diễn số trong các hệ đếm</vt:lpstr>
      <vt:lpstr>2. Biểu diễn số trong các hệ đếm</vt:lpstr>
      <vt:lpstr>2. Biểu diễn số trong các hệ đếm</vt:lpstr>
      <vt:lpstr>2. Biểu diễn số trong các hệ đếm</vt:lpstr>
      <vt:lpstr>2. Biểu diễn số trong các hệ đếm</vt:lpstr>
      <vt:lpstr>2. Biểu diễn số trong các hệ đếm</vt:lpstr>
      <vt:lpstr>2. Biểu diễn số trong các hệ đếm</vt:lpstr>
      <vt:lpstr>2. Biểu diễn số trong các hệ đếm</vt:lpstr>
      <vt:lpstr>2. Biểu diễn số trong các hệ đếm</vt:lpstr>
      <vt:lpstr>2. Biểu diễn số trong các hệ đếm</vt:lpstr>
      <vt:lpstr>3. Chuyển đổi số giữa các hệ đếm</vt:lpstr>
      <vt:lpstr>3. Chuyển đổi số giữa các hệ đếm</vt:lpstr>
      <vt:lpstr>3. Chuyển đổi số giữa các hệ đếm</vt:lpstr>
      <vt:lpstr>3. Chuyển đổi số giữa các hệ đếm</vt:lpstr>
      <vt:lpstr>3. Chuyển đổi số giữa các hệ đếm</vt:lpstr>
      <vt:lpstr>3. Chuyển đổi số giữa các hệ đếm</vt:lpstr>
      <vt:lpstr>3. Chuyển đổi số giữa các hệ đếm</vt:lpstr>
      <vt:lpstr>3. Chuyển đổi số giữa các hệ đếm</vt:lpstr>
      <vt:lpstr>3. Chuyển đổi số giữa các hệ đếm</vt:lpstr>
      <vt:lpstr>3. Chuyển đổi số giữa các hệ đếm</vt:lpstr>
      <vt:lpstr>3. Chuyển đổi số giữa các hệ đếm</vt:lpstr>
      <vt:lpstr>3. Chuyển đổi số giữa các hệ đếm</vt:lpstr>
      <vt:lpstr>3. Chuyển đổi số giữa các hệ đếm</vt:lpstr>
      <vt:lpstr>3. Chuyển đổi số giữa các hệ đếm</vt:lpstr>
      <vt:lpstr>3. Chuyển đổi số giữa các hệ đếm</vt:lpstr>
      <vt:lpstr>3. Chuyển đổi số giữa các hệ đếm</vt:lpstr>
      <vt:lpstr>4. Số học nhị phân</vt:lpstr>
      <vt:lpstr>4. Số học nhị phân</vt:lpstr>
      <vt:lpstr>4. Số học nhị phân</vt:lpstr>
      <vt:lpstr>4. Số học nhị phân</vt:lpstr>
      <vt:lpstr>4. Số học nhị phân</vt:lpstr>
      <vt:lpstr>4. Số học nhị phân</vt:lpstr>
      <vt:lpstr>4. Số học nhị phân</vt:lpstr>
      <vt:lpstr>4. Số học nhị phân</vt:lpstr>
      <vt:lpstr>4. Số học nhị phân</vt:lpstr>
      <vt:lpstr>5. Biểu diễn dữ liệu</vt:lpstr>
      <vt:lpstr>5. Biểu diễn dữ liệu</vt:lpstr>
      <vt:lpstr>5. Biểu diễn dữ liệu</vt:lpstr>
      <vt:lpstr>5. Biểu diễn dữ liệu</vt:lpstr>
      <vt:lpstr>5. Biểu diễn dữ liệu</vt:lpstr>
      <vt:lpstr>5. Biểu diễn dữ liệu</vt:lpstr>
      <vt:lpstr>5. Biểu diễn dữ liệu</vt:lpstr>
      <vt:lpstr>5. Biểu diễn dữ liệu</vt:lpstr>
      <vt:lpstr>5. Biểu diễn dữ liệu</vt:lpstr>
      <vt:lpstr>5. Biểu diễn dữ liệu</vt:lpstr>
      <vt:lpstr>5. Biểu diễn dữ liệu</vt:lpstr>
      <vt:lpstr>5. Biểu diễn dữ liệu</vt:lpstr>
      <vt:lpstr>5. Biểu diễn dữ liệu</vt:lpstr>
      <vt:lpstr>6. Tổng kết</vt:lpstr>
      <vt:lpstr>6. Tổng kết</vt:lpstr>
      <vt:lpstr>7. Bài tập</vt:lpstr>
      <vt:lpstr>7. 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VAN DANG</dc:creator>
  <cp:lastModifiedBy>Win10</cp:lastModifiedBy>
  <cp:revision>919</cp:revision>
  <cp:lastPrinted>2021-11-29T06:11:42Z</cp:lastPrinted>
  <dcterms:created xsi:type="dcterms:W3CDTF">2016-05-19T07:14:34Z</dcterms:created>
  <dcterms:modified xsi:type="dcterms:W3CDTF">2021-12-04T02:07:51Z</dcterms:modified>
</cp:coreProperties>
</file>