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02"/>
  </p:notesMasterIdLst>
  <p:sldIdLst>
    <p:sldId id="398" r:id="rId2"/>
    <p:sldId id="270" r:id="rId3"/>
    <p:sldId id="298" r:id="rId4"/>
    <p:sldId id="300" r:id="rId5"/>
    <p:sldId id="273" r:id="rId6"/>
    <p:sldId id="274" r:id="rId7"/>
    <p:sldId id="275" r:id="rId8"/>
    <p:sldId id="278" r:id="rId9"/>
    <p:sldId id="277" r:id="rId10"/>
    <p:sldId id="279" r:id="rId11"/>
    <p:sldId id="280" r:id="rId12"/>
    <p:sldId id="302" r:id="rId13"/>
    <p:sldId id="303" r:id="rId14"/>
    <p:sldId id="304" r:id="rId15"/>
    <p:sldId id="305" r:id="rId16"/>
    <p:sldId id="306" r:id="rId17"/>
    <p:sldId id="281" r:id="rId18"/>
    <p:sldId id="307" r:id="rId19"/>
    <p:sldId id="282" r:id="rId20"/>
    <p:sldId id="283" r:id="rId21"/>
    <p:sldId id="286" r:id="rId22"/>
    <p:sldId id="288" r:id="rId23"/>
    <p:sldId id="308" r:id="rId24"/>
    <p:sldId id="309" r:id="rId25"/>
    <p:sldId id="284" r:id="rId26"/>
    <p:sldId id="287" r:id="rId27"/>
    <p:sldId id="317" r:id="rId28"/>
    <p:sldId id="311" r:id="rId29"/>
    <p:sldId id="312" r:id="rId30"/>
    <p:sldId id="313" r:id="rId31"/>
    <p:sldId id="314" r:id="rId32"/>
    <p:sldId id="315" r:id="rId33"/>
    <p:sldId id="316" r:id="rId34"/>
    <p:sldId id="318" r:id="rId35"/>
    <p:sldId id="289" r:id="rId36"/>
    <p:sldId id="292" r:id="rId37"/>
    <p:sldId id="293" r:id="rId38"/>
    <p:sldId id="291" r:id="rId39"/>
    <p:sldId id="295" r:id="rId40"/>
    <p:sldId id="319" r:id="rId41"/>
    <p:sldId id="294" r:id="rId42"/>
    <p:sldId id="322" r:id="rId43"/>
    <p:sldId id="323" r:id="rId44"/>
    <p:sldId id="324" r:id="rId45"/>
    <p:sldId id="325" r:id="rId46"/>
    <p:sldId id="326" r:id="rId47"/>
    <p:sldId id="327" r:id="rId48"/>
    <p:sldId id="328" r:id="rId49"/>
    <p:sldId id="320"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296" r:id="rId100"/>
    <p:sldId id="272" r:id="rId101"/>
  </p:sldIdLst>
  <p:sldSz cx="12192000" cy="6858000"/>
  <p:notesSz cx="3143250" cy="4870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E51F5B-C7E4-4C01-A231-96CEA27F5FC3}">
          <p14:sldIdLst>
            <p14:sldId id="398"/>
          </p14:sldIdLst>
        </p14:section>
        <p14:section name="Content" id="{1B62170A-2E04-4DEB-AFCB-485F16B560C1}">
          <p14:sldIdLst>
            <p14:sldId id="270"/>
            <p14:sldId id="298"/>
            <p14:sldId id="300"/>
            <p14:sldId id="273"/>
            <p14:sldId id="274"/>
            <p14:sldId id="275"/>
            <p14:sldId id="278"/>
            <p14:sldId id="277"/>
            <p14:sldId id="279"/>
            <p14:sldId id="280"/>
            <p14:sldId id="302"/>
            <p14:sldId id="303"/>
            <p14:sldId id="304"/>
            <p14:sldId id="305"/>
            <p14:sldId id="306"/>
            <p14:sldId id="281"/>
            <p14:sldId id="307"/>
            <p14:sldId id="282"/>
            <p14:sldId id="283"/>
            <p14:sldId id="286"/>
            <p14:sldId id="288"/>
            <p14:sldId id="308"/>
            <p14:sldId id="309"/>
            <p14:sldId id="284"/>
            <p14:sldId id="287"/>
            <p14:sldId id="317"/>
            <p14:sldId id="311"/>
            <p14:sldId id="312"/>
            <p14:sldId id="313"/>
            <p14:sldId id="314"/>
            <p14:sldId id="315"/>
            <p14:sldId id="316"/>
            <p14:sldId id="318"/>
            <p14:sldId id="289"/>
            <p14:sldId id="292"/>
            <p14:sldId id="293"/>
            <p14:sldId id="291"/>
            <p14:sldId id="295"/>
            <p14:sldId id="319"/>
            <p14:sldId id="294"/>
            <p14:sldId id="322"/>
            <p14:sldId id="323"/>
            <p14:sldId id="324"/>
            <p14:sldId id="325"/>
            <p14:sldId id="326"/>
            <p14:sldId id="327"/>
            <p14:sldId id="328"/>
            <p14:sldId id="320"/>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296"/>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83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3" autoAdjust="0"/>
    <p:restoredTop sz="92600" autoAdjust="0"/>
  </p:normalViewPr>
  <p:slideViewPr>
    <p:cSldViewPr snapToGrid="0">
      <p:cViewPr varScale="1">
        <p:scale>
          <a:sx n="83" d="100"/>
          <a:sy n="83" d="100"/>
        </p:scale>
        <p:origin x="425" y="5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2796"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62075" cy="244368"/>
          </a:xfrm>
          <a:prstGeom prst="rect">
            <a:avLst/>
          </a:prstGeom>
        </p:spPr>
        <p:txBody>
          <a:bodyPr vert="horz" lIns="45784" tIns="22892" rIns="45784" bIns="22892" rtlCol="0"/>
          <a:lstStyle>
            <a:lvl1pPr algn="l">
              <a:defRPr sz="600"/>
            </a:lvl1pPr>
          </a:lstStyle>
          <a:p>
            <a:endParaRPr lang="en-US"/>
          </a:p>
        </p:txBody>
      </p:sp>
      <p:sp>
        <p:nvSpPr>
          <p:cNvPr id="3" name="Date Placeholder 2"/>
          <p:cNvSpPr>
            <a:spLocks noGrp="1"/>
          </p:cNvSpPr>
          <p:nvPr>
            <p:ph type="dt" idx="1"/>
          </p:nvPr>
        </p:nvSpPr>
        <p:spPr>
          <a:xfrm>
            <a:off x="1780448" y="0"/>
            <a:ext cx="1362075" cy="244368"/>
          </a:xfrm>
          <a:prstGeom prst="rect">
            <a:avLst/>
          </a:prstGeom>
        </p:spPr>
        <p:txBody>
          <a:bodyPr vert="horz" lIns="45784" tIns="22892" rIns="45784" bIns="22892" rtlCol="0"/>
          <a:lstStyle>
            <a:lvl1pPr algn="r">
              <a:defRPr sz="600"/>
            </a:lvl1pPr>
          </a:lstStyle>
          <a:p>
            <a:fld id="{B9F4D1A3-4167-4DE2-857D-FED6DC824423}" type="datetimeFigureOut">
              <a:rPr lang="en-US" smtClean="0"/>
              <a:t>06/12/2021</a:t>
            </a:fld>
            <a:endParaRPr lang="en-US"/>
          </a:p>
        </p:txBody>
      </p:sp>
      <p:sp>
        <p:nvSpPr>
          <p:cNvPr id="4" name="Slide Image Placeholder 3"/>
          <p:cNvSpPr>
            <a:spLocks noGrp="1" noRot="1" noChangeAspect="1"/>
          </p:cNvSpPr>
          <p:nvPr>
            <p:ph type="sldImg" idx="2"/>
          </p:nvPr>
        </p:nvSpPr>
        <p:spPr>
          <a:xfrm>
            <a:off x="111125" y="608013"/>
            <a:ext cx="2921000" cy="1644650"/>
          </a:xfrm>
          <a:prstGeom prst="rect">
            <a:avLst/>
          </a:prstGeom>
          <a:noFill/>
          <a:ln w="12700">
            <a:solidFill>
              <a:prstClr val="black"/>
            </a:solidFill>
          </a:ln>
        </p:spPr>
        <p:txBody>
          <a:bodyPr vert="horz" lIns="45784" tIns="22892" rIns="45784" bIns="22892" rtlCol="0" anchor="ctr"/>
          <a:lstStyle/>
          <a:p>
            <a:endParaRPr lang="en-US"/>
          </a:p>
        </p:txBody>
      </p:sp>
      <p:sp>
        <p:nvSpPr>
          <p:cNvPr id="5" name="Notes Placeholder 4"/>
          <p:cNvSpPr>
            <a:spLocks noGrp="1"/>
          </p:cNvSpPr>
          <p:nvPr>
            <p:ph type="body" sz="quarter" idx="3"/>
          </p:nvPr>
        </p:nvSpPr>
        <p:spPr>
          <a:xfrm>
            <a:off x="314325" y="2343904"/>
            <a:ext cx="2514600" cy="1917740"/>
          </a:xfrm>
          <a:prstGeom prst="rect">
            <a:avLst/>
          </a:prstGeom>
        </p:spPr>
        <p:txBody>
          <a:bodyPr vert="horz" lIns="45784" tIns="22892" rIns="45784" bIns="2289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626082"/>
            <a:ext cx="1362075" cy="244368"/>
          </a:xfrm>
          <a:prstGeom prst="rect">
            <a:avLst/>
          </a:prstGeom>
        </p:spPr>
        <p:txBody>
          <a:bodyPr vert="horz" lIns="45784" tIns="22892" rIns="45784" bIns="22892" rtlCol="0" anchor="b"/>
          <a:lstStyle>
            <a:lvl1pPr algn="l">
              <a:defRPr sz="600"/>
            </a:lvl1pPr>
          </a:lstStyle>
          <a:p>
            <a:endParaRPr lang="en-US"/>
          </a:p>
        </p:txBody>
      </p:sp>
      <p:sp>
        <p:nvSpPr>
          <p:cNvPr id="7" name="Slide Number Placeholder 6"/>
          <p:cNvSpPr>
            <a:spLocks noGrp="1"/>
          </p:cNvSpPr>
          <p:nvPr>
            <p:ph type="sldNum" sz="quarter" idx="5"/>
          </p:nvPr>
        </p:nvSpPr>
        <p:spPr>
          <a:xfrm>
            <a:off x="1780448" y="4626082"/>
            <a:ext cx="1362075" cy="244368"/>
          </a:xfrm>
          <a:prstGeom prst="rect">
            <a:avLst/>
          </a:prstGeom>
        </p:spPr>
        <p:txBody>
          <a:bodyPr vert="horz" lIns="45784" tIns="22892" rIns="45784" bIns="22892" rtlCol="0" anchor="b"/>
          <a:lstStyle>
            <a:lvl1pPr algn="r">
              <a:defRPr sz="600"/>
            </a:lvl1pPr>
          </a:lstStyle>
          <a:p>
            <a:fld id="{EC0378F9-F517-40BC-8F9F-7F7144C3CF8F}" type="slidenum">
              <a:rPr lang="en-US" smtClean="0"/>
              <a:t>‹#›</a:t>
            </a:fld>
            <a:endParaRPr lang="en-US"/>
          </a:p>
        </p:txBody>
      </p:sp>
    </p:spTree>
    <p:extLst>
      <p:ext uri="{BB962C8B-B14F-4D97-AF65-F5344CB8AC3E}">
        <p14:creationId xmlns:p14="http://schemas.microsoft.com/office/powerpoint/2010/main" val="28540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0378F9-F517-40BC-8F9F-7F7144C3CF8F}" type="slidenum">
              <a:rPr lang="en-US" smtClean="0"/>
              <a:t>98</a:t>
            </a:fld>
            <a:endParaRPr lang="en-US"/>
          </a:p>
        </p:txBody>
      </p:sp>
    </p:spTree>
    <p:extLst>
      <p:ext uri="{BB962C8B-B14F-4D97-AF65-F5344CB8AC3E}">
        <p14:creationId xmlns:p14="http://schemas.microsoft.com/office/powerpoint/2010/main" val="376306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53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n-US"/>
              <a:t>Click to edit Master subtitle style</a:t>
            </a:r>
            <a:endParaRPr lang="en-US" dirty="0"/>
          </a:p>
        </p:txBody>
      </p:sp>
      <p:sp>
        <p:nvSpPr>
          <p:cNvPr id="4" name="Date Placeholder 3"/>
          <p:cNvSpPr>
            <a:spLocks noGrp="1"/>
          </p:cNvSpPr>
          <p:nvPr>
            <p:ph type="dt" sz="half" idx="10"/>
          </p:nvPr>
        </p:nvSpPr>
        <p:spPr>
          <a:xfrm>
            <a:off x="838201" y="6356355"/>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2" y="6356355"/>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013322" y="6468308"/>
            <a:ext cx="2743200" cy="365125"/>
          </a:xfrm>
        </p:spPr>
        <p:txBody>
          <a:bodyPr/>
          <a:lstStyle>
            <a:lvl1pPr>
              <a:defRPr sz="1400">
                <a:solidFill>
                  <a:srgbClr val="0070C0"/>
                </a:solidFill>
                <a:latin typeface="+mj-lt"/>
              </a:defRPr>
            </a:lvl1pPr>
          </a:lstStyle>
          <a:p>
            <a:fld id="{F26B2C22-3FFF-4514-BB70-3459784F927F}" type="slidenum">
              <a:rPr lang="en-US" smtClean="0"/>
              <a:pPr/>
              <a:t>‹#›</a:t>
            </a:fld>
            <a:endParaRPr lang="en-US"/>
          </a:p>
        </p:txBody>
      </p:sp>
    </p:spTree>
    <p:extLst>
      <p:ext uri="{BB962C8B-B14F-4D97-AF65-F5344CB8AC3E}">
        <p14:creationId xmlns:p14="http://schemas.microsoft.com/office/powerpoint/2010/main" val="115323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356355"/>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2" y="6356355"/>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61082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1" y="6356355"/>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2" y="6356355"/>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312156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0" y="206375"/>
            <a:ext cx="9144000" cy="533400"/>
          </a:xfrm>
        </p:spPr>
        <p:txBody>
          <a:bodyPr/>
          <a:lstStyle/>
          <a:p>
            <a:r>
              <a:rPr lang="en-US"/>
              <a:t>Click to edit Master title style</a:t>
            </a:r>
          </a:p>
        </p:txBody>
      </p:sp>
      <p:sp>
        <p:nvSpPr>
          <p:cNvPr id="3" name="Text Placeholder 2"/>
          <p:cNvSpPr>
            <a:spLocks noGrp="1"/>
          </p:cNvSpPr>
          <p:nvPr>
            <p:ph type="body" sz="half" idx="1"/>
          </p:nvPr>
        </p:nvSpPr>
        <p:spPr>
          <a:xfrm>
            <a:off x="609600" y="1371602"/>
            <a:ext cx="53848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2"/>
            <a:ext cx="53848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47FD87DA-48B5-425C-8676-7E7F98770EB7}"/>
              </a:ext>
            </a:extLst>
          </p:cNvPr>
          <p:cNvSpPr>
            <a:spLocks noGrp="1" noChangeArrowheads="1"/>
          </p:cNvSpPr>
          <p:nvPr>
            <p:ph type="dt" sz="half" idx="10"/>
          </p:nvPr>
        </p:nvSpPr>
        <p:spPr>
          <a:xfrm>
            <a:off x="838201" y="6356355"/>
            <a:ext cx="2743200" cy="365125"/>
          </a:xfrm>
          <a:prstGeom prst="rect">
            <a:avLst/>
          </a:prstGeom>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42991822-F6DF-4C74-8361-1E90F8B5D21A}"/>
              </a:ext>
            </a:extLst>
          </p:cNvPr>
          <p:cNvSpPr>
            <a:spLocks noGrp="1" noChangeArrowheads="1"/>
          </p:cNvSpPr>
          <p:nvPr>
            <p:ph type="ftr" sz="quarter" idx="11"/>
          </p:nvPr>
        </p:nvSpPr>
        <p:spPr>
          <a:xfrm>
            <a:off x="4165600" y="6521451"/>
            <a:ext cx="3860800" cy="244475"/>
          </a:xfrm>
          <a:prstGeom prst="rect">
            <a:avLst/>
          </a:prstGeom>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779CB017-CF05-4F53-86D7-705B5808D86C}"/>
              </a:ext>
            </a:extLst>
          </p:cNvPr>
          <p:cNvSpPr>
            <a:spLocks noGrp="1" noChangeArrowheads="1"/>
          </p:cNvSpPr>
          <p:nvPr>
            <p:ph type="sldNum" sz="quarter" idx="12"/>
          </p:nvPr>
        </p:nvSpPr>
        <p:spPr>
          <a:ln/>
        </p:spPr>
        <p:txBody>
          <a:bodyPr/>
          <a:lstStyle>
            <a:lvl1pPr>
              <a:defRPr/>
            </a:lvl1pPr>
          </a:lstStyle>
          <a:p>
            <a:fld id="{07042E29-5C73-48C4-A0E4-E2FB5E2DF4FC}" type="slidenum">
              <a:rPr lang="en-US" altLang="en-US"/>
              <a:pPr/>
              <a:t>‹#›</a:t>
            </a:fld>
            <a:endParaRPr lang="en-US" altLang="en-US"/>
          </a:p>
        </p:txBody>
      </p:sp>
    </p:spTree>
    <p:extLst>
      <p:ext uri="{BB962C8B-B14F-4D97-AF65-F5344CB8AC3E}">
        <p14:creationId xmlns:p14="http://schemas.microsoft.com/office/powerpoint/2010/main" val="350225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30400" y="206375"/>
            <a:ext cx="9144000" cy="533400"/>
          </a:xfrm>
        </p:spPr>
        <p:txBody>
          <a:bodyPr/>
          <a:lstStyle/>
          <a:p>
            <a:r>
              <a:rPr lang="en-US"/>
              <a:t>Click to edit Master title style</a:t>
            </a:r>
          </a:p>
        </p:txBody>
      </p:sp>
      <p:sp>
        <p:nvSpPr>
          <p:cNvPr id="3" name="Table Placeholder 2"/>
          <p:cNvSpPr>
            <a:spLocks noGrp="1"/>
          </p:cNvSpPr>
          <p:nvPr>
            <p:ph type="tbl" idx="1"/>
          </p:nvPr>
        </p:nvSpPr>
        <p:spPr>
          <a:xfrm>
            <a:off x="609600" y="1371602"/>
            <a:ext cx="10972800" cy="5026025"/>
          </a:xfrm>
        </p:spPr>
        <p:txBody>
          <a:bodyPr/>
          <a:lstStyle/>
          <a:p>
            <a:pPr lvl="0"/>
            <a:endParaRPr lang="en-US" noProof="0"/>
          </a:p>
        </p:txBody>
      </p:sp>
      <p:sp>
        <p:nvSpPr>
          <p:cNvPr id="4" name="Rectangle 8">
            <a:extLst>
              <a:ext uri="{FF2B5EF4-FFF2-40B4-BE49-F238E27FC236}">
                <a16:creationId xmlns:a16="http://schemas.microsoft.com/office/drawing/2014/main" id="{100D994E-EFA5-47D6-97E3-09139081FE45}"/>
              </a:ext>
            </a:extLst>
          </p:cNvPr>
          <p:cNvSpPr>
            <a:spLocks noGrp="1" noChangeArrowheads="1"/>
          </p:cNvSpPr>
          <p:nvPr>
            <p:ph type="dt" sz="half" idx="10"/>
          </p:nvPr>
        </p:nvSpPr>
        <p:spPr>
          <a:xfrm>
            <a:off x="838201" y="6356355"/>
            <a:ext cx="2743200" cy="365125"/>
          </a:xfrm>
          <a:prstGeom prst="rect">
            <a:avLst/>
          </a:prstGeom>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3C85DA25-8983-4B7E-AD89-67D5CF6DD74B}"/>
              </a:ext>
            </a:extLst>
          </p:cNvPr>
          <p:cNvSpPr>
            <a:spLocks noGrp="1" noChangeArrowheads="1"/>
          </p:cNvSpPr>
          <p:nvPr>
            <p:ph type="ftr" sz="quarter" idx="11"/>
          </p:nvPr>
        </p:nvSpPr>
        <p:spPr>
          <a:xfrm>
            <a:off x="4165600" y="6521451"/>
            <a:ext cx="3860800" cy="244475"/>
          </a:xfrm>
          <a:prstGeom prst="rect">
            <a:avLst/>
          </a:prstGeom>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7F8566C9-0FA6-417B-BCA3-9A5AE6894FA7}"/>
              </a:ext>
            </a:extLst>
          </p:cNvPr>
          <p:cNvSpPr>
            <a:spLocks noGrp="1" noChangeArrowheads="1"/>
          </p:cNvSpPr>
          <p:nvPr>
            <p:ph type="sldNum" sz="quarter" idx="12"/>
          </p:nvPr>
        </p:nvSpPr>
        <p:spPr>
          <a:ln/>
        </p:spPr>
        <p:txBody>
          <a:bodyPr/>
          <a:lstStyle>
            <a:lvl1pPr>
              <a:defRPr/>
            </a:lvl1pPr>
          </a:lstStyle>
          <a:p>
            <a:fld id="{FC9B8237-595B-422B-9116-F9CBBE0A3C05}" type="slidenum">
              <a:rPr lang="en-US" altLang="en-US"/>
              <a:pPr/>
              <a:t>‹#›</a:t>
            </a:fld>
            <a:endParaRPr lang="en-US" altLang="en-US"/>
          </a:p>
        </p:txBody>
      </p:sp>
    </p:spTree>
    <p:extLst>
      <p:ext uri="{BB962C8B-B14F-4D97-AF65-F5344CB8AC3E}">
        <p14:creationId xmlns:p14="http://schemas.microsoft.com/office/powerpoint/2010/main" val="191974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7188" y="319541"/>
            <a:ext cx="10515600" cy="5354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3417" y="1492872"/>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072956" y="6447187"/>
            <a:ext cx="2743200" cy="365125"/>
          </a:xfrm>
          <a:prstGeom prst="rect">
            <a:avLst/>
          </a:prstGeom>
        </p:spPr>
        <p:txBody>
          <a:bodyPr vert="horz" lIns="91440" tIns="45720" rIns="91440" bIns="45720" rtlCol="0" anchor="ctr"/>
          <a:lstStyle>
            <a:lvl1pPr algn="r">
              <a:defRPr sz="1400">
                <a:solidFill>
                  <a:srgbClr val="0070C0"/>
                </a:solidFill>
                <a:latin typeface="+mj-lt"/>
              </a:defRPr>
            </a:lvl1pPr>
          </a:lstStyle>
          <a:p>
            <a:fld id="{FE1236C6-0024-4286-AA03-0A6E67CE63D4}" type="slidenum">
              <a:rPr lang="en-US" smtClean="0"/>
              <a:pPr/>
              <a:t>‹#›</a:t>
            </a:fld>
            <a:endParaRPr lang="en-US"/>
          </a:p>
        </p:txBody>
      </p:sp>
      <p:cxnSp>
        <p:nvCxnSpPr>
          <p:cNvPr id="8" name="Straight Connector 7">
            <a:extLst>
              <a:ext uri="{FF2B5EF4-FFF2-40B4-BE49-F238E27FC236}">
                <a16:creationId xmlns:a16="http://schemas.microsoft.com/office/drawing/2014/main" id="{522763CB-B5C5-47D7-BF2E-E6C860DD4964}"/>
              </a:ext>
            </a:extLst>
          </p:cNvPr>
          <p:cNvCxnSpPr/>
          <p:nvPr userDrawn="1"/>
        </p:nvCxnSpPr>
        <p:spPr>
          <a:xfrm>
            <a:off x="0" y="980728"/>
            <a:ext cx="1219200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ACC17DDB-F0AD-4F93-9A19-E258CBAA0862}"/>
              </a:ext>
            </a:extLst>
          </p:cNvPr>
          <p:cNvCxnSpPr/>
          <p:nvPr userDrawn="1"/>
        </p:nvCxnSpPr>
        <p:spPr>
          <a:xfrm>
            <a:off x="0" y="6408106"/>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55B6328C-BB4B-4B16-A445-88FFA6BB6258}"/>
              </a:ext>
            </a:extLst>
          </p:cNvPr>
          <p:cNvSpPr txBox="1"/>
          <p:nvPr userDrawn="1"/>
        </p:nvSpPr>
        <p:spPr>
          <a:xfrm>
            <a:off x="5206467" y="6482061"/>
            <a:ext cx="1631285" cy="291170"/>
          </a:xfrm>
          <a:prstGeom prst="rect">
            <a:avLst/>
          </a:prstGeom>
          <a:noFill/>
        </p:spPr>
        <p:txBody>
          <a:bodyPr wrap="square" rtlCol="0">
            <a:spAutoFit/>
          </a:bodyPr>
          <a:lstStyle/>
          <a:p>
            <a:pPr defTabSz="422041" fontAlgn="auto">
              <a:spcBef>
                <a:spcPts val="0"/>
              </a:spcBef>
              <a:spcAft>
                <a:spcPts val="0"/>
              </a:spcAft>
            </a:pPr>
            <a:r>
              <a:rPr lang="en-US" sz="1292">
                <a:solidFill>
                  <a:srgbClr val="0070C0"/>
                </a:solidFill>
                <a:latin typeface="Times New Roman" panose="02020603050405020304" pitchFamily="18" charset="0"/>
                <a:cs typeface="Times New Roman" panose="02020603050405020304" pitchFamily="18" charset="0"/>
              </a:rPr>
              <a:t>NTTU-2021</a:t>
            </a:r>
          </a:p>
        </p:txBody>
      </p:sp>
      <p:sp>
        <p:nvSpPr>
          <p:cNvPr id="12" name="TextBox 11">
            <a:extLst>
              <a:ext uri="{FF2B5EF4-FFF2-40B4-BE49-F238E27FC236}">
                <a16:creationId xmlns:a16="http://schemas.microsoft.com/office/drawing/2014/main" id="{123BB1CB-6490-4E76-A0D6-B7E94A160F33}"/>
              </a:ext>
            </a:extLst>
          </p:cNvPr>
          <p:cNvSpPr txBox="1"/>
          <p:nvPr userDrawn="1"/>
        </p:nvSpPr>
        <p:spPr>
          <a:xfrm>
            <a:off x="165539" y="6442980"/>
            <a:ext cx="3134710" cy="369332"/>
          </a:xfrm>
          <a:prstGeom prst="rect">
            <a:avLst/>
          </a:prstGeom>
          <a:noFill/>
        </p:spPr>
        <p:txBody>
          <a:bodyPr wrap="square">
            <a:spAutoFit/>
          </a:bodyPr>
          <a:lstStyle/>
          <a:p>
            <a:r>
              <a:rPr lang="en-US">
                <a:solidFill>
                  <a:srgbClr val="0070C0"/>
                </a:solidFill>
              </a:rPr>
              <a:t>https://upm.vn/program/16</a:t>
            </a:r>
          </a:p>
        </p:txBody>
      </p:sp>
    </p:spTree>
    <p:extLst>
      <p:ext uri="{BB962C8B-B14F-4D97-AF65-F5344CB8AC3E}">
        <p14:creationId xmlns:p14="http://schemas.microsoft.com/office/powerpoint/2010/main" val="2272553496"/>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ftr="0" dt="0"/>
  <p:txStyles>
    <p:titleStyle>
      <a:lvl1pPr algn="l" defTabSz="844083" rtl="0" eaLnBrk="1" latinLnBrk="0" hangingPunct="1">
        <a:lnSpc>
          <a:spcPct val="90000"/>
        </a:lnSpc>
        <a:spcBef>
          <a:spcPct val="0"/>
        </a:spcBef>
        <a:buNone/>
        <a:defRPr sz="4062" kern="1200">
          <a:ln>
            <a:noFill/>
          </a:ln>
          <a:solidFill>
            <a:srgbClr val="FF0000"/>
          </a:solidFill>
          <a:latin typeface="+mj-lt"/>
          <a:ea typeface="+mj-ea"/>
          <a:cs typeface="+mj-cs"/>
        </a:defRPr>
      </a:lvl1pPr>
    </p:titleStyle>
    <p:bodyStyle>
      <a:lvl1pPr marL="211021" indent="-211021" algn="l" defTabSz="844083" rtl="0" eaLnBrk="1" latinLnBrk="0" hangingPunct="1">
        <a:lnSpc>
          <a:spcPct val="90000"/>
        </a:lnSpc>
        <a:spcBef>
          <a:spcPts val="923"/>
        </a:spcBef>
        <a:buFont typeface="Arial" panose="020B0604020202020204" pitchFamily="34" charset="0"/>
        <a:buChar char="•"/>
        <a:defRPr sz="2585" kern="1200">
          <a:solidFill>
            <a:schemeClr val="tx1"/>
          </a:solidFill>
          <a:latin typeface="+mn-lt"/>
          <a:ea typeface="+mn-ea"/>
          <a:cs typeface="+mn-cs"/>
        </a:defRPr>
      </a:lvl1pPr>
      <a:lvl2pPr marL="633062" indent="-211021" algn="l" defTabSz="844083" rtl="0" eaLnBrk="1" latinLnBrk="0" hangingPunct="1">
        <a:lnSpc>
          <a:spcPct val="90000"/>
        </a:lnSpc>
        <a:spcBef>
          <a:spcPts val="462"/>
        </a:spcBef>
        <a:buFont typeface="Arial" panose="020B0604020202020204" pitchFamily="34" charset="0"/>
        <a:buChar char="•"/>
        <a:defRPr sz="2215" kern="1200">
          <a:solidFill>
            <a:schemeClr val="tx1"/>
          </a:solidFill>
          <a:latin typeface="+mn-lt"/>
          <a:ea typeface="+mn-ea"/>
          <a:cs typeface="+mn-cs"/>
        </a:defRPr>
      </a:lvl2pPr>
      <a:lvl3pPr marL="1055103" indent="-211021" algn="l" defTabSz="844083" rtl="0" eaLnBrk="1" latinLnBrk="0" hangingPunct="1">
        <a:lnSpc>
          <a:spcPct val="90000"/>
        </a:lnSpc>
        <a:spcBef>
          <a:spcPts val="462"/>
        </a:spcBef>
        <a:buFont typeface="Arial" panose="020B0604020202020204" pitchFamily="34" charset="0"/>
        <a:buChar char="•"/>
        <a:defRPr sz="1846" kern="1200">
          <a:solidFill>
            <a:schemeClr val="tx1"/>
          </a:solidFill>
          <a:latin typeface="+mn-lt"/>
          <a:ea typeface="+mn-ea"/>
          <a:cs typeface="+mn-cs"/>
        </a:defRPr>
      </a:lvl3pPr>
      <a:lvl4pPr marL="1477145"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4pPr>
      <a:lvl5pPr marL="1899186"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mediafire.com/file/o9kd87yhdw2y4kx/Crocodile_Clips.ra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6" Type="http://schemas.openxmlformats.org/officeDocument/2006/relationships/image" Target="../media/image21.tmp"/><Relationship Id="rId5" Type="http://schemas.openxmlformats.org/officeDocument/2006/relationships/image" Target="../media/image20.tmp"/><Relationship Id="rId4" Type="http://schemas.openxmlformats.org/officeDocument/2006/relationships/image" Target="../media/image19.tmp"/></Relationships>
</file>

<file path=ppt/slides/_rels/slide61.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 Id="rId4" Type="http://schemas.openxmlformats.org/officeDocument/2006/relationships/image" Target="../media/image24.tmp"/></Relationships>
</file>

<file path=ppt/slides/_rels/slide62.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image" Target="../media/image28.tmp"/><Relationship Id="rId4" Type="http://schemas.openxmlformats.org/officeDocument/2006/relationships/image" Target="../media/image27.tmp"/></Relationships>
</file>

<file path=ppt/slides/_rels/slide6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5.wmf"/><Relationship Id="rId5" Type="http://schemas.openxmlformats.org/officeDocument/2006/relationships/oleObject" Target="../embeddings/oleObject2.bin"/><Relationship Id="rId4" Type="http://schemas.openxmlformats.org/officeDocument/2006/relationships/image" Target="../media/image44.w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http://3.bp.blogspot.com/-Hlls_FJ4s64/TgYSlEBpLAI/AAAAAAAAAAs/FRXEWP0dZkM/s400/1.bmp" TargetMode="External"/><Relationship Id="rId2" Type="http://schemas.openxmlformats.org/officeDocument/2006/relationships/image" Target="../media/image4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8">
            <a:extLst>
              <a:ext uri="{FF2B5EF4-FFF2-40B4-BE49-F238E27FC236}">
                <a16:creationId xmlns:a16="http://schemas.microsoft.com/office/drawing/2014/main" id="{A4058447-DFD0-42E9-8BF5-26DD06AA602C}"/>
              </a:ext>
            </a:extLst>
          </p:cNvPr>
          <p:cNvSpPr>
            <a:spLocks noChangeArrowheads="1"/>
          </p:cNvSpPr>
          <p:nvPr/>
        </p:nvSpPr>
        <p:spPr bwMode="auto">
          <a:xfrm>
            <a:off x="0" y="1077973"/>
            <a:ext cx="12191999" cy="172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16531" marR="0" lvl="0" indent="-316531" algn="ctr" defTabSz="422041" rtl="0" eaLnBrk="1" fontAlgn="auto" latinLnBrk="0" hangingPunct="1">
              <a:lnSpc>
                <a:spcPct val="100000"/>
              </a:lnSpc>
              <a:spcBef>
                <a:spcPct val="20000"/>
              </a:spcBef>
              <a:spcAft>
                <a:spcPts val="0"/>
              </a:spcAft>
              <a:buClrTx/>
              <a:buSzTx/>
              <a:buFontTx/>
              <a:buNone/>
              <a:tabLst/>
              <a:defRPr/>
            </a:pPr>
            <a:r>
              <a:rPr kumimoji="0" lang="en-US" altLang="en-US" sz="26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CHƯƠNG 6:</a:t>
            </a:r>
          </a:p>
          <a:p>
            <a:pPr marL="316531" marR="0" lvl="0" indent="-316531" algn="ctr" defTabSz="422041" rtl="0" eaLnBrk="1" fontAlgn="auto" latinLnBrk="0" hangingPunct="1">
              <a:lnSpc>
                <a:spcPct val="100000"/>
              </a:lnSpc>
              <a:spcBef>
                <a:spcPct val="20000"/>
              </a:spcBef>
              <a:spcAft>
                <a:spcPts val="0"/>
              </a:spcAft>
              <a:buClrTx/>
              <a:buSzTx/>
              <a:buFontTx/>
              <a:buNone/>
              <a:tabLst/>
              <a:defRPr/>
            </a:pPr>
            <a:r>
              <a:rPr kumimoji="0" lang="en-US" altLang="en-US" sz="36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altLang="en-US" sz="34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CHƯƠNG TRÌNH VÀ BIỂU DIỄN THUẬT TOÁN</a:t>
            </a:r>
          </a:p>
          <a:p>
            <a:pPr marL="316531" marR="0" lvl="0" indent="-316531" algn="ctr" defTabSz="422041" rtl="0" eaLnBrk="1" fontAlgn="auto" latinLnBrk="0" hangingPunct="1">
              <a:lnSpc>
                <a:spcPct val="100000"/>
              </a:lnSpc>
              <a:spcBef>
                <a:spcPct val="20000"/>
              </a:spcBef>
              <a:spcAft>
                <a:spcPts val="0"/>
              </a:spcAft>
              <a:buClrTx/>
              <a:buSzTx/>
              <a:buFontTx/>
              <a:buNone/>
              <a:tabLst/>
              <a:defRPr/>
            </a:pPr>
            <a:r>
              <a:rPr lang="en-US" altLang="en-US" sz="2000" b="1">
                <a:solidFill>
                  <a:srgbClr val="FF0000"/>
                </a:solidFill>
                <a:latin typeface="Times New Roman" panose="02020603050405020304" pitchFamily="18" charset="0"/>
                <a:cs typeface="Times New Roman" panose="02020603050405020304" pitchFamily="18" charset="0"/>
              </a:rPr>
              <a:t>(PROGRAM AND REPRESENTING ALGORITHMS)</a:t>
            </a:r>
            <a:endParaRPr kumimoji="0" lang="en-US" altLang="en-US" sz="2000" b="1"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316531" marR="0" lvl="0" indent="-316531" algn="ctr" defTabSz="422041" rtl="0" eaLnBrk="1" fontAlgn="auto" latinLnBrk="0" hangingPunct="1">
              <a:lnSpc>
                <a:spcPct val="100000"/>
              </a:lnSpc>
              <a:spcBef>
                <a:spcPct val="20000"/>
              </a:spcBef>
              <a:spcAft>
                <a:spcPts val="0"/>
              </a:spcAft>
              <a:buClrTx/>
              <a:buSzTx/>
              <a:buFontTx/>
              <a:buNone/>
              <a:tabLst/>
              <a:defRPr/>
            </a:pPr>
            <a:r>
              <a:rPr kumimoji="0" lang="en-US" altLang="en-US" sz="1100" b="1"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Thời gian: 10 tiết</a:t>
            </a:r>
          </a:p>
        </p:txBody>
      </p:sp>
      <p:sp>
        <p:nvSpPr>
          <p:cNvPr id="6" name="Rectangle 3">
            <a:extLst>
              <a:ext uri="{FF2B5EF4-FFF2-40B4-BE49-F238E27FC236}">
                <a16:creationId xmlns:a16="http://schemas.microsoft.com/office/drawing/2014/main" id="{49916D55-02A2-430D-97CA-EDC61C96315C}"/>
              </a:ext>
            </a:extLst>
          </p:cNvPr>
          <p:cNvSpPr txBox="1">
            <a:spLocks noChangeArrowheads="1"/>
          </p:cNvSpPr>
          <p:nvPr/>
        </p:nvSpPr>
        <p:spPr bwMode="auto">
          <a:xfrm>
            <a:off x="6230953" y="382449"/>
            <a:ext cx="3824654" cy="347146"/>
          </a:xfrm>
          <a:prstGeom prst="rect">
            <a:avLst/>
          </a:prstGeom>
          <a:noFill/>
          <a:ln>
            <a:noFill/>
          </a:ln>
        </p:spPr>
        <p:txBody>
          <a:bodyPr/>
          <a:lstStyle>
            <a:lvl1pPr marL="0" indent="0" algn="l" rtl="0" eaLnBrk="0" fontAlgn="base" hangingPunct="0">
              <a:spcBef>
                <a:spcPct val="20000"/>
              </a:spcBef>
              <a:spcAft>
                <a:spcPct val="0"/>
              </a:spcAft>
              <a:buClr>
                <a:schemeClr val="accent1"/>
              </a:buClr>
              <a:buSzPct val="70000"/>
              <a:buFont typeface="Wingdings" pitchFamily="2" charset="2"/>
              <a:buNone/>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marR="0" lvl="0" indent="0" algn="ctr" defTabSz="422041" rtl="0" eaLnBrk="1" fontAlgn="base" latinLnBrk="0" hangingPunct="1">
              <a:lnSpc>
                <a:spcPct val="90000"/>
              </a:lnSpc>
              <a:spcBef>
                <a:spcPct val="20000"/>
              </a:spcBef>
              <a:spcAft>
                <a:spcPct val="0"/>
              </a:spcAft>
              <a:buClr>
                <a:srgbClr val="4472C4"/>
              </a:buClr>
              <a:buSzPct val="70000"/>
              <a:buFont typeface="Wingdings" pitchFamily="2" charset="2"/>
              <a:buNone/>
              <a:tabLst/>
              <a:defRPr/>
            </a:pPr>
            <a:r>
              <a:rPr kumimoji="0" lang="en-US" altLang="en-US" sz="1846"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KHOA CÔNG NGHỆ THÔNG TIN</a:t>
            </a:r>
          </a:p>
        </p:txBody>
      </p:sp>
      <p:pic>
        <p:nvPicPr>
          <p:cNvPr id="2" name="Picture 1">
            <a:extLst>
              <a:ext uri="{FF2B5EF4-FFF2-40B4-BE49-F238E27FC236}">
                <a16:creationId xmlns:a16="http://schemas.microsoft.com/office/drawing/2014/main" id="{5C0A30E4-39E1-406C-9BB2-15D75FE39B8C}"/>
              </a:ext>
            </a:extLst>
          </p:cNvPr>
          <p:cNvPicPr>
            <a:picLocks noChangeAspect="1"/>
          </p:cNvPicPr>
          <p:nvPr/>
        </p:nvPicPr>
        <p:blipFill>
          <a:blip r:embed="rId2"/>
          <a:stretch>
            <a:fillRect/>
          </a:stretch>
        </p:blipFill>
        <p:spPr>
          <a:xfrm>
            <a:off x="76923" y="-7621"/>
            <a:ext cx="3824654" cy="1112045"/>
          </a:xfrm>
          <a:prstGeom prst="rect">
            <a:avLst/>
          </a:prstGeom>
        </p:spPr>
      </p:pic>
      <p:sp>
        <p:nvSpPr>
          <p:cNvPr id="8" name="Rectangle 3">
            <a:extLst>
              <a:ext uri="{FF2B5EF4-FFF2-40B4-BE49-F238E27FC236}">
                <a16:creationId xmlns:a16="http://schemas.microsoft.com/office/drawing/2014/main" id="{57F20A2F-DAC0-4E8A-B694-AC25983F4FA4}"/>
              </a:ext>
            </a:extLst>
          </p:cNvPr>
          <p:cNvSpPr txBox="1">
            <a:spLocks noChangeArrowheads="1"/>
          </p:cNvSpPr>
          <p:nvPr/>
        </p:nvSpPr>
        <p:spPr>
          <a:xfrm>
            <a:off x="9830524" y="5612568"/>
            <a:ext cx="2361476" cy="678656"/>
          </a:xfrm>
          <a:prstGeom prst="rect">
            <a:avLst/>
          </a:prstGeom>
        </p:spPr>
        <p:txBody>
          <a:bodyPr>
            <a:normAutofit/>
          </a:bodyPr>
          <a:lstStyle>
            <a:lvl1pPr marL="0" indent="0" algn="ctr" defTabSz="742950" rtl="0" fontAlgn="base">
              <a:lnSpc>
                <a:spcPct val="90000"/>
              </a:lnSpc>
              <a:spcBef>
                <a:spcPts val="813"/>
              </a:spcBef>
              <a:spcAft>
                <a:spcPct val="0"/>
              </a:spcAft>
              <a:buFont typeface="Arial" panose="020B0604020202020204" pitchFamily="34" charset="0"/>
              <a:buNone/>
              <a:defRPr sz="1950" kern="1200">
                <a:solidFill>
                  <a:schemeClr val="tx1"/>
                </a:solidFill>
                <a:latin typeface="+mn-lt"/>
                <a:ea typeface="+mn-ea"/>
                <a:cs typeface="+mn-cs"/>
              </a:defRPr>
            </a:lvl1pPr>
            <a:lvl2pPr marL="371475" indent="0" algn="ctr" defTabSz="742950" rtl="0" fontAlgn="base">
              <a:lnSpc>
                <a:spcPct val="90000"/>
              </a:lnSpc>
              <a:spcBef>
                <a:spcPts val="400"/>
              </a:spcBef>
              <a:spcAft>
                <a:spcPct val="0"/>
              </a:spcAft>
              <a:buFont typeface="Arial" panose="020B0604020202020204" pitchFamily="34" charset="0"/>
              <a:buNone/>
              <a:defRPr sz="1625" kern="1200">
                <a:solidFill>
                  <a:schemeClr val="tx1"/>
                </a:solidFill>
                <a:latin typeface="+mn-lt"/>
                <a:ea typeface="+mn-ea"/>
                <a:cs typeface="+mn-cs"/>
              </a:defRPr>
            </a:lvl2pPr>
            <a:lvl3pPr marL="742950" indent="0" algn="ctr" defTabSz="742950" rtl="0" fontAlgn="base">
              <a:lnSpc>
                <a:spcPct val="90000"/>
              </a:lnSpc>
              <a:spcBef>
                <a:spcPts val="400"/>
              </a:spcBef>
              <a:spcAft>
                <a:spcPct val="0"/>
              </a:spcAft>
              <a:buFont typeface="Arial" panose="020B0604020202020204" pitchFamily="34" charset="0"/>
              <a:buNone/>
              <a:defRPr sz="1463" kern="1200">
                <a:solidFill>
                  <a:schemeClr val="tx1"/>
                </a:solidFill>
                <a:latin typeface="+mn-lt"/>
                <a:ea typeface="+mn-ea"/>
                <a:cs typeface="+mn-cs"/>
              </a:defRPr>
            </a:lvl3pPr>
            <a:lvl4pPr marL="1114425"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4pPr>
            <a:lvl5pPr marL="1485900"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5pPr>
            <a:lvl6pPr marL="185737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6pPr>
            <a:lvl7pPr marL="222885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7pPr>
            <a:lvl8pPr marL="260032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8pPr>
            <a:lvl9pPr marL="297180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9pPr>
          </a:lstStyle>
          <a:p>
            <a:pPr marL="0" marR="0" lvl="0" indent="0" algn="l" defTabSz="685817"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en-US" sz="1200" b="1"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Biên soạn: ThS.Phạm Văn Đăng</a:t>
            </a:r>
          </a:p>
          <a:p>
            <a:pPr marL="0" marR="0" lvl="0" indent="0" algn="l" defTabSz="685817"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altLang="en-US" sz="1200" b="1"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Email: pvdang@ntt.edu.vn</a:t>
            </a:r>
          </a:p>
        </p:txBody>
      </p:sp>
      <p:pic>
        <p:nvPicPr>
          <p:cNvPr id="7" name="Picture 6">
            <a:extLst>
              <a:ext uri="{FF2B5EF4-FFF2-40B4-BE49-F238E27FC236}">
                <a16:creationId xmlns:a16="http://schemas.microsoft.com/office/drawing/2014/main" id="{B366FA8D-396B-4471-8398-77C47E872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7383" y="180889"/>
            <a:ext cx="1109774" cy="720000"/>
          </a:xfrm>
          <a:prstGeom prst="rect">
            <a:avLst/>
          </a:prstGeom>
        </p:spPr>
      </p:pic>
      <p:sp>
        <p:nvSpPr>
          <p:cNvPr id="11" name="Slide Number Placeholder 10">
            <a:extLst>
              <a:ext uri="{FF2B5EF4-FFF2-40B4-BE49-F238E27FC236}">
                <a16:creationId xmlns:a16="http://schemas.microsoft.com/office/drawing/2014/main" id="{051A2F72-930B-4DCB-84BF-E641872B9B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108"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8" b="0" i="0" u="none" strike="noStrike" kern="1200" cap="none" spc="0" normalizeH="0" baseline="0" noProof="0">
              <a:ln>
                <a:noFill/>
              </a:ln>
              <a:solidFill>
                <a:prstClr val="black">
                  <a:tint val="75000"/>
                </a:prstClr>
              </a:solidFill>
              <a:effectLst/>
              <a:uLnTx/>
              <a:uFillTx/>
              <a:latin typeface="Arial"/>
              <a:ea typeface="+mn-ea"/>
              <a:cs typeface="+mn-cs"/>
            </a:endParaRPr>
          </a:p>
        </p:txBody>
      </p:sp>
      <p:pic>
        <p:nvPicPr>
          <p:cNvPr id="4" name="Picture 3">
            <a:extLst>
              <a:ext uri="{FF2B5EF4-FFF2-40B4-BE49-F238E27FC236}">
                <a16:creationId xmlns:a16="http://schemas.microsoft.com/office/drawing/2014/main" id="{81010717-3231-41F0-B9EC-0C43FC19C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982" y="2775545"/>
            <a:ext cx="4827941" cy="3576051"/>
          </a:xfrm>
          <a:prstGeom prst="rect">
            <a:avLst/>
          </a:prstGeom>
          <a:ln>
            <a:solidFill>
              <a:schemeClr val="tx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440754" y="28282"/>
            <a:ext cx="11751246" cy="1008668"/>
          </a:xfrm>
        </p:spPr>
        <p:txBody>
          <a:bodyPr/>
          <a:lstStyle/>
          <a:p>
            <a:r>
              <a:rPr lang="en-US"/>
              <a:t>1. Khái niệm thuật toán</a:t>
            </a:r>
          </a:p>
        </p:txBody>
      </p:sp>
      <p:sp>
        <p:nvSpPr>
          <p:cNvPr id="2" name="Content Placeholder 1"/>
          <p:cNvSpPr>
            <a:spLocks noGrp="1"/>
          </p:cNvSpPr>
          <p:nvPr>
            <p:ph idx="1"/>
          </p:nvPr>
        </p:nvSpPr>
        <p:spPr>
          <a:xfrm>
            <a:off x="722886" y="1036949"/>
            <a:ext cx="11093270" cy="5381509"/>
          </a:xfrm>
        </p:spPr>
        <p:txBody>
          <a:bodyPr>
            <a:normAutofit fontScale="85000" lnSpcReduction="10000"/>
          </a:bodyPr>
          <a:lstStyle/>
          <a:p>
            <a:pPr marL="0" indent="0" algn="just">
              <a:lnSpc>
                <a:spcPct val="150000"/>
              </a:lnSpc>
              <a:buNone/>
            </a:pPr>
            <a:r>
              <a:rPr lang="en-US" b="1"/>
              <a:t>1.2. Các bước giải </a:t>
            </a:r>
            <a:r>
              <a:rPr lang="en-US" b="1">
                <a:solidFill>
                  <a:srgbClr val="FF0000"/>
                </a:solidFill>
              </a:rPr>
              <a:t>bài toán</a:t>
            </a:r>
            <a:r>
              <a:rPr lang="en-US" b="1"/>
              <a:t> bằng máy tính điện tử (tt)</a:t>
            </a:r>
          </a:p>
          <a:p>
            <a:pPr marL="61913" indent="0" algn="just">
              <a:lnSpc>
                <a:spcPct val="150000"/>
              </a:lnSpc>
              <a:buNone/>
            </a:pPr>
            <a:r>
              <a:rPr lang="vi-VN" sz="2800" b="1">
                <a:solidFill>
                  <a:srgbClr val="FF0000"/>
                </a:solidFill>
              </a:rPr>
              <a:t>Bước 4:</a:t>
            </a:r>
            <a:r>
              <a:rPr lang="vi-VN" sz="2800"/>
              <a:t> Hiệu chỉnh</a:t>
            </a:r>
          </a:p>
          <a:p>
            <a:pPr marL="519113" indent="-284163" algn="just">
              <a:lnSpc>
                <a:spcPct val="150000"/>
              </a:lnSpc>
            </a:pPr>
            <a:r>
              <a:rPr lang="vi-VN" sz="2800"/>
              <a:t>Sau khi được viết xong, chương trình</a:t>
            </a:r>
            <a:r>
              <a:rPr lang="en-US" sz="2800"/>
              <a:t> </a:t>
            </a:r>
            <a:r>
              <a:rPr lang="vi-VN" sz="2800"/>
              <a:t>vẫn còn có</a:t>
            </a:r>
            <a:r>
              <a:rPr lang="en-US" sz="2800"/>
              <a:t> </a:t>
            </a:r>
            <a:r>
              <a:rPr lang="vi-VN" sz="2800"/>
              <a:t>thể có nhiều lỗi khác chưa phát hiện được nên</a:t>
            </a:r>
            <a:r>
              <a:rPr lang="en-US" sz="2800"/>
              <a:t> </a:t>
            </a:r>
            <a:r>
              <a:rPr lang="vi-VN" sz="2800"/>
              <a:t>chương trình có thể không cho kết quả đúng. </a:t>
            </a:r>
          </a:p>
          <a:p>
            <a:pPr marL="519113" indent="-284163" algn="just">
              <a:lnSpc>
                <a:spcPct val="150000"/>
              </a:lnSpc>
            </a:pPr>
            <a:r>
              <a:rPr lang="vi-VN" sz="2800"/>
              <a:t>Vì vậy, cần phải thử</a:t>
            </a:r>
            <a:r>
              <a:rPr lang="en-US" sz="2800"/>
              <a:t> </a:t>
            </a:r>
            <a:r>
              <a:rPr lang="vi-VN" sz="2800"/>
              <a:t>chương trình bằng cách</a:t>
            </a:r>
            <a:r>
              <a:rPr lang="en-US" sz="2800"/>
              <a:t> </a:t>
            </a:r>
            <a:r>
              <a:rPr lang="vi-VN" sz="2800"/>
              <a:t>thực hiện nó với một số bộ </a:t>
            </a:r>
            <a:r>
              <a:rPr lang="en-US" sz="2800"/>
              <a:t>dữ liệu </a:t>
            </a:r>
            <a:r>
              <a:rPr lang="vi-VN" sz="2800"/>
              <a:t>Input tiêu biểu phụ</a:t>
            </a:r>
            <a:r>
              <a:rPr lang="en-US" sz="2800"/>
              <a:t> </a:t>
            </a:r>
            <a:r>
              <a:rPr lang="vi-VN" sz="2800"/>
              <a:t>thuộc</a:t>
            </a:r>
            <a:r>
              <a:rPr lang="en-US" sz="2800"/>
              <a:t> </a:t>
            </a:r>
            <a:r>
              <a:rPr lang="vi-VN" sz="2800"/>
              <a:t>vào</a:t>
            </a:r>
            <a:r>
              <a:rPr lang="en-US" sz="2800"/>
              <a:t> </a:t>
            </a:r>
            <a:r>
              <a:rPr lang="vi-VN" sz="2800"/>
              <a:t>đặc</a:t>
            </a:r>
            <a:r>
              <a:rPr lang="en-US" sz="2800"/>
              <a:t> </a:t>
            </a:r>
            <a:r>
              <a:rPr lang="vi-VN" sz="2800"/>
              <a:t>thù của bài toán. </a:t>
            </a:r>
          </a:p>
          <a:p>
            <a:pPr marL="519113" indent="-284163" algn="just">
              <a:lnSpc>
                <a:spcPct val="150000"/>
              </a:lnSpc>
            </a:pPr>
            <a:r>
              <a:rPr lang="vi-VN" sz="2800"/>
              <a:t>Các bộ </a:t>
            </a:r>
            <a:r>
              <a:rPr lang="en-US" sz="2800"/>
              <a:t>dữ liệu </a:t>
            </a:r>
            <a:r>
              <a:rPr lang="vi-VN" sz="2800"/>
              <a:t>Input này gọi là các Test. </a:t>
            </a:r>
          </a:p>
          <a:p>
            <a:pPr marL="519113" indent="-284163" algn="just">
              <a:lnSpc>
                <a:spcPct val="150000"/>
              </a:lnSpc>
            </a:pPr>
            <a:r>
              <a:rPr lang="vi-VN" sz="2800"/>
              <a:t>Nếu có sai sót, ta phải sửa chương trình rồi thử</a:t>
            </a:r>
            <a:r>
              <a:rPr lang="en-US" sz="2800"/>
              <a:t> </a:t>
            </a:r>
            <a:r>
              <a:rPr lang="vi-VN" sz="2800"/>
              <a:t>lại </a:t>
            </a:r>
            <a:r>
              <a:rPr lang="vi-VN" sz="2800">
                <a:sym typeface="Symbol"/>
              </a:rPr>
              <a:t></a:t>
            </a:r>
            <a:r>
              <a:rPr lang="en-US" sz="2800">
                <a:sym typeface="Symbol"/>
              </a:rPr>
              <a:t> </a:t>
            </a:r>
            <a:r>
              <a:rPr lang="vi-VN" sz="2800" b="1">
                <a:solidFill>
                  <a:srgbClr val="FF0000"/>
                </a:solidFill>
              </a:rPr>
              <a:t>Quá</a:t>
            </a:r>
            <a:r>
              <a:rPr lang="en-US" sz="2800" b="1">
                <a:solidFill>
                  <a:srgbClr val="FF0000"/>
                </a:solidFill>
              </a:rPr>
              <a:t> </a:t>
            </a:r>
            <a:r>
              <a:rPr lang="vi-VN" sz="2800" b="1">
                <a:solidFill>
                  <a:srgbClr val="FF0000"/>
                </a:solidFill>
              </a:rPr>
              <a:t>trình</a:t>
            </a:r>
            <a:r>
              <a:rPr lang="en-US" sz="2800" b="1">
                <a:solidFill>
                  <a:srgbClr val="FF0000"/>
                </a:solidFill>
              </a:rPr>
              <a:t> </a:t>
            </a:r>
            <a:r>
              <a:rPr lang="vi-VN" sz="2800" b="1">
                <a:solidFill>
                  <a:srgbClr val="FF0000"/>
                </a:solidFill>
              </a:rPr>
              <a:t>này được gọi là hiệu chỉnh.</a:t>
            </a:r>
            <a:r>
              <a:rPr lang="vi-VN" sz="2800"/>
              <a:t> </a:t>
            </a:r>
            <a:endParaRPr lang="en-US"/>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10</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17FCE191-96E1-462C-9640-04E13CEC78D5}"/>
              </a:ext>
            </a:extLst>
          </p:cNvPr>
          <p:cNvSpPr>
            <a:spLocks noGrp="1"/>
          </p:cNvSpPr>
          <p:nvPr>
            <p:ph type="sldNum" sz="quarter" idx="12"/>
          </p:nvPr>
        </p:nvSpPr>
        <p:spPr/>
        <p:txBody>
          <a:bodyPr/>
          <a:lstStyle/>
          <a:p>
            <a:fld id="{FE1236C6-0024-4286-AA03-0A6E67CE63D4}" type="slidenum">
              <a:rPr lang="en-US" smtClean="0"/>
              <a:t>10</a:t>
            </a:fld>
            <a:endParaRPr lang="en-US"/>
          </a:p>
        </p:txBody>
      </p:sp>
    </p:spTree>
    <p:extLst>
      <p:ext uri="{BB962C8B-B14F-4D97-AF65-F5344CB8AC3E}">
        <p14:creationId xmlns:p14="http://schemas.microsoft.com/office/powerpoint/2010/main" val="964818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a:bodyPr>
          <a:lstStyle/>
          <a:p>
            <a:pPr marL="0" indent="0" algn="ctr">
              <a:buNone/>
            </a:pPr>
            <a:r>
              <a:rPr lang="en-US" sz="4400" b="1">
                <a:solidFill>
                  <a:srgbClr val="FF0000"/>
                </a:solidFill>
              </a:rPr>
              <a:t>THANKS FOR YOUR ATTENTION</a:t>
            </a:r>
            <a:endParaRPr lang="en-US" sz="4400">
              <a:solidFill>
                <a:srgbClr val="FF0000"/>
              </a:solidFill>
            </a:endParaRPr>
          </a:p>
        </p:txBody>
      </p:sp>
      <p:sp>
        <p:nvSpPr>
          <p:cNvPr id="3" name="Slide Number Placeholder 2">
            <a:extLst>
              <a:ext uri="{FF2B5EF4-FFF2-40B4-BE49-F238E27FC236}">
                <a16:creationId xmlns:a16="http://schemas.microsoft.com/office/drawing/2014/main" id="{FE85C6C0-F4ED-4EF5-9747-E1B2FB998767}"/>
              </a:ext>
            </a:extLst>
          </p:cNvPr>
          <p:cNvSpPr>
            <a:spLocks noGrp="1"/>
          </p:cNvSpPr>
          <p:nvPr>
            <p:ph type="sldNum" sz="quarter" idx="12"/>
          </p:nvPr>
        </p:nvSpPr>
        <p:spPr/>
        <p:txBody>
          <a:bodyPr/>
          <a:lstStyle/>
          <a:p>
            <a:fld id="{FE1236C6-0024-4286-AA03-0A6E67CE63D4}" type="slidenum">
              <a:rPr lang="en-US" smtClean="0"/>
              <a:t>100</a:t>
            </a:fld>
            <a:endParaRPr lang="en-US"/>
          </a:p>
        </p:txBody>
      </p:sp>
    </p:spTree>
    <p:extLst>
      <p:ext uri="{BB962C8B-B14F-4D97-AF65-F5344CB8AC3E}">
        <p14:creationId xmlns:p14="http://schemas.microsoft.com/office/powerpoint/2010/main" val="57809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664420" y="28282"/>
            <a:ext cx="11527580" cy="1008668"/>
          </a:xfrm>
        </p:spPr>
        <p:txBody>
          <a:bodyPr/>
          <a:lstStyle/>
          <a:p>
            <a:r>
              <a:rPr lang="en-US"/>
              <a:t>1. Khái niệm thuật toán</a:t>
            </a:r>
          </a:p>
        </p:txBody>
      </p:sp>
      <p:sp>
        <p:nvSpPr>
          <p:cNvPr id="2" name="Content Placeholder 1"/>
          <p:cNvSpPr>
            <a:spLocks noGrp="1"/>
          </p:cNvSpPr>
          <p:nvPr>
            <p:ph idx="1"/>
          </p:nvPr>
        </p:nvSpPr>
        <p:spPr>
          <a:xfrm>
            <a:off x="838200" y="1121083"/>
            <a:ext cx="10515600" cy="5297376"/>
          </a:xfrm>
        </p:spPr>
        <p:txBody>
          <a:bodyPr>
            <a:normAutofit lnSpcReduction="10000"/>
          </a:bodyPr>
          <a:lstStyle/>
          <a:p>
            <a:pPr marL="0" indent="0" algn="just">
              <a:lnSpc>
                <a:spcPct val="150000"/>
              </a:lnSpc>
              <a:buNone/>
            </a:pPr>
            <a:r>
              <a:rPr lang="en-US" sz="3000" b="1"/>
              <a:t>1.2. Các bước giải </a:t>
            </a:r>
            <a:r>
              <a:rPr lang="en-US" sz="3000" b="1">
                <a:solidFill>
                  <a:srgbClr val="FF0000"/>
                </a:solidFill>
              </a:rPr>
              <a:t>bài toán</a:t>
            </a:r>
            <a:r>
              <a:rPr lang="en-US" sz="3000" b="1"/>
              <a:t> bằng máy tính điện tử (tt)</a:t>
            </a:r>
          </a:p>
          <a:p>
            <a:pPr marL="61913" indent="0" algn="just">
              <a:lnSpc>
                <a:spcPct val="150000"/>
              </a:lnSpc>
              <a:buNone/>
            </a:pPr>
            <a:r>
              <a:rPr lang="vi-VN" sz="2600" b="1">
                <a:solidFill>
                  <a:srgbClr val="FF0000"/>
                </a:solidFill>
              </a:rPr>
              <a:t>Bước 5:</a:t>
            </a:r>
            <a:r>
              <a:rPr lang="vi-VN" sz="2600"/>
              <a:t> Viết tài liệu</a:t>
            </a:r>
            <a:endParaRPr lang="en-US" sz="2600"/>
          </a:p>
          <a:p>
            <a:pPr marL="519113" indent="-284163" algn="just">
              <a:lnSpc>
                <a:spcPct val="150000"/>
              </a:lnSpc>
            </a:pPr>
            <a:r>
              <a:rPr lang="vi-VN" sz="2600"/>
              <a:t>Tài</a:t>
            </a:r>
            <a:r>
              <a:rPr lang="en-US" sz="2600"/>
              <a:t> </a:t>
            </a:r>
            <a:r>
              <a:rPr lang="vi-VN" sz="2600"/>
              <a:t>liệu</a:t>
            </a:r>
            <a:r>
              <a:rPr lang="en-US" sz="2600"/>
              <a:t> </a:t>
            </a:r>
            <a:r>
              <a:rPr lang="vi-VN" sz="2600"/>
              <a:t>phải mô tả chi tiết bài toán, thuật toán,</a:t>
            </a:r>
            <a:r>
              <a:rPr lang="en-US" sz="2600"/>
              <a:t> </a:t>
            </a:r>
            <a:r>
              <a:rPr lang="vi-VN" sz="2600"/>
              <a:t>chương </a:t>
            </a:r>
            <a:r>
              <a:rPr lang="en-US" sz="2600"/>
              <a:t> </a:t>
            </a:r>
            <a:r>
              <a:rPr lang="vi-VN" sz="2600"/>
              <a:t>trình, kết quả </a:t>
            </a:r>
            <a:r>
              <a:rPr lang="en-US" sz="2600"/>
              <a:t>t</a:t>
            </a:r>
            <a:r>
              <a:rPr lang="vi-VN" sz="2600"/>
              <a:t>hử nghiệm và hướng dẫn</a:t>
            </a:r>
            <a:r>
              <a:rPr lang="en-US" sz="2600"/>
              <a:t> </a:t>
            </a:r>
            <a:r>
              <a:rPr lang="vi-VN" sz="2600"/>
              <a:t>sử dụng. </a:t>
            </a:r>
          </a:p>
          <a:p>
            <a:pPr marL="519113" indent="-284163" algn="just">
              <a:lnSpc>
                <a:spcPct val="150000"/>
              </a:lnSpc>
            </a:pPr>
            <a:r>
              <a:rPr lang="vi-VN" sz="2600"/>
              <a:t>Tài liệu này rất có ích cho người sử dụng chương</a:t>
            </a:r>
            <a:r>
              <a:rPr lang="en-US" sz="2600"/>
              <a:t> </a:t>
            </a:r>
            <a:r>
              <a:rPr lang="vi-VN" sz="2600"/>
              <a:t>trình và cho việc</a:t>
            </a:r>
            <a:r>
              <a:rPr lang="en-US" sz="2600"/>
              <a:t> </a:t>
            </a:r>
            <a:r>
              <a:rPr lang="vi-VN" sz="2600"/>
              <a:t>đề xuất những khả năng hoàn</a:t>
            </a:r>
            <a:r>
              <a:rPr lang="en-US" sz="2600"/>
              <a:t> </a:t>
            </a:r>
            <a:r>
              <a:rPr lang="vi-VN" sz="2600"/>
              <a:t>thiện thêm.</a:t>
            </a:r>
          </a:p>
          <a:p>
            <a:pPr marL="61913" indent="0" algn="just">
              <a:lnSpc>
                <a:spcPct val="150000"/>
              </a:lnSpc>
              <a:buNone/>
            </a:pPr>
            <a:r>
              <a:rPr lang="vi-VN" sz="2600" i="1">
                <a:solidFill>
                  <a:srgbClr val="FF0000"/>
                </a:solidFill>
              </a:rPr>
              <a:t>Các bước trên có thể lặp đi lặp lại nhiều lần cho đến</a:t>
            </a:r>
            <a:r>
              <a:rPr lang="en-US" sz="2600" i="1">
                <a:solidFill>
                  <a:srgbClr val="FF0000"/>
                </a:solidFill>
              </a:rPr>
              <a:t> </a:t>
            </a:r>
            <a:r>
              <a:rPr lang="vi-VN" sz="2600" i="1">
                <a:solidFill>
                  <a:srgbClr val="FF0000"/>
                </a:solidFill>
              </a:rPr>
              <a:t>khi mà ta cho là chương trình đã làm việc đúng đắn. </a:t>
            </a:r>
            <a:endParaRPr lang="en-US" sz="2600" i="1">
              <a:solidFill>
                <a:srgbClr val="FF0000"/>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11</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DDBFBFBB-7234-41DB-A11C-359FCB149BD2}"/>
              </a:ext>
            </a:extLst>
          </p:cNvPr>
          <p:cNvSpPr>
            <a:spLocks noGrp="1"/>
          </p:cNvSpPr>
          <p:nvPr>
            <p:ph type="sldNum" sz="quarter" idx="12"/>
          </p:nvPr>
        </p:nvSpPr>
        <p:spPr/>
        <p:txBody>
          <a:bodyPr/>
          <a:lstStyle/>
          <a:p>
            <a:fld id="{FE1236C6-0024-4286-AA03-0A6E67CE63D4}" type="slidenum">
              <a:rPr lang="en-US" smtClean="0"/>
              <a:t>11</a:t>
            </a:fld>
            <a:endParaRPr lang="en-US"/>
          </a:p>
        </p:txBody>
      </p:sp>
    </p:spTree>
    <p:extLst>
      <p:ext uri="{BB962C8B-B14F-4D97-AF65-F5344CB8AC3E}">
        <p14:creationId xmlns:p14="http://schemas.microsoft.com/office/powerpoint/2010/main" val="312589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63137" y="28282"/>
            <a:ext cx="11928863" cy="1008668"/>
          </a:xfrm>
        </p:spPr>
        <p:txBody>
          <a:bodyPr/>
          <a:lstStyle/>
          <a:p>
            <a:r>
              <a:rPr lang="en-US"/>
              <a:t>1. Khái niệm thuật toán</a:t>
            </a:r>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454" y="1157930"/>
            <a:ext cx="7490101" cy="5071831"/>
          </a:xfrm>
          <a:ln>
            <a:solidFill>
              <a:srgbClr val="FF0000"/>
            </a:solidFill>
          </a:ln>
        </p:spPr>
      </p:pic>
      <p:sp>
        <p:nvSpPr>
          <p:cNvPr id="5" name="Content Placeholder 1"/>
          <p:cNvSpPr txBox="1">
            <a:spLocks/>
          </p:cNvSpPr>
          <p:nvPr/>
        </p:nvSpPr>
        <p:spPr>
          <a:xfrm>
            <a:off x="451970" y="1036950"/>
            <a:ext cx="3810975" cy="495849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600"/>
              </a:spcBef>
              <a:buFont typeface="Wingdings" panose="05000000000000000000" pitchFamily="2" charset="2"/>
              <a:buChar char="§"/>
              <a:defRPr sz="32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1pPr>
            <a:lvl2pPr marL="685800" indent="-228600" algn="l" defTabSz="914400" rtl="0" eaLnBrk="1" latinLnBrk="0" hangingPunct="1">
              <a:lnSpc>
                <a:spcPct val="120000"/>
              </a:lnSpc>
              <a:spcBef>
                <a:spcPts val="600"/>
              </a:spcBef>
              <a:buFont typeface="Arial" panose="020B0604020202020204" pitchFamily="34" charset="0"/>
              <a:buChar char="•"/>
              <a:defRPr sz="30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2pPr>
            <a:lvl3pPr marL="1143000" indent="-228600" algn="l" defTabSz="914400" rtl="0" eaLnBrk="1" latinLnBrk="0" hangingPunct="1">
              <a:lnSpc>
                <a:spcPct val="120000"/>
              </a:lnSpc>
              <a:spcBef>
                <a:spcPts val="600"/>
              </a:spcBef>
              <a:buFont typeface="Courier New" panose="02070309020205020404" pitchFamily="49" charset="0"/>
              <a:buChar char="o"/>
              <a:defRPr sz="28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3pPr>
            <a:lvl4pPr marL="1600200" indent="-228600" algn="l" defTabSz="914400" rtl="0" eaLnBrk="1" latinLnBrk="0" hangingPunct="1">
              <a:lnSpc>
                <a:spcPct val="120000"/>
              </a:lnSpc>
              <a:spcBef>
                <a:spcPts val="600"/>
              </a:spcBef>
              <a:buFont typeface="Wingdings" panose="05000000000000000000" pitchFamily="2" charset="2"/>
              <a:buChar char="ü"/>
              <a:defRPr sz="26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4pPr>
            <a:lvl5pPr marL="2057400" indent="-228600" algn="l" defTabSz="914400" rtl="0" eaLnBrk="1" latinLnBrk="0" hangingPunct="1">
              <a:lnSpc>
                <a:spcPct val="120000"/>
              </a:lnSpc>
              <a:spcBef>
                <a:spcPts val="600"/>
              </a:spcBef>
              <a:buFont typeface="Wingdings" panose="05000000000000000000" pitchFamily="2" charset="2"/>
              <a:buChar char="Ø"/>
              <a:defRPr sz="24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b="1">
                <a:solidFill>
                  <a:srgbClr val="FF0000"/>
                </a:solidFill>
              </a:rPr>
              <a:t>Thuật toán</a:t>
            </a:r>
          </a:p>
          <a:p>
            <a:pPr marL="0" indent="0" algn="ctr">
              <a:buFont typeface="Wingdings" panose="05000000000000000000" pitchFamily="2" charset="2"/>
              <a:buNone/>
            </a:pPr>
            <a:r>
              <a:rPr lang="en-US" b="1">
                <a:solidFill>
                  <a:srgbClr val="FF0000"/>
                </a:solidFill>
              </a:rPr>
              <a:t>Algorithm</a:t>
            </a:r>
          </a:p>
          <a:p>
            <a:pPr marL="0" indent="0" algn="ctr">
              <a:buFont typeface="Wingdings" panose="05000000000000000000" pitchFamily="2" charset="2"/>
              <a:buNone/>
            </a:pPr>
            <a:r>
              <a:rPr lang="en-US" b="1">
                <a:solidFill>
                  <a:srgbClr val="FF0000"/>
                </a:solidFill>
              </a:rPr>
              <a:t>???</a:t>
            </a:r>
          </a:p>
        </p:txBody>
      </p:sp>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12</a:t>
            </a:fld>
            <a:endParaRPr lang="en-US" altLang="en-US" sz="1800" b="1">
              <a:solidFill>
                <a:schemeClr val="bg1"/>
              </a:solidFill>
              <a:latin typeface="Courier New" pitchFamily="49" charset="0"/>
              <a:cs typeface="Courier New" pitchFamily="49" charset="0"/>
            </a:endParaRPr>
          </a:p>
        </p:txBody>
      </p:sp>
      <p:sp>
        <p:nvSpPr>
          <p:cNvPr id="2" name="Slide Number Placeholder 1">
            <a:extLst>
              <a:ext uri="{FF2B5EF4-FFF2-40B4-BE49-F238E27FC236}">
                <a16:creationId xmlns:a16="http://schemas.microsoft.com/office/drawing/2014/main" id="{AF976212-822B-40ED-B4E7-213BB1B9251D}"/>
              </a:ext>
            </a:extLst>
          </p:cNvPr>
          <p:cNvSpPr>
            <a:spLocks noGrp="1"/>
          </p:cNvSpPr>
          <p:nvPr>
            <p:ph type="sldNum" sz="quarter" idx="12"/>
          </p:nvPr>
        </p:nvSpPr>
        <p:spPr/>
        <p:txBody>
          <a:bodyPr/>
          <a:lstStyle/>
          <a:p>
            <a:fld id="{FE1236C6-0024-4286-AA03-0A6E67CE63D4}" type="slidenum">
              <a:rPr lang="en-US" smtClean="0"/>
              <a:t>12</a:t>
            </a:fld>
            <a:endParaRPr lang="en-US"/>
          </a:p>
        </p:txBody>
      </p:sp>
    </p:spTree>
    <p:extLst>
      <p:ext uri="{BB962C8B-B14F-4D97-AF65-F5344CB8AC3E}">
        <p14:creationId xmlns:p14="http://schemas.microsoft.com/office/powerpoint/2010/main" val="247453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82872" y="28282"/>
            <a:ext cx="11909128" cy="1008668"/>
          </a:xfrm>
        </p:spPr>
        <p:txBody>
          <a:bodyPr/>
          <a:lstStyle/>
          <a:p>
            <a:r>
              <a:rPr lang="en-US"/>
              <a:t>1. Khái niệm thuật toán</a:t>
            </a:r>
          </a:p>
        </p:txBody>
      </p:sp>
      <p:sp>
        <p:nvSpPr>
          <p:cNvPr id="2" name="Content Placeholder 1"/>
          <p:cNvSpPr>
            <a:spLocks noGrp="1"/>
          </p:cNvSpPr>
          <p:nvPr>
            <p:ph idx="1"/>
          </p:nvPr>
        </p:nvSpPr>
        <p:spPr>
          <a:xfrm>
            <a:off x="612743" y="1112363"/>
            <a:ext cx="11445279" cy="5489404"/>
          </a:xfrm>
        </p:spPr>
        <p:txBody>
          <a:bodyPr>
            <a:normAutofit/>
          </a:bodyPr>
          <a:lstStyle/>
          <a:p>
            <a:pPr marL="0" indent="0" algn="just">
              <a:lnSpc>
                <a:spcPct val="150000"/>
              </a:lnSpc>
              <a:buNone/>
            </a:pPr>
            <a:r>
              <a:rPr lang="en-US" sz="3000" b="1"/>
              <a:t>1.3. Khái niệm </a:t>
            </a:r>
            <a:r>
              <a:rPr lang="en-US" sz="3000" b="1">
                <a:solidFill>
                  <a:srgbClr val="FF0000"/>
                </a:solidFill>
              </a:rPr>
              <a:t>thuật toán</a:t>
            </a:r>
          </a:p>
          <a:p>
            <a:pPr marL="568325" indent="-333375" algn="just">
              <a:lnSpc>
                <a:spcPct val="150000"/>
              </a:lnSpc>
            </a:pPr>
            <a:r>
              <a:rPr lang="en-US" sz="2800"/>
              <a:t>Thuật toán (algorithm) là khái niệm cơ sở của Toán học và Tin học.</a:t>
            </a:r>
          </a:p>
          <a:p>
            <a:pPr marL="568325" indent="-333375" algn="just">
              <a:lnSpc>
                <a:spcPct val="150000"/>
              </a:lnSpc>
            </a:pPr>
            <a:r>
              <a:rPr lang="en-US" sz="2800"/>
              <a:t>Nghiên cứu thuật toán đóng vai trò quan trọng trong khoa học máy tính:</a:t>
            </a:r>
          </a:p>
          <a:p>
            <a:pPr marL="1025525" lvl="1" indent="-222250" algn="just">
              <a:lnSpc>
                <a:spcPct val="150000"/>
              </a:lnSpc>
            </a:pPr>
            <a:r>
              <a:rPr lang="en-US" sz="2600"/>
              <a:t>Máy tính chỉ có khả năng thực hiện công việc theo một thuật toán.</a:t>
            </a:r>
          </a:p>
          <a:p>
            <a:pPr marL="1025525" lvl="1" indent="-222250" algn="just">
              <a:lnSpc>
                <a:spcPct val="150000"/>
              </a:lnSpc>
            </a:pPr>
            <a:r>
              <a:rPr lang="en-US" sz="2600"/>
              <a:t>Thuật toán chỉ đạo máy tính từng bước phải làm gì?</a:t>
            </a:r>
            <a:endParaRPr lang="en-US"/>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1980CD48-C175-4BA5-87C1-1636401361FF}"/>
              </a:ext>
            </a:extLst>
          </p:cNvPr>
          <p:cNvSpPr>
            <a:spLocks noGrp="1"/>
          </p:cNvSpPr>
          <p:nvPr>
            <p:ph type="sldNum" sz="quarter" idx="12"/>
          </p:nvPr>
        </p:nvSpPr>
        <p:spPr/>
        <p:txBody>
          <a:bodyPr/>
          <a:lstStyle/>
          <a:p>
            <a:fld id="{FE1236C6-0024-4286-AA03-0A6E67CE63D4}" type="slidenum">
              <a:rPr lang="en-US" smtClean="0"/>
              <a:t>13</a:t>
            </a:fld>
            <a:endParaRPr lang="en-US"/>
          </a:p>
        </p:txBody>
      </p:sp>
    </p:spTree>
    <p:extLst>
      <p:ext uri="{BB962C8B-B14F-4D97-AF65-F5344CB8AC3E}">
        <p14:creationId xmlns:p14="http://schemas.microsoft.com/office/powerpoint/2010/main" val="43695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02607" y="28282"/>
            <a:ext cx="11889393" cy="1008668"/>
          </a:xfrm>
        </p:spPr>
        <p:txBody>
          <a:bodyPr/>
          <a:lstStyle/>
          <a:p>
            <a:r>
              <a:rPr lang="en-US"/>
              <a:t>1. Khái niệm thuật toán</a:t>
            </a:r>
          </a:p>
        </p:txBody>
      </p:sp>
      <p:sp>
        <p:nvSpPr>
          <p:cNvPr id="2" name="Content Placeholder 1"/>
          <p:cNvSpPr>
            <a:spLocks noGrp="1"/>
          </p:cNvSpPr>
          <p:nvPr>
            <p:ph idx="1"/>
          </p:nvPr>
        </p:nvSpPr>
        <p:spPr>
          <a:xfrm>
            <a:off x="612743" y="1112363"/>
            <a:ext cx="11002607" cy="5306096"/>
          </a:xfrm>
        </p:spPr>
        <p:txBody>
          <a:bodyPr>
            <a:normAutofit fontScale="92500" lnSpcReduction="20000"/>
          </a:bodyPr>
          <a:lstStyle/>
          <a:p>
            <a:pPr marL="0" indent="0" algn="just">
              <a:lnSpc>
                <a:spcPct val="150000"/>
              </a:lnSpc>
              <a:buNone/>
            </a:pPr>
            <a:r>
              <a:rPr lang="en-US" sz="3000" b="1"/>
              <a:t>1.3. Khái niệm </a:t>
            </a:r>
            <a:r>
              <a:rPr lang="en-US" sz="3000" b="1">
                <a:solidFill>
                  <a:srgbClr val="FF0000"/>
                </a:solidFill>
              </a:rPr>
              <a:t>thuật toán</a:t>
            </a:r>
            <a:r>
              <a:rPr lang="en-US" sz="3000" b="1"/>
              <a:t> (tt)</a:t>
            </a:r>
          </a:p>
          <a:p>
            <a:pPr marL="457200" indent="-346075" algn="just">
              <a:lnSpc>
                <a:spcPct val="150000"/>
              </a:lnSpc>
            </a:pPr>
            <a:r>
              <a:rPr lang="fr-FR" altLang="zh-CN" sz="2800">
                <a:ea typeface="SimSun" pitchFamily="2" charset="-122"/>
              </a:rPr>
              <a:t>Một tập các lệnh hay chỉ thị nhằm hướng dẫn việc thực hiện một công việc nào đó.</a:t>
            </a:r>
          </a:p>
          <a:p>
            <a:pPr marL="457200" indent="-346075" algn="just">
              <a:lnSpc>
                <a:spcPct val="150000"/>
              </a:lnSpc>
            </a:pPr>
            <a:r>
              <a:rPr lang="fr-FR" altLang="zh-CN" sz="2800">
                <a:ea typeface="SimSun" pitchFamily="2" charset="-122"/>
              </a:rPr>
              <a:t>Bao gồm một dãy hữu hạn các chỉ thị rõ ràng và có thể thi hành được, được bố trí theo một trình tự nhất định, cần thực hiện trên những dữ liệu vào (Input) sao cho sau một số hữu hạn bước ta thu được kết quả (Output) của bài toán cho trước.</a:t>
            </a:r>
          </a:p>
          <a:p>
            <a:pPr marL="457200" indent="-346075" algn="just">
              <a:lnSpc>
                <a:spcPct val="150000"/>
              </a:lnSpc>
            </a:pPr>
            <a:r>
              <a:rPr lang="fr-FR" altLang="zh-CN" sz="2800">
                <a:ea typeface="SimSun" pitchFamily="2" charset="-122"/>
              </a:rPr>
              <a:t>Thuật toán là sự thể hiện của một phương pháp để giải quyết một vấn đề.</a:t>
            </a:r>
            <a:endParaRPr lang="en-US"/>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14</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994661F5-7BFE-4FFE-9DB0-CE30F1971A47}"/>
              </a:ext>
            </a:extLst>
          </p:cNvPr>
          <p:cNvSpPr>
            <a:spLocks noGrp="1"/>
          </p:cNvSpPr>
          <p:nvPr>
            <p:ph type="sldNum" sz="quarter" idx="12"/>
          </p:nvPr>
        </p:nvSpPr>
        <p:spPr/>
        <p:txBody>
          <a:bodyPr/>
          <a:lstStyle/>
          <a:p>
            <a:fld id="{FE1236C6-0024-4286-AA03-0A6E67CE63D4}" type="slidenum">
              <a:rPr lang="en-US" smtClean="0"/>
              <a:t>14</a:t>
            </a:fld>
            <a:endParaRPr lang="en-US"/>
          </a:p>
        </p:txBody>
      </p:sp>
    </p:spTree>
    <p:extLst>
      <p:ext uri="{BB962C8B-B14F-4D97-AF65-F5344CB8AC3E}">
        <p14:creationId xmlns:p14="http://schemas.microsoft.com/office/powerpoint/2010/main" val="1136290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92098" y="28282"/>
            <a:ext cx="12099902" cy="1008668"/>
          </a:xfrm>
        </p:spPr>
        <p:txBody>
          <a:bodyPr/>
          <a:lstStyle/>
          <a:p>
            <a:r>
              <a:rPr lang="en-US"/>
              <a:t>1. Khái niệm thuật toán</a:t>
            </a:r>
          </a:p>
        </p:txBody>
      </p:sp>
      <p:sp>
        <p:nvSpPr>
          <p:cNvPr id="2" name="Content Placeholder 1"/>
          <p:cNvSpPr>
            <a:spLocks noGrp="1"/>
          </p:cNvSpPr>
          <p:nvPr>
            <p:ph idx="1"/>
          </p:nvPr>
        </p:nvSpPr>
        <p:spPr>
          <a:xfrm>
            <a:off x="328922" y="1170957"/>
            <a:ext cx="11670112" cy="5190371"/>
          </a:xfrm>
        </p:spPr>
        <p:txBody>
          <a:bodyPr>
            <a:normAutofit/>
          </a:bodyPr>
          <a:lstStyle/>
          <a:p>
            <a:pPr marL="0" indent="0" algn="just">
              <a:buNone/>
            </a:pPr>
            <a:r>
              <a:rPr lang="en-US" sz="3200" b="1"/>
              <a:t>1.3. Khái niệm </a:t>
            </a:r>
            <a:r>
              <a:rPr lang="en-US" sz="3200" b="1">
                <a:solidFill>
                  <a:srgbClr val="FF0000"/>
                </a:solidFill>
              </a:rPr>
              <a:t>thuật toán</a:t>
            </a:r>
            <a:r>
              <a:rPr lang="en-US" sz="3200" b="1"/>
              <a:t> (tt)</a:t>
            </a:r>
          </a:p>
          <a:p>
            <a:pPr marL="234950" indent="0" algn="just">
              <a:buNone/>
            </a:pPr>
            <a:r>
              <a:rPr lang="vi-VN" sz="2400" b="1">
                <a:solidFill>
                  <a:srgbClr val="FF0000"/>
                </a:solidFill>
              </a:rPr>
              <a:t>Ví dụ</a:t>
            </a:r>
            <a:r>
              <a:rPr lang="en-US" sz="2400" b="1">
                <a:solidFill>
                  <a:srgbClr val="FF0000"/>
                </a:solidFill>
              </a:rPr>
              <a:t> 4.4</a:t>
            </a:r>
            <a:r>
              <a:rPr lang="vi-VN" sz="2400" b="1">
                <a:solidFill>
                  <a:srgbClr val="FF0000"/>
                </a:solidFill>
              </a:rPr>
              <a:t>: </a:t>
            </a:r>
            <a:r>
              <a:rPr lang="en-US" sz="2400" b="1"/>
              <a:t>Nhập vào số nguyên N = 45. </a:t>
            </a:r>
            <a:r>
              <a:rPr lang="en-US" altLang="zh-CN" sz="2400">
                <a:ea typeface="SimSun" pitchFamily="2" charset="-122"/>
              </a:rPr>
              <a:t>Đổi số thập phân N sang dạng nhị phân</a:t>
            </a:r>
            <a:r>
              <a:rPr lang="vi-VN" sz="2400"/>
              <a:t> </a:t>
            </a:r>
          </a:p>
          <a:p>
            <a:pPr marL="1828800" lvl="1" indent="0">
              <a:lnSpc>
                <a:spcPct val="135000"/>
              </a:lnSpc>
              <a:spcBef>
                <a:spcPct val="50000"/>
              </a:spcBef>
              <a:buNone/>
            </a:pPr>
            <a:r>
              <a:rPr lang="en-US" altLang="zh-CN">
                <a:solidFill>
                  <a:srgbClr val="FF0000"/>
                </a:solidFill>
                <a:ea typeface="SimSun" pitchFamily="2" charset="-122"/>
              </a:rPr>
              <a:t>Bước 1:</a:t>
            </a:r>
            <a:r>
              <a:rPr lang="en-US" altLang="zh-CN">
                <a:ea typeface="SimSun" pitchFamily="2" charset="-122"/>
              </a:rPr>
              <a:t> Cho biết N = 45</a:t>
            </a:r>
          </a:p>
          <a:p>
            <a:pPr marL="1828800" lvl="1" indent="0">
              <a:lnSpc>
                <a:spcPct val="135000"/>
              </a:lnSpc>
              <a:spcBef>
                <a:spcPct val="50000"/>
              </a:spcBef>
              <a:buNone/>
            </a:pPr>
            <a:r>
              <a:rPr lang="en-US" altLang="zh-CN">
                <a:solidFill>
                  <a:srgbClr val="FF0000"/>
                </a:solidFill>
                <a:ea typeface="SimSun" pitchFamily="2" charset="-122"/>
              </a:rPr>
              <a:t>Bước 2:</a:t>
            </a:r>
            <a:r>
              <a:rPr lang="en-US" altLang="zh-CN">
                <a:ea typeface="SimSun" pitchFamily="2" charset="-122"/>
              </a:rPr>
              <a:t> Chia N cho 2</a:t>
            </a:r>
          </a:p>
          <a:p>
            <a:pPr marL="1828800" lvl="1" indent="0">
              <a:lnSpc>
                <a:spcPct val="135000"/>
              </a:lnSpc>
              <a:spcBef>
                <a:spcPct val="50000"/>
              </a:spcBef>
              <a:buNone/>
            </a:pPr>
            <a:r>
              <a:rPr lang="en-US" altLang="zh-CN">
                <a:solidFill>
                  <a:srgbClr val="FF0000"/>
                </a:solidFill>
                <a:ea typeface="SimSun" pitchFamily="2" charset="-122"/>
              </a:rPr>
              <a:t>Bước 3:</a:t>
            </a:r>
            <a:r>
              <a:rPr lang="en-US" altLang="zh-CN">
                <a:ea typeface="SimSun" pitchFamily="2" charset="-122"/>
              </a:rPr>
              <a:t> Ghép phần dư vào bên trái kết quả</a:t>
            </a:r>
          </a:p>
          <a:p>
            <a:pPr marL="1828800" lvl="1" indent="0">
              <a:lnSpc>
                <a:spcPct val="135000"/>
              </a:lnSpc>
              <a:spcBef>
                <a:spcPct val="50000"/>
              </a:spcBef>
              <a:buNone/>
            </a:pPr>
            <a:r>
              <a:rPr lang="en-US" altLang="zh-CN">
                <a:solidFill>
                  <a:srgbClr val="FF0000"/>
                </a:solidFill>
                <a:ea typeface="SimSun" pitchFamily="2" charset="-122"/>
              </a:rPr>
              <a:t>Bước 4:</a:t>
            </a:r>
            <a:r>
              <a:rPr lang="en-US" altLang="zh-CN">
                <a:ea typeface="SimSun" pitchFamily="2" charset="-122"/>
              </a:rPr>
              <a:t> Lấy Thương làm N mới</a:t>
            </a:r>
          </a:p>
          <a:p>
            <a:pPr marL="1828800" lvl="1" indent="0">
              <a:lnSpc>
                <a:spcPct val="135000"/>
              </a:lnSpc>
              <a:spcBef>
                <a:spcPct val="50000"/>
              </a:spcBef>
              <a:buNone/>
            </a:pPr>
            <a:r>
              <a:rPr lang="en-US" altLang="zh-CN">
                <a:solidFill>
                  <a:srgbClr val="FF0000"/>
                </a:solidFill>
                <a:ea typeface="SimSun" pitchFamily="2" charset="-122"/>
              </a:rPr>
              <a:t>Bước 5:</a:t>
            </a:r>
            <a:r>
              <a:rPr lang="en-US" altLang="zh-CN">
                <a:ea typeface="SimSun" pitchFamily="2" charset="-122"/>
              </a:rPr>
              <a:t> Nếu N khác 0, lặp lại Bước 2</a:t>
            </a:r>
          </a:p>
          <a:p>
            <a:pPr marL="1828800" lvl="1" indent="0">
              <a:lnSpc>
                <a:spcPct val="135000"/>
              </a:lnSpc>
              <a:spcBef>
                <a:spcPct val="50000"/>
              </a:spcBef>
              <a:buNone/>
            </a:pPr>
            <a:r>
              <a:rPr lang="en-US" altLang="zh-CN">
                <a:solidFill>
                  <a:srgbClr val="FF0000"/>
                </a:solidFill>
                <a:ea typeface="SimSun" pitchFamily="2" charset="-122"/>
              </a:rPr>
              <a:t>Bước 6:</a:t>
            </a:r>
            <a:r>
              <a:rPr lang="en-US" altLang="zh-CN">
                <a:ea typeface="SimSun" pitchFamily="2" charset="-122"/>
              </a:rPr>
              <a:t> Xong</a:t>
            </a:r>
            <a:endParaRPr lang="fr-FR">
              <a:ea typeface="ＭＳ Ｐゴシック" pitchFamily="34" charset="-128"/>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73" y="2279541"/>
            <a:ext cx="962159" cy="3562847"/>
          </a:xfrm>
          <a:prstGeom prst="rect">
            <a:avLst/>
          </a:prstGeom>
        </p:spPr>
      </p:pic>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15</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25A5B84B-9789-41ED-809D-5164C8EEBBF8}"/>
              </a:ext>
            </a:extLst>
          </p:cNvPr>
          <p:cNvSpPr>
            <a:spLocks noGrp="1"/>
          </p:cNvSpPr>
          <p:nvPr>
            <p:ph type="sldNum" sz="quarter" idx="12"/>
          </p:nvPr>
        </p:nvSpPr>
        <p:spPr/>
        <p:txBody>
          <a:bodyPr/>
          <a:lstStyle/>
          <a:p>
            <a:fld id="{FE1236C6-0024-4286-AA03-0A6E67CE63D4}" type="slidenum">
              <a:rPr lang="en-US" smtClean="0"/>
              <a:t>15</a:t>
            </a:fld>
            <a:endParaRPr lang="en-US"/>
          </a:p>
        </p:txBody>
      </p:sp>
      <p:sp>
        <p:nvSpPr>
          <p:cNvPr id="7" name="Text Box 4">
            <a:extLst>
              <a:ext uri="{FF2B5EF4-FFF2-40B4-BE49-F238E27FC236}">
                <a16:creationId xmlns:a16="http://schemas.microsoft.com/office/drawing/2014/main" id="{77F832E5-C48B-4545-B9BA-17EB42ED6AAF}"/>
              </a:ext>
            </a:extLst>
          </p:cNvPr>
          <p:cNvSpPr txBox="1">
            <a:spLocks noChangeArrowheads="1"/>
          </p:cNvSpPr>
          <p:nvPr/>
        </p:nvSpPr>
        <p:spPr bwMode="auto">
          <a:xfrm>
            <a:off x="7686280" y="2236128"/>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45</a:t>
            </a:r>
          </a:p>
        </p:txBody>
      </p:sp>
      <p:grpSp>
        <p:nvGrpSpPr>
          <p:cNvPr id="8" name="Group 10">
            <a:extLst>
              <a:ext uri="{FF2B5EF4-FFF2-40B4-BE49-F238E27FC236}">
                <a16:creationId xmlns:a16="http://schemas.microsoft.com/office/drawing/2014/main" id="{8E664B47-4D58-4445-9270-3E12D5661DBE}"/>
              </a:ext>
            </a:extLst>
          </p:cNvPr>
          <p:cNvGrpSpPr>
            <a:grpSpLocks/>
          </p:cNvGrpSpPr>
          <p:nvPr/>
        </p:nvGrpSpPr>
        <p:grpSpPr bwMode="auto">
          <a:xfrm>
            <a:off x="8448280" y="2236128"/>
            <a:ext cx="533400" cy="914400"/>
            <a:chOff x="1008" y="1584"/>
            <a:chExt cx="336" cy="576"/>
          </a:xfrm>
        </p:grpSpPr>
        <p:grpSp>
          <p:nvGrpSpPr>
            <p:cNvPr id="9" name="Group 9">
              <a:extLst>
                <a:ext uri="{FF2B5EF4-FFF2-40B4-BE49-F238E27FC236}">
                  <a16:creationId xmlns:a16="http://schemas.microsoft.com/office/drawing/2014/main" id="{3E5C53B0-D76F-4B04-93D2-56691E413694}"/>
                </a:ext>
              </a:extLst>
            </p:cNvPr>
            <p:cNvGrpSpPr>
              <a:grpSpLocks/>
            </p:cNvGrpSpPr>
            <p:nvPr/>
          </p:nvGrpSpPr>
          <p:grpSpPr bwMode="auto">
            <a:xfrm>
              <a:off x="1008" y="1680"/>
              <a:ext cx="336" cy="480"/>
              <a:chOff x="1008" y="1680"/>
              <a:chExt cx="336" cy="480"/>
            </a:xfrm>
          </p:grpSpPr>
          <p:sp>
            <p:nvSpPr>
              <p:cNvPr id="11" name="Line 5">
                <a:extLst>
                  <a:ext uri="{FF2B5EF4-FFF2-40B4-BE49-F238E27FC236}">
                    <a16:creationId xmlns:a16="http://schemas.microsoft.com/office/drawing/2014/main" id="{CD6AE2B0-5C5B-4F78-8C7F-D17158C5A893}"/>
                  </a:ext>
                </a:extLst>
              </p:cNvPr>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2" name="Line 6">
                <a:extLst>
                  <a:ext uri="{FF2B5EF4-FFF2-40B4-BE49-F238E27FC236}">
                    <a16:creationId xmlns:a16="http://schemas.microsoft.com/office/drawing/2014/main" id="{06ED82E3-AF5D-4CC8-BA0A-7FDD98952B3E}"/>
                  </a:ext>
                </a:extLst>
              </p:cNvPr>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10" name="Text Box 7">
              <a:extLst>
                <a:ext uri="{FF2B5EF4-FFF2-40B4-BE49-F238E27FC236}">
                  <a16:creationId xmlns:a16="http://schemas.microsoft.com/office/drawing/2014/main" id="{6808A9B9-46E9-4372-940B-5EA26CAE2622}"/>
                </a:ext>
              </a:extLst>
            </p:cNvPr>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13" name="Text Box 11">
            <a:extLst>
              <a:ext uri="{FF2B5EF4-FFF2-40B4-BE49-F238E27FC236}">
                <a16:creationId xmlns:a16="http://schemas.microsoft.com/office/drawing/2014/main" id="{7CB762E7-4AC3-43D8-9896-862019156488}"/>
              </a:ext>
            </a:extLst>
          </p:cNvPr>
          <p:cNvSpPr txBox="1">
            <a:spLocks noChangeArrowheads="1"/>
          </p:cNvSpPr>
          <p:nvPr/>
        </p:nvSpPr>
        <p:spPr bwMode="auto">
          <a:xfrm>
            <a:off x="8448280" y="2769528"/>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22</a:t>
            </a:r>
          </a:p>
        </p:txBody>
      </p:sp>
      <p:grpSp>
        <p:nvGrpSpPr>
          <p:cNvPr id="14" name="Group 12">
            <a:extLst>
              <a:ext uri="{FF2B5EF4-FFF2-40B4-BE49-F238E27FC236}">
                <a16:creationId xmlns:a16="http://schemas.microsoft.com/office/drawing/2014/main" id="{B875AAA9-6E87-4065-B90E-C03715E26B69}"/>
              </a:ext>
            </a:extLst>
          </p:cNvPr>
          <p:cNvGrpSpPr>
            <a:grpSpLocks/>
          </p:cNvGrpSpPr>
          <p:nvPr/>
        </p:nvGrpSpPr>
        <p:grpSpPr bwMode="auto">
          <a:xfrm>
            <a:off x="9134080" y="2693328"/>
            <a:ext cx="533400" cy="914400"/>
            <a:chOff x="1008" y="1584"/>
            <a:chExt cx="336" cy="576"/>
          </a:xfrm>
        </p:grpSpPr>
        <p:grpSp>
          <p:nvGrpSpPr>
            <p:cNvPr id="15" name="Group 13">
              <a:extLst>
                <a:ext uri="{FF2B5EF4-FFF2-40B4-BE49-F238E27FC236}">
                  <a16:creationId xmlns:a16="http://schemas.microsoft.com/office/drawing/2014/main" id="{4DDA8C8F-D74B-4D65-B37F-38D456C4A687}"/>
                </a:ext>
              </a:extLst>
            </p:cNvPr>
            <p:cNvGrpSpPr>
              <a:grpSpLocks/>
            </p:cNvGrpSpPr>
            <p:nvPr/>
          </p:nvGrpSpPr>
          <p:grpSpPr bwMode="auto">
            <a:xfrm>
              <a:off x="1008" y="1680"/>
              <a:ext cx="336" cy="480"/>
              <a:chOff x="1008" y="1680"/>
              <a:chExt cx="336" cy="480"/>
            </a:xfrm>
          </p:grpSpPr>
          <p:sp>
            <p:nvSpPr>
              <p:cNvPr id="17" name="Line 14">
                <a:extLst>
                  <a:ext uri="{FF2B5EF4-FFF2-40B4-BE49-F238E27FC236}">
                    <a16:creationId xmlns:a16="http://schemas.microsoft.com/office/drawing/2014/main" id="{FF97E68F-A4A8-4B1E-B165-1C373271EF04}"/>
                  </a:ext>
                </a:extLst>
              </p:cNvPr>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8" name="Line 15">
                <a:extLst>
                  <a:ext uri="{FF2B5EF4-FFF2-40B4-BE49-F238E27FC236}">
                    <a16:creationId xmlns:a16="http://schemas.microsoft.com/office/drawing/2014/main" id="{A4326242-74D3-4150-B693-8235654458EA}"/>
                  </a:ext>
                </a:extLst>
              </p:cNvPr>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16" name="Text Box 16">
              <a:extLst>
                <a:ext uri="{FF2B5EF4-FFF2-40B4-BE49-F238E27FC236}">
                  <a16:creationId xmlns:a16="http://schemas.microsoft.com/office/drawing/2014/main" id="{C5912DB1-0C89-47B0-920A-DB35389EFA9D}"/>
                </a:ext>
              </a:extLst>
            </p:cNvPr>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19" name="Text Box 17">
            <a:extLst>
              <a:ext uri="{FF2B5EF4-FFF2-40B4-BE49-F238E27FC236}">
                <a16:creationId xmlns:a16="http://schemas.microsoft.com/office/drawing/2014/main" id="{91B9946B-0A74-446A-96F3-0E20055F47D4}"/>
              </a:ext>
            </a:extLst>
          </p:cNvPr>
          <p:cNvSpPr txBox="1">
            <a:spLocks noChangeArrowheads="1"/>
          </p:cNvSpPr>
          <p:nvPr/>
        </p:nvSpPr>
        <p:spPr bwMode="auto">
          <a:xfrm>
            <a:off x="7914880" y="2693328"/>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sp>
        <p:nvSpPr>
          <p:cNvPr id="20" name="Text Box 18">
            <a:extLst>
              <a:ext uri="{FF2B5EF4-FFF2-40B4-BE49-F238E27FC236}">
                <a16:creationId xmlns:a16="http://schemas.microsoft.com/office/drawing/2014/main" id="{88EF622D-71B2-42B2-98FC-67BE436A39B9}"/>
              </a:ext>
            </a:extLst>
          </p:cNvPr>
          <p:cNvSpPr txBox="1">
            <a:spLocks noChangeArrowheads="1"/>
          </p:cNvSpPr>
          <p:nvPr/>
        </p:nvSpPr>
        <p:spPr bwMode="auto">
          <a:xfrm>
            <a:off x="9118205" y="3226728"/>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11</a:t>
            </a:r>
          </a:p>
        </p:txBody>
      </p:sp>
      <p:grpSp>
        <p:nvGrpSpPr>
          <p:cNvPr id="21" name="Group 19">
            <a:extLst>
              <a:ext uri="{FF2B5EF4-FFF2-40B4-BE49-F238E27FC236}">
                <a16:creationId xmlns:a16="http://schemas.microsoft.com/office/drawing/2014/main" id="{245C8223-196D-4D2A-B64B-055E6E5D2A47}"/>
              </a:ext>
            </a:extLst>
          </p:cNvPr>
          <p:cNvGrpSpPr>
            <a:grpSpLocks/>
          </p:cNvGrpSpPr>
          <p:nvPr/>
        </p:nvGrpSpPr>
        <p:grpSpPr bwMode="auto">
          <a:xfrm>
            <a:off x="9743680" y="3150528"/>
            <a:ext cx="533400" cy="914400"/>
            <a:chOff x="1008" y="1584"/>
            <a:chExt cx="336" cy="576"/>
          </a:xfrm>
        </p:grpSpPr>
        <p:grpSp>
          <p:nvGrpSpPr>
            <p:cNvPr id="22" name="Group 20">
              <a:extLst>
                <a:ext uri="{FF2B5EF4-FFF2-40B4-BE49-F238E27FC236}">
                  <a16:creationId xmlns:a16="http://schemas.microsoft.com/office/drawing/2014/main" id="{ADE7F8B7-1404-461B-B0D3-D240493A6F21}"/>
                </a:ext>
              </a:extLst>
            </p:cNvPr>
            <p:cNvGrpSpPr>
              <a:grpSpLocks/>
            </p:cNvGrpSpPr>
            <p:nvPr/>
          </p:nvGrpSpPr>
          <p:grpSpPr bwMode="auto">
            <a:xfrm>
              <a:off x="1008" y="1680"/>
              <a:ext cx="336" cy="480"/>
              <a:chOff x="1008" y="1680"/>
              <a:chExt cx="336" cy="480"/>
            </a:xfrm>
          </p:grpSpPr>
          <p:sp>
            <p:nvSpPr>
              <p:cNvPr id="24" name="Line 21">
                <a:extLst>
                  <a:ext uri="{FF2B5EF4-FFF2-40B4-BE49-F238E27FC236}">
                    <a16:creationId xmlns:a16="http://schemas.microsoft.com/office/drawing/2014/main" id="{88237B65-B54D-4DFA-B136-D58421F56EFD}"/>
                  </a:ext>
                </a:extLst>
              </p:cNvPr>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25" name="Line 22">
                <a:extLst>
                  <a:ext uri="{FF2B5EF4-FFF2-40B4-BE49-F238E27FC236}">
                    <a16:creationId xmlns:a16="http://schemas.microsoft.com/office/drawing/2014/main" id="{EEF1A33C-BDA9-4D64-AFE5-2D010BE37897}"/>
                  </a:ext>
                </a:extLst>
              </p:cNvPr>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23" name="Text Box 23">
              <a:extLst>
                <a:ext uri="{FF2B5EF4-FFF2-40B4-BE49-F238E27FC236}">
                  <a16:creationId xmlns:a16="http://schemas.microsoft.com/office/drawing/2014/main" id="{BBA95C6F-9557-406F-8159-98C40B5D77BE}"/>
                </a:ext>
              </a:extLst>
            </p:cNvPr>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26" name="Text Box 24">
            <a:extLst>
              <a:ext uri="{FF2B5EF4-FFF2-40B4-BE49-F238E27FC236}">
                <a16:creationId xmlns:a16="http://schemas.microsoft.com/office/drawing/2014/main" id="{D94394C0-128D-4E90-9A75-CB187B97E91B}"/>
              </a:ext>
            </a:extLst>
          </p:cNvPr>
          <p:cNvSpPr txBox="1">
            <a:spLocks noChangeArrowheads="1"/>
          </p:cNvSpPr>
          <p:nvPr/>
        </p:nvSpPr>
        <p:spPr bwMode="auto">
          <a:xfrm>
            <a:off x="8676880" y="3226728"/>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0</a:t>
            </a:r>
          </a:p>
        </p:txBody>
      </p:sp>
      <p:sp>
        <p:nvSpPr>
          <p:cNvPr id="27" name="Text Box 25">
            <a:extLst>
              <a:ext uri="{FF2B5EF4-FFF2-40B4-BE49-F238E27FC236}">
                <a16:creationId xmlns:a16="http://schemas.microsoft.com/office/drawing/2014/main" id="{764B9EC7-09C4-453E-BBDE-19AD03CC6113}"/>
              </a:ext>
            </a:extLst>
          </p:cNvPr>
          <p:cNvSpPr txBox="1">
            <a:spLocks noChangeArrowheads="1"/>
          </p:cNvSpPr>
          <p:nvPr/>
        </p:nvSpPr>
        <p:spPr bwMode="auto">
          <a:xfrm>
            <a:off x="9667480" y="3683928"/>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5</a:t>
            </a:r>
          </a:p>
        </p:txBody>
      </p:sp>
      <p:grpSp>
        <p:nvGrpSpPr>
          <p:cNvPr id="28" name="Group 26">
            <a:extLst>
              <a:ext uri="{FF2B5EF4-FFF2-40B4-BE49-F238E27FC236}">
                <a16:creationId xmlns:a16="http://schemas.microsoft.com/office/drawing/2014/main" id="{12CB2154-071A-4662-9B62-AD6E88B24C05}"/>
              </a:ext>
            </a:extLst>
          </p:cNvPr>
          <p:cNvGrpSpPr>
            <a:grpSpLocks/>
          </p:cNvGrpSpPr>
          <p:nvPr/>
        </p:nvGrpSpPr>
        <p:grpSpPr bwMode="auto">
          <a:xfrm>
            <a:off x="10353280" y="3607728"/>
            <a:ext cx="533400" cy="914400"/>
            <a:chOff x="1008" y="1584"/>
            <a:chExt cx="336" cy="576"/>
          </a:xfrm>
        </p:grpSpPr>
        <p:grpSp>
          <p:nvGrpSpPr>
            <p:cNvPr id="29" name="Group 27">
              <a:extLst>
                <a:ext uri="{FF2B5EF4-FFF2-40B4-BE49-F238E27FC236}">
                  <a16:creationId xmlns:a16="http://schemas.microsoft.com/office/drawing/2014/main" id="{27EBF0D1-DF40-4AF5-9C86-57779A3CBDB8}"/>
                </a:ext>
              </a:extLst>
            </p:cNvPr>
            <p:cNvGrpSpPr>
              <a:grpSpLocks/>
            </p:cNvGrpSpPr>
            <p:nvPr/>
          </p:nvGrpSpPr>
          <p:grpSpPr bwMode="auto">
            <a:xfrm>
              <a:off x="1008" y="1680"/>
              <a:ext cx="336" cy="480"/>
              <a:chOff x="1008" y="1680"/>
              <a:chExt cx="336" cy="480"/>
            </a:xfrm>
          </p:grpSpPr>
          <p:sp>
            <p:nvSpPr>
              <p:cNvPr id="31" name="Line 28">
                <a:extLst>
                  <a:ext uri="{FF2B5EF4-FFF2-40B4-BE49-F238E27FC236}">
                    <a16:creationId xmlns:a16="http://schemas.microsoft.com/office/drawing/2014/main" id="{F89A1A4A-4A27-4FE6-8BB9-EC7E3F145E44}"/>
                  </a:ext>
                </a:extLst>
              </p:cNvPr>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2" name="Line 29">
                <a:extLst>
                  <a:ext uri="{FF2B5EF4-FFF2-40B4-BE49-F238E27FC236}">
                    <a16:creationId xmlns:a16="http://schemas.microsoft.com/office/drawing/2014/main" id="{FF7F68FD-44E1-4AE9-8BAC-18E4B826C20D}"/>
                  </a:ext>
                </a:extLst>
              </p:cNvPr>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30" name="Text Box 30">
              <a:extLst>
                <a:ext uri="{FF2B5EF4-FFF2-40B4-BE49-F238E27FC236}">
                  <a16:creationId xmlns:a16="http://schemas.microsoft.com/office/drawing/2014/main" id="{FDA7FE77-F1A4-4CCE-BD2C-C9A67CCB926C}"/>
                </a:ext>
              </a:extLst>
            </p:cNvPr>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33" name="Text Box 31">
            <a:extLst>
              <a:ext uri="{FF2B5EF4-FFF2-40B4-BE49-F238E27FC236}">
                <a16:creationId xmlns:a16="http://schemas.microsoft.com/office/drawing/2014/main" id="{C1C1A4E2-FFA2-4D5B-A975-760C3A91070C}"/>
              </a:ext>
            </a:extLst>
          </p:cNvPr>
          <p:cNvSpPr txBox="1">
            <a:spLocks noChangeArrowheads="1"/>
          </p:cNvSpPr>
          <p:nvPr/>
        </p:nvSpPr>
        <p:spPr bwMode="auto">
          <a:xfrm>
            <a:off x="10429480" y="4141128"/>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sp>
        <p:nvSpPr>
          <p:cNvPr id="34" name="Text Box 32">
            <a:extLst>
              <a:ext uri="{FF2B5EF4-FFF2-40B4-BE49-F238E27FC236}">
                <a16:creationId xmlns:a16="http://schemas.microsoft.com/office/drawing/2014/main" id="{E11E7CF4-2F65-4B9E-940F-ACEEA8E5F01E}"/>
              </a:ext>
            </a:extLst>
          </p:cNvPr>
          <p:cNvSpPr txBox="1">
            <a:spLocks noChangeArrowheads="1"/>
          </p:cNvSpPr>
          <p:nvPr/>
        </p:nvSpPr>
        <p:spPr bwMode="auto">
          <a:xfrm>
            <a:off x="9286480" y="3683928"/>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sp>
        <p:nvSpPr>
          <p:cNvPr id="35" name="Text Box 33">
            <a:extLst>
              <a:ext uri="{FF2B5EF4-FFF2-40B4-BE49-F238E27FC236}">
                <a16:creationId xmlns:a16="http://schemas.microsoft.com/office/drawing/2014/main" id="{E4345A4F-61BE-48A0-B5D7-A1F72355DE97}"/>
              </a:ext>
            </a:extLst>
          </p:cNvPr>
          <p:cNvSpPr txBox="1">
            <a:spLocks noChangeArrowheads="1"/>
          </p:cNvSpPr>
          <p:nvPr/>
        </p:nvSpPr>
        <p:spPr bwMode="auto">
          <a:xfrm>
            <a:off x="9896080" y="4141128"/>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grpSp>
        <p:nvGrpSpPr>
          <p:cNvPr id="36" name="Group 34">
            <a:extLst>
              <a:ext uri="{FF2B5EF4-FFF2-40B4-BE49-F238E27FC236}">
                <a16:creationId xmlns:a16="http://schemas.microsoft.com/office/drawing/2014/main" id="{0DBAA4E5-C01A-453B-BD7C-46DA70E95292}"/>
              </a:ext>
            </a:extLst>
          </p:cNvPr>
          <p:cNvGrpSpPr>
            <a:grpSpLocks/>
          </p:cNvGrpSpPr>
          <p:nvPr/>
        </p:nvGrpSpPr>
        <p:grpSpPr bwMode="auto">
          <a:xfrm>
            <a:off x="10962880" y="4064928"/>
            <a:ext cx="533400" cy="914400"/>
            <a:chOff x="1008" y="1584"/>
            <a:chExt cx="336" cy="576"/>
          </a:xfrm>
        </p:grpSpPr>
        <p:grpSp>
          <p:nvGrpSpPr>
            <p:cNvPr id="37" name="Group 35">
              <a:extLst>
                <a:ext uri="{FF2B5EF4-FFF2-40B4-BE49-F238E27FC236}">
                  <a16:creationId xmlns:a16="http://schemas.microsoft.com/office/drawing/2014/main" id="{1D04573A-365F-4EAC-9327-E4320136FB58}"/>
                </a:ext>
              </a:extLst>
            </p:cNvPr>
            <p:cNvGrpSpPr>
              <a:grpSpLocks/>
            </p:cNvGrpSpPr>
            <p:nvPr/>
          </p:nvGrpSpPr>
          <p:grpSpPr bwMode="auto">
            <a:xfrm>
              <a:off x="1008" y="1680"/>
              <a:ext cx="336" cy="480"/>
              <a:chOff x="1008" y="1680"/>
              <a:chExt cx="336" cy="480"/>
            </a:xfrm>
          </p:grpSpPr>
          <p:sp>
            <p:nvSpPr>
              <p:cNvPr id="39" name="Line 36">
                <a:extLst>
                  <a:ext uri="{FF2B5EF4-FFF2-40B4-BE49-F238E27FC236}">
                    <a16:creationId xmlns:a16="http://schemas.microsoft.com/office/drawing/2014/main" id="{B9EC4DC8-C112-4172-A7DD-8E008E7FF1BD}"/>
                  </a:ext>
                </a:extLst>
              </p:cNvPr>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40" name="Line 37">
                <a:extLst>
                  <a:ext uri="{FF2B5EF4-FFF2-40B4-BE49-F238E27FC236}">
                    <a16:creationId xmlns:a16="http://schemas.microsoft.com/office/drawing/2014/main" id="{32DCE487-D8F5-4680-AE86-F7FBE5EF7AE2}"/>
                  </a:ext>
                </a:extLst>
              </p:cNvPr>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38" name="Text Box 38">
              <a:extLst>
                <a:ext uri="{FF2B5EF4-FFF2-40B4-BE49-F238E27FC236}">
                  <a16:creationId xmlns:a16="http://schemas.microsoft.com/office/drawing/2014/main" id="{90A40D35-500E-4880-A66B-CAD8CD3CF258}"/>
                </a:ext>
              </a:extLst>
            </p:cNvPr>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41" name="Text Box 39">
            <a:extLst>
              <a:ext uri="{FF2B5EF4-FFF2-40B4-BE49-F238E27FC236}">
                <a16:creationId xmlns:a16="http://schemas.microsoft.com/office/drawing/2014/main" id="{B361DEB8-6675-4267-977E-35182BBF18CB}"/>
              </a:ext>
            </a:extLst>
          </p:cNvPr>
          <p:cNvSpPr txBox="1">
            <a:spLocks noChangeArrowheads="1"/>
          </p:cNvSpPr>
          <p:nvPr/>
        </p:nvSpPr>
        <p:spPr bwMode="auto">
          <a:xfrm>
            <a:off x="11039080" y="4522128"/>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1</a:t>
            </a:r>
          </a:p>
        </p:txBody>
      </p:sp>
      <p:sp>
        <p:nvSpPr>
          <p:cNvPr id="42" name="Text Box 40">
            <a:extLst>
              <a:ext uri="{FF2B5EF4-FFF2-40B4-BE49-F238E27FC236}">
                <a16:creationId xmlns:a16="http://schemas.microsoft.com/office/drawing/2014/main" id="{55AE2C8B-5773-4E5A-854C-8DE0BE7241AC}"/>
              </a:ext>
            </a:extLst>
          </p:cNvPr>
          <p:cNvSpPr txBox="1">
            <a:spLocks noChangeArrowheads="1"/>
          </p:cNvSpPr>
          <p:nvPr/>
        </p:nvSpPr>
        <p:spPr bwMode="auto">
          <a:xfrm>
            <a:off x="10429480" y="4598328"/>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0</a:t>
            </a:r>
          </a:p>
        </p:txBody>
      </p:sp>
      <p:grpSp>
        <p:nvGrpSpPr>
          <p:cNvPr id="43" name="Group 34">
            <a:extLst>
              <a:ext uri="{FF2B5EF4-FFF2-40B4-BE49-F238E27FC236}">
                <a16:creationId xmlns:a16="http://schemas.microsoft.com/office/drawing/2014/main" id="{732AA9C1-6A18-4B8C-B8BD-1FD28B7A5B12}"/>
              </a:ext>
            </a:extLst>
          </p:cNvPr>
          <p:cNvGrpSpPr>
            <a:grpSpLocks/>
          </p:cNvGrpSpPr>
          <p:nvPr/>
        </p:nvGrpSpPr>
        <p:grpSpPr bwMode="auto">
          <a:xfrm>
            <a:off x="11528030" y="4522128"/>
            <a:ext cx="533400" cy="914400"/>
            <a:chOff x="1008" y="1584"/>
            <a:chExt cx="336" cy="576"/>
          </a:xfrm>
        </p:grpSpPr>
        <p:grpSp>
          <p:nvGrpSpPr>
            <p:cNvPr id="44" name="Group 35">
              <a:extLst>
                <a:ext uri="{FF2B5EF4-FFF2-40B4-BE49-F238E27FC236}">
                  <a16:creationId xmlns:a16="http://schemas.microsoft.com/office/drawing/2014/main" id="{2C100E9B-091F-4C21-B0B7-800D85853C96}"/>
                </a:ext>
              </a:extLst>
            </p:cNvPr>
            <p:cNvGrpSpPr>
              <a:grpSpLocks/>
            </p:cNvGrpSpPr>
            <p:nvPr/>
          </p:nvGrpSpPr>
          <p:grpSpPr bwMode="auto">
            <a:xfrm>
              <a:off x="1008" y="1680"/>
              <a:ext cx="336" cy="480"/>
              <a:chOff x="1008" y="1680"/>
              <a:chExt cx="336" cy="480"/>
            </a:xfrm>
          </p:grpSpPr>
          <p:sp>
            <p:nvSpPr>
              <p:cNvPr id="46" name="Line 36">
                <a:extLst>
                  <a:ext uri="{FF2B5EF4-FFF2-40B4-BE49-F238E27FC236}">
                    <a16:creationId xmlns:a16="http://schemas.microsoft.com/office/drawing/2014/main" id="{66B8C510-1C5E-4000-A504-DD5886521C1B}"/>
                  </a:ext>
                </a:extLst>
              </p:cNvPr>
              <p:cNvSpPr>
                <a:spLocks noChangeShapeType="1"/>
              </p:cNvSpPr>
              <p:nvPr/>
            </p:nvSpPr>
            <p:spPr bwMode="auto">
              <a:xfrm>
                <a:off x="1008" y="168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47" name="Line 37">
                <a:extLst>
                  <a:ext uri="{FF2B5EF4-FFF2-40B4-BE49-F238E27FC236}">
                    <a16:creationId xmlns:a16="http://schemas.microsoft.com/office/drawing/2014/main" id="{57D0B794-4754-4913-B2B5-DDEEC03DFE3A}"/>
                  </a:ext>
                </a:extLst>
              </p:cNvPr>
              <p:cNvSpPr>
                <a:spLocks noChangeShapeType="1"/>
              </p:cNvSpPr>
              <p:nvPr/>
            </p:nvSpPr>
            <p:spPr bwMode="auto">
              <a:xfrm>
                <a:off x="1008" y="192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45" name="Text Box 38">
              <a:extLst>
                <a:ext uri="{FF2B5EF4-FFF2-40B4-BE49-F238E27FC236}">
                  <a16:creationId xmlns:a16="http://schemas.microsoft.com/office/drawing/2014/main" id="{ADEF638D-2220-4152-916D-26C2E5C93C1C}"/>
                </a:ext>
              </a:extLst>
            </p:cNvPr>
            <p:cNvSpPr txBox="1">
              <a:spLocks noChangeArrowheads="1"/>
            </p:cNvSpPr>
            <p:nvPr/>
          </p:nvSpPr>
          <p:spPr bwMode="auto">
            <a:xfrm>
              <a:off x="1008" y="1584"/>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2</a:t>
              </a:r>
            </a:p>
          </p:txBody>
        </p:sp>
      </p:grpSp>
      <p:sp>
        <p:nvSpPr>
          <p:cNvPr id="48" name="Text Box 39">
            <a:extLst>
              <a:ext uri="{FF2B5EF4-FFF2-40B4-BE49-F238E27FC236}">
                <a16:creationId xmlns:a16="http://schemas.microsoft.com/office/drawing/2014/main" id="{35D8B6B5-50DC-4A04-AF4B-245DE68DD8F0}"/>
              </a:ext>
            </a:extLst>
          </p:cNvPr>
          <p:cNvSpPr txBox="1">
            <a:spLocks noChangeArrowheads="1"/>
          </p:cNvSpPr>
          <p:nvPr/>
        </p:nvSpPr>
        <p:spPr bwMode="auto">
          <a:xfrm>
            <a:off x="11604230" y="4979328"/>
            <a:ext cx="45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latin typeface="Calibri" pitchFamily="34" charset="0"/>
              </a:rPr>
              <a:t>0</a:t>
            </a:r>
          </a:p>
        </p:txBody>
      </p:sp>
      <p:sp>
        <p:nvSpPr>
          <p:cNvPr id="49" name="Text Box 40">
            <a:extLst>
              <a:ext uri="{FF2B5EF4-FFF2-40B4-BE49-F238E27FC236}">
                <a16:creationId xmlns:a16="http://schemas.microsoft.com/office/drawing/2014/main" id="{BDE637B8-E324-43A1-835F-F4D4AC80F6C6}"/>
              </a:ext>
            </a:extLst>
          </p:cNvPr>
          <p:cNvSpPr txBox="1">
            <a:spLocks noChangeArrowheads="1"/>
          </p:cNvSpPr>
          <p:nvPr/>
        </p:nvSpPr>
        <p:spPr bwMode="auto">
          <a:xfrm>
            <a:off x="11039080" y="5009491"/>
            <a:ext cx="45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altLang="en-US" sz="3200">
                <a:solidFill>
                  <a:srgbClr val="CC3300"/>
                </a:solidFill>
                <a:latin typeface="Calibri" pitchFamily="34" charset="0"/>
              </a:rPr>
              <a:t>1</a:t>
            </a:r>
          </a:p>
        </p:txBody>
      </p:sp>
      <p:cxnSp>
        <p:nvCxnSpPr>
          <p:cNvPr id="50" name="Straight Arrow Connector 49">
            <a:extLst>
              <a:ext uri="{FF2B5EF4-FFF2-40B4-BE49-F238E27FC236}">
                <a16:creationId xmlns:a16="http://schemas.microsoft.com/office/drawing/2014/main" id="{9E29F438-2B94-44D9-8235-5475C5D03A93}"/>
              </a:ext>
            </a:extLst>
          </p:cNvPr>
          <p:cNvCxnSpPr/>
          <p:nvPr/>
        </p:nvCxnSpPr>
        <p:spPr>
          <a:xfrm rot="10800000">
            <a:off x="7762480" y="3150528"/>
            <a:ext cx="2971800" cy="2362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51" name="Rectangle 1">
            <a:extLst>
              <a:ext uri="{FF2B5EF4-FFF2-40B4-BE49-F238E27FC236}">
                <a16:creationId xmlns:a16="http://schemas.microsoft.com/office/drawing/2014/main" id="{6510BA1D-6AC7-4ABD-A8C9-05306E6C8BB5}"/>
              </a:ext>
            </a:extLst>
          </p:cNvPr>
          <p:cNvSpPr>
            <a:spLocks noChangeArrowheads="1"/>
          </p:cNvSpPr>
          <p:nvPr/>
        </p:nvSpPr>
        <p:spPr bwMode="auto">
          <a:xfrm>
            <a:off x="8067280" y="5773952"/>
            <a:ext cx="22098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fr-FR" altLang="en-US" sz="2500" b="1">
                <a:latin typeface="Times New Roman" pitchFamily="18" charset="0"/>
                <a:cs typeface="Times New Roman" pitchFamily="18" charset="0"/>
              </a:rPr>
              <a:t>45</a:t>
            </a:r>
            <a:r>
              <a:rPr lang="fr-FR" altLang="en-US" sz="2500" b="1" baseline="-30000">
                <a:solidFill>
                  <a:srgbClr val="0000FF"/>
                </a:solidFill>
                <a:latin typeface="Times New Roman" pitchFamily="18" charset="0"/>
                <a:cs typeface="Times New Roman" pitchFamily="18" charset="0"/>
              </a:rPr>
              <a:t>10</a:t>
            </a:r>
            <a:r>
              <a:rPr lang="fr-FR" altLang="en-US" sz="2500" b="1">
                <a:latin typeface="Times New Roman" pitchFamily="18" charset="0"/>
                <a:cs typeface="Times New Roman" pitchFamily="18" charset="0"/>
              </a:rPr>
              <a:t> = 101101</a:t>
            </a:r>
            <a:r>
              <a:rPr lang="fr-FR" altLang="en-US" sz="2500" b="1" baseline="-30000">
                <a:solidFill>
                  <a:srgbClr val="0000FF"/>
                </a:solidFill>
                <a:latin typeface="Times New Roman" pitchFamily="18" charset="0"/>
                <a:cs typeface="Times New Roman" pitchFamily="18" charset="0"/>
              </a:rPr>
              <a:t>2</a:t>
            </a:r>
            <a:endParaRPr lang="fr-FR" altLang="en-US" sz="2500" b="1">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30694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43401" y="28282"/>
            <a:ext cx="11948599" cy="1008668"/>
          </a:xfrm>
        </p:spPr>
        <p:txBody>
          <a:bodyPr/>
          <a:lstStyle/>
          <a:p>
            <a:r>
              <a:rPr lang="en-US"/>
              <a:t>1. Khái niệm thuật toán</a:t>
            </a:r>
          </a:p>
        </p:txBody>
      </p:sp>
      <p:sp>
        <p:nvSpPr>
          <p:cNvPr id="2" name="Content Placeholder 1"/>
          <p:cNvSpPr>
            <a:spLocks noGrp="1"/>
          </p:cNvSpPr>
          <p:nvPr>
            <p:ph idx="1"/>
          </p:nvPr>
        </p:nvSpPr>
        <p:spPr/>
        <p:txBody>
          <a:bodyPr>
            <a:normAutofit/>
          </a:bodyPr>
          <a:lstStyle/>
          <a:p>
            <a:pPr marL="0" indent="0" algn="just">
              <a:lnSpc>
                <a:spcPct val="150000"/>
              </a:lnSpc>
              <a:buNone/>
            </a:pPr>
            <a:r>
              <a:rPr lang="en-US" sz="3000" b="1"/>
              <a:t>1.4. Định nghĩa </a:t>
            </a:r>
            <a:r>
              <a:rPr lang="en-US" sz="3000" b="1">
                <a:solidFill>
                  <a:srgbClr val="FF0000"/>
                </a:solidFill>
              </a:rPr>
              <a:t>thuật toán</a:t>
            </a:r>
          </a:p>
          <a:p>
            <a:pPr marL="234950" indent="0" algn="just">
              <a:lnSpc>
                <a:spcPct val="150000"/>
              </a:lnSpc>
              <a:buNone/>
            </a:pPr>
            <a:r>
              <a:rPr lang="en-US" sz="2800" i="1">
                <a:ea typeface="ＭＳ Ｐゴシック" pitchFamily="34" charset="-128"/>
              </a:rPr>
              <a:t>	</a:t>
            </a:r>
            <a:r>
              <a:rPr lang="en-US" sz="2800" i="1">
                <a:solidFill>
                  <a:srgbClr val="00B050"/>
                </a:solidFill>
                <a:ea typeface="ＭＳ Ｐゴシック" pitchFamily="34" charset="-128"/>
              </a:rPr>
              <a:t>Thuật toán để giải một bài toán là một dãy hữu hạn các thao tác và trình tự thực hiện các thao tác đó sao cho sau khi thực hiện dãy thao tác này theo trình tự đã chỉ ra, với đầu vào (input) ta thu được kết quả đầu ra (output) mong muốn</a:t>
            </a:r>
            <a:r>
              <a:rPr lang="fr-FR" sz="2800">
                <a:solidFill>
                  <a:srgbClr val="00B050"/>
                </a:solidFill>
                <a:ea typeface="ＭＳ Ｐゴシック" pitchFamily="34" charset="-128"/>
              </a:rPr>
              <a:t>.</a:t>
            </a:r>
            <a:endParaRPr lang="en-US">
              <a:solidFill>
                <a:srgbClr val="00B050"/>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16</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C9FC82A9-9743-4A52-9A05-57CB16710ECE}"/>
              </a:ext>
            </a:extLst>
          </p:cNvPr>
          <p:cNvSpPr>
            <a:spLocks noGrp="1"/>
          </p:cNvSpPr>
          <p:nvPr>
            <p:ph type="sldNum" sz="quarter" idx="12"/>
          </p:nvPr>
        </p:nvSpPr>
        <p:spPr/>
        <p:txBody>
          <a:bodyPr/>
          <a:lstStyle/>
          <a:p>
            <a:fld id="{FE1236C6-0024-4286-AA03-0A6E67CE63D4}" type="slidenum">
              <a:rPr lang="en-US" smtClean="0"/>
              <a:t>16</a:t>
            </a:fld>
            <a:endParaRPr lang="en-US"/>
          </a:p>
        </p:txBody>
      </p:sp>
    </p:spTree>
    <p:extLst>
      <p:ext uri="{BB962C8B-B14F-4D97-AF65-F5344CB8AC3E}">
        <p14:creationId xmlns:p14="http://schemas.microsoft.com/office/powerpoint/2010/main" val="250418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82872" y="28282"/>
            <a:ext cx="11909128" cy="1008668"/>
          </a:xfrm>
        </p:spPr>
        <p:txBody>
          <a:bodyPr/>
          <a:lstStyle/>
          <a:p>
            <a:r>
              <a:rPr lang="en-US"/>
              <a:t>1. Khái niệm thuật toán</a:t>
            </a:r>
          </a:p>
        </p:txBody>
      </p:sp>
      <p:sp>
        <p:nvSpPr>
          <p:cNvPr id="2" name="Content Placeholder 1"/>
          <p:cNvSpPr>
            <a:spLocks noGrp="1"/>
          </p:cNvSpPr>
          <p:nvPr>
            <p:ph idx="1"/>
          </p:nvPr>
        </p:nvSpPr>
        <p:spPr>
          <a:xfrm>
            <a:off x="612743" y="1112362"/>
            <a:ext cx="11101462" cy="5699949"/>
          </a:xfrm>
        </p:spPr>
        <p:txBody>
          <a:bodyPr>
            <a:normAutofit fontScale="77500" lnSpcReduction="20000"/>
          </a:bodyPr>
          <a:lstStyle/>
          <a:p>
            <a:pPr marL="0" indent="0" algn="just">
              <a:lnSpc>
                <a:spcPct val="170000"/>
              </a:lnSpc>
              <a:buNone/>
            </a:pPr>
            <a:r>
              <a:rPr lang="en-US" sz="3500" b="1">
                <a:solidFill>
                  <a:srgbClr val="0000FF"/>
                </a:solidFill>
              </a:rPr>
              <a:t>1.5. Thao tác/Lệnh</a:t>
            </a:r>
          </a:p>
          <a:p>
            <a:pPr indent="6350" algn="just">
              <a:lnSpc>
                <a:spcPct val="170000"/>
              </a:lnSpc>
              <a:spcBef>
                <a:spcPts val="0"/>
              </a:spcBef>
              <a:buFont typeface="Arial" pitchFamily="34" charset="0"/>
              <a:buNone/>
            </a:pPr>
            <a:r>
              <a:rPr lang="en-US" altLang="zh-CN" sz="3000">
                <a:ea typeface="SimSun" pitchFamily="2" charset="-122"/>
              </a:rPr>
              <a:t>Là hành động cần được thực hiện bởi cơ chế của thuật toán.</a:t>
            </a:r>
          </a:p>
          <a:p>
            <a:pPr marL="450850" algn="just">
              <a:lnSpc>
                <a:spcPct val="170000"/>
              </a:lnSpc>
              <a:spcBef>
                <a:spcPts val="0"/>
              </a:spcBef>
            </a:pPr>
            <a:r>
              <a:rPr lang="en-US" altLang="zh-CN" sz="3000">
                <a:ea typeface="SimSun" pitchFamily="2" charset="-122"/>
              </a:rPr>
              <a:t>Các thao tác (</a:t>
            </a:r>
            <a:r>
              <a:rPr lang="en-US" altLang="zh-CN" sz="3000" i="1">
                <a:ea typeface="SimSun" pitchFamily="2" charset="-122"/>
              </a:rPr>
              <a:t>lệnh</a:t>
            </a:r>
            <a:r>
              <a:rPr lang="en-US" altLang="zh-CN" sz="3000">
                <a:ea typeface="SimSun" pitchFamily="2" charset="-122"/>
              </a:rPr>
              <a:t>) sẽ biến đổi bài toán từ trạng thái trước tới trạng thái sau.</a:t>
            </a:r>
          </a:p>
          <a:p>
            <a:pPr marL="450850" algn="just">
              <a:lnSpc>
                <a:spcPct val="170000"/>
              </a:lnSpc>
              <a:spcBef>
                <a:spcPts val="0"/>
              </a:spcBef>
            </a:pPr>
            <a:r>
              <a:rPr lang="en-US" altLang="zh-CN" sz="3000">
                <a:ea typeface="SimSun" pitchFamily="2" charset="-122"/>
              </a:rPr>
              <a:t>Dãy các thao tác cần thiết sẽ biến đổi bài toán từ trạng thái ban đầu đến kết quả.</a:t>
            </a:r>
          </a:p>
          <a:p>
            <a:pPr marL="450850" algn="just">
              <a:lnSpc>
                <a:spcPct val="170000"/>
              </a:lnSpc>
              <a:spcBef>
                <a:spcPts val="0"/>
              </a:spcBef>
            </a:pPr>
            <a:r>
              <a:rPr lang="en-US" altLang="zh-CN" sz="3000">
                <a:ea typeface="SimSun" pitchFamily="2" charset="-122"/>
              </a:rPr>
              <a:t>Các thao tác có thể phân tích thành thao tác khác nhỏ hơn.</a:t>
            </a:r>
          </a:p>
          <a:p>
            <a:pPr marL="450850" algn="just">
              <a:lnSpc>
                <a:spcPct val="170000"/>
              </a:lnSpc>
              <a:spcBef>
                <a:spcPts val="0"/>
              </a:spcBef>
            </a:pPr>
            <a:r>
              <a:rPr lang="en-US" altLang="zh-CN" sz="3000">
                <a:ea typeface="SimSun" pitchFamily="2" charset="-122"/>
              </a:rPr>
              <a:t>Thứ tự thao tác là quan trọng.</a:t>
            </a:r>
          </a:p>
          <a:p>
            <a:pPr marL="1025525" lvl="2" indent="-346075" algn="just">
              <a:lnSpc>
                <a:spcPct val="170000"/>
              </a:lnSpc>
              <a:spcBef>
                <a:spcPts val="0"/>
              </a:spcBef>
              <a:buFont typeface="Wingdings" pitchFamily="2" charset="2"/>
              <a:buChar char="ü"/>
            </a:pPr>
            <a:r>
              <a:rPr lang="en-US" altLang="zh-CN" sz="2300">
                <a:ea typeface="SimSun" pitchFamily="2" charset="-122"/>
              </a:rPr>
              <a:t>Cùng tập thao tác, thứ tự khác nhau dẫn đến kết quả khác nhau.</a:t>
            </a:r>
          </a:p>
          <a:p>
            <a:pPr marL="450850" algn="just">
              <a:lnSpc>
                <a:spcPct val="170000"/>
              </a:lnSpc>
              <a:spcBef>
                <a:spcPts val="0"/>
              </a:spcBef>
            </a:pPr>
            <a:r>
              <a:rPr lang="en-US" altLang="zh-CN" sz="3000">
                <a:ea typeface="SimSun" pitchFamily="2" charset="-122"/>
              </a:rPr>
              <a:t>Cơ cấu thể hiện trình tự thực hiện các thao tác gọi là </a:t>
            </a:r>
            <a:r>
              <a:rPr lang="en-US" altLang="zh-CN" sz="3000" b="1">
                <a:solidFill>
                  <a:srgbClr val="FF0000"/>
                </a:solidFill>
                <a:ea typeface="SimSun" pitchFamily="2" charset="-122"/>
              </a:rPr>
              <a:t>Cấu trúc điều khiển</a:t>
            </a:r>
          </a:p>
          <a:p>
            <a:pPr marL="1025525" lvl="1" indent="-346075" algn="just">
              <a:lnSpc>
                <a:spcPct val="170000"/>
              </a:lnSpc>
              <a:spcBef>
                <a:spcPts val="0"/>
              </a:spcBef>
              <a:buFont typeface="Wingdings" pitchFamily="2" charset="2"/>
              <a:buChar char="ü"/>
            </a:pPr>
            <a:r>
              <a:rPr lang="en-US" altLang="zh-CN" sz="2300">
                <a:ea typeface="SimSun" pitchFamily="2" charset="-122"/>
              </a:rPr>
              <a:t>Có 3 loại </a:t>
            </a:r>
            <a:r>
              <a:rPr lang="en-US" altLang="zh-CN" sz="2300" b="1">
                <a:solidFill>
                  <a:srgbClr val="FF0000"/>
                </a:solidFill>
                <a:ea typeface="SimSun" pitchFamily="2" charset="-122"/>
              </a:rPr>
              <a:t>Cấu trúc điều khiển </a:t>
            </a:r>
            <a:r>
              <a:rPr lang="en-US" altLang="zh-CN" sz="2300">
                <a:ea typeface="SimSun" pitchFamily="2" charset="-122"/>
              </a:rPr>
              <a:t>cơ bản: </a:t>
            </a:r>
            <a:r>
              <a:rPr lang="en-US" altLang="zh-CN" sz="2300" b="1">
                <a:solidFill>
                  <a:srgbClr val="FF0000"/>
                </a:solidFill>
                <a:ea typeface="SimSun" pitchFamily="2" charset="-122"/>
              </a:rPr>
              <a:t>Tuần tự, Rẽ nhánh</a:t>
            </a:r>
            <a:r>
              <a:rPr lang="en-US" altLang="zh-CN" sz="2300" b="1">
                <a:solidFill>
                  <a:srgbClr val="FF0000"/>
                </a:solidFill>
              </a:rPr>
              <a:t>, </a:t>
            </a:r>
            <a:r>
              <a:rPr lang="en-US" altLang="zh-CN" sz="2300" b="1">
                <a:solidFill>
                  <a:srgbClr val="FF0000"/>
                </a:solidFill>
                <a:ea typeface="SimSun" pitchFamily="2" charset="-122"/>
              </a:rPr>
              <a:t>Lặp</a:t>
            </a:r>
            <a:r>
              <a:rPr lang="en-US" altLang="zh-CN" sz="2300">
                <a:ea typeface="SimSun" pitchFamily="2" charset="-122"/>
              </a:rPr>
              <a:t> </a:t>
            </a:r>
            <a:endParaRPr lang="en-US" sz="23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17</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195D39C5-3E4F-478D-854D-AE83B59733B4}"/>
              </a:ext>
            </a:extLst>
          </p:cNvPr>
          <p:cNvSpPr>
            <a:spLocks noGrp="1"/>
          </p:cNvSpPr>
          <p:nvPr>
            <p:ph type="sldNum" sz="quarter" idx="12"/>
          </p:nvPr>
        </p:nvSpPr>
        <p:spPr/>
        <p:txBody>
          <a:bodyPr/>
          <a:lstStyle/>
          <a:p>
            <a:fld id="{FE1236C6-0024-4286-AA03-0A6E67CE63D4}" type="slidenum">
              <a:rPr lang="en-US" smtClean="0"/>
              <a:t>17</a:t>
            </a:fld>
            <a:endParaRPr lang="en-US"/>
          </a:p>
        </p:txBody>
      </p:sp>
    </p:spTree>
    <p:extLst>
      <p:ext uri="{BB962C8B-B14F-4D97-AF65-F5344CB8AC3E}">
        <p14:creationId xmlns:p14="http://schemas.microsoft.com/office/powerpoint/2010/main" val="349443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57882" y="28282"/>
            <a:ext cx="12034118" cy="1008668"/>
          </a:xfrm>
        </p:spPr>
        <p:txBody>
          <a:bodyPr/>
          <a:lstStyle/>
          <a:p>
            <a:r>
              <a:rPr lang="en-US"/>
              <a:t>1. Khái niệm thuật toán</a:t>
            </a:r>
          </a:p>
        </p:txBody>
      </p:sp>
      <p:sp>
        <p:nvSpPr>
          <p:cNvPr id="2" name="Content Placeholder 1"/>
          <p:cNvSpPr>
            <a:spLocks noGrp="1"/>
          </p:cNvSpPr>
          <p:nvPr>
            <p:ph idx="1"/>
          </p:nvPr>
        </p:nvSpPr>
        <p:spPr/>
        <p:txBody>
          <a:bodyPr>
            <a:normAutofit/>
          </a:bodyPr>
          <a:lstStyle/>
          <a:p>
            <a:pPr marL="0" indent="0" algn="just">
              <a:lnSpc>
                <a:spcPct val="150000"/>
              </a:lnSpc>
              <a:buNone/>
            </a:pPr>
            <a:r>
              <a:rPr lang="en-US" sz="3000" b="1"/>
              <a:t>1.6. Các cách trình bày </a:t>
            </a:r>
            <a:r>
              <a:rPr lang="en-US" sz="3000" b="1">
                <a:solidFill>
                  <a:srgbClr val="FF0000"/>
                </a:solidFill>
              </a:rPr>
              <a:t>thuật toán</a:t>
            </a:r>
          </a:p>
          <a:p>
            <a:pPr marL="519113" indent="-284163" algn="just">
              <a:lnSpc>
                <a:spcPct val="150000"/>
              </a:lnSpc>
            </a:pPr>
            <a:r>
              <a:rPr lang="vi-VN" sz="2800"/>
              <a:t>Có nhiều cách trình bày thuật toán</a:t>
            </a:r>
            <a:r>
              <a:rPr lang="en-US" sz="2800"/>
              <a:t> như</a:t>
            </a:r>
            <a:r>
              <a:rPr lang="vi-VN" sz="2800"/>
              <a:t>: </a:t>
            </a:r>
            <a:endParaRPr lang="en-US" sz="2800"/>
          </a:p>
          <a:p>
            <a:pPr marL="1606550" lvl="1" indent="-457200" algn="just">
              <a:lnSpc>
                <a:spcPct val="150000"/>
              </a:lnSpc>
              <a:buFont typeface="Wingdings" pitchFamily="2" charset="2"/>
              <a:buChar char="ü"/>
            </a:pPr>
            <a:r>
              <a:rPr lang="en-US" sz="2600">
                <a:solidFill>
                  <a:srgbClr val="FF0000"/>
                </a:solidFill>
              </a:rPr>
              <a:t>Dùng</a:t>
            </a:r>
            <a:r>
              <a:rPr lang="vi-VN" sz="2600">
                <a:solidFill>
                  <a:srgbClr val="FF0000"/>
                </a:solidFill>
              </a:rPr>
              <a:t> ngôn</a:t>
            </a:r>
            <a:r>
              <a:rPr lang="en-US" sz="2600">
                <a:solidFill>
                  <a:srgbClr val="FF0000"/>
                </a:solidFill>
              </a:rPr>
              <a:t> </a:t>
            </a:r>
            <a:r>
              <a:rPr lang="vi-VN" sz="2600">
                <a:solidFill>
                  <a:srgbClr val="FF0000"/>
                </a:solidFill>
              </a:rPr>
              <a:t>ngữ</a:t>
            </a:r>
            <a:r>
              <a:rPr lang="en-US" sz="2600">
                <a:solidFill>
                  <a:srgbClr val="FF0000"/>
                </a:solidFill>
              </a:rPr>
              <a:t> </a:t>
            </a:r>
            <a:r>
              <a:rPr lang="vi-VN" sz="2600">
                <a:solidFill>
                  <a:srgbClr val="FF0000"/>
                </a:solidFill>
              </a:rPr>
              <a:t>tự nhiên</a:t>
            </a:r>
            <a:r>
              <a:rPr lang="vi-VN" sz="2600"/>
              <a:t>; </a:t>
            </a:r>
            <a:endParaRPr lang="en-US" sz="2600"/>
          </a:p>
          <a:p>
            <a:pPr marL="1606550" lvl="1" indent="-457200" algn="just">
              <a:lnSpc>
                <a:spcPct val="150000"/>
              </a:lnSpc>
              <a:buFont typeface="Wingdings" pitchFamily="2" charset="2"/>
              <a:buChar char="ü"/>
            </a:pPr>
            <a:r>
              <a:rPr lang="en-US" sz="2600">
                <a:solidFill>
                  <a:srgbClr val="FF0000"/>
                </a:solidFill>
              </a:rPr>
              <a:t>Dùng </a:t>
            </a:r>
            <a:r>
              <a:rPr lang="vi-VN" sz="2600">
                <a:solidFill>
                  <a:srgbClr val="FF0000"/>
                </a:solidFill>
              </a:rPr>
              <a:t>sơ đồ khối</a:t>
            </a:r>
            <a:r>
              <a:rPr lang="vi-VN" sz="2600"/>
              <a:t>;</a:t>
            </a:r>
            <a:r>
              <a:rPr lang="vi-VN" sz="2600">
                <a:solidFill>
                  <a:srgbClr val="0000FF"/>
                </a:solidFill>
              </a:rPr>
              <a:t> </a:t>
            </a:r>
            <a:endParaRPr lang="en-US" sz="2600">
              <a:solidFill>
                <a:srgbClr val="0000FF"/>
              </a:solidFill>
            </a:endParaRPr>
          </a:p>
          <a:p>
            <a:pPr marL="1606550" lvl="1" indent="-457200" algn="just">
              <a:lnSpc>
                <a:spcPct val="150000"/>
              </a:lnSpc>
              <a:buFont typeface="Wingdings" pitchFamily="2" charset="2"/>
              <a:buChar char="ü"/>
            </a:pPr>
            <a:r>
              <a:rPr lang="en-US" sz="2600">
                <a:solidFill>
                  <a:srgbClr val="0000FF"/>
                </a:solidFill>
              </a:rPr>
              <a:t>Dùng </a:t>
            </a:r>
            <a:r>
              <a:rPr lang="vi-VN" sz="2600">
                <a:solidFill>
                  <a:srgbClr val="0000FF"/>
                </a:solidFill>
              </a:rPr>
              <a:t>mã giả (tựa ngôn ngữ lập</a:t>
            </a:r>
            <a:r>
              <a:rPr lang="en-US" sz="2600">
                <a:solidFill>
                  <a:srgbClr val="0000FF"/>
                </a:solidFill>
              </a:rPr>
              <a:t> </a:t>
            </a:r>
            <a:r>
              <a:rPr lang="vi-VN" sz="2600">
                <a:solidFill>
                  <a:srgbClr val="0000FF"/>
                </a:solidFill>
              </a:rPr>
              <a:t>trình)</a:t>
            </a:r>
            <a:r>
              <a:rPr lang="en-US" sz="2600">
                <a:solidFill>
                  <a:srgbClr val="0000FF"/>
                </a:solidFill>
              </a:rPr>
              <a:t>;</a:t>
            </a:r>
          </a:p>
          <a:p>
            <a:pPr marL="1606550" lvl="1" indent="-457200" algn="just">
              <a:lnSpc>
                <a:spcPct val="150000"/>
              </a:lnSpc>
              <a:buFont typeface="Wingdings" pitchFamily="2" charset="2"/>
              <a:buChar char="ü"/>
            </a:pPr>
            <a:r>
              <a:rPr lang="en-US" sz="2600">
                <a:solidFill>
                  <a:srgbClr val="FF0000"/>
                </a:solidFill>
              </a:rPr>
              <a:t>Dùng ngôn ngữ lập trình</a:t>
            </a:r>
            <a:r>
              <a:rPr lang="vi-VN" sz="2600"/>
              <a:t> </a:t>
            </a:r>
            <a:endParaRPr lang="en-US"/>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18</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73FE19B6-3980-4741-AFF5-DB839EB93FC9}"/>
              </a:ext>
            </a:extLst>
          </p:cNvPr>
          <p:cNvSpPr>
            <a:spLocks noGrp="1"/>
          </p:cNvSpPr>
          <p:nvPr>
            <p:ph type="sldNum" sz="quarter" idx="12"/>
          </p:nvPr>
        </p:nvSpPr>
        <p:spPr/>
        <p:txBody>
          <a:bodyPr/>
          <a:lstStyle/>
          <a:p>
            <a:fld id="{FE1236C6-0024-4286-AA03-0A6E67CE63D4}" type="slidenum">
              <a:rPr lang="en-US" smtClean="0"/>
              <a:t>18</a:t>
            </a:fld>
            <a:endParaRPr lang="en-US"/>
          </a:p>
        </p:txBody>
      </p:sp>
    </p:spTree>
    <p:extLst>
      <p:ext uri="{BB962C8B-B14F-4D97-AF65-F5344CB8AC3E}">
        <p14:creationId xmlns:p14="http://schemas.microsoft.com/office/powerpoint/2010/main" val="291414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77162" y="28282"/>
            <a:ext cx="11814838" cy="1008668"/>
          </a:xfrm>
        </p:spPr>
        <p:txBody>
          <a:bodyPr/>
          <a:lstStyle/>
          <a:p>
            <a:r>
              <a:rPr lang="en-US"/>
              <a:t>1. Khái niệm thuật toán</a:t>
            </a:r>
          </a:p>
        </p:txBody>
      </p:sp>
      <p:sp>
        <p:nvSpPr>
          <p:cNvPr id="2" name="Content Placeholder 1"/>
          <p:cNvSpPr>
            <a:spLocks noGrp="1"/>
          </p:cNvSpPr>
          <p:nvPr>
            <p:ph idx="1"/>
          </p:nvPr>
        </p:nvSpPr>
        <p:spPr>
          <a:xfrm>
            <a:off x="269715" y="1144645"/>
            <a:ext cx="11814838" cy="5131165"/>
          </a:xfrm>
        </p:spPr>
        <p:txBody>
          <a:bodyPr>
            <a:normAutofit lnSpcReduction="10000"/>
          </a:bodyPr>
          <a:lstStyle/>
          <a:p>
            <a:pPr marL="0" indent="0" algn="just">
              <a:buNone/>
            </a:pPr>
            <a:r>
              <a:rPr lang="en-US" sz="4300" b="1"/>
              <a:t>1.6. Các cách trình bày thuật toán (tt)</a:t>
            </a:r>
          </a:p>
          <a:p>
            <a:pPr marL="0" indent="0" algn="just">
              <a:buNone/>
            </a:pPr>
            <a:r>
              <a:rPr lang="en-US" b="1">
                <a:solidFill>
                  <a:srgbClr val="FF0000"/>
                </a:solidFill>
              </a:rPr>
              <a:t>Ví dụ 4.5.</a:t>
            </a:r>
            <a:r>
              <a:rPr lang="en-US" b="1"/>
              <a:t> </a:t>
            </a:r>
            <a:r>
              <a:rPr lang="en-US"/>
              <a:t>Sử dụng ngôn ngữ tự nhiên để mô tả Thuật toán giải PT bậc nhất: ax + b = 0 (trong đó a, b là các số thực)</a:t>
            </a:r>
          </a:p>
          <a:p>
            <a:pPr marL="0" indent="0" algn="just">
              <a:buNone/>
              <a:tabLst>
                <a:tab pos="1198563" algn="l"/>
              </a:tabLst>
            </a:pPr>
            <a:r>
              <a:rPr lang="en-US" b="1"/>
              <a:t>Đầu vào	: a và b thuộc R</a:t>
            </a:r>
          </a:p>
          <a:p>
            <a:pPr marL="0" indent="0" algn="just">
              <a:buNone/>
              <a:tabLst>
                <a:tab pos="1198563" algn="l"/>
              </a:tabLst>
            </a:pPr>
            <a:r>
              <a:rPr lang="en-US" b="1"/>
              <a:t>Đầu ra		: nghiệm của phương trình ax + b = 0</a:t>
            </a:r>
          </a:p>
          <a:p>
            <a:pPr marL="514350" indent="-514350" algn="just">
              <a:buAutoNum type="arabicPeriod"/>
            </a:pPr>
            <a:r>
              <a:rPr lang="en-US"/>
              <a:t>Nếu a = 0 </a:t>
            </a:r>
          </a:p>
          <a:p>
            <a:pPr marL="0" indent="0" algn="just">
              <a:buNone/>
            </a:pPr>
            <a:r>
              <a:rPr lang="en-US"/>
              <a:t>2.	Nếu b = 0</a:t>
            </a:r>
          </a:p>
          <a:p>
            <a:pPr marL="0" indent="0" algn="just">
              <a:buNone/>
            </a:pPr>
            <a:r>
              <a:rPr lang="en-US"/>
              <a:t>3.		Thì phương trình có vô số nghiệm.</a:t>
            </a:r>
          </a:p>
          <a:p>
            <a:pPr marL="0" lvl="1" indent="0" algn="just">
              <a:buNone/>
            </a:pPr>
            <a:r>
              <a:rPr lang="en-US"/>
              <a:t>4.	Ngược lại b </a:t>
            </a:r>
            <a:r>
              <a:rPr lang="en-US">
                <a:sym typeface="Symbol"/>
              </a:rPr>
              <a:t> 0</a:t>
            </a:r>
          </a:p>
          <a:p>
            <a:pPr marL="0" lvl="1" indent="0" algn="just">
              <a:buNone/>
            </a:pPr>
            <a:r>
              <a:rPr lang="en-US">
                <a:sym typeface="Symbol"/>
              </a:rPr>
              <a:t>5.		Thì phương trình vô nghiệm.</a:t>
            </a:r>
            <a:endParaRPr lang="en-US"/>
          </a:p>
          <a:p>
            <a:pPr marL="0" indent="0" algn="just">
              <a:buNone/>
              <a:tabLst>
                <a:tab pos="519113" algn="l"/>
              </a:tabLst>
            </a:pPr>
            <a:r>
              <a:rPr lang="en-US"/>
              <a:t>6.	Nếu a </a:t>
            </a:r>
            <a:r>
              <a:rPr lang="en-US">
                <a:sym typeface="Symbol"/>
              </a:rPr>
              <a:t> 0</a:t>
            </a:r>
          </a:p>
          <a:p>
            <a:pPr marL="0" lvl="1" indent="0" algn="just">
              <a:buNone/>
            </a:pPr>
            <a:r>
              <a:rPr lang="en-US">
                <a:sym typeface="Symbol"/>
              </a:rPr>
              <a:t>7.	Phương trình có nghiệm duy nhất x = -b/a</a:t>
            </a:r>
            <a:endParaRPr lang="en-US"/>
          </a:p>
        </p:txBody>
      </p:sp>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19</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086D5B79-F0A7-4892-8201-4CBE38CAA37A}"/>
              </a:ext>
            </a:extLst>
          </p:cNvPr>
          <p:cNvSpPr>
            <a:spLocks noGrp="1"/>
          </p:cNvSpPr>
          <p:nvPr>
            <p:ph type="sldNum" sz="quarter" idx="12"/>
          </p:nvPr>
        </p:nvSpPr>
        <p:spPr/>
        <p:txBody>
          <a:bodyPr/>
          <a:lstStyle/>
          <a:p>
            <a:fld id="{FE1236C6-0024-4286-AA03-0A6E67CE63D4}" type="slidenum">
              <a:rPr lang="en-US" smtClean="0"/>
              <a:t>19</a:t>
            </a:fld>
            <a:endParaRPr lang="en-US"/>
          </a:p>
        </p:txBody>
      </p:sp>
    </p:spTree>
    <p:extLst>
      <p:ext uri="{BB962C8B-B14F-4D97-AF65-F5344CB8AC3E}">
        <p14:creationId xmlns:p14="http://schemas.microsoft.com/office/powerpoint/2010/main" val="220999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0754" y="319541"/>
            <a:ext cx="11272034" cy="535481"/>
          </a:xfrm>
        </p:spPr>
        <p:txBody>
          <a:bodyPr>
            <a:normAutofit fontScale="90000"/>
          </a:bodyPr>
          <a:lstStyle/>
          <a:p>
            <a:r>
              <a:rPr lang="en-US"/>
              <a:t>NỘI DUNG</a:t>
            </a:r>
            <a:endParaRPr lang="en-US" dirty="0"/>
          </a:p>
        </p:txBody>
      </p:sp>
      <p:sp>
        <p:nvSpPr>
          <p:cNvPr id="2" name="Content Placeholder 1"/>
          <p:cNvSpPr>
            <a:spLocks noGrp="1"/>
          </p:cNvSpPr>
          <p:nvPr>
            <p:ph idx="1"/>
          </p:nvPr>
        </p:nvSpPr>
        <p:spPr>
          <a:xfrm>
            <a:off x="582208" y="1253331"/>
            <a:ext cx="10515600" cy="4351338"/>
          </a:xfrm>
        </p:spPr>
        <p:txBody>
          <a:bodyPr>
            <a:normAutofit fontScale="92500" lnSpcReduction="10000"/>
          </a:bodyPr>
          <a:lstStyle/>
          <a:p>
            <a:pPr marL="0" indent="0">
              <a:lnSpc>
                <a:spcPct val="150000"/>
              </a:lnSpc>
              <a:buNone/>
            </a:pPr>
            <a:r>
              <a:rPr lang="vi-VN" b="1"/>
              <a:t>1. </a:t>
            </a:r>
            <a:r>
              <a:rPr lang="en-US" b="1"/>
              <a:t>Khái niệm thuật toán</a:t>
            </a:r>
          </a:p>
          <a:p>
            <a:pPr marL="0" indent="0">
              <a:lnSpc>
                <a:spcPct val="150000"/>
              </a:lnSpc>
              <a:buNone/>
            </a:pPr>
            <a:r>
              <a:rPr lang="vi-VN" b="1"/>
              <a:t>2. </a:t>
            </a:r>
            <a:r>
              <a:rPr lang="en-US" b="1"/>
              <a:t>Các tính chất của thuật toán</a:t>
            </a:r>
          </a:p>
          <a:p>
            <a:pPr marL="0" indent="0">
              <a:lnSpc>
                <a:spcPct val="150000"/>
              </a:lnSpc>
              <a:buNone/>
            </a:pPr>
            <a:r>
              <a:rPr lang="en-US" b="1"/>
              <a:t>3. Các phương pháp biểu diễn thuật toán</a:t>
            </a:r>
          </a:p>
          <a:p>
            <a:pPr marL="0" indent="0">
              <a:lnSpc>
                <a:spcPct val="150000"/>
              </a:lnSpc>
              <a:buNone/>
            </a:pPr>
            <a:r>
              <a:rPr lang="en-US" b="1"/>
              <a:t>	3.1. Dùng ngôn ngữ tự nhiên</a:t>
            </a:r>
          </a:p>
          <a:p>
            <a:pPr marL="0" indent="0">
              <a:lnSpc>
                <a:spcPct val="150000"/>
              </a:lnSpc>
              <a:buNone/>
            </a:pPr>
            <a:r>
              <a:rPr lang="en-US" b="1"/>
              <a:t>	3.2. Dùng sơ đồ khối</a:t>
            </a:r>
          </a:p>
          <a:p>
            <a:pPr marL="0" indent="0">
              <a:lnSpc>
                <a:spcPct val="150000"/>
              </a:lnSpc>
              <a:buNone/>
            </a:pPr>
            <a:r>
              <a:rPr lang="en-US" b="1"/>
              <a:t>	3.3. Dùng mã giả</a:t>
            </a:r>
            <a:endParaRPr lang="vi-VN" b="1"/>
          </a:p>
          <a:p>
            <a:pPr marL="0" indent="0">
              <a:lnSpc>
                <a:spcPct val="150000"/>
              </a:lnSpc>
              <a:buNone/>
            </a:pPr>
            <a:r>
              <a:rPr lang="en-US" b="1"/>
              <a:t>4. Bài tập</a:t>
            </a:r>
            <a:endParaRPr lang="en-US" b="1" dirty="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a:t>
            </a:fld>
            <a:endParaRPr lang="en-US" altLang="en-US" sz="1800" b="1">
              <a:solidFill>
                <a:schemeClr val="bg1"/>
              </a:solidFill>
              <a:latin typeface="Courier New" pitchFamily="49" charset="0"/>
              <a:cs typeface="Courier New" pitchFamily="49" charset="0"/>
            </a:endParaRPr>
          </a:p>
        </p:txBody>
      </p:sp>
      <p:sp>
        <p:nvSpPr>
          <p:cNvPr id="5" name="Slide Number Placeholder 4">
            <a:extLst>
              <a:ext uri="{FF2B5EF4-FFF2-40B4-BE49-F238E27FC236}">
                <a16:creationId xmlns:a16="http://schemas.microsoft.com/office/drawing/2014/main" id="{FCC2DBCA-9627-4F0C-9426-D6F317A99B07}"/>
              </a:ext>
            </a:extLst>
          </p:cNvPr>
          <p:cNvSpPr>
            <a:spLocks noGrp="1"/>
          </p:cNvSpPr>
          <p:nvPr>
            <p:ph type="sldNum" sz="quarter" idx="12"/>
          </p:nvPr>
        </p:nvSpPr>
        <p:spPr/>
        <p:txBody>
          <a:bodyPr/>
          <a:lstStyle/>
          <a:p>
            <a:fld id="{FE1236C6-0024-4286-AA03-0A6E67CE63D4}" type="slidenum">
              <a:rPr lang="en-US" smtClean="0"/>
              <a:t>2</a:t>
            </a:fld>
            <a:endParaRPr lang="en-US"/>
          </a:p>
        </p:txBody>
      </p:sp>
    </p:spTree>
    <p:extLst>
      <p:ext uri="{BB962C8B-B14F-4D97-AF65-F5344CB8AC3E}">
        <p14:creationId xmlns:p14="http://schemas.microsoft.com/office/powerpoint/2010/main" val="35156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97353" y="28282"/>
            <a:ext cx="11994647" cy="1008668"/>
          </a:xfrm>
        </p:spPr>
        <p:txBody>
          <a:bodyPr/>
          <a:lstStyle/>
          <a:p>
            <a:r>
              <a:rPr lang="en-US"/>
              <a:t>2. Các tính chất của thuật toán</a:t>
            </a:r>
          </a:p>
        </p:txBody>
      </p:sp>
      <p:sp>
        <p:nvSpPr>
          <p:cNvPr id="2" name="Content Placeholder 1"/>
          <p:cNvSpPr>
            <a:spLocks noGrp="1"/>
          </p:cNvSpPr>
          <p:nvPr>
            <p:ph idx="1"/>
          </p:nvPr>
        </p:nvSpPr>
        <p:spPr>
          <a:xfrm>
            <a:off x="289450" y="1197273"/>
            <a:ext cx="11617847" cy="5002560"/>
          </a:xfrm>
        </p:spPr>
        <p:txBody>
          <a:bodyPr>
            <a:normAutofit/>
          </a:bodyPr>
          <a:lstStyle/>
          <a:p>
            <a:pPr marL="0" indent="0" algn="just">
              <a:lnSpc>
                <a:spcPct val="150000"/>
              </a:lnSpc>
              <a:buNone/>
            </a:pPr>
            <a:r>
              <a:rPr lang="vi-VN" sz="2800" b="1"/>
              <a:t>Bao gồm 5 tính chất sau:</a:t>
            </a:r>
          </a:p>
          <a:p>
            <a:pPr marL="568325" indent="-346075" algn="just">
              <a:lnSpc>
                <a:spcPct val="150000"/>
              </a:lnSpc>
              <a:buFont typeface="Wingdings" pitchFamily="2" charset="2"/>
              <a:buChar char="ü"/>
            </a:pPr>
            <a:r>
              <a:rPr lang="vi-VN" sz="2600" b="1">
                <a:solidFill>
                  <a:srgbClr val="FF0000"/>
                </a:solidFill>
              </a:rPr>
              <a:t>Tính chính xác:</a:t>
            </a:r>
            <a:r>
              <a:rPr lang="vi-VN" sz="2600"/>
              <a:t> </a:t>
            </a:r>
            <a:r>
              <a:rPr lang="vi-VN" sz="2000"/>
              <a:t>Quá trình tính toán hay các thao</a:t>
            </a:r>
            <a:r>
              <a:rPr lang="en-US" sz="2000"/>
              <a:t> </a:t>
            </a:r>
            <a:r>
              <a:rPr lang="vi-VN" sz="2000"/>
              <a:t>tác</a:t>
            </a:r>
            <a:r>
              <a:rPr lang="en-US" sz="2000"/>
              <a:t> </a:t>
            </a:r>
            <a:r>
              <a:rPr lang="vi-VN" sz="2000"/>
              <a:t>máy</a:t>
            </a:r>
            <a:r>
              <a:rPr lang="en-US" sz="2000"/>
              <a:t> </a:t>
            </a:r>
            <a:r>
              <a:rPr lang="vi-VN" sz="2000"/>
              <a:t>tính thực hiện là chính xác</a:t>
            </a:r>
            <a:endParaRPr lang="vi-VN" sz="2600"/>
          </a:p>
          <a:p>
            <a:pPr marL="568325" indent="-346075" algn="just">
              <a:lnSpc>
                <a:spcPct val="150000"/>
              </a:lnSpc>
              <a:buFont typeface="Wingdings" pitchFamily="2" charset="2"/>
              <a:buChar char="ü"/>
            </a:pPr>
            <a:r>
              <a:rPr lang="vi-VN" sz="2600" b="1">
                <a:solidFill>
                  <a:srgbClr val="FF0000"/>
                </a:solidFill>
              </a:rPr>
              <a:t>Tính rõ ràng: </a:t>
            </a:r>
            <a:r>
              <a:rPr lang="vi-VN" sz="2000"/>
              <a:t>Các câu lệnh minh bạch được sắp</a:t>
            </a:r>
            <a:r>
              <a:rPr lang="en-US" sz="2000"/>
              <a:t> </a:t>
            </a:r>
            <a:r>
              <a:rPr lang="vi-VN" sz="2000"/>
              <a:t>xếp theo thứ tự nhất định</a:t>
            </a:r>
          </a:p>
          <a:p>
            <a:pPr marL="568325" indent="-346075" algn="just">
              <a:lnSpc>
                <a:spcPct val="150000"/>
              </a:lnSpc>
              <a:buFont typeface="Wingdings" pitchFamily="2" charset="2"/>
              <a:buChar char="ü"/>
            </a:pPr>
            <a:r>
              <a:rPr lang="en-US" sz="2600" b="1">
                <a:solidFill>
                  <a:srgbClr val="FF0000"/>
                </a:solidFill>
              </a:rPr>
              <a:t>T</a:t>
            </a:r>
            <a:r>
              <a:rPr lang="vi-VN" sz="2600" b="1">
                <a:solidFill>
                  <a:srgbClr val="FF0000"/>
                </a:solidFill>
              </a:rPr>
              <a:t>ính khách</a:t>
            </a:r>
            <a:r>
              <a:rPr lang="en-US" sz="2600" b="1">
                <a:solidFill>
                  <a:srgbClr val="FF0000"/>
                </a:solidFill>
              </a:rPr>
              <a:t> </a:t>
            </a:r>
            <a:r>
              <a:rPr lang="vi-VN" sz="2600" b="1">
                <a:solidFill>
                  <a:srgbClr val="FF0000"/>
                </a:solidFill>
              </a:rPr>
              <a:t>quan: </a:t>
            </a:r>
            <a:r>
              <a:rPr lang="en-US" sz="2000"/>
              <a:t>Đ</a:t>
            </a:r>
            <a:r>
              <a:rPr lang="vi-VN" sz="2000"/>
              <a:t>ược viết bởi nhiều người trên</a:t>
            </a:r>
            <a:r>
              <a:rPr lang="en-US" sz="2000"/>
              <a:t> </a:t>
            </a:r>
            <a:r>
              <a:rPr lang="vi-VN" sz="2000"/>
              <a:t>máy tính nhưng kết quả phải như nhau</a:t>
            </a:r>
          </a:p>
          <a:p>
            <a:pPr marL="568325" indent="-346075" algn="just">
              <a:lnSpc>
                <a:spcPct val="150000"/>
              </a:lnSpc>
              <a:buFont typeface="Wingdings" pitchFamily="2" charset="2"/>
              <a:buChar char="ü"/>
            </a:pPr>
            <a:r>
              <a:rPr lang="vi-VN" sz="2600" b="1">
                <a:solidFill>
                  <a:srgbClr val="FF0000"/>
                </a:solidFill>
              </a:rPr>
              <a:t>Tính phổ dụng: </a:t>
            </a:r>
            <a:r>
              <a:rPr lang="vi-VN" sz="2000"/>
              <a:t>Có</a:t>
            </a:r>
            <a:r>
              <a:rPr lang="en-US" sz="2000"/>
              <a:t> </a:t>
            </a:r>
            <a:r>
              <a:rPr lang="vi-VN" sz="2000"/>
              <a:t>thể áp dụng</a:t>
            </a:r>
            <a:r>
              <a:rPr lang="en-US" sz="2000"/>
              <a:t> </a:t>
            </a:r>
            <a:r>
              <a:rPr lang="vi-VN" sz="2000"/>
              <a:t>cho</a:t>
            </a:r>
            <a:r>
              <a:rPr lang="en-US" sz="2000"/>
              <a:t> </a:t>
            </a:r>
            <a:r>
              <a:rPr lang="vi-VN" sz="2000"/>
              <a:t>một lớp các</a:t>
            </a:r>
            <a:r>
              <a:rPr lang="en-US" sz="2000"/>
              <a:t> </a:t>
            </a:r>
            <a:r>
              <a:rPr lang="vi-VN" sz="2000"/>
              <a:t>bài toán có đầu vào tương tự nhau</a:t>
            </a:r>
          </a:p>
          <a:p>
            <a:pPr marL="568325" indent="-346075" algn="just">
              <a:lnSpc>
                <a:spcPct val="150000"/>
              </a:lnSpc>
              <a:buFont typeface="Wingdings" pitchFamily="2" charset="2"/>
              <a:buChar char="ü"/>
            </a:pPr>
            <a:r>
              <a:rPr lang="vi-VN" sz="2600" b="1">
                <a:solidFill>
                  <a:srgbClr val="FF0000"/>
                </a:solidFill>
              </a:rPr>
              <a:t>Tính kết thúc:</a:t>
            </a:r>
            <a:r>
              <a:rPr lang="en-US" sz="2600" b="1">
                <a:solidFill>
                  <a:srgbClr val="FF0000"/>
                </a:solidFill>
              </a:rPr>
              <a:t> </a:t>
            </a:r>
            <a:r>
              <a:rPr lang="vi-VN" sz="2000"/>
              <a:t>Hữu hạn các bước tính toán</a:t>
            </a:r>
            <a:endParaRPr lang="en-US" sz="20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20</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BCAB3342-73EB-462B-9B13-267E7A7B2487}"/>
              </a:ext>
            </a:extLst>
          </p:cNvPr>
          <p:cNvSpPr>
            <a:spLocks noGrp="1"/>
          </p:cNvSpPr>
          <p:nvPr>
            <p:ph type="sldNum" sz="quarter" idx="12"/>
          </p:nvPr>
        </p:nvSpPr>
        <p:spPr/>
        <p:txBody>
          <a:bodyPr/>
          <a:lstStyle/>
          <a:p>
            <a:fld id="{FE1236C6-0024-4286-AA03-0A6E67CE63D4}" type="slidenum">
              <a:rPr lang="en-US" smtClean="0"/>
              <a:t>20</a:t>
            </a:fld>
            <a:endParaRPr lang="en-US"/>
          </a:p>
        </p:txBody>
      </p:sp>
    </p:spTree>
    <p:extLst>
      <p:ext uri="{BB962C8B-B14F-4D97-AF65-F5344CB8AC3E}">
        <p14:creationId xmlns:p14="http://schemas.microsoft.com/office/powerpoint/2010/main" val="2788738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414440" y="28282"/>
            <a:ext cx="11777560"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7136" y="1253331"/>
            <a:ext cx="10515600" cy="4825922"/>
          </a:xfrm>
        </p:spPr>
        <p:txBody>
          <a:bodyPr>
            <a:normAutofit lnSpcReduction="10000"/>
          </a:bodyPr>
          <a:lstStyle/>
          <a:p>
            <a:pPr algn="just">
              <a:lnSpc>
                <a:spcPct val="150000"/>
              </a:lnSpc>
            </a:pPr>
            <a:r>
              <a:rPr lang="vi-VN" sz="2400"/>
              <a:t>Thuật toán là một phương pháp thể hiện lời giải bài</a:t>
            </a:r>
            <a:r>
              <a:rPr lang="en-US" sz="2400"/>
              <a:t> </a:t>
            </a:r>
            <a:r>
              <a:rPr lang="vi-VN" sz="2400"/>
              <a:t>toán phải tuân theo một số quy tắc nhất định. </a:t>
            </a:r>
          </a:p>
          <a:p>
            <a:pPr algn="just">
              <a:lnSpc>
                <a:spcPct val="150000"/>
              </a:lnSpc>
            </a:pPr>
            <a:r>
              <a:rPr lang="vi-VN" sz="2400"/>
              <a:t>Ðể có thể truyền đạt thuật toán phải có phương</a:t>
            </a:r>
            <a:r>
              <a:rPr lang="en-US" sz="2400"/>
              <a:t> </a:t>
            </a:r>
            <a:r>
              <a:rPr lang="vi-VN" sz="2400"/>
              <a:t>pháp biểu diễn thuật toán. </a:t>
            </a:r>
          </a:p>
          <a:p>
            <a:pPr algn="just">
              <a:lnSpc>
                <a:spcPct val="150000"/>
              </a:lnSpc>
            </a:pPr>
            <a:r>
              <a:rPr lang="vi-VN" sz="2400"/>
              <a:t>Có </a:t>
            </a:r>
            <a:r>
              <a:rPr lang="en-US" sz="2400"/>
              <a:t>bốn</a:t>
            </a:r>
            <a:r>
              <a:rPr lang="vi-VN" sz="2400"/>
              <a:t> phương pháp biểu diễn thuật toán:</a:t>
            </a:r>
          </a:p>
          <a:p>
            <a:pPr marL="914400" indent="0" algn="just">
              <a:lnSpc>
                <a:spcPct val="150000"/>
              </a:lnSpc>
              <a:buNone/>
            </a:pPr>
            <a:r>
              <a:rPr lang="vi-VN" sz="2400" b="1">
                <a:solidFill>
                  <a:srgbClr val="FF0000"/>
                </a:solidFill>
              </a:rPr>
              <a:t>1. Dùng ngôn ngữ tự nhiên</a:t>
            </a:r>
          </a:p>
          <a:p>
            <a:pPr marL="914400" indent="0" algn="just">
              <a:lnSpc>
                <a:spcPct val="150000"/>
              </a:lnSpc>
              <a:buNone/>
            </a:pPr>
            <a:r>
              <a:rPr lang="vi-VN" sz="2400" b="1">
                <a:solidFill>
                  <a:srgbClr val="FF0000"/>
                </a:solidFill>
              </a:rPr>
              <a:t>2. Dùng lưu đồ-sơ đồ khối (flowchart)</a:t>
            </a:r>
          </a:p>
          <a:p>
            <a:pPr marL="914400" indent="0" algn="just">
              <a:lnSpc>
                <a:spcPct val="150000"/>
              </a:lnSpc>
              <a:buNone/>
            </a:pPr>
            <a:r>
              <a:rPr lang="vi-VN" sz="2400" b="1">
                <a:solidFill>
                  <a:srgbClr val="FF0000"/>
                </a:solidFill>
              </a:rPr>
              <a:t>3. Dùng mã giả (pseudocode)</a:t>
            </a:r>
            <a:endParaRPr lang="en-US" sz="2400" b="1">
              <a:solidFill>
                <a:srgbClr val="FF0000"/>
              </a:solidFill>
            </a:endParaRPr>
          </a:p>
          <a:p>
            <a:pPr marL="914400" indent="0" algn="just">
              <a:lnSpc>
                <a:spcPct val="150000"/>
              </a:lnSpc>
              <a:buNone/>
            </a:pPr>
            <a:r>
              <a:rPr lang="en-US" sz="2400" b="1">
                <a:solidFill>
                  <a:srgbClr val="FF0000"/>
                </a:solidFill>
                <a:sym typeface="Symbol"/>
              </a:rPr>
              <a:t>4. Dùng ngôn ngữ lập trình</a:t>
            </a:r>
            <a:endParaRPr lang="en-US" sz="2800" b="1">
              <a:solidFill>
                <a:srgbClr val="FF0000"/>
              </a:solidFill>
              <a:sym typeface="Symbo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21</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96668F41-41D8-4122-B9E8-180E0149145F}"/>
              </a:ext>
            </a:extLst>
          </p:cNvPr>
          <p:cNvSpPr>
            <a:spLocks noGrp="1"/>
          </p:cNvSpPr>
          <p:nvPr>
            <p:ph type="sldNum" sz="quarter" idx="12"/>
          </p:nvPr>
        </p:nvSpPr>
        <p:spPr/>
        <p:txBody>
          <a:bodyPr/>
          <a:lstStyle/>
          <a:p>
            <a:fld id="{FE1236C6-0024-4286-AA03-0A6E67CE63D4}" type="slidenum">
              <a:rPr lang="en-US" smtClean="0"/>
              <a:t>21</a:t>
            </a:fld>
            <a:endParaRPr lang="en-US"/>
          </a:p>
        </p:txBody>
      </p:sp>
    </p:spTree>
    <p:extLst>
      <p:ext uri="{BB962C8B-B14F-4D97-AF65-F5344CB8AC3E}">
        <p14:creationId xmlns:p14="http://schemas.microsoft.com/office/powerpoint/2010/main" val="2066721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36823" y="28282"/>
            <a:ext cx="11955177"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3" y="1112363"/>
            <a:ext cx="11126175" cy="4958499"/>
          </a:xfrm>
        </p:spPr>
        <p:txBody>
          <a:bodyPr>
            <a:noAutofit/>
          </a:bodyPr>
          <a:lstStyle/>
          <a:p>
            <a:pPr marL="0" indent="0" algn="just">
              <a:lnSpc>
                <a:spcPct val="150000"/>
              </a:lnSpc>
              <a:buNone/>
            </a:pPr>
            <a:r>
              <a:rPr lang="en-US" sz="2800" b="1">
                <a:solidFill>
                  <a:srgbClr val="0000FF"/>
                </a:solidFill>
              </a:rPr>
              <a:t>3.1. Dùng ngôn ngữ tự nhiên</a:t>
            </a:r>
          </a:p>
          <a:p>
            <a:pPr marL="111125" indent="0" algn="just">
              <a:lnSpc>
                <a:spcPct val="150000"/>
              </a:lnSpc>
              <a:buFont typeface="Arial" pitchFamily="34" charset="0"/>
              <a:buNone/>
            </a:pPr>
            <a:r>
              <a:rPr lang="en-US" altLang="zh-CN" sz="2800">
                <a:ea typeface="SimSun" pitchFamily="2" charset="-122"/>
              </a:rPr>
              <a:t>Sử dụng ngôn ngữ tự nhiên để liệt kê các bước của thuật toán. Có những nhận định sau:</a:t>
            </a:r>
            <a:r>
              <a:rPr lang="fr-FR" altLang="zh-CN" sz="2800">
                <a:ea typeface="SimSun" pitchFamily="2" charset="-122"/>
              </a:rPr>
              <a:t> </a:t>
            </a:r>
          </a:p>
          <a:p>
            <a:pPr marL="982663" lvl="1" indent="-290513" algn="just">
              <a:lnSpc>
                <a:spcPct val="150000"/>
              </a:lnSpc>
            </a:pPr>
            <a:r>
              <a:rPr lang="en-US" altLang="zh-CN" sz="2800">
                <a:ea typeface="SimSun" pitchFamily="2" charset="-122"/>
              </a:rPr>
              <a:t>Không yêu cầu phải có một số kiến thức đặc biệt</a:t>
            </a:r>
            <a:r>
              <a:rPr lang="fr-FR" altLang="zh-CN" sz="2800">
                <a:ea typeface="SimSun" pitchFamily="2" charset="-122"/>
              </a:rPr>
              <a:t>.</a:t>
            </a:r>
          </a:p>
          <a:p>
            <a:pPr marL="982663" lvl="1" indent="-290513" algn="just">
              <a:lnSpc>
                <a:spcPct val="150000"/>
              </a:lnSpc>
            </a:pPr>
            <a:r>
              <a:rPr lang="en-US" altLang="zh-CN" sz="2800">
                <a:ea typeface="SimSun" pitchFamily="2" charset="-122"/>
              </a:rPr>
              <a:t>Dài dòng.</a:t>
            </a:r>
          </a:p>
          <a:p>
            <a:pPr marL="982663" lvl="1" indent="-290513" algn="just">
              <a:lnSpc>
                <a:spcPct val="150000"/>
              </a:lnSpc>
            </a:pPr>
            <a:r>
              <a:rPr lang="en-US" altLang="zh-CN" sz="2800">
                <a:ea typeface="SimSun" pitchFamily="2" charset="-122"/>
              </a:rPr>
              <a:t>Không làm nổi bật cấu trúc của thuật toán.</a:t>
            </a:r>
            <a:r>
              <a:rPr lang="fr-FR" altLang="zh-CN" sz="2800">
                <a:ea typeface="SimSun" pitchFamily="2" charset="-122"/>
              </a:rPr>
              <a:t> </a:t>
            </a:r>
            <a:endParaRPr lang="en-US" sz="2100">
              <a:sym typeface="Symbo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22</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B884DE70-5866-4FA4-B451-47E40631698C}"/>
              </a:ext>
            </a:extLst>
          </p:cNvPr>
          <p:cNvSpPr>
            <a:spLocks noGrp="1"/>
          </p:cNvSpPr>
          <p:nvPr>
            <p:ph type="sldNum" sz="quarter" idx="12"/>
          </p:nvPr>
        </p:nvSpPr>
        <p:spPr/>
        <p:txBody>
          <a:bodyPr/>
          <a:lstStyle/>
          <a:p>
            <a:fld id="{FE1236C6-0024-4286-AA03-0A6E67CE63D4}" type="slidenum">
              <a:rPr lang="en-US" smtClean="0"/>
              <a:t>22</a:t>
            </a:fld>
            <a:endParaRPr lang="en-US"/>
          </a:p>
        </p:txBody>
      </p:sp>
    </p:spTree>
    <p:extLst>
      <p:ext uri="{BB962C8B-B14F-4D97-AF65-F5344CB8AC3E}">
        <p14:creationId xmlns:p14="http://schemas.microsoft.com/office/powerpoint/2010/main" val="1353257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09186" y="28282"/>
            <a:ext cx="11882814"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3" y="1112363"/>
            <a:ext cx="11126175" cy="4958499"/>
          </a:xfrm>
        </p:spPr>
        <p:txBody>
          <a:bodyPr>
            <a:noAutofit/>
          </a:bodyPr>
          <a:lstStyle/>
          <a:p>
            <a:pPr marL="0" indent="0" algn="just">
              <a:buNone/>
            </a:pPr>
            <a:r>
              <a:rPr lang="en-US" sz="2800" b="1">
                <a:solidFill>
                  <a:srgbClr val="FF0000"/>
                </a:solidFill>
              </a:rPr>
              <a:t>3.1. Dùng ngôn ngữ tự nhiên</a:t>
            </a:r>
          </a:p>
          <a:p>
            <a:pPr marL="0" indent="0" algn="just">
              <a:buNone/>
            </a:pPr>
            <a:r>
              <a:rPr lang="en-US" sz="2000" b="1">
                <a:solidFill>
                  <a:srgbClr val="FF0000"/>
                </a:solidFill>
              </a:rPr>
              <a:t>Ví dụ 4.6.</a:t>
            </a:r>
            <a:r>
              <a:rPr lang="en-US" sz="2000" b="1"/>
              <a:t> </a:t>
            </a:r>
            <a:r>
              <a:rPr lang="en-US" sz="2000"/>
              <a:t>Sử dụng ngôn ngữ tự nhiên để mô tả Thuật toán giải PT bậc nhất: ax + b = 0 (a, b là các số thực)</a:t>
            </a:r>
          </a:p>
          <a:p>
            <a:pPr marL="0" indent="0" algn="just">
              <a:lnSpc>
                <a:spcPct val="115000"/>
              </a:lnSpc>
              <a:spcBef>
                <a:spcPts val="0"/>
              </a:spcBef>
              <a:buNone/>
              <a:tabLst>
                <a:tab pos="1198563" algn="l"/>
              </a:tabLst>
            </a:pPr>
            <a:r>
              <a:rPr lang="en-US" sz="2100" b="1"/>
              <a:t>Đầu vào	: a và b thuộc R</a:t>
            </a:r>
          </a:p>
          <a:p>
            <a:pPr marL="0" indent="0" algn="just">
              <a:lnSpc>
                <a:spcPct val="115000"/>
              </a:lnSpc>
              <a:spcBef>
                <a:spcPts val="0"/>
              </a:spcBef>
              <a:buNone/>
              <a:tabLst>
                <a:tab pos="1198563" algn="l"/>
              </a:tabLst>
            </a:pPr>
            <a:r>
              <a:rPr lang="en-US" sz="2100" b="1"/>
              <a:t>Đầu ra	: nghiệm của phương trình ax + b = 0</a:t>
            </a:r>
          </a:p>
          <a:p>
            <a:pPr marL="0" indent="0" algn="just">
              <a:lnSpc>
                <a:spcPct val="115000"/>
              </a:lnSpc>
              <a:spcBef>
                <a:spcPts val="0"/>
              </a:spcBef>
              <a:buNone/>
              <a:tabLst>
                <a:tab pos="568325" algn="l"/>
              </a:tabLst>
            </a:pPr>
            <a:r>
              <a:rPr lang="en-US" sz="2100"/>
              <a:t>1.	Nhập 2 số thực a và b</a:t>
            </a:r>
          </a:p>
          <a:p>
            <a:pPr marL="0" indent="0" algn="just">
              <a:lnSpc>
                <a:spcPct val="115000"/>
              </a:lnSpc>
              <a:spcBef>
                <a:spcPts val="0"/>
              </a:spcBef>
              <a:buNone/>
              <a:tabLst>
                <a:tab pos="568325" algn="l"/>
              </a:tabLst>
            </a:pPr>
            <a:r>
              <a:rPr lang="en-US" sz="2100"/>
              <a:t>2.	Nếu a = 0 thì</a:t>
            </a:r>
          </a:p>
          <a:p>
            <a:pPr marL="0" indent="0" algn="just">
              <a:lnSpc>
                <a:spcPct val="115000"/>
              </a:lnSpc>
              <a:spcBef>
                <a:spcPts val="0"/>
              </a:spcBef>
              <a:buNone/>
              <a:tabLst>
                <a:tab pos="1198563" algn="l"/>
              </a:tabLst>
            </a:pPr>
            <a:r>
              <a:rPr lang="en-US" sz="2100"/>
              <a:t>3.	Nếu b = 0 thì</a:t>
            </a:r>
          </a:p>
          <a:p>
            <a:pPr marL="0" indent="0" algn="just">
              <a:lnSpc>
                <a:spcPct val="115000"/>
              </a:lnSpc>
              <a:spcBef>
                <a:spcPts val="0"/>
              </a:spcBef>
              <a:buNone/>
              <a:tabLst>
                <a:tab pos="1766888" algn="l"/>
              </a:tabLst>
            </a:pPr>
            <a:r>
              <a:rPr lang="en-US" sz="2100"/>
              <a:t>4.	Phương trình có vô số nghiệm.</a:t>
            </a:r>
          </a:p>
          <a:p>
            <a:pPr marL="0" lvl="1" indent="0" algn="just">
              <a:lnSpc>
                <a:spcPct val="115000"/>
              </a:lnSpc>
              <a:spcBef>
                <a:spcPts val="0"/>
              </a:spcBef>
              <a:buNone/>
              <a:tabLst>
                <a:tab pos="1198563" algn="l"/>
              </a:tabLst>
            </a:pPr>
            <a:r>
              <a:rPr lang="en-US" sz="2100"/>
              <a:t>5.	Ngược lại b </a:t>
            </a:r>
            <a:r>
              <a:rPr lang="en-US" sz="2100">
                <a:sym typeface="Symbol"/>
              </a:rPr>
              <a:t> 0 </a:t>
            </a:r>
          </a:p>
          <a:p>
            <a:pPr marL="0" lvl="1" indent="0" algn="just">
              <a:lnSpc>
                <a:spcPct val="115000"/>
              </a:lnSpc>
              <a:spcBef>
                <a:spcPts val="0"/>
              </a:spcBef>
              <a:buNone/>
              <a:tabLst>
                <a:tab pos="1766888" algn="l"/>
              </a:tabLst>
            </a:pPr>
            <a:r>
              <a:rPr lang="en-US" sz="2100">
                <a:sym typeface="Symbol"/>
              </a:rPr>
              <a:t>6.	Phương trình vô nghiệm.</a:t>
            </a:r>
            <a:endParaRPr lang="en-US" sz="2100"/>
          </a:p>
          <a:p>
            <a:pPr marL="0" indent="0" algn="just">
              <a:lnSpc>
                <a:spcPct val="115000"/>
              </a:lnSpc>
              <a:spcBef>
                <a:spcPts val="0"/>
              </a:spcBef>
              <a:buNone/>
              <a:tabLst>
                <a:tab pos="568325" algn="l"/>
              </a:tabLst>
            </a:pPr>
            <a:r>
              <a:rPr lang="en-US" sz="2100"/>
              <a:t>7.	Ngược lại a </a:t>
            </a:r>
            <a:r>
              <a:rPr lang="en-US" sz="2100">
                <a:sym typeface="Symbol"/>
              </a:rPr>
              <a:t> 0</a:t>
            </a:r>
          </a:p>
          <a:p>
            <a:pPr marL="0" indent="0" algn="just">
              <a:lnSpc>
                <a:spcPct val="115000"/>
              </a:lnSpc>
              <a:spcBef>
                <a:spcPts val="0"/>
              </a:spcBef>
              <a:buNone/>
            </a:pPr>
            <a:r>
              <a:rPr lang="en-US" sz="2100">
                <a:sym typeface="Symbol"/>
              </a:rPr>
              <a:t>8.	Phương trình có nghiệm.</a:t>
            </a:r>
          </a:p>
          <a:p>
            <a:pPr marL="0" lvl="1" indent="0" algn="just">
              <a:lnSpc>
                <a:spcPct val="115000"/>
              </a:lnSpc>
              <a:spcBef>
                <a:spcPts val="0"/>
              </a:spcBef>
              <a:buNone/>
              <a:tabLst>
                <a:tab pos="914400" algn="l"/>
              </a:tabLst>
            </a:pPr>
            <a:r>
              <a:rPr lang="en-US" sz="2100">
                <a:sym typeface="Symbol"/>
              </a:rPr>
              <a:t>9.	Phương trình có nghiệm duy nhất x = -b/a.</a:t>
            </a:r>
          </a:p>
        </p:txBody>
      </p:sp>
      <p:grpSp>
        <p:nvGrpSpPr>
          <p:cNvPr id="8" name="Group 7"/>
          <p:cNvGrpSpPr/>
          <p:nvPr/>
        </p:nvGrpSpPr>
        <p:grpSpPr>
          <a:xfrm>
            <a:off x="527404" y="2193398"/>
            <a:ext cx="10626811" cy="4139511"/>
            <a:chOff x="617838" y="2273643"/>
            <a:chExt cx="10626811" cy="3577208"/>
          </a:xfrm>
        </p:grpSpPr>
        <p:sp>
          <p:nvSpPr>
            <p:cNvPr id="3" name="Rectangle 2"/>
            <p:cNvSpPr/>
            <p:nvPr/>
          </p:nvSpPr>
          <p:spPr>
            <a:xfrm>
              <a:off x="617838" y="2273643"/>
              <a:ext cx="10626811" cy="35772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617838" y="2907698"/>
              <a:ext cx="106268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23</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B2C5253E-B734-4081-876E-A91D28EFE005}"/>
              </a:ext>
            </a:extLst>
          </p:cNvPr>
          <p:cNvSpPr>
            <a:spLocks noGrp="1"/>
          </p:cNvSpPr>
          <p:nvPr>
            <p:ph type="sldNum" sz="quarter" idx="12"/>
          </p:nvPr>
        </p:nvSpPr>
        <p:spPr/>
        <p:txBody>
          <a:bodyPr/>
          <a:lstStyle/>
          <a:p>
            <a:fld id="{FE1236C6-0024-4286-AA03-0A6E67CE63D4}" type="slidenum">
              <a:rPr lang="en-US" smtClean="0"/>
              <a:t>23</a:t>
            </a:fld>
            <a:endParaRPr lang="en-US"/>
          </a:p>
        </p:txBody>
      </p:sp>
    </p:spTree>
    <p:extLst>
      <p:ext uri="{BB962C8B-B14F-4D97-AF65-F5344CB8AC3E}">
        <p14:creationId xmlns:p14="http://schemas.microsoft.com/office/powerpoint/2010/main" val="51172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96029" y="28282"/>
            <a:ext cx="11895971"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3" y="1112363"/>
            <a:ext cx="11126175" cy="4958499"/>
          </a:xfrm>
        </p:spPr>
        <p:txBody>
          <a:bodyPr>
            <a:noAutofit/>
          </a:bodyPr>
          <a:lstStyle/>
          <a:p>
            <a:pPr marL="0" indent="0" algn="just">
              <a:buNone/>
            </a:pPr>
            <a:r>
              <a:rPr lang="en-US" sz="2800" b="1">
                <a:solidFill>
                  <a:srgbClr val="FF0000"/>
                </a:solidFill>
              </a:rPr>
              <a:t>3.1. Dùng ngôn ngữ tự nhiên</a:t>
            </a:r>
          </a:p>
          <a:p>
            <a:pPr marL="0" indent="0" algn="just">
              <a:buNone/>
            </a:pPr>
            <a:r>
              <a:rPr lang="en-US" sz="2000" b="1">
                <a:solidFill>
                  <a:srgbClr val="FF0000"/>
                </a:solidFill>
              </a:rPr>
              <a:t>Ví dụ 4.7.</a:t>
            </a:r>
            <a:r>
              <a:rPr lang="en-US" sz="2000" b="1"/>
              <a:t> </a:t>
            </a:r>
            <a:r>
              <a:rPr lang="en-US" altLang="zh-CN" sz="2000">
                <a:ea typeface="SimSun" pitchFamily="2" charset="-122"/>
              </a:rPr>
              <a:t>Tìm giá trị lớn nhất của một dãy N số nguyên</a:t>
            </a:r>
            <a:endParaRPr lang="en-US" sz="2000"/>
          </a:p>
          <a:p>
            <a:r>
              <a:rPr lang="en-US" altLang="zh-CN" sz="2000">
                <a:ea typeface="SimSun" pitchFamily="2" charset="-122"/>
              </a:rPr>
              <a:t>B1: Nhập N </a:t>
            </a:r>
          </a:p>
          <a:p>
            <a:r>
              <a:rPr lang="en-US" altLang="zh-CN" sz="2000">
                <a:ea typeface="SimSun" pitchFamily="2" charset="-122"/>
              </a:rPr>
              <a:t>B2: Nhập dãy số a</a:t>
            </a:r>
            <a:r>
              <a:rPr lang="en-US" altLang="zh-CN" sz="2000" baseline="-25000">
                <a:ea typeface="SimSun" pitchFamily="2" charset="-122"/>
              </a:rPr>
              <a:t>i</a:t>
            </a:r>
            <a:r>
              <a:rPr lang="en-US" altLang="zh-CN" sz="2000">
                <a:ea typeface="SimSun" pitchFamily="2" charset="-122"/>
              </a:rPr>
              <a:t> gồm N số.</a:t>
            </a:r>
          </a:p>
          <a:p>
            <a:r>
              <a:rPr lang="en-US" altLang="zh-CN" sz="2000">
                <a:ea typeface="SimSun" pitchFamily="2" charset="-122"/>
              </a:rPr>
              <a:t>B3: Gán giá trị a</a:t>
            </a:r>
            <a:r>
              <a:rPr lang="en-US" altLang="zh-CN" sz="2000" baseline="-25000">
                <a:ea typeface="SimSun" pitchFamily="2" charset="-122"/>
              </a:rPr>
              <a:t>1</a:t>
            </a:r>
            <a:r>
              <a:rPr lang="en-US" altLang="zh-CN" sz="2000">
                <a:ea typeface="SimSun" pitchFamily="2" charset="-122"/>
              </a:rPr>
              <a:t> cho Max, i</a:t>
            </a:r>
            <a:r>
              <a:rPr lang="en-US" altLang="zh-CN" sz="2000">
                <a:ea typeface="SimSun" pitchFamily="2" charset="-122"/>
                <a:sym typeface="Symbol" pitchFamily="18" charset="2"/>
              </a:rPr>
              <a:t>2</a:t>
            </a:r>
            <a:r>
              <a:rPr lang="en-US" altLang="zh-CN" sz="2000">
                <a:ea typeface="SimSun" pitchFamily="2" charset="-122"/>
              </a:rPr>
              <a:t>.</a:t>
            </a:r>
          </a:p>
          <a:p>
            <a:r>
              <a:rPr lang="en-US" altLang="zh-CN" sz="2000">
                <a:ea typeface="SimSun" pitchFamily="2" charset="-122"/>
              </a:rPr>
              <a:t>B4: Nếu i &gt; N, thực hiện bước 8</a:t>
            </a:r>
            <a:endParaRPr lang="fr-FR" altLang="zh-CN" sz="2000">
              <a:ea typeface="SimSun" pitchFamily="2" charset="-122"/>
            </a:endParaRPr>
          </a:p>
          <a:p>
            <a:r>
              <a:rPr lang="fr-FR" altLang="zh-CN" sz="2000">
                <a:ea typeface="SimSun" pitchFamily="2" charset="-122"/>
              </a:rPr>
              <a:t>B5: Nếu a</a:t>
            </a:r>
            <a:r>
              <a:rPr lang="fr-FR" altLang="zh-CN" sz="2000" baseline="-25000">
                <a:ea typeface="SimSun" pitchFamily="2" charset="-122"/>
              </a:rPr>
              <a:t>i</a:t>
            </a:r>
            <a:r>
              <a:rPr lang="fr-FR" altLang="zh-CN" sz="2000">
                <a:ea typeface="SimSun" pitchFamily="2" charset="-122"/>
              </a:rPr>
              <a:t> &gt; Max, gán giá trị a</a:t>
            </a:r>
            <a:r>
              <a:rPr lang="fr-FR" altLang="zh-CN" sz="2000" baseline="-25000">
                <a:ea typeface="SimSun" pitchFamily="2" charset="-122"/>
              </a:rPr>
              <a:t>i</a:t>
            </a:r>
            <a:r>
              <a:rPr lang="fr-FR" altLang="zh-CN" sz="2000">
                <a:ea typeface="SimSun" pitchFamily="2" charset="-122"/>
              </a:rPr>
              <a:t> cho Max.</a:t>
            </a:r>
            <a:endParaRPr lang="en-US" altLang="zh-CN" sz="2000">
              <a:ea typeface="SimSun" pitchFamily="2" charset="-122"/>
            </a:endParaRPr>
          </a:p>
          <a:p>
            <a:r>
              <a:rPr lang="en-US" altLang="zh-CN" sz="2000">
                <a:ea typeface="SimSun" pitchFamily="2" charset="-122"/>
              </a:rPr>
              <a:t>B6: Tăng i lên 1 đơn vị.</a:t>
            </a:r>
          </a:p>
          <a:p>
            <a:r>
              <a:rPr lang="en-US" altLang="zh-CN" sz="2000">
                <a:ea typeface="SimSun" pitchFamily="2" charset="-122"/>
              </a:rPr>
              <a:t>B7: Quay lên B4.</a:t>
            </a:r>
          </a:p>
          <a:p>
            <a:r>
              <a:rPr lang="en-US" altLang="zh-CN" sz="2000">
                <a:ea typeface="SimSun" pitchFamily="2" charset="-122"/>
              </a:rPr>
              <a:t>B8: Thông báo: Max là giá trị lớn nhất dãy</a:t>
            </a:r>
          </a:p>
          <a:p>
            <a:r>
              <a:rPr lang="en-US" altLang="zh-CN" sz="2000">
                <a:ea typeface="SimSun" pitchFamily="2" charset="-122"/>
              </a:rPr>
              <a:t>B9: Kết thúc.</a:t>
            </a:r>
            <a:endParaRPr lang="en-US" sz="2100">
              <a:sym typeface="Symbo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24</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2A0457A5-2BA4-4576-9016-9EAC8DE2E034}"/>
              </a:ext>
            </a:extLst>
          </p:cNvPr>
          <p:cNvSpPr>
            <a:spLocks noGrp="1"/>
          </p:cNvSpPr>
          <p:nvPr>
            <p:ph type="sldNum" sz="quarter" idx="12"/>
          </p:nvPr>
        </p:nvSpPr>
        <p:spPr/>
        <p:txBody>
          <a:bodyPr/>
          <a:lstStyle/>
          <a:p>
            <a:fld id="{FE1236C6-0024-4286-AA03-0A6E67CE63D4}" type="slidenum">
              <a:rPr lang="en-US" smtClean="0"/>
              <a:t>24</a:t>
            </a:fld>
            <a:endParaRPr lang="en-US"/>
          </a:p>
        </p:txBody>
      </p:sp>
    </p:spTree>
    <p:extLst>
      <p:ext uri="{BB962C8B-B14F-4D97-AF65-F5344CB8AC3E}">
        <p14:creationId xmlns:p14="http://schemas.microsoft.com/office/powerpoint/2010/main" val="114756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17088" y="28282"/>
            <a:ext cx="11974912"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164461" y="986763"/>
            <a:ext cx="11920092" cy="5084099"/>
          </a:xfrm>
        </p:spPr>
        <p:txBody>
          <a:bodyPr>
            <a:noAutofit/>
          </a:bodyPr>
          <a:lstStyle/>
          <a:p>
            <a:pPr marL="0" indent="0" algn="just">
              <a:buNone/>
            </a:pPr>
            <a:r>
              <a:rPr lang="en-US" sz="2800" b="1">
                <a:solidFill>
                  <a:srgbClr val="0000FF"/>
                </a:solidFill>
              </a:rPr>
              <a:t>3.1. Dùng ngôn ngữ tự nhiên (tt)</a:t>
            </a:r>
          </a:p>
          <a:p>
            <a:pPr marL="0" indent="0" algn="just">
              <a:buNone/>
            </a:pPr>
            <a:r>
              <a:rPr lang="en-US" sz="1800" b="1">
                <a:solidFill>
                  <a:srgbClr val="FF0000"/>
                </a:solidFill>
              </a:rPr>
              <a:t>Ví dụ 4.8.</a:t>
            </a:r>
            <a:r>
              <a:rPr lang="en-US" sz="1800" b="1"/>
              <a:t> </a:t>
            </a:r>
            <a:r>
              <a:rPr lang="en-US" sz="1800"/>
              <a:t>Ngôn ngữ tự nhiên để mô tả Thuật toán giải PT bậc2: ax</a:t>
            </a:r>
            <a:r>
              <a:rPr lang="en-US" sz="1800" baseline="30000"/>
              <a:t>2</a:t>
            </a:r>
            <a:r>
              <a:rPr lang="en-US" sz="1800"/>
              <a:t> + bx + c = 0 (a, b và c là các số thực và a </a:t>
            </a:r>
            <a:r>
              <a:rPr lang="en-US" sz="1800">
                <a:sym typeface="Symbol" panose="05050102010706020507" pitchFamily="18" charset="2"/>
              </a:rPr>
              <a:t> 0</a:t>
            </a:r>
            <a:r>
              <a:rPr lang="en-US" sz="1800"/>
              <a:t>)</a:t>
            </a:r>
          </a:p>
        </p:txBody>
      </p:sp>
      <p:graphicFrame>
        <p:nvGraphicFramePr>
          <p:cNvPr id="3" name="Table 2"/>
          <p:cNvGraphicFramePr>
            <a:graphicFrameLocks noGrp="1"/>
          </p:cNvGraphicFramePr>
          <p:nvPr>
            <p:extLst>
              <p:ext uri="{D42A27DB-BD31-4B8C-83A1-F6EECF244321}">
                <p14:modId xmlns:p14="http://schemas.microsoft.com/office/powerpoint/2010/main" val="3632679194"/>
              </p:ext>
            </p:extLst>
          </p:nvPr>
        </p:nvGraphicFramePr>
        <p:xfrm>
          <a:off x="722181" y="1944944"/>
          <a:ext cx="10646034" cy="4239832"/>
        </p:xfrm>
        <a:graphic>
          <a:graphicData uri="http://schemas.openxmlformats.org/drawingml/2006/table">
            <a:tbl>
              <a:tblPr firstRow="1" bandRow="1">
                <a:tableStyleId>{5940675A-B579-460E-94D1-54222C63F5DA}</a:tableStyleId>
              </a:tblPr>
              <a:tblGrid>
                <a:gridCol w="5323017">
                  <a:extLst>
                    <a:ext uri="{9D8B030D-6E8A-4147-A177-3AD203B41FA5}">
                      <a16:colId xmlns:a16="http://schemas.microsoft.com/office/drawing/2014/main" val="20000"/>
                    </a:ext>
                  </a:extLst>
                </a:gridCol>
                <a:gridCol w="5323017">
                  <a:extLst>
                    <a:ext uri="{9D8B030D-6E8A-4147-A177-3AD203B41FA5}">
                      <a16:colId xmlns:a16="http://schemas.microsoft.com/office/drawing/2014/main" val="20001"/>
                    </a:ext>
                  </a:extLst>
                </a:gridCol>
              </a:tblGrid>
              <a:tr h="370840">
                <a:tc gridSpan="2">
                  <a:txBody>
                    <a:bodyPr/>
                    <a:lstStyle/>
                    <a:p>
                      <a:pPr marL="0" indent="0" algn="just">
                        <a:buNone/>
                        <a:tabLst>
                          <a:tab pos="1087438" algn="l"/>
                        </a:tabLst>
                      </a:pPr>
                      <a:r>
                        <a:rPr lang="en-US" sz="2000" b="1">
                          <a:latin typeface="Times New Roman" pitchFamily="18" charset="0"/>
                          <a:cs typeface="Times New Roman" pitchFamily="18" charset="0"/>
                        </a:rPr>
                        <a:t>Đầu vào	: a, b và c là các số thực</a:t>
                      </a:r>
                    </a:p>
                    <a:p>
                      <a:pPr marL="0" indent="0" algn="just">
                        <a:buNone/>
                        <a:tabLst>
                          <a:tab pos="1087438" algn="l"/>
                        </a:tabLst>
                      </a:pPr>
                      <a:r>
                        <a:rPr lang="en-US" sz="2000" b="1">
                          <a:latin typeface="Times New Roman" pitchFamily="18" charset="0"/>
                          <a:cs typeface="Times New Roman" pitchFamily="18" charset="0"/>
                        </a:rPr>
                        <a:t>Đầu ra	:</a:t>
                      </a:r>
                      <a:r>
                        <a:rPr lang="en-US" sz="2000" b="1" baseline="0">
                          <a:latin typeface="Times New Roman" pitchFamily="18" charset="0"/>
                          <a:cs typeface="Times New Roman" pitchFamily="18" charset="0"/>
                        </a:rPr>
                        <a:t> </a:t>
                      </a:r>
                      <a:r>
                        <a:rPr lang="en-US" sz="2000" b="1">
                          <a:latin typeface="Times New Roman" pitchFamily="18" charset="0"/>
                          <a:cs typeface="Times New Roman" pitchFamily="18" charset="0"/>
                        </a:rPr>
                        <a:t>nghiệm kép x1=x2; pt VN; pt VSN; pt có</a:t>
                      </a:r>
                      <a:r>
                        <a:rPr lang="en-US" sz="2000" b="1" baseline="0">
                          <a:latin typeface="Times New Roman" pitchFamily="18" charset="0"/>
                          <a:cs typeface="Times New Roman" pitchFamily="18" charset="0"/>
                        </a:rPr>
                        <a:t> nghiệm x=-c/b</a:t>
                      </a:r>
                      <a:r>
                        <a:rPr lang="en-US" sz="2000" b="1">
                          <a:latin typeface="Times New Roman" pitchFamily="18" charset="0"/>
                          <a:cs typeface="Times New Roman" pitchFamily="18" charset="0"/>
                        </a:rPr>
                        <a:t>; pt có 2 nghiệm x1, x2;…</a:t>
                      </a:r>
                    </a:p>
                  </a:txBody>
                  <a:tcPr anchor="ctr"/>
                </a:tc>
                <a:tc hMerge="1">
                  <a:txBody>
                    <a:bodyPr/>
                    <a:lstStyle/>
                    <a:p>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370840">
                <a:tc>
                  <a:txBody>
                    <a:bodyPr/>
                    <a:lstStyle/>
                    <a:p>
                      <a:pPr marL="0" indent="0" algn="just">
                        <a:lnSpc>
                          <a:spcPct val="114000"/>
                        </a:lnSpc>
                        <a:buNone/>
                        <a:tabLst>
                          <a:tab pos="457200" algn="l"/>
                        </a:tabLst>
                      </a:pPr>
                      <a:r>
                        <a:rPr lang="en-US" sz="2000">
                          <a:solidFill>
                            <a:schemeClr val="tx1"/>
                          </a:solidFill>
                          <a:latin typeface="Times New Roman" pitchFamily="18" charset="0"/>
                          <a:cs typeface="Times New Roman" pitchFamily="18" charset="0"/>
                        </a:rPr>
                        <a:t>1.	Nhập a, b, c là</a:t>
                      </a:r>
                      <a:r>
                        <a:rPr lang="en-US" sz="2000" baseline="0">
                          <a:solidFill>
                            <a:schemeClr val="tx1"/>
                          </a:solidFill>
                          <a:latin typeface="Times New Roman" pitchFamily="18" charset="0"/>
                          <a:cs typeface="Times New Roman" pitchFamily="18" charset="0"/>
                        </a:rPr>
                        <a:t> các số thực</a:t>
                      </a:r>
                      <a:endParaRPr lang="en-US" sz="2000">
                        <a:solidFill>
                          <a:schemeClr val="tx1"/>
                        </a:solidFill>
                        <a:latin typeface="Times New Roman" pitchFamily="18" charset="0"/>
                        <a:cs typeface="Times New Roman" pitchFamily="18" charset="0"/>
                      </a:endParaRPr>
                    </a:p>
                    <a:p>
                      <a:pPr marL="0" indent="0" algn="just">
                        <a:lnSpc>
                          <a:spcPct val="114000"/>
                        </a:lnSpc>
                        <a:buNone/>
                        <a:tabLst>
                          <a:tab pos="457200" algn="l"/>
                        </a:tabLst>
                      </a:pPr>
                      <a:r>
                        <a:rPr lang="en-US" sz="2000">
                          <a:solidFill>
                            <a:schemeClr val="tx1"/>
                          </a:solidFill>
                          <a:latin typeface="Times New Roman" pitchFamily="18" charset="0"/>
                          <a:cs typeface="Times New Roman" pitchFamily="18" charset="0"/>
                        </a:rPr>
                        <a:t>2.	Nếu a = 0 thì</a:t>
                      </a:r>
                    </a:p>
                    <a:p>
                      <a:pPr marL="0" indent="0" algn="just">
                        <a:lnSpc>
                          <a:spcPct val="114000"/>
                        </a:lnSpc>
                        <a:buNone/>
                        <a:tabLst>
                          <a:tab pos="1087438" algn="l"/>
                        </a:tabLst>
                      </a:pPr>
                      <a:r>
                        <a:rPr lang="en-US" sz="2000">
                          <a:solidFill>
                            <a:schemeClr val="tx1"/>
                          </a:solidFill>
                          <a:latin typeface="Times New Roman" pitchFamily="18" charset="0"/>
                          <a:cs typeface="Times New Roman" pitchFamily="18" charset="0"/>
                        </a:rPr>
                        <a:t>3.	Nếu b = 0 thì</a:t>
                      </a:r>
                    </a:p>
                    <a:p>
                      <a:pPr marL="0" indent="0" algn="just">
                        <a:lnSpc>
                          <a:spcPct val="114000"/>
                        </a:lnSpc>
                        <a:buNone/>
                        <a:tabLst>
                          <a:tab pos="1544638" algn="l"/>
                        </a:tabLst>
                      </a:pPr>
                      <a:r>
                        <a:rPr lang="en-US" sz="2000">
                          <a:solidFill>
                            <a:schemeClr val="tx1"/>
                          </a:solidFill>
                          <a:latin typeface="Times New Roman" pitchFamily="18" charset="0"/>
                          <a:cs typeface="Times New Roman" pitchFamily="18" charset="0"/>
                        </a:rPr>
                        <a:t>4.	Nếu c = 0 thì </a:t>
                      </a:r>
                    </a:p>
                    <a:p>
                      <a:pPr marL="0" indent="0" algn="just">
                        <a:lnSpc>
                          <a:spcPct val="114000"/>
                        </a:lnSpc>
                        <a:buNone/>
                        <a:tabLst>
                          <a:tab pos="2001838" algn="l"/>
                        </a:tabLst>
                      </a:pPr>
                      <a:r>
                        <a:rPr lang="en-US" sz="2000">
                          <a:solidFill>
                            <a:schemeClr val="tx1"/>
                          </a:solidFill>
                          <a:latin typeface="Times New Roman" pitchFamily="18" charset="0"/>
                          <a:cs typeface="Times New Roman" pitchFamily="18" charset="0"/>
                        </a:rPr>
                        <a:t>5.	PTVSN</a:t>
                      </a:r>
                    </a:p>
                    <a:p>
                      <a:pPr marL="0" indent="0" algn="just">
                        <a:lnSpc>
                          <a:spcPct val="114000"/>
                        </a:lnSpc>
                        <a:buNone/>
                        <a:tabLst>
                          <a:tab pos="1544638" algn="l"/>
                        </a:tabLst>
                      </a:pPr>
                      <a:r>
                        <a:rPr lang="en-US" sz="2000">
                          <a:solidFill>
                            <a:schemeClr val="tx1"/>
                          </a:solidFill>
                          <a:latin typeface="Times New Roman" pitchFamily="18" charset="0"/>
                          <a:cs typeface="Times New Roman" pitchFamily="18" charset="0"/>
                        </a:rPr>
                        <a:t>6.	Ngược lại c&lt;&gt;0 thì </a:t>
                      </a:r>
                    </a:p>
                    <a:p>
                      <a:pPr marL="0" indent="0" algn="just">
                        <a:lnSpc>
                          <a:spcPct val="114000"/>
                        </a:lnSpc>
                        <a:buNone/>
                        <a:tabLst>
                          <a:tab pos="2063750" algn="l"/>
                        </a:tabLst>
                      </a:pPr>
                      <a:r>
                        <a:rPr lang="en-US" sz="2000">
                          <a:solidFill>
                            <a:schemeClr val="tx1"/>
                          </a:solidFill>
                          <a:latin typeface="Times New Roman" pitchFamily="18" charset="0"/>
                          <a:cs typeface="Times New Roman" pitchFamily="18" charset="0"/>
                        </a:rPr>
                        <a:t>7.	PTVN</a:t>
                      </a:r>
                    </a:p>
                    <a:p>
                      <a:pPr marL="0" indent="0" algn="just">
                        <a:lnSpc>
                          <a:spcPct val="114000"/>
                        </a:lnSpc>
                        <a:buNone/>
                        <a:tabLst>
                          <a:tab pos="1087438" algn="l"/>
                        </a:tabLst>
                      </a:pPr>
                      <a:r>
                        <a:rPr lang="en-US" sz="2000">
                          <a:solidFill>
                            <a:schemeClr val="tx1"/>
                          </a:solidFill>
                          <a:latin typeface="Times New Roman" pitchFamily="18" charset="0"/>
                          <a:cs typeface="Times New Roman" pitchFamily="18" charset="0"/>
                        </a:rPr>
                        <a:t>8.	Ngược lại b&lt;&gt;0 thì </a:t>
                      </a:r>
                    </a:p>
                    <a:p>
                      <a:pPr marL="0" indent="0" algn="just">
                        <a:lnSpc>
                          <a:spcPct val="114000"/>
                        </a:lnSpc>
                        <a:buNone/>
                        <a:tabLst>
                          <a:tab pos="1544638" algn="l"/>
                        </a:tabLst>
                      </a:pPr>
                      <a:r>
                        <a:rPr lang="en-US" sz="2000">
                          <a:solidFill>
                            <a:schemeClr val="tx1"/>
                          </a:solidFill>
                          <a:latin typeface="Times New Roman" pitchFamily="18" charset="0"/>
                          <a:cs typeface="Times New Roman" pitchFamily="18" charset="0"/>
                        </a:rPr>
                        <a:t>9.	PT có nghiệm x=-c/b</a:t>
                      </a:r>
                    </a:p>
                    <a:p>
                      <a:pPr marL="0" indent="0" algn="just">
                        <a:lnSpc>
                          <a:spcPct val="114000"/>
                        </a:lnSpc>
                        <a:buNone/>
                        <a:tabLst>
                          <a:tab pos="457200" algn="l"/>
                        </a:tabLst>
                      </a:pPr>
                      <a:r>
                        <a:rPr lang="en-US" sz="2000">
                          <a:solidFill>
                            <a:schemeClr val="tx1"/>
                          </a:solidFill>
                          <a:latin typeface="Times New Roman" pitchFamily="18" charset="0"/>
                          <a:cs typeface="Times New Roman" pitchFamily="18" charset="0"/>
                        </a:rPr>
                        <a:t>10.	Ngược lại a&lt;&gt;0</a:t>
                      </a:r>
                    </a:p>
                  </a:txBody>
                  <a:tcPr anchor="ctr"/>
                </a:tc>
                <a:tc>
                  <a:txBody>
                    <a:bodyPr/>
                    <a:lstStyle/>
                    <a:p>
                      <a:pPr marL="0" indent="0" algn="just">
                        <a:lnSpc>
                          <a:spcPct val="120000"/>
                        </a:lnSpc>
                        <a:buNone/>
                        <a:tabLst>
                          <a:tab pos="741363" algn="l"/>
                        </a:tabLst>
                      </a:pPr>
                      <a:r>
                        <a:rPr lang="en-US" sz="2000">
                          <a:solidFill>
                            <a:schemeClr val="tx1"/>
                          </a:solidFill>
                          <a:latin typeface="Times New Roman" pitchFamily="18" charset="0"/>
                          <a:cs typeface="Times New Roman" pitchFamily="18" charset="0"/>
                        </a:rPr>
                        <a:t>11.	Tính Delta = b2 – 4*a*c</a:t>
                      </a:r>
                    </a:p>
                    <a:p>
                      <a:pPr marL="0" indent="0" algn="just">
                        <a:lnSpc>
                          <a:spcPct val="120000"/>
                        </a:lnSpc>
                        <a:buNone/>
                        <a:tabLst>
                          <a:tab pos="741363" algn="l"/>
                        </a:tabLst>
                      </a:pPr>
                      <a:r>
                        <a:rPr lang="en-US" sz="2000">
                          <a:solidFill>
                            <a:schemeClr val="tx1"/>
                          </a:solidFill>
                          <a:latin typeface="Times New Roman" pitchFamily="18" charset="0"/>
                          <a:cs typeface="Times New Roman" pitchFamily="18" charset="0"/>
                        </a:rPr>
                        <a:t>12.	Nếu Delta&lt;0 thì </a:t>
                      </a:r>
                    </a:p>
                    <a:p>
                      <a:pPr marL="0" indent="0" algn="just">
                        <a:lnSpc>
                          <a:spcPct val="120000"/>
                        </a:lnSpc>
                        <a:buNone/>
                        <a:tabLst>
                          <a:tab pos="1371600" algn="l"/>
                        </a:tabLst>
                      </a:pPr>
                      <a:r>
                        <a:rPr lang="en-US" sz="2000">
                          <a:solidFill>
                            <a:schemeClr val="tx1"/>
                          </a:solidFill>
                          <a:latin typeface="Times New Roman" pitchFamily="18" charset="0"/>
                          <a:cs typeface="Times New Roman" pitchFamily="18" charset="0"/>
                        </a:rPr>
                        <a:t>13.	PTVN</a:t>
                      </a:r>
                    </a:p>
                    <a:p>
                      <a:pPr marL="0" indent="0" algn="just">
                        <a:lnSpc>
                          <a:spcPct val="120000"/>
                        </a:lnSpc>
                        <a:buNone/>
                        <a:tabLst>
                          <a:tab pos="741363" algn="l"/>
                        </a:tabLst>
                      </a:pPr>
                      <a:r>
                        <a:rPr lang="en-US" sz="2000">
                          <a:solidFill>
                            <a:schemeClr val="tx1"/>
                          </a:solidFill>
                          <a:latin typeface="Times New Roman" pitchFamily="18" charset="0"/>
                          <a:cs typeface="Times New Roman" pitchFamily="18" charset="0"/>
                        </a:rPr>
                        <a:t>14.	Nếu Delta = 0 thì </a:t>
                      </a:r>
                    </a:p>
                    <a:p>
                      <a:pPr marL="0" indent="0" algn="just">
                        <a:lnSpc>
                          <a:spcPct val="120000"/>
                        </a:lnSpc>
                        <a:buNone/>
                        <a:tabLst>
                          <a:tab pos="1371600" algn="l"/>
                        </a:tabLst>
                      </a:pPr>
                      <a:r>
                        <a:rPr lang="en-US" sz="2000">
                          <a:solidFill>
                            <a:schemeClr val="tx1"/>
                          </a:solidFill>
                          <a:latin typeface="Times New Roman" pitchFamily="18" charset="0"/>
                          <a:cs typeface="Times New Roman" pitchFamily="18" charset="0"/>
                        </a:rPr>
                        <a:t>15.	PT có nghiệm x1 = x2 = -b/(2*a)</a:t>
                      </a:r>
                    </a:p>
                    <a:p>
                      <a:pPr marL="0" indent="0" algn="just">
                        <a:lnSpc>
                          <a:spcPct val="120000"/>
                        </a:lnSpc>
                        <a:buNone/>
                        <a:tabLst>
                          <a:tab pos="741363" algn="l"/>
                        </a:tabLst>
                      </a:pPr>
                      <a:r>
                        <a:rPr lang="en-US" sz="2000">
                          <a:solidFill>
                            <a:schemeClr val="tx1"/>
                          </a:solidFill>
                          <a:latin typeface="Times New Roman" pitchFamily="18" charset="0"/>
                          <a:cs typeface="Times New Roman" pitchFamily="18" charset="0"/>
                        </a:rPr>
                        <a:t>16.	Ngược lại Delta&gt;0</a:t>
                      </a:r>
                    </a:p>
                    <a:p>
                      <a:pPr marL="0" indent="0" algn="just">
                        <a:lnSpc>
                          <a:spcPct val="120000"/>
                        </a:lnSpc>
                        <a:buNone/>
                        <a:tabLst>
                          <a:tab pos="1371600" algn="l"/>
                        </a:tabLst>
                      </a:pPr>
                      <a:r>
                        <a:rPr lang="en-US" sz="2000">
                          <a:solidFill>
                            <a:schemeClr val="tx1"/>
                          </a:solidFill>
                          <a:latin typeface="Times New Roman" pitchFamily="18" charset="0"/>
                          <a:cs typeface="Times New Roman" pitchFamily="18" charset="0"/>
                        </a:rPr>
                        <a:t>17.	x1 = (-b – sqrt(Delta))/(2*a)</a:t>
                      </a:r>
                    </a:p>
                    <a:p>
                      <a:pPr marL="0" indent="0" algn="just">
                        <a:lnSpc>
                          <a:spcPct val="120000"/>
                        </a:lnSpc>
                        <a:buNone/>
                        <a:tabLst>
                          <a:tab pos="1371600" algn="l"/>
                        </a:tabLst>
                      </a:pPr>
                      <a:r>
                        <a:rPr lang="en-US" sz="2000">
                          <a:solidFill>
                            <a:schemeClr val="tx1"/>
                          </a:solidFill>
                          <a:latin typeface="Times New Roman" pitchFamily="18" charset="0"/>
                          <a:cs typeface="Times New Roman" pitchFamily="18" charset="0"/>
                        </a:rPr>
                        <a:t>18.	x2 = (-b + sqrt(Delta))/(2*a)</a:t>
                      </a:r>
                    </a:p>
                  </a:txBody>
                  <a:tcPr anchor="ctr"/>
                </a:tc>
                <a:extLst>
                  <a:ext uri="{0D108BD9-81ED-4DB2-BD59-A6C34878D82A}">
                    <a16:rowId xmlns:a16="http://schemas.microsoft.com/office/drawing/2014/main" val="10001"/>
                  </a:ext>
                </a:extLst>
              </a:tr>
            </a:tbl>
          </a:graphicData>
        </a:graphic>
      </p:graphicFrame>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25</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7E07AD79-6E1C-427D-A499-A752FF8D5B23}"/>
              </a:ext>
            </a:extLst>
          </p:cNvPr>
          <p:cNvSpPr>
            <a:spLocks noGrp="1"/>
          </p:cNvSpPr>
          <p:nvPr>
            <p:ph type="sldNum" sz="quarter" idx="12"/>
          </p:nvPr>
        </p:nvSpPr>
        <p:spPr/>
        <p:txBody>
          <a:bodyPr/>
          <a:lstStyle/>
          <a:p>
            <a:fld id="{FE1236C6-0024-4286-AA03-0A6E67CE63D4}" type="slidenum">
              <a:rPr lang="en-US" smtClean="0"/>
              <a:t>25</a:t>
            </a:fld>
            <a:endParaRPr lang="en-US"/>
          </a:p>
        </p:txBody>
      </p:sp>
    </p:spTree>
    <p:extLst>
      <p:ext uri="{BB962C8B-B14F-4D97-AF65-F5344CB8AC3E}">
        <p14:creationId xmlns:p14="http://schemas.microsoft.com/office/powerpoint/2010/main" val="3112933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05255" y="28282"/>
            <a:ext cx="12086745"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5459259"/>
          </a:xfrm>
        </p:spPr>
        <p:txBody>
          <a:bodyPr>
            <a:noAutofit/>
          </a:bodyPr>
          <a:lstStyle/>
          <a:p>
            <a:pPr marL="0" indent="0" algn="just">
              <a:buNone/>
            </a:pPr>
            <a:r>
              <a:rPr lang="en-US" sz="2800" b="1">
                <a:solidFill>
                  <a:srgbClr val="0000FF"/>
                </a:solidFill>
              </a:rPr>
              <a:t>3.2. </a:t>
            </a:r>
            <a:r>
              <a:rPr lang="vi-VN" sz="2800" b="1">
                <a:solidFill>
                  <a:srgbClr val="0000FF"/>
                </a:solidFill>
              </a:rPr>
              <a:t>Dùng lưu đồ-sơ đồ khối (flowchart)</a:t>
            </a:r>
            <a:endParaRPr lang="en-US" sz="2800" b="1">
              <a:solidFill>
                <a:srgbClr val="0000FF"/>
              </a:solidFill>
            </a:endParaRPr>
          </a:p>
          <a:p>
            <a:pPr algn="just">
              <a:lnSpc>
                <a:spcPct val="150000"/>
              </a:lnSpc>
              <a:buFont typeface="Arial" pitchFamily="34" charset="0"/>
              <a:buNone/>
            </a:pPr>
            <a:r>
              <a:rPr lang="en-US" altLang="zh-CN" sz="2400">
                <a:ea typeface="SimSun" pitchFamily="2" charset="-122"/>
              </a:rPr>
              <a:t>Là công cụ diễn đạt các thuật toán</a:t>
            </a:r>
            <a:r>
              <a:rPr lang="fr-FR" altLang="zh-CN" sz="2400">
                <a:ea typeface="SimSun" pitchFamily="2" charset="-122"/>
              </a:rPr>
              <a:t> </a:t>
            </a:r>
            <a:r>
              <a:rPr lang="en-US" altLang="zh-CN" sz="2400">
                <a:ea typeface="SimSun" pitchFamily="2" charset="-122"/>
              </a:rPr>
              <a:t>trực quan hơn. Có những nhận định sau: </a:t>
            </a:r>
            <a:endParaRPr lang="fr-FR" altLang="zh-CN" sz="2400">
              <a:ea typeface="SimSun" pitchFamily="2" charset="-122"/>
            </a:endParaRPr>
          </a:p>
          <a:p>
            <a:pPr marL="574675" algn="just">
              <a:lnSpc>
                <a:spcPct val="150000"/>
              </a:lnSpc>
            </a:pPr>
            <a:r>
              <a:rPr lang="en-US" altLang="zh-CN" sz="2400">
                <a:ea typeface="SimSun" pitchFamily="2" charset="-122"/>
              </a:rPr>
              <a:t>Đưa ra một cái nhìn tổng quan về quá trình xử lý theo thuật toán</a:t>
            </a:r>
            <a:r>
              <a:rPr lang="fr-FR" altLang="zh-CN" sz="2400">
                <a:ea typeface="SimSun" pitchFamily="2" charset="-122"/>
              </a:rPr>
              <a:t>.</a:t>
            </a:r>
          </a:p>
          <a:p>
            <a:pPr marL="574675" algn="just">
              <a:lnSpc>
                <a:spcPct val="150000"/>
              </a:lnSpc>
            </a:pPr>
            <a:r>
              <a:rPr lang="en-US" altLang="zh-CN" sz="2400">
                <a:ea typeface="SimSun" pitchFamily="2" charset="-122"/>
              </a:rPr>
              <a:t>Gồm hệ thống các </a:t>
            </a:r>
            <a:r>
              <a:rPr lang="en-US" altLang="zh-CN" sz="2400" b="1">
                <a:solidFill>
                  <a:srgbClr val="FF0000"/>
                </a:solidFill>
                <a:ea typeface="SimSun" pitchFamily="2" charset="-122"/>
              </a:rPr>
              <a:t>nút</a:t>
            </a:r>
            <a:r>
              <a:rPr lang="en-US" altLang="zh-CN" sz="2400">
                <a:ea typeface="SimSun" pitchFamily="2" charset="-122"/>
              </a:rPr>
              <a:t> có hình dạng khác nhau, thể hiện các chức năng khác nhau, được nối với nhau bởi các </a:t>
            </a:r>
            <a:r>
              <a:rPr lang="en-US" altLang="zh-CN" sz="2400" b="1">
                <a:solidFill>
                  <a:srgbClr val="FF0000"/>
                </a:solidFill>
                <a:ea typeface="SimSun" pitchFamily="2" charset="-122"/>
              </a:rPr>
              <a:t>cung</a:t>
            </a:r>
            <a:r>
              <a:rPr lang="fr-FR" altLang="zh-CN" sz="2400">
                <a:ea typeface="SimSun" pitchFamily="2" charset="-122"/>
              </a:rPr>
              <a:t>.</a:t>
            </a:r>
          </a:p>
          <a:p>
            <a:pPr marL="574675" algn="just">
              <a:lnSpc>
                <a:spcPct val="150000"/>
              </a:lnSpc>
            </a:pPr>
            <a:r>
              <a:rPr lang="fr-FR" altLang="zh-CN" sz="2400">
                <a:ea typeface="SimSun" pitchFamily="2" charset="-122"/>
              </a:rPr>
              <a:t>Trong đó: </a:t>
            </a:r>
            <a:r>
              <a:rPr lang="fr-FR" altLang="zh-CN" sz="2400" b="1">
                <a:solidFill>
                  <a:srgbClr val="FF0000"/>
                </a:solidFill>
                <a:ea typeface="SimSun" pitchFamily="2" charset="-122"/>
              </a:rPr>
              <a:t>nút</a:t>
            </a:r>
            <a:r>
              <a:rPr lang="fr-FR" altLang="zh-CN" sz="2400">
                <a:ea typeface="SimSun" pitchFamily="2" charset="-122"/>
              </a:rPr>
              <a:t> và </a:t>
            </a:r>
            <a:r>
              <a:rPr lang="fr-FR" altLang="zh-CN" sz="2400" b="1">
                <a:solidFill>
                  <a:srgbClr val="FF0000"/>
                </a:solidFill>
                <a:ea typeface="SimSun" pitchFamily="2" charset="-122"/>
              </a:rPr>
              <a:t>cung</a:t>
            </a:r>
            <a:r>
              <a:rPr lang="fr-FR" altLang="zh-CN" sz="2400">
                <a:solidFill>
                  <a:srgbClr val="FF0000"/>
                </a:solidFill>
                <a:ea typeface="SimSun" pitchFamily="2" charset="-122"/>
              </a:rPr>
              <a:t> </a:t>
            </a:r>
            <a:r>
              <a:rPr lang="fr-FR" altLang="zh-CN" sz="2400">
                <a:ea typeface="SimSun" pitchFamily="2" charset="-122"/>
              </a:rPr>
              <a:t>-&gt; là thành phần chủ yếu của thuật toán.</a:t>
            </a:r>
            <a:endParaRPr lang="en-US" altLang="zh-CN" sz="2400">
              <a:ea typeface="SimSun" pitchFamily="2" charset="-122"/>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26</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A13BBE1C-DEF6-44B2-B2D6-3B688D22D1EA}"/>
              </a:ext>
            </a:extLst>
          </p:cNvPr>
          <p:cNvSpPr>
            <a:spLocks noGrp="1"/>
          </p:cNvSpPr>
          <p:nvPr>
            <p:ph type="sldNum" sz="quarter" idx="12"/>
          </p:nvPr>
        </p:nvSpPr>
        <p:spPr/>
        <p:txBody>
          <a:bodyPr/>
          <a:lstStyle/>
          <a:p>
            <a:fld id="{FE1236C6-0024-4286-AA03-0A6E67CE63D4}" type="slidenum">
              <a:rPr lang="en-US" smtClean="0"/>
              <a:t>26</a:t>
            </a:fld>
            <a:endParaRPr lang="en-US"/>
          </a:p>
        </p:txBody>
      </p:sp>
    </p:spTree>
    <p:extLst>
      <p:ext uri="{BB962C8B-B14F-4D97-AF65-F5344CB8AC3E}">
        <p14:creationId xmlns:p14="http://schemas.microsoft.com/office/powerpoint/2010/main" val="1573202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44725" y="28282"/>
            <a:ext cx="12047275"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289450" y="1112363"/>
            <a:ext cx="4863318" cy="5313151"/>
          </a:xfrm>
        </p:spPr>
        <p:txBody>
          <a:bodyPr>
            <a:noAutofit/>
          </a:bodyPr>
          <a:lstStyle/>
          <a:p>
            <a:pPr marL="0" indent="0" algn="just">
              <a:buNone/>
            </a:pPr>
            <a:r>
              <a:rPr lang="en-US" sz="2000" b="1">
                <a:solidFill>
                  <a:srgbClr val="0000FF"/>
                </a:solidFill>
              </a:rPr>
              <a:t>3.2. </a:t>
            </a:r>
            <a:r>
              <a:rPr lang="vi-VN" sz="2000" b="1">
                <a:solidFill>
                  <a:srgbClr val="0000FF"/>
                </a:solidFill>
              </a:rPr>
              <a:t>Dùng lưu đồ-sơ đồ khối (flowchart)</a:t>
            </a:r>
            <a:endParaRPr lang="en-US" sz="2000" b="1">
              <a:solidFill>
                <a:srgbClr val="0000FF"/>
              </a:solidFill>
            </a:endParaRPr>
          </a:p>
          <a:p>
            <a:pPr algn="just"/>
            <a:r>
              <a:rPr lang="en-US" sz="1900" b="1"/>
              <a:t>Các ký hiệu sử dụng trong phương pháp biểu diễn thuật toán bằng lưu đồ:</a:t>
            </a:r>
          </a:p>
          <a:p>
            <a:pPr algn="just"/>
            <a:r>
              <a:rPr lang="en-US" sz="1900" b="1"/>
              <a:t>Chú ý khi vẽ lưu đồ:</a:t>
            </a:r>
          </a:p>
          <a:p>
            <a:pPr lvl="1" algn="just">
              <a:buFont typeface="Wingdings" pitchFamily="2" charset="2"/>
              <a:buChar char="ü"/>
            </a:pPr>
            <a:r>
              <a:rPr lang="en-US" sz="1600"/>
              <a:t>Trước tiên hãy tập trung vẽ một số đường đi chính của lưu đồ.</a:t>
            </a:r>
          </a:p>
          <a:p>
            <a:pPr lvl="1" algn="just">
              <a:buFont typeface="Wingdings" pitchFamily="2" charset="2"/>
              <a:buChar char="ü"/>
            </a:pPr>
            <a:r>
              <a:rPr lang="en-US" sz="1600"/>
              <a:t>Thêm vào tất cả các nhánh và vòng lặp.</a:t>
            </a:r>
          </a:p>
          <a:p>
            <a:pPr lvl="1" algn="just">
              <a:buFont typeface="Wingdings" pitchFamily="2" charset="2"/>
              <a:buChar char="ü"/>
            </a:pPr>
            <a:r>
              <a:rPr lang="en-US" sz="1600"/>
              <a:t>Một lưu đồ chỉ có một điểm Bắt đầu và một điểm kết thúc.</a:t>
            </a:r>
          </a:p>
          <a:p>
            <a:pPr lvl="1" algn="just">
              <a:buFont typeface="Wingdings" pitchFamily="2" charset="2"/>
              <a:buChar char="ü"/>
            </a:pPr>
            <a:r>
              <a:rPr lang="en-US" sz="1600"/>
              <a:t>Mỗi bước trong chương trình không cần thể hiện trong lưu đồ.</a:t>
            </a:r>
          </a:p>
          <a:p>
            <a:pPr lvl="1" algn="just">
              <a:buFont typeface="Wingdings" pitchFamily="2" charset="2"/>
              <a:buChar char="ü"/>
            </a:pPr>
            <a:r>
              <a:rPr lang="en-US" sz="1600"/>
              <a:t>Lưu đồ cần phải đáp ứng được yêu cầu: những người lập trình khác có thể hiểu lưu đồ một cách dễ dàng.</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130" y="1004412"/>
            <a:ext cx="6567567" cy="5366641"/>
          </a:xfrm>
          <a:prstGeom prst="rect">
            <a:avLst/>
          </a:prstGeom>
        </p:spPr>
      </p:pic>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27</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85B204B6-CD85-4C37-A6F8-A2F3336FE2C1}"/>
              </a:ext>
            </a:extLst>
          </p:cNvPr>
          <p:cNvSpPr>
            <a:spLocks noGrp="1"/>
          </p:cNvSpPr>
          <p:nvPr>
            <p:ph type="sldNum" sz="quarter" idx="12"/>
          </p:nvPr>
        </p:nvSpPr>
        <p:spPr/>
        <p:txBody>
          <a:bodyPr/>
          <a:lstStyle/>
          <a:p>
            <a:fld id="{FE1236C6-0024-4286-AA03-0A6E67CE63D4}" type="slidenum">
              <a:rPr lang="en-US" smtClean="0"/>
              <a:t>27</a:t>
            </a:fld>
            <a:endParaRPr lang="en-US"/>
          </a:p>
        </p:txBody>
      </p:sp>
      <p:sp>
        <p:nvSpPr>
          <p:cNvPr id="7" name="TextBox 6">
            <a:hlinkClick r:id="rId3" action="ppaction://hlinksldjump"/>
            <a:extLst>
              <a:ext uri="{FF2B5EF4-FFF2-40B4-BE49-F238E27FC236}">
                <a16:creationId xmlns:a16="http://schemas.microsoft.com/office/drawing/2014/main" id="{914617DE-B755-4B30-B263-615DB53CFF4E}"/>
              </a:ext>
            </a:extLst>
          </p:cNvPr>
          <p:cNvSpPr txBox="1"/>
          <p:nvPr/>
        </p:nvSpPr>
        <p:spPr>
          <a:xfrm>
            <a:off x="10756325" y="649640"/>
            <a:ext cx="1227324" cy="276999"/>
          </a:xfrm>
          <a:prstGeom prst="rect">
            <a:avLst/>
          </a:prstGeom>
          <a:noFill/>
        </p:spPr>
        <p:txBody>
          <a:bodyPr wrap="none" rtlCol="0">
            <a:spAutoFit/>
          </a:bodyPr>
          <a:lstStyle/>
          <a:p>
            <a:r>
              <a:rPr lang="en-US" sz="1200">
                <a:solidFill>
                  <a:srgbClr val="FF0000"/>
                </a:solidFill>
              </a:rPr>
              <a:t>Trở về Slide 62</a:t>
            </a:r>
          </a:p>
        </p:txBody>
      </p:sp>
    </p:spTree>
    <p:extLst>
      <p:ext uri="{BB962C8B-B14F-4D97-AF65-F5344CB8AC3E}">
        <p14:creationId xmlns:p14="http://schemas.microsoft.com/office/powerpoint/2010/main" val="1134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28921" y="28282"/>
            <a:ext cx="11863079"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5313151"/>
          </a:xfrm>
        </p:spPr>
        <p:txBody>
          <a:bodyPr>
            <a:noAutofit/>
          </a:bodyPr>
          <a:lstStyle/>
          <a:p>
            <a:pPr marL="0" indent="0" algn="just">
              <a:lnSpc>
                <a:spcPct val="150000"/>
              </a:lnSpc>
              <a:buNone/>
            </a:pPr>
            <a:r>
              <a:rPr lang="en-US" sz="2800" b="1">
                <a:solidFill>
                  <a:srgbClr val="0000FF"/>
                </a:solidFill>
              </a:rPr>
              <a:t>3.2. </a:t>
            </a:r>
            <a:r>
              <a:rPr lang="vi-VN" sz="2800" b="1">
                <a:solidFill>
                  <a:srgbClr val="0000FF"/>
                </a:solidFill>
              </a:rPr>
              <a:t>Dùng lưu đồ-sơ đồ khối (flowchart)</a:t>
            </a:r>
            <a:endParaRPr lang="en-US" sz="2800" b="1">
              <a:solidFill>
                <a:srgbClr val="0000FF"/>
              </a:solidFill>
            </a:endParaRPr>
          </a:p>
          <a:p>
            <a:pPr algn="just">
              <a:lnSpc>
                <a:spcPct val="150000"/>
              </a:lnSpc>
              <a:buFont typeface="Arial" pitchFamily="34" charset="0"/>
              <a:buNone/>
            </a:pPr>
            <a:r>
              <a:rPr lang="en-US" altLang="zh-CN" sz="2800" b="1">
                <a:ea typeface="SimSun" pitchFamily="2" charset="-122"/>
              </a:rPr>
              <a:t>Nút (</a:t>
            </a:r>
            <a:r>
              <a:rPr lang="en-US" altLang="zh-CN" sz="2800" b="1" i="1">
                <a:ea typeface="SimSun" pitchFamily="2" charset="-122"/>
              </a:rPr>
              <a:t>khối</a:t>
            </a:r>
            <a:r>
              <a:rPr lang="en-US" altLang="zh-CN" sz="2800" b="1">
                <a:ea typeface="SimSun" pitchFamily="2" charset="-122"/>
              </a:rPr>
              <a:t>) giới hạn</a:t>
            </a:r>
            <a:r>
              <a:rPr lang="fr-FR" altLang="zh-CN" sz="2400">
                <a:ea typeface="SimSun" pitchFamily="2" charset="-122"/>
              </a:rPr>
              <a:t> </a:t>
            </a:r>
            <a:r>
              <a:rPr lang="en-US" altLang="zh-CN" sz="2800">
                <a:ea typeface="SimSun" pitchFamily="2" charset="-122"/>
              </a:rPr>
              <a:t>(nút đầu và nút cuối):</a:t>
            </a:r>
          </a:p>
          <a:p>
            <a:pPr marL="574675" algn="just">
              <a:lnSpc>
                <a:spcPct val="150000"/>
              </a:lnSpc>
            </a:pPr>
            <a:r>
              <a:rPr lang="en-US" altLang="zh-CN" sz="2400">
                <a:ea typeface="SimSun" pitchFamily="2" charset="-122"/>
              </a:rPr>
              <a:t>Ghi rõ điểm bắt đầu và kết thúc  (dừng) của thuật toán.</a:t>
            </a:r>
          </a:p>
          <a:p>
            <a:pPr marL="574675" algn="just">
              <a:lnSpc>
                <a:spcPct val="150000"/>
              </a:lnSpc>
            </a:pPr>
            <a:r>
              <a:rPr lang="en-US" altLang="zh-CN" sz="2400">
                <a:ea typeface="SimSun" pitchFamily="2" charset="-122"/>
              </a:rPr>
              <a:t>Được biểu diễn bởi hình ôvan có ghi chữ bên trong.</a:t>
            </a:r>
          </a:p>
        </p:txBody>
      </p:sp>
      <p:grpSp>
        <p:nvGrpSpPr>
          <p:cNvPr id="4" name="Group 3"/>
          <p:cNvGrpSpPr>
            <a:grpSpLocks/>
          </p:cNvGrpSpPr>
          <p:nvPr/>
        </p:nvGrpSpPr>
        <p:grpSpPr bwMode="auto">
          <a:xfrm>
            <a:off x="2385885" y="4036051"/>
            <a:ext cx="2667000" cy="1600200"/>
            <a:chOff x="912" y="2496"/>
            <a:chExt cx="1680" cy="1008"/>
          </a:xfrm>
        </p:grpSpPr>
        <p:sp>
          <p:nvSpPr>
            <p:cNvPr id="10" name="Oval 9"/>
            <p:cNvSpPr>
              <a:spLocks noChangeArrowheads="1"/>
            </p:cNvSpPr>
            <p:nvPr/>
          </p:nvSpPr>
          <p:spPr bwMode="auto">
            <a:xfrm>
              <a:off x="912" y="2496"/>
              <a:ext cx="1680" cy="720"/>
            </a:xfrm>
            <a:prstGeom prst="ellipse">
              <a:avLst/>
            </a:prstGeom>
            <a:solidFill>
              <a:srgbClr val="FFFFFF"/>
            </a:solidFill>
            <a:ln w="28575">
              <a:solidFill>
                <a:schemeClr val="hlink"/>
              </a:solidFill>
              <a:round/>
              <a:headEnd/>
              <a:tailEnd/>
            </a:ln>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fr-FR" sz="2800">
                <a:solidFill>
                  <a:schemeClr val="hlink"/>
                </a:solidFill>
              </a:endParaRPr>
            </a:p>
          </p:txBody>
        </p:sp>
        <p:sp>
          <p:nvSpPr>
            <p:cNvPr id="11" name="Text Box 12"/>
            <p:cNvSpPr txBox="1">
              <a:spLocks noChangeArrowheads="1"/>
            </p:cNvSpPr>
            <p:nvPr/>
          </p:nvSpPr>
          <p:spPr bwMode="auto">
            <a:xfrm>
              <a:off x="992" y="2667"/>
              <a:ext cx="1558"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r>
                <a:rPr lang="fr-FR" altLang="ko-KR" sz="3200" b="1">
                  <a:solidFill>
                    <a:schemeClr val="hlink"/>
                  </a:solidFill>
                  <a:ea typeface="Batang" pitchFamily="18" charset="-127"/>
                </a:rPr>
                <a:t>BẮT ĐẦU</a:t>
              </a:r>
              <a:endParaRPr lang="fr-FR" sz="3200" b="1">
                <a:solidFill>
                  <a:schemeClr val="hlink"/>
                </a:solidFill>
              </a:endParaRPr>
            </a:p>
          </p:txBody>
        </p:sp>
        <p:sp>
          <p:nvSpPr>
            <p:cNvPr id="12" name="Line 20"/>
            <p:cNvSpPr>
              <a:spLocks noChangeShapeType="1"/>
            </p:cNvSpPr>
            <p:nvPr/>
          </p:nvSpPr>
          <p:spPr bwMode="auto">
            <a:xfrm>
              <a:off x="1776" y="3216"/>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grpSp>
      <p:grpSp>
        <p:nvGrpSpPr>
          <p:cNvPr id="5" name="Group 4"/>
          <p:cNvGrpSpPr>
            <a:grpSpLocks/>
          </p:cNvGrpSpPr>
          <p:nvPr/>
        </p:nvGrpSpPr>
        <p:grpSpPr bwMode="auto">
          <a:xfrm>
            <a:off x="6424484" y="3840378"/>
            <a:ext cx="2743200" cy="1598612"/>
            <a:chOff x="3360" y="2593"/>
            <a:chExt cx="1728" cy="1007"/>
          </a:xfrm>
        </p:grpSpPr>
        <p:sp>
          <p:nvSpPr>
            <p:cNvPr id="7" name="Oval 6"/>
            <p:cNvSpPr>
              <a:spLocks noChangeArrowheads="1"/>
            </p:cNvSpPr>
            <p:nvPr/>
          </p:nvSpPr>
          <p:spPr bwMode="auto">
            <a:xfrm>
              <a:off x="3360" y="2881"/>
              <a:ext cx="1728" cy="719"/>
            </a:xfrm>
            <a:prstGeom prst="ellipse">
              <a:avLst/>
            </a:prstGeom>
            <a:solidFill>
              <a:srgbClr val="FFFFFF"/>
            </a:solidFill>
            <a:ln w="28575">
              <a:solidFill>
                <a:schemeClr val="hlink"/>
              </a:solidFill>
              <a:round/>
              <a:headEnd/>
              <a:tailEnd/>
            </a:ln>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fr-FR" sz="2800">
                <a:solidFill>
                  <a:schemeClr val="hlink"/>
                </a:solidFill>
              </a:endParaRPr>
            </a:p>
          </p:txBody>
        </p:sp>
        <p:sp>
          <p:nvSpPr>
            <p:cNvPr id="8" name="Text Box 15"/>
            <p:cNvSpPr txBox="1">
              <a:spLocks noChangeArrowheads="1"/>
            </p:cNvSpPr>
            <p:nvPr/>
          </p:nvSpPr>
          <p:spPr bwMode="auto">
            <a:xfrm>
              <a:off x="3457" y="3072"/>
              <a:ext cx="158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r>
                <a:rPr lang="fr-FR" altLang="ko-KR" sz="3200" b="1">
                  <a:solidFill>
                    <a:schemeClr val="hlink"/>
                  </a:solidFill>
                  <a:ea typeface="Batang" pitchFamily="18" charset="-127"/>
                </a:rPr>
                <a:t>KẾT THÚC</a:t>
              </a:r>
              <a:endParaRPr lang="fr-FR" sz="3200" b="1">
                <a:solidFill>
                  <a:schemeClr val="hlink"/>
                </a:solidFill>
              </a:endParaRPr>
            </a:p>
          </p:txBody>
        </p:sp>
        <p:sp>
          <p:nvSpPr>
            <p:cNvPr id="9" name="Line 21"/>
            <p:cNvSpPr>
              <a:spLocks noChangeShapeType="1"/>
            </p:cNvSpPr>
            <p:nvPr/>
          </p:nvSpPr>
          <p:spPr bwMode="auto">
            <a:xfrm>
              <a:off x="4224" y="2593"/>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grpSp>
      <p:sp>
        <p:nvSpPr>
          <p:cNvPr id="13"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28</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A04B7148-39E3-4032-9542-BEF40CFFCDFC}"/>
              </a:ext>
            </a:extLst>
          </p:cNvPr>
          <p:cNvSpPr>
            <a:spLocks noGrp="1"/>
          </p:cNvSpPr>
          <p:nvPr>
            <p:ph type="sldNum" sz="quarter" idx="12"/>
          </p:nvPr>
        </p:nvSpPr>
        <p:spPr/>
        <p:txBody>
          <a:bodyPr/>
          <a:lstStyle/>
          <a:p>
            <a:fld id="{FE1236C6-0024-4286-AA03-0A6E67CE63D4}" type="slidenum">
              <a:rPr lang="en-US" smtClean="0"/>
              <a:t>28</a:t>
            </a:fld>
            <a:endParaRPr lang="en-US"/>
          </a:p>
        </p:txBody>
      </p:sp>
    </p:spTree>
    <p:extLst>
      <p:ext uri="{BB962C8B-B14F-4D97-AF65-F5344CB8AC3E}">
        <p14:creationId xmlns:p14="http://schemas.microsoft.com/office/powerpoint/2010/main" val="106484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56558" y="28282"/>
            <a:ext cx="11935442"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5313151"/>
          </a:xfrm>
        </p:spPr>
        <p:txBody>
          <a:bodyPr>
            <a:noAutofit/>
          </a:bodyPr>
          <a:lstStyle/>
          <a:p>
            <a:pPr marL="0" indent="0" algn="just">
              <a:buNone/>
            </a:pPr>
            <a:r>
              <a:rPr lang="en-US" sz="2800" b="1">
                <a:solidFill>
                  <a:srgbClr val="0000FF"/>
                </a:solidFill>
              </a:rPr>
              <a:t>3.2. </a:t>
            </a:r>
            <a:r>
              <a:rPr lang="vi-VN" sz="2800" b="1">
                <a:solidFill>
                  <a:srgbClr val="0000FF"/>
                </a:solidFill>
              </a:rPr>
              <a:t>Dùng lưu đồ-sơ đồ khối (flowchart)</a:t>
            </a:r>
            <a:endParaRPr lang="en-US" sz="2800" b="1">
              <a:solidFill>
                <a:srgbClr val="0000FF"/>
              </a:solidFill>
            </a:endParaRPr>
          </a:p>
          <a:p>
            <a:pPr>
              <a:buFont typeface="Arial" pitchFamily="34" charset="0"/>
              <a:buNone/>
            </a:pPr>
            <a:r>
              <a:rPr lang="en-US" altLang="zh-CN" sz="2800" b="1">
                <a:ea typeface="SimSun" pitchFamily="2" charset="-122"/>
              </a:rPr>
              <a:t>Nút/Khối thao tác:</a:t>
            </a:r>
            <a:endParaRPr lang="en-US" altLang="zh-CN" sz="2800">
              <a:ea typeface="SimSun" pitchFamily="2" charset="-122"/>
            </a:endParaRPr>
          </a:p>
          <a:p>
            <a:pPr lvl="1"/>
            <a:r>
              <a:rPr lang="en-US" altLang="zh-CN" sz="2600">
                <a:ea typeface="SimSun" pitchFamily="2" charset="-122"/>
              </a:rPr>
              <a:t>Là một hình chữ nhật chứa dãy các lệnh cần thực hiện</a:t>
            </a:r>
            <a:r>
              <a:rPr lang="fr-FR" altLang="zh-CN" sz="2600">
                <a:ea typeface="SimSun" pitchFamily="2" charset="-122"/>
              </a:rPr>
              <a:t> như gán, tính toán…</a:t>
            </a:r>
            <a:endParaRPr lang="en-US" altLang="zh-CN" sz="2200">
              <a:ea typeface="SimSun" pitchFamily="2" charset="-122"/>
            </a:endParaRPr>
          </a:p>
        </p:txBody>
      </p:sp>
      <p:grpSp>
        <p:nvGrpSpPr>
          <p:cNvPr id="13" name="Group 12"/>
          <p:cNvGrpSpPr>
            <a:grpSpLocks/>
          </p:cNvGrpSpPr>
          <p:nvPr/>
        </p:nvGrpSpPr>
        <p:grpSpPr bwMode="auto">
          <a:xfrm>
            <a:off x="4059195" y="3115962"/>
            <a:ext cx="3505200" cy="1905000"/>
            <a:chOff x="1680" y="2064"/>
            <a:chExt cx="2208" cy="1200"/>
          </a:xfrm>
        </p:grpSpPr>
        <p:sp>
          <p:nvSpPr>
            <p:cNvPr id="14" name="Text Box 11"/>
            <p:cNvSpPr txBox="1">
              <a:spLocks noChangeArrowheads="1"/>
            </p:cNvSpPr>
            <p:nvPr/>
          </p:nvSpPr>
          <p:spPr bwMode="auto">
            <a:xfrm>
              <a:off x="1680" y="2352"/>
              <a:ext cx="2208" cy="624"/>
            </a:xfrm>
            <a:prstGeom prst="rect">
              <a:avLst/>
            </a:prstGeom>
            <a:solidFill>
              <a:srgbClr val="FFFFFF"/>
            </a:solidFill>
            <a:ln w="28575">
              <a:solidFill>
                <a:schemeClr val="hlink"/>
              </a:solidFill>
              <a:miter lim="800000"/>
              <a:headEnd/>
              <a:tailEnd/>
            </a:ln>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r>
                <a:rPr lang="fr-FR" altLang="ko-KR" sz="4800">
                  <a:solidFill>
                    <a:schemeClr val="hlink"/>
                  </a:solidFill>
                  <a:latin typeface="Times New Roman" pitchFamily="18" charset="0"/>
                  <a:ea typeface="Batang" pitchFamily="18" charset="-127"/>
                  <a:sym typeface="Symbol" pitchFamily="18" charset="2"/>
                </a:rPr>
                <a:t>= b</a:t>
              </a:r>
              <a:r>
                <a:rPr lang="fr-FR" altLang="ko-KR" sz="4800" baseline="30000">
                  <a:solidFill>
                    <a:schemeClr val="hlink"/>
                  </a:solidFill>
                  <a:latin typeface="Times New Roman" pitchFamily="18" charset="0"/>
                  <a:ea typeface="Batang" pitchFamily="18" charset="-127"/>
                  <a:sym typeface="Symbol" pitchFamily="18" charset="2"/>
                </a:rPr>
                <a:t>2</a:t>
              </a:r>
              <a:r>
                <a:rPr lang="fr-FR" altLang="ko-KR" sz="4800">
                  <a:solidFill>
                    <a:schemeClr val="hlink"/>
                  </a:solidFill>
                  <a:latin typeface="Times New Roman" pitchFamily="18" charset="0"/>
                  <a:ea typeface="Batang" pitchFamily="18" charset="-127"/>
                  <a:sym typeface="Symbol" pitchFamily="18" charset="2"/>
                </a:rPr>
                <a:t>-4ac</a:t>
              </a:r>
              <a:endParaRPr lang="fr-FR" sz="8800">
                <a:solidFill>
                  <a:schemeClr val="hlink"/>
                </a:solidFill>
                <a:sym typeface="Symbol" pitchFamily="18" charset="2"/>
              </a:endParaRPr>
            </a:p>
          </p:txBody>
        </p:sp>
        <p:sp>
          <p:nvSpPr>
            <p:cNvPr id="15" name="Line 15"/>
            <p:cNvSpPr>
              <a:spLocks noChangeShapeType="1"/>
            </p:cNvSpPr>
            <p:nvPr/>
          </p:nvSpPr>
          <p:spPr bwMode="auto">
            <a:xfrm>
              <a:off x="2784" y="2976"/>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16" name="Line 16"/>
            <p:cNvSpPr>
              <a:spLocks noChangeShapeType="1"/>
            </p:cNvSpPr>
            <p:nvPr/>
          </p:nvSpPr>
          <p:spPr bwMode="auto">
            <a:xfrm>
              <a:off x="2784" y="2064"/>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grpSp>
      <p:sp>
        <p:nvSpPr>
          <p:cNvPr id="8"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29</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12F8C65D-2BC6-48EC-AE27-C23AAD136738}"/>
              </a:ext>
            </a:extLst>
          </p:cNvPr>
          <p:cNvSpPr>
            <a:spLocks noGrp="1"/>
          </p:cNvSpPr>
          <p:nvPr>
            <p:ph type="sldNum" sz="quarter" idx="12"/>
          </p:nvPr>
        </p:nvSpPr>
        <p:spPr/>
        <p:txBody>
          <a:bodyPr/>
          <a:lstStyle/>
          <a:p>
            <a:fld id="{FE1236C6-0024-4286-AA03-0A6E67CE63D4}" type="slidenum">
              <a:rPr lang="en-US" smtClean="0"/>
              <a:t>29</a:t>
            </a:fld>
            <a:endParaRPr lang="en-US"/>
          </a:p>
        </p:txBody>
      </p:sp>
    </p:spTree>
    <p:extLst>
      <p:ext uri="{BB962C8B-B14F-4D97-AF65-F5344CB8AC3E}">
        <p14:creationId xmlns:p14="http://schemas.microsoft.com/office/powerpoint/2010/main" val="2709824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82872" y="28282"/>
            <a:ext cx="11909128" cy="1008668"/>
          </a:xfrm>
        </p:spPr>
        <p:txBody>
          <a:bodyPr/>
          <a:lstStyle/>
          <a:p>
            <a:r>
              <a:rPr lang="en-US"/>
              <a:t>1. Khái niệm thuật toán</a:t>
            </a:r>
          </a:p>
        </p:txBody>
      </p:sp>
      <p:sp>
        <p:nvSpPr>
          <p:cNvPr id="2" name="Content Placeholder 1"/>
          <p:cNvSpPr>
            <a:spLocks noGrp="1"/>
          </p:cNvSpPr>
          <p:nvPr>
            <p:ph idx="1"/>
          </p:nvPr>
        </p:nvSpPr>
        <p:spPr>
          <a:xfrm>
            <a:off x="838200" y="1111034"/>
            <a:ext cx="10515600" cy="5179233"/>
          </a:xfrm>
        </p:spPr>
        <p:txBody>
          <a:bodyPr>
            <a:normAutofit fontScale="77500" lnSpcReduction="20000"/>
          </a:bodyPr>
          <a:lstStyle/>
          <a:p>
            <a:pPr marL="0" indent="0" algn="just">
              <a:lnSpc>
                <a:spcPct val="160000"/>
              </a:lnSpc>
              <a:buNone/>
            </a:pPr>
            <a:r>
              <a:rPr lang="en-US" b="1"/>
              <a:t>1.1. Khái niệm </a:t>
            </a:r>
            <a:r>
              <a:rPr lang="en-US" b="1">
                <a:solidFill>
                  <a:srgbClr val="FF0000"/>
                </a:solidFill>
              </a:rPr>
              <a:t>bài toán</a:t>
            </a:r>
          </a:p>
          <a:p>
            <a:pPr marL="568325" indent="-333375" algn="just">
              <a:lnSpc>
                <a:spcPct val="160000"/>
              </a:lnSpc>
            </a:pPr>
            <a:r>
              <a:rPr lang="vi-VN" sz="2800"/>
              <a:t>Trong Tin học, quan niệm bài toán là việc ta muốn máy</a:t>
            </a:r>
            <a:r>
              <a:rPr lang="en-US" sz="2800"/>
              <a:t> </a:t>
            </a:r>
            <a:r>
              <a:rPr lang="vi-VN" sz="2800"/>
              <a:t>tính thực hiện:</a:t>
            </a:r>
          </a:p>
          <a:p>
            <a:pPr marL="1149350" lvl="1" indent="-296863" algn="just">
              <a:lnSpc>
                <a:spcPct val="160000"/>
              </a:lnSpc>
            </a:pPr>
            <a:r>
              <a:rPr lang="vi-VN" sz="2600"/>
              <a:t>Viết một dòng chữ ra màn hình</a:t>
            </a:r>
          </a:p>
          <a:p>
            <a:pPr marL="1149350" lvl="1" indent="-296863" algn="just">
              <a:lnSpc>
                <a:spcPct val="160000"/>
              </a:lnSpc>
            </a:pPr>
            <a:r>
              <a:rPr lang="vi-VN" sz="2600"/>
              <a:t>Giải phương trình bậc hai</a:t>
            </a:r>
          </a:p>
          <a:p>
            <a:pPr marL="1149350" lvl="1" indent="-296863" algn="just">
              <a:lnSpc>
                <a:spcPct val="160000"/>
              </a:lnSpc>
            </a:pPr>
            <a:r>
              <a:rPr lang="vi-VN" sz="2600"/>
              <a:t>Quản lí điểm trong trường học v .v…</a:t>
            </a:r>
          </a:p>
          <a:p>
            <a:pPr marL="568325" indent="-333375" algn="just">
              <a:lnSpc>
                <a:spcPct val="160000"/>
              </a:lnSpc>
            </a:pPr>
            <a:r>
              <a:rPr lang="vi-VN" sz="2800"/>
              <a:t>Khi dùng máy tính để giải,</a:t>
            </a:r>
            <a:r>
              <a:rPr lang="en-US" sz="2800"/>
              <a:t> </a:t>
            </a:r>
            <a:r>
              <a:rPr lang="vi-VN" sz="2800"/>
              <a:t>ta cần quan tâm</a:t>
            </a:r>
            <a:r>
              <a:rPr lang="en-US" sz="2800"/>
              <a:t> </a:t>
            </a:r>
            <a:r>
              <a:rPr lang="vi-VN" sz="2800"/>
              <a:t>đến hai yếu tố: </a:t>
            </a:r>
          </a:p>
          <a:p>
            <a:pPr marL="1149350" lvl="1" indent="-296863" algn="just">
              <a:lnSpc>
                <a:spcPct val="160000"/>
              </a:lnSpc>
            </a:pPr>
            <a:r>
              <a:rPr lang="vi-VN" sz="2600"/>
              <a:t>Đưa vào máy thông tin gì (Input) </a:t>
            </a:r>
          </a:p>
          <a:p>
            <a:pPr marL="1149350" lvl="1" indent="-296863" algn="just">
              <a:lnSpc>
                <a:spcPct val="160000"/>
              </a:lnSpc>
            </a:pPr>
            <a:r>
              <a:rPr lang="vi-VN" sz="2600"/>
              <a:t>Cần lấy ra thông tin gì (Output)</a:t>
            </a:r>
          </a:p>
          <a:p>
            <a:pPr marL="568325" indent="-333375" algn="just">
              <a:lnSpc>
                <a:spcPct val="160000"/>
              </a:lnSpc>
            </a:pPr>
            <a:r>
              <a:rPr lang="vi-VN" sz="2800"/>
              <a:t>Do đó để</a:t>
            </a:r>
            <a:r>
              <a:rPr lang="en-US" sz="2800"/>
              <a:t> </a:t>
            </a:r>
            <a:r>
              <a:rPr lang="vi-VN" sz="2800"/>
              <a:t>phát biểu một bài toán ta cần phải chỉ rõ Input và</a:t>
            </a:r>
            <a:r>
              <a:rPr lang="en-US" sz="2800"/>
              <a:t> </a:t>
            </a:r>
            <a:r>
              <a:rPr lang="vi-VN" sz="2800"/>
              <a:t>Output của bài toán đó. </a:t>
            </a:r>
            <a:endParaRPr lang="en-US"/>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E476C3C8-FE0B-4BF8-AFFF-0A3DBF480EA3}"/>
              </a:ext>
            </a:extLst>
          </p:cNvPr>
          <p:cNvSpPr>
            <a:spLocks noGrp="1"/>
          </p:cNvSpPr>
          <p:nvPr>
            <p:ph type="sldNum" sz="quarter" idx="12"/>
          </p:nvPr>
        </p:nvSpPr>
        <p:spPr/>
        <p:txBody>
          <a:bodyPr/>
          <a:lstStyle/>
          <a:p>
            <a:fld id="{FE1236C6-0024-4286-AA03-0A6E67CE63D4}" type="slidenum">
              <a:rPr lang="en-US" smtClean="0"/>
              <a:t>3</a:t>
            </a:fld>
            <a:endParaRPr lang="en-US"/>
          </a:p>
        </p:txBody>
      </p:sp>
    </p:spTree>
    <p:extLst>
      <p:ext uri="{BB962C8B-B14F-4D97-AF65-F5344CB8AC3E}">
        <p14:creationId xmlns:p14="http://schemas.microsoft.com/office/powerpoint/2010/main" val="3766473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17088" y="28282"/>
            <a:ext cx="11974912"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5313151"/>
          </a:xfrm>
        </p:spPr>
        <p:txBody>
          <a:bodyPr>
            <a:noAutofit/>
          </a:bodyPr>
          <a:lstStyle/>
          <a:p>
            <a:pPr marL="0" indent="0" algn="just">
              <a:buNone/>
            </a:pPr>
            <a:r>
              <a:rPr lang="en-US" sz="2800" b="1">
                <a:solidFill>
                  <a:srgbClr val="0000FF"/>
                </a:solidFill>
              </a:rPr>
              <a:t>3.2. </a:t>
            </a:r>
            <a:r>
              <a:rPr lang="vi-VN" sz="2800" b="1">
                <a:solidFill>
                  <a:srgbClr val="0000FF"/>
                </a:solidFill>
              </a:rPr>
              <a:t>Dùng lưu đồ-sơ đồ khối (flowchart)</a:t>
            </a:r>
            <a:endParaRPr lang="en-US" sz="2800" b="1">
              <a:solidFill>
                <a:srgbClr val="0000FF"/>
              </a:solidFill>
            </a:endParaRPr>
          </a:p>
          <a:p>
            <a:pPr>
              <a:lnSpc>
                <a:spcPct val="150000"/>
              </a:lnSpc>
              <a:buFont typeface="Arial" pitchFamily="34" charset="0"/>
              <a:buNone/>
            </a:pPr>
            <a:r>
              <a:rPr lang="en-US" altLang="zh-CN" sz="2800" b="1">
                <a:ea typeface="SimSun" pitchFamily="2" charset="-122"/>
              </a:rPr>
              <a:t>Nút/khối vào/ra dữ liệu:</a:t>
            </a:r>
            <a:endParaRPr lang="en-US" altLang="zh-CN" sz="2800">
              <a:ea typeface="SimSun" pitchFamily="2" charset="-122"/>
            </a:endParaRPr>
          </a:p>
          <a:p>
            <a:pPr lvl="1">
              <a:lnSpc>
                <a:spcPct val="150000"/>
              </a:lnSpc>
            </a:pPr>
            <a:r>
              <a:rPr lang="en-US" altLang="zh-CN" sz="2600">
                <a:ea typeface="SimSun" pitchFamily="2" charset="-122"/>
              </a:rPr>
              <a:t>Là một hình bình hành chứa đựng một thao tác nhập/xuất dữ liệu.</a:t>
            </a:r>
            <a:endParaRPr lang="en-US" altLang="zh-CN" sz="2000">
              <a:ea typeface="SimSun" pitchFamily="2" charset="-122"/>
            </a:endParaRPr>
          </a:p>
        </p:txBody>
      </p:sp>
      <p:grpSp>
        <p:nvGrpSpPr>
          <p:cNvPr id="8" name="Group 7"/>
          <p:cNvGrpSpPr>
            <a:grpSpLocks/>
          </p:cNvGrpSpPr>
          <p:nvPr/>
        </p:nvGrpSpPr>
        <p:grpSpPr bwMode="auto">
          <a:xfrm>
            <a:off x="1252151" y="3548448"/>
            <a:ext cx="4114800" cy="1981200"/>
            <a:chOff x="912" y="1776"/>
            <a:chExt cx="2592" cy="1248"/>
          </a:xfrm>
        </p:grpSpPr>
        <p:sp>
          <p:nvSpPr>
            <p:cNvPr id="18" name="AutoShape 8"/>
            <p:cNvSpPr>
              <a:spLocks noChangeArrowheads="1"/>
            </p:cNvSpPr>
            <p:nvPr/>
          </p:nvSpPr>
          <p:spPr bwMode="auto">
            <a:xfrm>
              <a:off x="912" y="2064"/>
              <a:ext cx="2592" cy="672"/>
            </a:xfrm>
            <a:prstGeom prst="parallelogram">
              <a:avLst>
                <a:gd name="adj" fmla="val 96429"/>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19" name="Text Box 9"/>
            <p:cNvSpPr txBox="1">
              <a:spLocks noChangeArrowheads="1"/>
            </p:cNvSpPr>
            <p:nvPr/>
          </p:nvSpPr>
          <p:spPr bwMode="auto">
            <a:xfrm>
              <a:off x="1440" y="2208"/>
              <a:ext cx="14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a:spcBef>
                  <a:spcPct val="50000"/>
                </a:spcBef>
                <a:defRPr/>
              </a:pPr>
              <a:r>
                <a:rPr lang="en-US" sz="3400">
                  <a:solidFill>
                    <a:schemeClr val="hlink"/>
                  </a:solidFill>
                  <a:latin typeface="Arial" charset="0"/>
                  <a:ea typeface="ＭＳ Ｐゴシック" charset="0"/>
                  <a:cs typeface="Arial" charset="0"/>
                </a:rPr>
                <a:t>Nhập a, b</a:t>
              </a:r>
            </a:p>
          </p:txBody>
        </p:sp>
        <p:sp>
          <p:nvSpPr>
            <p:cNvPr id="20" name="Line 15"/>
            <p:cNvSpPr>
              <a:spLocks noChangeShapeType="1"/>
            </p:cNvSpPr>
            <p:nvPr/>
          </p:nvSpPr>
          <p:spPr bwMode="auto">
            <a:xfrm>
              <a:off x="2160" y="2736"/>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21" name="Line 16"/>
            <p:cNvSpPr>
              <a:spLocks noChangeShapeType="1"/>
            </p:cNvSpPr>
            <p:nvPr/>
          </p:nvSpPr>
          <p:spPr bwMode="auto">
            <a:xfrm>
              <a:off x="2208" y="1776"/>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grpSp>
      <p:grpSp>
        <p:nvGrpSpPr>
          <p:cNvPr id="9" name="Group 8"/>
          <p:cNvGrpSpPr>
            <a:grpSpLocks/>
          </p:cNvGrpSpPr>
          <p:nvPr/>
        </p:nvGrpSpPr>
        <p:grpSpPr bwMode="auto">
          <a:xfrm>
            <a:off x="6479059" y="3544328"/>
            <a:ext cx="4114800" cy="1981200"/>
            <a:chOff x="2352" y="2784"/>
            <a:chExt cx="2592" cy="1248"/>
          </a:xfrm>
        </p:grpSpPr>
        <p:sp>
          <p:nvSpPr>
            <p:cNvPr id="10" name="AutoShape 12"/>
            <p:cNvSpPr>
              <a:spLocks noChangeArrowheads="1"/>
            </p:cNvSpPr>
            <p:nvPr/>
          </p:nvSpPr>
          <p:spPr bwMode="auto">
            <a:xfrm>
              <a:off x="2352" y="3072"/>
              <a:ext cx="2592" cy="672"/>
            </a:xfrm>
            <a:prstGeom prst="parallelogram">
              <a:avLst>
                <a:gd name="adj" fmla="val 96429"/>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11" name="Text Box 13"/>
            <p:cNvSpPr txBox="1">
              <a:spLocks noChangeArrowheads="1"/>
            </p:cNvSpPr>
            <p:nvPr/>
          </p:nvSpPr>
          <p:spPr bwMode="auto">
            <a:xfrm>
              <a:off x="2736" y="3216"/>
              <a:ext cx="18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spcBef>
                  <a:spcPct val="50000"/>
                </a:spcBef>
              </a:pPr>
              <a:r>
                <a:rPr lang="en-US" sz="3400">
                  <a:solidFill>
                    <a:schemeClr val="hlink"/>
                  </a:solidFill>
                  <a:cs typeface="Arial" pitchFamily="34" charset="0"/>
                </a:rPr>
                <a:t>In giá trị Max</a:t>
              </a:r>
            </a:p>
          </p:txBody>
        </p:sp>
        <p:sp>
          <p:nvSpPr>
            <p:cNvPr id="12" name="Line 18"/>
            <p:cNvSpPr>
              <a:spLocks noChangeShapeType="1"/>
            </p:cNvSpPr>
            <p:nvPr/>
          </p:nvSpPr>
          <p:spPr bwMode="auto">
            <a:xfrm>
              <a:off x="3648" y="3744"/>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17" name="Line 19"/>
            <p:cNvSpPr>
              <a:spLocks noChangeShapeType="1"/>
            </p:cNvSpPr>
            <p:nvPr/>
          </p:nvSpPr>
          <p:spPr bwMode="auto">
            <a:xfrm>
              <a:off x="3696" y="2784"/>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grpSp>
      <p:sp>
        <p:nvSpPr>
          <p:cNvPr id="1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30</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BBC7889-B3BC-42FD-B0AA-E82590BB6EE1}"/>
              </a:ext>
            </a:extLst>
          </p:cNvPr>
          <p:cNvSpPr>
            <a:spLocks noGrp="1"/>
          </p:cNvSpPr>
          <p:nvPr>
            <p:ph type="sldNum" sz="quarter" idx="12"/>
          </p:nvPr>
        </p:nvSpPr>
        <p:spPr/>
        <p:txBody>
          <a:bodyPr/>
          <a:lstStyle/>
          <a:p>
            <a:fld id="{FE1236C6-0024-4286-AA03-0A6E67CE63D4}" type="slidenum">
              <a:rPr lang="en-US" smtClean="0"/>
              <a:t>30</a:t>
            </a:fld>
            <a:endParaRPr lang="en-US"/>
          </a:p>
        </p:txBody>
      </p:sp>
    </p:spTree>
    <p:extLst>
      <p:ext uri="{BB962C8B-B14F-4D97-AF65-F5344CB8AC3E}">
        <p14:creationId xmlns:p14="http://schemas.microsoft.com/office/powerpoint/2010/main" val="1011993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10509" y="28282"/>
            <a:ext cx="11981491"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5313151"/>
          </a:xfrm>
        </p:spPr>
        <p:txBody>
          <a:bodyPr>
            <a:noAutofit/>
          </a:bodyPr>
          <a:lstStyle/>
          <a:p>
            <a:pPr marL="0" indent="0" algn="just">
              <a:buNone/>
            </a:pPr>
            <a:r>
              <a:rPr lang="en-US" sz="2800" b="1">
                <a:solidFill>
                  <a:srgbClr val="0000FF"/>
                </a:solidFill>
              </a:rPr>
              <a:t>3.2. </a:t>
            </a:r>
            <a:r>
              <a:rPr lang="vi-VN" sz="2800" b="1">
                <a:solidFill>
                  <a:srgbClr val="0000FF"/>
                </a:solidFill>
              </a:rPr>
              <a:t>Dùng lưu đồ-sơ đồ khối (flowchart)</a:t>
            </a:r>
            <a:endParaRPr lang="en-US" sz="2800" b="1">
              <a:solidFill>
                <a:srgbClr val="0000FF"/>
              </a:solidFill>
            </a:endParaRPr>
          </a:p>
          <a:p>
            <a:pPr marL="533400" indent="-533400" algn="just">
              <a:lnSpc>
                <a:spcPct val="150000"/>
              </a:lnSpc>
              <a:buFont typeface="Arial" pitchFamily="34" charset="0"/>
              <a:buNone/>
            </a:pPr>
            <a:r>
              <a:rPr lang="en-US" altLang="zh-CN" sz="2800" b="1">
                <a:ea typeface="SimSun" pitchFamily="2" charset="-122"/>
              </a:rPr>
              <a:t>Nút/khối điều kiện:</a:t>
            </a:r>
            <a:endParaRPr lang="en-US" altLang="zh-CN" sz="2800">
              <a:ea typeface="SimSun" pitchFamily="2" charset="-122"/>
            </a:endParaRPr>
          </a:p>
          <a:p>
            <a:pPr marL="741363" lvl="1" indent="-284163" algn="just">
              <a:lnSpc>
                <a:spcPct val="150000"/>
              </a:lnSpc>
            </a:pPr>
            <a:r>
              <a:rPr lang="en-US" altLang="zh-CN" sz="2600">
                <a:ea typeface="SimSun" pitchFamily="2" charset="-122"/>
              </a:rPr>
              <a:t>Là một hình thoi chứa một điều kiện/biểu thức logic cần kiểm tra. </a:t>
            </a:r>
          </a:p>
          <a:p>
            <a:pPr marL="741363" lvl="1" indent="-284163" algn="just">
              <a:lnSpc>
                <a:spcPct val="150000"/>
              </a:lnSpc>
            </a:pPr>
            <a:endParaRPr lang="en-US" altLang="zh-CN" sz="2600">
              <a:ea typeface="SimSun" pitchFamily="2" charset="-122"/>
            </a:endParaRPr>
          </a:p>
          <a:p>
            <a:pPr marL="533400" indent="-533400" algn="just">
              <a:lnSpc>
                <a:spcPct val="150000"/>
              </a:lnSpc>
            </a:pPr>
            <a:endParaRPr lang="en-US" altLang="zh-CN" sz="2800">
              <a:ea typeface="SimSun" pitchFamily="2" charset="-122"/>
            </a:endParaRPr>
          </a:p>
          <a:p>
            <a:pPr marL="0" indent="0" algn="just">
              <a:lnSpc>
                <a:spcPct val="150000"/>
              </a:lnSpc>
              <a:buNone/>
            </a:pPr>
            <a:endParaRPr lang="en-US" altLang="zh-CN" sz="2800">
              <a:ea typeface="SimSun" pitchFamily="2" charset="-122"/>
            </a:endParaRPr>
          </a:p>
          <a:p>
            <a:pPr marL="741363" lvl="1" indent="-284163" algn="just">
              <a:lnSpc>
                <a:spcPct val="150000"/>
              </a:lnSpc>
            </a:pPr>
            <a:r>
              <a:rPr lang="en-US" altLang="zh-CN" sz="2600">
                <a:ea typeface="SimSun" pitchFamily="2" charset="-122"/>
              </a:rPr>
              <a:t>Nút điều kiện có 2 cung ra chỉ hướng ứng với 2 trường hợp: điều kiện đúng và điều kiện sai.</a:t>
            </a:r>
          </a:p>
        </p:txBody>
      </p:sp>
      <p:grpSp>
        <p:nvGrpSpPr>
          <p:cNvPr id="14" name="Group 13"/>
          <p:cNvGrpSpPr>
            <a:grpSpLocks/>
          </p:cNvGrpSpPr>
          <p:nvPr/>
        </p:nvGrpSpPr>
        <p:grpSpPr bwMode="auto">
          <a:xfrm>
            <a:off x="2984666" y="3112371"/>
            <a:ext cx="5105400" cy="1852613"/>
            <a:chOff x="1104" y="1761"/>
            <a:chExt cx="3216" cy="1167"/>
          </a:xfrm>
        </p:grpSpPr>
        <p:sp>
          <p:nvSpPr>
            <p:cNvPr id="15" name="AutoShape 9"/>
            <p:cNvSpPr>
              <a:spLocks noChangeArrowheads="1"/>
            </p:cNvSpPr>
            <p:nvPr/>
          </p:nvSpPr>
          <p:spPr bwMode="auto">
            <a:xfrm>
              <a:off x="1922" y="2038"/>
              <a:ext cx="1678" cy="890"/>
            </a:xfrm>
            <a:prstGeom prst="diamond">
              <a:avLst/>
            </a:prstGeom>
            <a:solidFill>
              <a:srgbClr val="FFFFFF"/>
            </a:solidFill>
            <a:ln w="28575">
              <a:solidFill>
                <a:schemeClr val="hlink"/>
              </a:solidFill>
              <a:miter lim="800000"/>
              <a:headEnd/>
              <a:tailEnd/>
            </a:ln>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a:r>
                <a:rPr lang="fr-FR" altLang="ko-KR" sz="1200">
                  <a:latin typeface="Times New Roman" pitchFamily="18" charset="0"/>
                  <a:ea typeface="Batang" pitchFamily="18" charset="-127"/>
                </a:rPr>
                <a:t>   </a:t>
              </a:r>
              <a:r>
                <a:rPr lang="fr-FR" altLang="ko-KR" sz="3600">
                  <a:solidFill>
                    <a:schemeClr val="hlink"/>
                  </a:solidFill>
                  <a:latin typeface="Times New Roman" pitchFamily="18" charset="0"/>
                  <a:ea typeface="Batang" pitchFamily="18" charset="-127"/>
                </a:rPr>
                <a:t>a &lt; b</a:t>
              </a:r>
              <a:endParaRPr lang="fr-FR" sz="3600">
                <a:solidFill>
                  <a:schemeClr val="hlink"/>
                </a:solidFill>
              </a:endParaRPr>
            </a:p>
          </p:txBody>
        </p:sp>
        <p:cxnSp>
          <p:nvCxnSpPr>
            <p:cNvPr id="16" name="AutoShape 11"/>
            <p:cNvCxnSpPr>
              <a:cxnSpLocks noChangeShapeType="1"/>
            </p:cNvCxnSpPr>
            <p:nvPr/>
          </p:nvCxnSpPr>
          <p:spPr bwMode="auto">
            <a:xfrm flipH="1">
              <a:off x="1166" y="2486"/>
              <a:ext cx="756" cy="0"/>
            </a:xfrm>
            <a:prstGeom prst="straightConnector1">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cxnSp>
        <p:cxnSp>
          <p:nvCxnSpPr>
            <p:cNvPr id="22" name="AutoShape 12"/>
            <p:cNvCxnSpPr>
              <a:cxnSpLocks noChangeShapeType="1"/>
            </p:cNvCxnSpPr>
            <p:nvPr/>
          </p:nvCxnSpPr>
          <p:spPr bwMode="auto">
            <a:xfrm>
              <a:off x="3554" y="2486"/>
              <a:ext cx="766" cy="0"/>
            </a:xfrm>
            <a:prstGeom prst="straightConnector1">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cxnSp>
        <p:sp>
          <p:nvSpPr>
            <p:cNvPr id="23" name="Text Box 13"/>
            <p:cNvSpPr txBox="1">
              <a:spLocks noChangeArrowheads="1"/>
            </p:cNvSpPr>
            <p:nvPr/>
          </p:nvSpPr>
          <p:spPr bwMode="auto">
            <a:xfrm>
              <a:off x="1104" y="2112"/>
              <a:ext cx="88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r>
                <a:rPr lang="fr-FR" altLang="ko-KR" sz="3200">
                  <a:solidFill>
                    <a:schemeClr val="hlink"/>
                  </a:solidFill>
                  <a:latin typeface="Times New Roman" pitchFamily="18" charset="0"/>
                  <a:ea typeface="Batang" pitchFamily="18" charset="-127"/>
                </a:rPr>
                <a:t>Đúng</a:t>
              </a:r>
              <a:endParaRPr lang="fr-FR" sz="3200">
                <a:solidFill>
                  <a:schemeClr val="hlink"/>
                </a:solidFill>
              </a:endParaRPr>
            </a:p>
          </p:txBody>
        </p:sp>
        <p:sp>
          <p:nvSpPr>
            <p:cNvPr id="24" name="Text Box 14"/>
            <p:cNvSpPr txBox="1">
              <a:spLocks noChangeArrowheads="1"/>
            </p:cNvSpPr>
            <p:nvPr/>
          </p:nvSpPr>
          <p:spPr bwMode="auto">
            <a:xfrm>
              <a:off x="3408" y="2112"/>
              <a:ext cx="62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r>
                <a:rPr lang="fr-FR" altLang="ko-KR" sz="3200">
                  <a:solidFill>
                    <a:schemeClr val="hlink"/>
                  </a:solidFill>
                  <a:latin typeface="Times New Roman" pitchFamily="18" charset="0"/>
                  <a:ea typeface="Batang" pitchFamily="18" charset="-127"/>
                </a:rPr>
                <a:t>Sai</a:t>
              </a:r>
              <a:endParaRPr lang="fr-FR" sz="3200">
                <a:solidFill>
                  <a:schemeClr val="hlink"/>
                </a:solidFill>
              </a:endParaRPr>
            </a:p>
          </p:txBody>
        </p:sp>
        <p:sp>
          <p:nvSpPr>
            <p:cNvPr id="25" name="Line 17"/>
            <p:cNvSpPr>
              <a:spLocks noChangeShapeType="1"/>
            </p:cNvSpPr>
            <p:nvPr/>
          </p:nvSpPr>
          <p:spPr bwMode="auto">
            <a:xfrm>
              <a:off x="2736" y="1761"/>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grpSp>
      <p:sp>
        <p:nvSpPr>
          <p:cNvPr id="11"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31</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5AB9CAEB-C9C1-4079-99A9-A3FD5085993D}"/>
              </a:ext>
            </a:extLst>
          </p:cNvPr>
          <p:cNvSpPr>
            <a:spLocks noGrp="1"/>
          </p:cNvSpPr>
          <p:nvPr>
            <p:ph type="sldNum" sz="quarter" idx="12"/>
          </p:nvPr>
        </p:nvSpPr>
        <p:spPr/>
        <p:txBody>
          <a:bodyPr/>
          <a:lstStyle/>
          <a:p>
            <a:fld id="{FE1236C6-0024-4286-AA03-0A6E67CE63D4}" type="slidenum">
              <a:rPr lang="en-US" smtClean="0"/>
              <a:t>31</a:t>
            </a:fld>
            <a:endParaRPr lang="en-US"/>
          </a:p>
        </p:txBody>
      </p:sp>
    </p:spTree>
    <p:extLst>
      <p:ext uri="{BB962C8B-B14F-4D97-AF65-F5344CB8AC3E}">
        <p14:creationId xmlns:p14="http://schemas.microsoft.com/office/powerpoint/2010/main" val="689270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15764" y="28282"/>
            <a:ext cx="11876236"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5313151"/>
          </a:xfrm>
        </p:spPr>
        <p:txBody>
          <a:bodyPr>
            <a:noAutofit/>
          </a:bodyPr>
          <a:lstStyle/>
          <a:p>
            <a:pPr marL="0" indent="0" algn="just">
              <a:buNone/>
            </a:pPr>
            <a:r>
              <a:rPr lang="en-US" sz="2800" b="1">
                <a:solidFill>
                  <a:srgbClr val="0000FF"/>
                </a:solidFill>
              </a:rPr>
              <a:t>3.2. </a:t>
            </a:r>
            <a:r>
              <a:rPr lang="vi-VN" sz="2800" b="1">
                <a:solidFill>
                  <a:srgbClr val="0000FF"/>
                </a:solidFill>
              </a:rPr>
              <a:t>Dùng lưu đồ-sơ đồ khối (flowchart)</a:t>
            </a:r>
            <a:endParaRPr lang="en-US" sz="2800" b="1">
              <a:solidFill>
                <a:srgbClr val="0000FF"/>
              </a:solidFill>
            </a:endParaRPr>
          </a:p>
          <a:p>
            <a:pPr marL="533400" indent="-533400">
              <a:lnSpc>
                <a:spcPct val="150000"/>
              </a:lnSpc>
              <a:buFont typeface="Arial" pitchFamily="34" charset="0"/>
              <a:buNone/>
            </a:pPr>
            <a:r>
              <a:rPr lang="en-US" altLang="zh-CN" sz="2800" b="1">
                <a:ea typeface="SimSun" pitchFamily="2" charset="-122"/>
              </a:rPr>
              <a:t>Nút/khối gọi chương trình con</a:t>
            </a:r>
            <a:endParaRPr lang="en-US" altLang="zh-CN" sz="2800">
              <a:ea typeface="SimSun" pitchFamily="2" charset="-122"/>
            </a:endParaRPr>
          </a:p>
          <a:p>
            <a:pPr marL="533400" indent="-298450">
              <a:lnSpc>
                <a:spcPct val="150000"/>
              </a:lnSpc>
            </a:pPr>
            <a:r>
              <a:rPr lang="en-US" altLang="zh-CN" sz="2600">
                <a:ea typeface="SimSun" pitchFamily="2" charset="-122"/>
              </a:rPr>
              <a:t>Là một hình chữ nhật, cạnh kép chứa tên một chương trình con cần thực hiện</a:t>
            </a:r>
          </a:p>
          <a:p>
            <a:pPr marL="1149350" lvl="1" indent="-234950">
              <a:lnSpc>
                <a:spcPct val="150000"/>
              </a:lnSpc>
            </a:pPr>
            <a:r>
              <a:rPr lang="en-US" altLang="zh-CN" sz="2600">
                <a:ea typeface="SimSun" pitchFamily="2" charset="-122"/>
              </a:rPr>
              <a:t>Chương trình con: Thuật toán đã biết.</a:t>
            </a:r>
          </a:p>
          <a:p>
            <a:pPr marL="1149350" lvl="1" indent="-234950">
              <a:lnSpc>
                <a:spcPct val="150000"/>
              </a:lnSpc>
            </a:pPr>
            <a:r>
              <a:rPr lang="en-US" altLang="zh-CN" sz="2600">
                <a:ea typeface="SimSun" pitchFamily="2" charset="-122"/>
              </a:rPr>
              <a:t>Nhằm cho sơ đồ đỡ rắc rối.</a:t>
            </a:r>
          </a:p>
        </p:txBody>
      </p:sp>
      <p:grpSp>
        <p:nvGrpSpPr>
          <p:cNvPr id="11" name="Group 10"/>
          <p:cNvGrpSpPr>
            <a:grpSpLocks/>
          </p:cNvGrpSpPr>
          <p:nvPr/>
        </p:nvGrpSpPr>
        <p:grpSpPr bwMode="auto">
          <a:xfrm>
            <a:off x="6917146" y="4650262"/>
            <a:ext cx="3505200" cy="1095375"/>
            <a:chOff x="1593" y="2688"/>
            <a:chExt cx="2208" cy="690"/>
          </a:xfrm>
        </p:grpSpPr>
        <p:sp>
          <p:nvSpPr>
            <p:cNvPr id="12" name="Text Box 10"/>
            <p:cNvSpPr txBox="1">
              <a:spLocks noChangeArrowheads="1"/>
            </p:cNvSpPr>
            <p:nvPr/>
          </p:nvSpPr>
          <p:spPr bwMode="auto">
            <a:xfrm>
              <a:off x="1728" y="2976"/>
              <a:ext cx="1968" cy="40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spcBef>
                  <a:spcPct val="50000"/>
                </a:spcBef>
              </a:pPr>
              <a:r>
                <a:rPr lang="en-US" sz="3400">
                  <a:solidFill>
                    <a:schemeClr val="hlink"/>
                  </a:solidFill>
                  <a:cs typeface="Arial" pitchFamily="34" charset="0"/>
                </a:rPr>
                <a:t>Đổi chỗ A và B</a:t>
              </a:r>
            </a:p>
          </p:txBody>
        </p:sp>
        <p:sp>
          <p:nvSpPr>
            <p:cNvPr id="13" name="Rectangle 12"/>
            <p:cNvSpPr>
              <a:spLocks noChangeArrowheads="1"/>
            </p:cNvSpPr>
            <p:nvPr/>
          </p:nvSpPr>
          <p:spPr bwMode="auto">
            <a:xfrm>
              <a:off x="1593" y="2976"/>
              <a:ext cx="2208" cy="40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17" name="Line 12"/>
            <p:cNvSpPr>
              <a:spLocks noChangeShapeType="1"/>
            </p:cNvSpPr>
            <p:nvPr/>
          </p:nvSpPr>
          <p:spPr bwMode="auto">
            <a:xfrm>
              <a:off x="2688" y="2688"/>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grpSp>
      <p:sp>
        <p:nvSpPr>
          <p:cNvPr id="8"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32</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5F2EB17E-4454-42FA-8ED0-EE880976BC32}"/>
              </a:ext>
            </a:extLst>
          </p:cNvPr>
          <p:cNvSpPr>
            <a:spLocks noGrp="1"/>
          </p:cNvSpPr>
          <p:nvPr>
            <p:ph type="sldNum" sz="quarter" idx="12"/>
          </p:nvPr>
        </p:nvSpPr>
        <p:spPr/>
        <p:txBody>
          <a:bodyPr/>
          <a:lstStyle/>
          <a:p>
            <a:fld id="{FE1236C6-0024-4286-AA03-0A6E67CE63D4}" type="slidenum">
              <a:rPr lang="en-US" smtClean="0"/>
              <a:t>32</a:t>
            </a:fld>
            <a:endParaRPr lang="en-US"/>
          </a:p>
        </p:txBody>
      </p:sp>
    </p:spTree>
    <p:extLst>
      <p:ext uri="{BB962C8B-B14F-4D97-AF65-F5344CB8AC3E}">
        <p14:creationId xmlns:p14="http://schemas.microsoft.com/office/powerpoint/2010/main" val="2624091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05255" y="28282"/>
            <a:ext cx="12086745"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5313151"/>
          </a:xfrm>
        </p:spPr>
        <p:txBody>
          <a:bodyPr>
            <a:noAutofit/>
          </a:bodyPr>
          <a:lstStyle/>
          <a:p>
            <a:pPr marL="0" indent="0" algn="just">
              <a:buNone/>
            </a:pPr>
            <a:r>
              <a:rPr lang="en-US" sz="2800" b="1">
                <a:solidFill>
                  <a:srgbClr val="0000FF"/>
                </a:solidFill>
              </a:rPr>
              <a:t>3.2. </a:t>
            </a:r>
            <a:r>
              <a:rPr lang="vi-VN" sz="2800" b="1">
                <a:solidFill>
                  <a:srgbClr val="0000FF"/>
                </a:solidFill>
              </a:rPr>
              <a:t>Dùng lưu đồ-sơ đồ khối (flowchart)</a:t>
            </a:r>
            <a:endParaRPr lang="en-US" sz="2800" b="1">
              <a:solidFill>
                <a:srgbClr val="0000FF"/>
              </a:solidFill>
            </a:endParaRPr>
          </a:p>
          <a:p>
            <a:pPr marL="533400" indent="-533400">
              <a:buFont typeface="Arial" pitchFamily="34" charset="0"/>
              <a:buNone/>
            </a:pPr>
            <a:r>
              <a:rPr lang="en-US" altLang="zh-CN" sz="2800" b="1">
                <a:ea typeface="SimSun" pitchFamily="2" charset="-122"/>
              </a:rPr>
              <a:t>Cung: </a:t>
            </a:r>
            <a:r>
              <a:rPr lang="en-US" altLang="zh-CN" sz="2400">
                <a:ea typeface="SimSun" pitchFamily="2" charset="-122"/>
              </a:rPr>
              <a:t>Là các đường nối từ nút này đến nút khác của lưu đồ.</a:t>
            </a:r>
          </a:p>
        </p:txBody>
      </p:sp>
      <p:grpSp>
        <p:nvGrpSpPr>
          <p:cNvPr id="8" name="Group 7"/>
          <p:cNvGrpSpPr>
            <a:grpSpLocks/>
          </p:cNvGrpSpPr>
          <p:nvPr/>
        </p:nvGrpSpPr>
        <p:grpSpPr bwMode="auto">
          <a:xfrm>
            <a:off x="2500312" y="2425701"/>
            <a:ext cx="7191375" cy="2986088"/>
            <a:chOff x="528" y="2008"/>
            <a:chExt cx="4530" cy="1881"/>
          </a:xfrm>
        </p:grpSpPr>
        <p:sp>
          <p:nvSpPr>
            <p:cNvPr id="9" name="AutoShape 12"/>
            <p:cNvSpPr>
              <a:spLocks noChangeArrowheads="1"/>
            </p:cNvSpPr>
            <p:nvPr/>
          </p:nvSpPr>
          <p:spPr bwMode="auto">
            <a:xfrm>
              <a:off x="1872" y="2296"/>
              <a:ext cx="1468" cy="890"/>
            </a:xfrm>
            <a:prstGeom prst="diamond">
              <a:avLst/>
            </a:prstGeom>
            <a:solidFill>
              <a:srgbClr val="FFFFFF"/>
            </a:solidFill>
            <a:ln w="28575">
              <a:solidFill>
                <a:schemeClr val="hlink"/>
              </a:solidFill>
              <a:miter lim="800000"/>
              <a:headEnd/>
              <a:tailEnd/>
            </a:ln>
          </p:spPr>
          <p:txBody>
            <a:bodyPr lIns="0" rIns="0"/>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a:r>
                <a:rPr lang="fr-FR" altLang="ko-KR" sz="1100">
                  <a:latin typeface="Times New Roman" pitchFamily="18" charset="0"/>
                  <a:ea typeface="Batang" pitchFamily="18" charset="-127"/>
                </a:rPr>
                <a:t>  </a:t>
              </a:r>
              <a:r>
                <a:rPr lang="fr-FR" altLang="ko-KR" sz="900">
                  <a:latin typeface="Times New Roman" pitchFamily="18" charset="0"/>
                  <a:ea typeface="Batang" pitchFamily="18" charset="-127"/>
                </a:rPr>
                <a:t> </a:t>
              </a:r>
              <a:r>
                <a:rPr lang="fr-FR" altLang="ko-KR" sz="2000">
                  <a:solidFill>
                    <a:schemeClr val="hlink"/>
                  </a:solidFill>
                  <a:latin typeface="Times New Roman" pitchFamily="18" charset="0"/>
                  <a:ea typeface="Batang" pitchFamily="18" charset="-127"/>
                  <a:sym typeface="Symbol" pitchFamily="18" charset="2"/>
                </a:rPr>
                <a:t>Delta &gt; 0</a:t>
              </a:r>
              <a:endParaRPr lang="fr-FR" sz="2000">
                <a:solidFill>
                  <a:schemeClr val="hlink"/>
                </a:solidFill>
                <a:sym typeface="Symbol" pitchFamily="18" charset="2"/>
              </a:endParaRPr>
            </a:p>
          </p:txBody>
        </p:sp>
        <p:sp>
          <p:nvSpPr>
            <p:cNvPr id="10" name="Text Box 15"/>
            <p:cNvSpPr txBox="1">
              <a:spLocks noChangeArrowheads="1"/>
            </p:cNvSpPr>
            <p:nvPr/>
          </p:nvSpPr>
          <p:spPr bwMode="auto">
            <a:xfrm>
              <a:off x="1296" y="2496"/>
              <a:ext cx="52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r>
                <a:rPr lang="fr-FR" altLang="ko-KR" sz="2000">
                  <a:solidFill>
                    <a:schemeClr val="hlink"/>
                  </a:solidFill>
                  <a:latin typeface="Times New Roman" pitchFamily="18" charset="0"/>
                  <a:ea typeface="Batang" pitchFamily="18" charset="-127"/>
                </a:rPr>
                <a:t>Đúng</a:t>
              </a:r>
              <a:endParaRPr lang="fr-FR" sz="2000">
                <a:solidFill>
                  <a:schemeClr val="hlink"/>
                </a:solidFill>
              </a:endParaRPr>
            </a:p>
          </p:txBody>
        </p:sp>
        <p:sp>
          <p:nvSpPr>
            <p:cNvPr id="14" name="Line 17"/>
            <p:cNvSpPr>
              <a:spLocks noChangeShapeType="1"/>
            </p:cNvSpPr>
            <p:nvPr/>
          </p:nvSpPr>
          <p:spPr bwMode="auto">
            <a:xfrm>
              <a:off x="2610" y="2008"/>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15" name="Text Box 19"/>
            <p:cNvSpPr txBox="1">
              <a:spLocks noChangeArrowheads="1"/>
            </p:cNvSpPr>
            <p:nvPr/>
          </p:nvSpPr>
          <p:spPr bwMode="auto">
            <a:xfrm>
              <a:off x="528" y="3120"/>
              <a:ext cx="1632" cy="481"/>
            </a:xfrm>
            <a:prstGeom prst="rect">
              <a:avLst/>
            </a:prstGeom>
            <a:solidFill>
              <a:srgbClr val="FFFFFF"/>
            </a:solidFill>
            <a:ln w="28575">
              <a:solidFill>
                <a:schemeClr val="hlink"/>
              </a:solidFill>
              <a:miter lim="800000"/>
              <a:headEnd/>
              <a:tailEnd/>
            </a:ln>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r>
                <a:rPr lang="fr-FR" altLang="ko-KR" sz="2800">
                  <a:solidFill>
                    <a:schemeClr val="hlink"/>
                  </a:solidFill>
                  <a:latin typeface="Times New Roman" pitchFamily="18" charset="0"/>
                  <a:ea typeface="Batang" pitchFamily="18" charset="-127"/>
                  <a:sym typeface="Symbol" pitchFamily="18" charset="2"/>
                </a:rPr>
                <a:t>X = ….</a:t>
              </a:r>
              <a:endParaRPr lang="fr-FR" sz="2800">
                <a:solidFill>
                  <a:schemeClr val="hlink"/>
                </a:solidFill>
                <a:sym typeface="Symbol" pitchFamily="18" charset="2"/>
              </a:endParaRPr>
            </a:p>
          </p:txBody>
        </p:sp>
        <p:sp>
          <p:nvSpPr>
            <p:cNvPr id="16" name="Line 20"/>
            <p:cNvSpPr>
              <a:spLocks noChangeShapeType="1"/>
            </p:cNvSpPr>
            <p:nvPr/>
          </p:nvSpPr>
          <p:spPr bwMode="auto">
            <a:xfrm>
              <a:off x="1296" y="3600"/>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18" name="Freeform 17"/>
            <p:cNvSpPr>
              <a:spLocks/>
            </p:cNvSpPr>
            <p:nvPr/>
          </p:nvSpPr>
          <p:spPr bwMode="auto">
            <a:xfrm>
              <a:off x="1248" y="2736"/>
              <a:ext cx="624" cy="384"/>
            </a:xfrm>
            <a:custGeom>
              <a:avLst/>
              <a:gdLst>
                <a:gd name="T0" fmla="*/ 624 w 624"/>
                <a:gd name="T1" fmla="*/ 0 h 384"/>
                <a:gd name="T2" fmla="*/ 0 w 624"/>
                <a:gd name="T3" fmla="*/ 0 h 384"/>
                <a:gd name="T4" fmla="*/ 0 w 624"/>
                <a:gd name="T5" fmla="*/ 384 h 384"/>
                <a:gd name="T6" fmla="*/ 0 60000 65536"/>
                <a:gd name="T7" fmla="*/ 0 60000 65536"/>
                <a:gd name="T8" fmla="*/ 0 60000 65536"/>
              </a:gdLst>
              <a:ahLst/>
              <a:cxnLst>
                <a:cxn ang="T6">
                  <a:pos x="T0" y="T1"/>
                </a:cxn>
                <a:cxn ang="T7">
                  <a:pos x="T2" y="T3"/>
                </a:cxn>
                <a:cxn ang="T8">
                  <a:pos x="T4" y="T5"/>
                </a:cxn>
              </a:cxnLst>
              <a:rect l="0" t="0" r="r" b="b"/>
              <a:pathLst>
                <a:path w="624" h="384">
                  <a:moveTo>
                    <a:pt x="624" y="0"/>
                  </a:moveTo>
                  <a:lnTo>
                    <a:pt x="0" y="0"/>
                  </a:lnTo>
                  <a:lnTo>
                    <a:pt x="0" y="384"/>
                  </a:lnTo>
                </a:path>
              </a:pathLst>
            </a:custGeom>
            <a:noFill/>
            <a:ln w="28575"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19" name="AutoShape 26"/>
            <p:cNvSpPr>
              <a:spLocks noChangeArrowheads="1"/>
            </p:cNvSpPr>
            <p:nvPr/>
          </p:nvSpPr>
          <p:spPr bwMode="auto">
            <a:xfrm>
              <a:off x="2898" y="3072"/>
              <a:ext cx="2160" cy="529"/>
            </a:xfrm>
            <a:prstGeom prst="parallelogram">
              <a:avLst>
                <a:gd name="adj" fmla="val 80357"/>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20" name="Text Box 27"/>
            <p:cNvSpPr txBox="1">
              <a:spLocks noChangeArrowheads="1"/>
            </p:cNvSpPr>
            <p:nvPr/>
          </p:nvSpPr>
          <p:spPr bwMode="auto">
            <a:xfrm>
              <a:off x="3360" y="3216"/>
              <a:ext cx="14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a:spcBef>
                  <a:spcPct val="50000"/>
                </a:spcBef>
                <a:defRPr/>
              </a:pPr>
              <a:r>
                <a:rPr lang="en-US" sz="2800">
                  <a:solidFill>
                    <a:schemeClr val="hlink"/>
                  </a:solidFill>
                  <a:latin typeface="Arial" charset="0"/>
                  <a:ea typeface="ＭＳ Ｐゴシック" charset="0"/>
                  <a:cs typeface="Arial" charset="0"/>
                </a:rPr>
                <a:t>Vô Nghiệm</a:t>
              </a:r>
            </a:p>
          </p:txBody>
        </p:sp>
        <p:sp>
          <p:nvSpPr>
            <p:cNvPr id="21" name="Line 28"/>
            <p:cNvSpPr>
              <a:spLocks noChangeShapeType="1"/>
            </p:cNvSpPr>
            <p:nvPr/>
          </p:nvSpPr>
          <p:spPr bwMode="auto">
            <a:xfrm>
              <a:off x="3978" y="3601"/>
              <a:ext cx="0" cy="28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defRPr/>
              </a:pPr>
              <a:endParaRPr lang="en-US">
                <a:latin typeface="Arial" charset="0"/>
                <a:ea typeface="ＭＳ Ｐゴシック" charset="0"/>
                <a:cs typeface="Arial" charset="0"/>
              </a:endParaRPr>
            </a:p>
          </p:txBody>
        </p:sp>
        <p:sp>
          <p:nvSpPr>
            <p:cNvPr id="22" name="Freeform 21"/>
            <p:cNvSpPr>
              <a:spLocks/>
            </p:cNvSpPr>
            <p:nvPr/>
          </p:nvSpPr>
          <p:spPr bwMode="auto">
            <a:xfrm>
              <a:off x="3320" y="2736"/>
              <a:ext cx="672" cy="336"/>
            </a:xfrm>
            <a:custGeom>
              <a:avLst/>
              <a:gdLst>
                <a:gd name="T0" fmla="*/ 0 w 672"/>
                <a:gd name="T1" fmla="*/ 0 h 336"/>
                <a:gd name="T2" fmla="*/ 672 w 672"/>
                <a:gd name="T3" fmla="*/ 0 h 336"/>
                <a:gd name="T4" fmla="*/ 672 w 672"/>
                <a:gd name="T5" fmla="*/ 336 h 336"/>
                <a:gd name="T6" fmla="*/ 0 60000 65536"/>
                <a:gd name="T7" fmla="*/ 0 60000 65536"/>
                <a:gd name="T8" fmla="*/ 0 60000 65536"/>
              </a:gdLst>
              <a:ahLst/>
              <a:cxnLst>
                <a:cxn ang="T6">
                  <a:pos x="T0" y="T1"/>
                </a:cxn>
                <a:cxn ang="T7">
                  <a:pos x="T2" y="T3"/>
                </a:cxn>
                <a:cxn ang="T8">
                  <a:pos x="T4" y="T5"/>
                </a:cxn>
              </a:cxnLst>
              <a:rect l="0" t="0" r="r" b="b"/>
              <a:pathLst>
                <a:path w="672" h="336">
                  <a:moveTo>
                    <a:pt x="0" y="0"/>
                  </a:moveTo>
                  <a:lnTo>
                    <a:pt x="672" y="0"/>
                  </a:lnTo>
                  <a:lnTo>
                    <a:pt x="672" y="336"/>
                  </a:lnTo>
                </a:path>
              </a:pathLst>
            </a:custGeom>
            <a:noFill/>
            <a:ln w="28575"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23" name="Text Box 31"/>
            <p:cNvSpPr txBox="1">
              <a:spLocks noChangeArrowheads="1"/>
            </p:cNvSpPr>
            <p:nvPr/>
          </p:nvSpPr>
          <p:spPr bwMode="auto">
            <a:xfrm>
              <a:off x="3416" y="2496"/>
              <a:ext cx="52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r>
                <a:rPr lang="fr-FR" altLang="ko-KR" sz="2000">
                  <a:solidFill>
                    <a:schemeClr val="hlink"/>
                  </a:solidFill>
                  <a:latin typeface="Times New Roman" pitchFamily="18" charset="0"/>
                  <a:ea typeface="Batang" pitchFamily="18" charset="-127"/>
                </a:rPr>
                <a:t>sai</a:t>
              </a:r>
              <a:endParaRPr lang="fr-FR" sz="2000">
                <a:solidFill>
                  <a:schemeClr val="hlink"/>
                </a:solidFill>
              </a:endParaRPr>
            </a:p>
          </p:txBody>
        </p:sp>
      </p:grpSp>
      <p:sp>
        <p:nvSpPr>
          <p:cNvPr id="1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A6C1084-901B-448A-B975-0E9964839DFB}"/>
              </a:ext>
            </a:extLst>
          </p:cNvPr>
          <p:cNvSpPr>
            <a:spLocks noGrp="1"/>
          </p:cNvSpPr>
          <p:nvPr>
            <p:ph type="sldNum" sz="quarter" idx="12"/>
          </p:nvPr>
        </p:nvSpPr>
        <p:spPr/>
        <p:txBody>
          <a:bodyPr/>
          <a:lstStyle/>
          <a:p>
            <a:fld id="{FE1236C6-0024-4286-AA03-0A6E67CE63D4}" type="slidenum">
              <a:rPr lang="en-US" smtClean="0"/>
              <a:t>33</a:t>
            </a:fld>
            <a:endParaRPr lang="en-US"/>
          </a:p>
        </p:txBody>
      </p:sp>
    </p:spTree>
    <p:extLst>
      <p:ext uri="{BB962C8B-B14F-4D97-AF65-F5344CB8AC3E}">
        <p14:creationId xmlns:p14="http://schemas.microsoft.com/office/powerpoint/2010/main" val="499467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84196" y="28282"/>
            <a:ext cx="12007804"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5313151"/>
          </a:xfrm>
        </p:spPr>
        <p:txBody>
          <a:bodyPr>
            <a:noAutofit/>
          </a:bodyPr>
          <a:lstStyle/>
          <a:p>
            <a:pPr marL="0" indent="0" algn="just">
              <a:buNone/>
            </a:pPr>
            <a:r>
              <a:rPr lang="en-US" sz="2800" b="1">
                <a:solidFill>
                  <a:srgbClr val="0000FF"/>
                </a:solidFill>
              </a:rPr>
              <a:t>3.2. </a:t>
            </a:r>
            <a:r>
              <a:rPr lang="vi-VN" sz="2800" b="1">
                <a:solidFill>
                  <a:srgbClr val="0000FF"/>
                </a:solidFill>
              </a:rPr>
              <a:t>Dùng lưu đồ-sơ đồ khối (flowchart)</a:t>
            </a:r>
            <a:endParaRPr lang="en-US" sz="2800" b="1">
              <a:solidFill>
                <a:srgbClr val="0000FF"/>
              </a:solidFill>
            </a:endParaRPr>
          </a:p>
          <a:p>
            <a:pPr marL="533400" indent="-533400">
              <a:lnSpc>
                <a:spcPct val="150000"/>
              </a:lnSpc>
              <a:buFont typeface="Arial" pitchFamily="34" charset="0"/>
              <a:buNone/>
            </a:pPr>
            <a:r>
              <a:rPr lang="en-US" altLang="zh-CN" sz="2800" b="1">
                <a:ea typeface="SimSun" pitchFamily="2" charset="-122"/>
              </a:rPr>
              <a:t>Hoạt động:</a:t>
            </a:r>
          </a:p>
          <a:p>
            <a:pPr marL="742950" indent="-249238">
              <a:lnSpc>
                <a:spcPct val="150000"/>
              </a:lnSpc>
              <a:spcBef>
                <a:spcPct val="35000"/>
              </a:spcBef>
            </a:pPr>
            <a:r>
              <a:rPr lang="en-US" altLang="zh-CN" sz="2400">
                <a:ea typeface="SimSun" pitchFamily="2" charset="-122"/>
              </a:rPr>
              <a:t>Bắt đầu từ nút đầu tiên. </a:t>
            </a:r>
          </a:p>
          <a:p>
            <a:pPr marL="742950" indent="-249238">
              <a:lnSpc>
                <a:spcPct val="150000"/>
              </a:lnSpc>
              <a:spcBef>
                <a:spcPct val="35000"/>
              </a:spcBef>
            </a:pPr>
            <a:r>
              <a:rPr lang="en-US" altLang="zh-CN" sz="2400">
                <a:ea typeface="SimSun" pitchFamily="2" charset="-122"/>
              </a:rPr>
              <a:t>Thực hiện các thao tác được ghi trong nút.</a:t>
            </a:r>
          </a:p>
          <a:p>
            <a:pPr marL="742950" indent="-249238">
              <a:lnSpc>
                <a:spcPct val="150000"/>
              </a:lnSpc>
              <a:spcBef>
                <a:spcPct val="35000"/>
              </a:spcBef>
            </a:pPr>
            <a:r>
              <a:rPr lang="en-US" altLang="zh-CN" sz="2400">
                <a:ea typeface="SimSun" pitchFamily="2" charset="-122"/>
              </a:rPr>
              <a:t>Theo một cung đi tới nút khác.</a:t>
            </a:r>
          </a:p>
          <a:p>
            <a:pPr marL="742950" indent="-249238">
              <a:lnSpc>
                <a:spcPct val="150000"/>
              </a:lnSpc>
              <a:spcBef>
                <a:spcPct val="35000"/>
              </a:spcBef>
            </a:pPr>
            <a:r>
              <a:rPr lang="en-US" altLang="zh-CN" sz="2400">
                <a:ea typeface="SimSun" pitchFamily="2" charset="-122"/>
              </a:rPr>
              <a:t>Nếu là nút điều kiện, sẽ đi theo cung tương ứng với trạng thái của điều kiện được kiểm tra. </a:t>
            </a:r>
          </a:p>
          <a:p>
            <a:pPr marL="742950" indent="-249238">
              <a:lnSpc>
                <a:spcPct val="150000"/>
              </a:lnSpc>
              <a:spcBef>
                <a:spcPct val="35000"/>
              </a:spcBef>
            </a:pPr>
            <a:r>
              <a:rPr lang="en-US" altLang="zh-CN" sz="2400">
                <a:ea typeface="SimSun" pitchFamily="2" charset="-122"/>
              </a:rPr>
              <a:t>Thuật toán sẽ dừng khi gặp nút kết thúc.</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34</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BC60D4B5-0444-4D95-A4C4-8A5387764227}"/>
              </a:ext>
            </a:extLst>
          </p:cNvPr>
          <p:cNvSpPr>
            <a:spLocks noGrp="1"/>
          </p:cNvSpPr>
          <p:nvPr>
            <p:ph type="sldNum" sz="quarter" idx="12"/>
          </p:nvPr>
        </p:nvSpPr>
        <p:spPr/>
        <p:txBody>
          <a:bodyPr/>
          <a:lstStyle/>
          <a:p>
            <a:fld id="{FE1236C6-0024-4286-AA03-0A6E67CE63D4}" type="slidenum">
              <a:rPr lang="en-US" smtClean="0"/>
              <a:t>34</a:t>
            </a:fld>
            <a:endParaRPr lang="en-US"/>
          </a:p>
        </p:txBody>
      </p:sp>
    </p:spTree>
    <p:extLst>
      <p:ext uri="{BB962C8B-B14F-4D97-AF65-F5344CB8AC3E}">
        <p14:creationId xmlns:p14="http://schemas.microsoft.com/office/powerpoint/2010/main" val="222915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811" y="1077839"/>
            <a:ext cx="6082853" cy="5315647"/>
          </a:xfrm>
          <a:prstGeom prst="rect">
            <a:avLst/>
          </a:prstGeom>
        </p:spPr>
      </p:pic>
      <p:sp>
        <p:nvSpPr>
          <p:cNvPr id="6" name="Title 2"/>
          <p:cNvSpPr>
            <a:spLocks noGrp="1"/>
          </p:cNvSpPr>
          <p:nvPr>
            <p:ph type="title"/>
          </p:nvPr>
        </p:nvSpPr>
        <p:spPr>
          <a:xfrm>
            <a:off x="177617" y="28282"/>
            <a:ext cx="12014383"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230245" y="1112363"/>
            <a:ext cx="11360393" cy="4958499"/>
          </a:xfrm>
        </p:spPr>
        <p:txBody>
          <a:bodyPr>
            <a:noAutofit/>
          </a:bodyPr>
          <a:lstStyle/>
          <a:p>
            <a:pPr marL="0" indent="0" algn="just">
              <a:buNone/>
            </a:pPr>
            <a:r>
              <a:rPr lang="en-US" sz="2000" b="1">
                <a:solidFill>
                  <a:srgbClr val="0000FF"/>
                </a:solidFill>
              </a:rPr>
              <a:t>3.2. </a:t>
            </a:r>
            <a:r>
              <a:rPr lang="vi-VN" sz="2000" b="1">
                <a:solidFill>
                  <a:srgbClr val="0000FF"/>
                </a:solidFill>
              </a:rPr>
              <a:t>Dùng lưu đồ-sơ đồ khối (flowchart)</a:t>
            </a:r>
            <a:r>
              <a:rPr lang="en-US" sz="2000" b="1">
                <a:solidFill>
                  <a:srgbClr val="0000FF"/>
                </a:solidFill>
              </a:rPr>
              <a:t> (tt)</a:t>
            </a:r>
          </a:p>
          <a:p>
            <a:pPr marL="0" indent="0" algn="just">
              <a:buNone/>
            </a:pPr>
            <a:r>
              <a:rPr lang="en-US" sz="2000" b="1">
                <a:solidFill>
                  <a:srgbClr val="FF0000"/>
                </a:solidFill>
              </a:rPr>
              <a:t>Ví dụ 4.9.</a:t>
            </a:r>
            <a:r>
              <a:rPr lang="en-US" sz="2000"/>
              <a:t> Vẽ lưu đồ thuật toán Giải phương trình bậc nhất ax + b = 0</a:t>
            </a:r>
          </a:p>
          <a:p>
            <a:pPr marL="0" indent="0" algn="just">
              <a:buNone/>
            </a:pPr>
            <a:endParaRPr lang="en-US" sz="2000"/>
          </a:p>
          <a:p>
            <a:pPr marL="0" indent="0" algn="just">
              <a:buNone/>
            </a:pPr>
            <a:endParaRPr lang="en-US" sz="2000" b="1">
              <a:solidFill>
                <a:srgbClr val="FF0000"/>
              </a:solidFill>
            </a:endParaRPr>
          </a:p>
        </p:txBody>
      </p:sp>
      <p:sp>
        <p:nvSpPr>
          <p:cNvPr id="21" name="Rectangle 20"/>
          <p:cNvSpPr/>
          <p:nvPr/>
        </p:nvSpPr>
        <p:spPr>
          <a:xfrm>
            <a:off x="675503" y="2617174"/>
            <a:ext cx="4588475" cy="3250249"/>
          </a:xfrm>
          <a:prstGeom prst="rect">
            <a:avLst/>
          </a:prstGeom>
          <a:ln>
            <a:solidFill>
              <a:srgbClr val="FF0000"/>
            </a:solidFill>
          </a:ln>
        </p:spPr>
        <p:txBody>
          <a:bodyPr wrap="square">
            <a:spAutoFit/>
          </a:bodyPr>
          <a:lstStyle/>
          <a:p>
            <a:pPr algn="just">
              <a:lnSpc>
                <a:spcPct val="114000"/>
              </a:lnSpc>
              <a:tabLst>
                <a:tab pos="852488" algn="l"/>
              </a:tabLst>
            </a:pPr>
            <a:r>
              <a:rPr lang="en-US" b="1">
                <a:latin typeface="Times New Roman" pitchFamily="18" charset="0"/>
                <a:cs typeface="Times New Roman" pitchFamily="18" charset="0"/>
              </a:rPr>
              <a:t>Đầu vào	: a và b là số thực</a:t>
            </a:r>
          </a:p>
          <a:p>
            <a:pPr algn="just">
              <a:lnSpc>
                <a:spcPct val="114000"/>
              </a:lnSpc>
              <a:tabLst>
                <a:tab pos="852488" algn="l"/>
              </a:tabLst>
            </a:pPr>
            <a:r>
              <a:rPr lang="en-US" b="1">
                <a:latin typeface="Times New Roman" pitchFamily="18" charset="0"/>
                <a:cs typeface="Times New Roman" pitchFamily="18" charset="0"/>
              </a:rPr>
              <a:t>Đầu ra	: nghiệm của PT bậc nhất ax + b = 0</a:t>
            </a:r>
          </a:p>
          <a:p>
            <a:pPr algn="just">
              <a:lnSpc>
                <a:spcPct val="114000"/>
              </a:lnSpc>
              <a:tabLst>
                <a:tab pos="457200" algn="l"/>
              </a:tabLst>
            </a:pPr>
            <a:r>
              <a:rPr lang="en-US">
                <a:latin typeface="Times New Roman" pitchFamily="18" charset="0"/>
                <a:cs typeface="Times New Roman" pitchFamily="18" charset="0"/>
              </a:rPr>
              <a:t>1.	Nhập a, b là các số thực</a:t>
            </a:r>
          </a:p>
          <a:p>
            <a:pPr algn="just">
              <a:lnSpc>
                <a:spcPct val="114000"/>
              </a:lnSpc>
              <a:tabLst>
                <a:tab pos="457200" algn="l"/>
              </a:tabLst>
            </a:pPr>
            <a:r>
              <a:rPr lang="en-US">
                <a:latin typeface="Times New Roman" pitchFamily="18" charset="0"/>
                <a:cs typeface="Times New Roman" pitchFamily="18" charset="0"/>
              </a:rPr>
              <a:t>2.	Nếu a = 0 thì</a:t>
            </a:r>
          </a:p>
          <a:p>
            <a:pPr algn="just">
              <a:lnSpc>
                <a:spcPct val="114000"/>
              </a:lnSpc>
              <a:tabLst>
                <a:tab pos="1025525" algn="l"/>
              </a:tabLst>
            </a:pPr>
            <a:r>
              <a:rPr lang="en-US">
                <a:latin typeface="Times New Roman" pitchFamily="18" charset="0"/>
                <a:cs typeface="Times New Roman" pitchFamily="18" charset="0"/>
              </a:rPr>
              <a:t>3.	Nếu b = 0 thì </a:t>
            </a:r>
          </a:p>
          <a:p>
            <a:pPr algn="just">
              <a:lnSpc>
                <a:spcPct val="114000"/>
              </a:lnSpc>
              <a:tabLst>
                <a:tab pos="1655763" algn="l"/>
              </a:tabLst>
            </a:pPr>
            <a:r>
              <a:rPr lang="en-US">
                <a:latin typeface="Times New Roman" pitchFamily="18" charset="0"/>
                <a:cs typeface="Times New Roman" pitchFamily="18" charset="0"/>
              </a:rPr>
              <a:t>4.	PTVSN</a:t>
            </a:r>
          </a:p>
          <a:p>
            <a:pPr algn="just">
              <a:lnSpc>
                <a:spcPct val="114000"/>
              </a:lnSpc>
              <a:tabLst>
                <a:tab pos="1025525" algn="l"/>
              </a:tabLst>
            </a:pPr>
            <a:r>
              <a:rPr lang="en-US">
                <a:latin typeface="Times New Roman" pitchFamily="18" charset="0"/>
                <a:cs typeface="Times New Roman" pitchFamily="18" charset="0"/>
              </a:rPr>
              <a:t>5.	Ngược lại b&lt;&gt;0 thì </a:t>
            </a:r>
          </a:p>
          <a:p>
            <a:pPr algn="just">
              <a:lnSpc>
                <a:spcPct val="114000"/>
              </a:lnSpc>
            </a:pPr>
            <a:r>
              <a:rPr lang="en-US">
                <a:latin typeface="Times New Roman" pitchFamily="18" charset="0"/>
                <a:cs typeface="Times New Roman" pitchFamily="18" charset="0"/>
              </a:rPr>
              <a:t>6.	PTVN</a:t>
            </a:r>
          </a:p>
          <a:p>
            <a:pPr algn="just">
              <a:lnSpc>
                <a:spcPct val="114000"/>
              </a:lnSpc>
              <a:tabLst>
                <a:tab pos="457200" algn="l"/>
              </a:tabLst>
            </a:pPr>
            <a:r>
              <a:rPr lang="en-US">
                <a:latin typeface="Times New Roman" pitchFamily="18" charset="0"/>
                <a:cs typeface="Times New Roman" pitchFamily="18" charset="0"/>
              </a:rPr>
              <a:t>7.	Ngược lại a&lt;&gt;0 thì </a:t>
            </a:r>
          </a:p>
          <a:p>
            <a:pPr algn="just">
              <a:lnSpc>
                <a:spcPct val="114000"/>
              </a:lnSpc>
              <a:tabLst>
                <a:tab pos="1025525" algn="l"/>
                <a:tab pos="1544638" algn="l"/>
              </a:tabLst>
            </a:pPr>
            <a:r>
              <a:rPr lang="en-US">
                <a:latin typeface="Times New Roman" pitchFamily="18" charset="0"/>
                <a:cs typeface="Times New Roman" pitchFamily="18" charset="0"/>
              </a:rPr>
              <a:t>8.	PT có nghiệm x=-b/a</a:t>
            </a:r>
          </a:p>
        </p:txBody>
      </p:sp>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35</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D0217AA3-0A6C-4EE7-914F-34E0990F564A}"/>
              </a:ext>
            </a:extLst>
          </p:cNvPr>
          <p:cNvSpPr>
            <a:spLocks noGrp="1"/>
          </p:cNvSpPr>
          <p:nvPr>
            <p:ph type="sldNum" sz="quarter" idx="12"/>
          </p:nvPr>
        </p:nvSpPr>
        <p:spPr/>
        <p:txBody>
          <a:bodyPr/>
          <a:lstStyle/>
          <a:p>
            <a:fld id="{FE1236C6-0024-4286-AA03-0A6E67CE63D4}" type="slidenum">
              <a:rPr lang="en-US" smtClean="0"/>
              <a:t>35</a:t>
            </a:fld>
            <a:endParaRPr lang="en-US"/>
          </a:p>
        </p:txBody>
      </p:sp>
    </p:spTree>
    <p:extLst>
      <p:ext uri="{BB962C8B-B14F-4D97-AF65-F5344CB8AC3E}">
        <p14:creationId xmlns:p14="http://schemas.microsoft.com/office/powerpoint/2010/main" val="2589975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64460" y="28282"/>
            <a:ext cx="12027540"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000" b="1">
                <a:solidFill>
                  <a:srgbClr val="0000FF"/>
                </a:solidFill>
              </a:rPr>
              <a:t>3.2. </a:t>
            </a:r>
            <a:r>
              <a:rPr lang="vi-VN" sz="2000" b="1">
                <a:solidFill>
                  <a:srgbClr val="0000FF"/>
                </a:solidFill>
              </a:rPr>
              <a:t>Dùng lưu đồ-sơ đồ khối (flowchart)</a:t>
            </a:r>
            <a:r>
              <a:rPr lang="en-US" sz="2000" b="1">
                <a:solidFill>
                  <a:srgbClr val="0000FF"/>
                </a:solidFill>
              </a:rPr>
              <a:t> (tt)</a:t>
            </a:r>
          </a:p>
          <a:p>
            <a:pPr marL="0" indent="0" algn="just">
              <a:buNone/>
            </a:pPr>
            <a:r>
              <a:rPr lang="en-US" sz="2000" b="1">
                <a:solidFill>
                  <a:srgbClr val="FF0000"/>
                </a:solidFill>
              </a:rPr>
              <a:t>Ví dụ 4.10.</a:t>
            </a:r>
            <a:r>
              <a:rPr lang="en-US" sz="2000"/>
              <a:t>  Nhập vào năm sinh của một người, tính tuổi người đó</a:t>
            </a:r>
          </a:p>
          <a:p>
            <a:pPr marL="0" indent="0" algn="just">
              <a:buNone/>
            </a:pPr>
            <a:endParaRPr lang="en-US" sz="2000"/>
          </a:p>
          <a:p>
            <a:pPr marL="0" indent="0" algn="just">
              <a:buNone/>
            </a:pPr>
            <a:endParaRPr lang="en-US" sz="2000" b="1">
              <a:solidFill>
                <a:srgbClr val="FF0000"/>
              </a:solidFill>
            </a:endParaRPr>
          </a:p>
        </p:txBody>
      </p:sp>
      <p:sp>
        <p:nvSpPr>
          <p:cNvPr id="21" name="Rectangle 20"/>
          <p:cNvSpPr/>
          <p:nvPr/>
        </p:nvSpPr>
        <p:spPr>
          <a:xfrm>
            <a:off x="675503" y="2617174"/>
            <a:ext cx="4588475" cy="1671291"/>
          </a:xfrm>
          <a:prstGeom prst="rect">
            <a:avLst/>
          </a:prstGeom>
          <a:ln>
            <a:solidFill>
              <a:srgbClr val="FF0000"/>
            </a:solidFill>
          </a:ln>
        </p:spPr>
        <p:txBody>
          <a:bodyPr wrap="square">
            <a:spAutoFit/>
          </a:bodyPr>
          <a:lstStyle/>
          <a:p>
            <a:pPr algn="just">
              <a:lnSpc>
                <a:spcPct val="114000"/>
              </a:lnSpc>
              <a:tabLst>
                <a:tab pos="852488" algn="l"/>
              </a:tabLst>
            </a:pPr>
            <a:r>
              <a:rPr lang="en-US" b="1">
                <a:latin typeface="Times New Roman" pitchFamily="18" charset="0"/>
                <a:cs typeface="Times New Roman" pitchFamily="18" charset="0"/>
              </a:rPr>
              <a:t>Đầu vào	: Năm sinh của một người</a:t>
            </a:r>
          </a:p>
          <a:p>
            <a:pPr algn="just">
              <a:lnSpc>
                <a:spcPct val="114000"/>
              </a:lnSpc>
              <a:tabLst>
                <a:tab pos="852488" algn="l"/>
              </a:tabLst>
            </a:pPr>
            <a:r>
              <a:rPr lang="en-US" b="1">
                <a:latin typeface="Times New Roman" pitchFamily="18" charset="0"/>
                <a:cs typeface="Times New Roman" pitchFamily="18" charset="0"/>
              </a:rPr>
              <a:t>Đầu ra	: Tuổi của một người</a:t>
            </a:r>
          </a:p>
          <a:p>
            <a:pPr algn="just">
              <a:lnSpc>
                <a:spcPct val="114000"/>
              </a:lnSpc>
              <a:tabLst>
                <a:tab pos="457200" algn="l"/>
              </a:tabLst>
            </a:pPr>
            <a:r>
              <a:rPr lang="en-US">
                <a:latin typeface="Times New Roman" pitchFamily="18" charset="0"/>
                <a:cs typeface="Times New Roman" pitchFamily="18" charset="0"/>
              </a:rPr>
              <a:t>1.	Nhập năm sinh của một người</a:t>
            </a:r>
          </a:p>
          <a:p>
            <a:pPr algn="just">
              <a:lnSpc>
                <a:spcPct val="114000"/>
              </a:lnSpc>
              <a:tabLst>
                <a:tab pos="457200" algn="l"/>
              </a:tabLst>
            </a:pPr>
            <a:r>
              <a:rPr lang="en-US">
                <a:latin typeface="Times New Roman" pitchFamily="18" charset="0"/>
                <a:cs typeface="Times New Roman" pitchFamily="18" charset="0"/>
              </a:rPr>
              <a:t>2.	Tính tuổi = Năm hiện tại – Năm sinh</a:t>
            </a:r>
          </a:p>
          <a:p>
            <a:pPr algn="just">
              <a:lnSpc>
                <a:spcPct val="114000"/>
              </a:lnSpc>
              <a:tabLst>
                <a:tab pos="1025525" algn="l"/>
              </a:tabLst>
            </a:pPr>
            <a:r>
              <a:rPr lang="en-US">
                <a:latin typeface="Times New Roman" pitchFamily="18" charset="0"/>
                <a:cs typeface="Times New Roman" pitchFamily="18" charset="0"/>
              </a:rPr>
              <a:t>3.	Tuổi của một người</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9271" y="1112363"/>
            <a:ext cx="2027819" cy="5026004"/>
          </a:xfrm>
          <a:prstGeom prst="rect">
            <a:avLst/>
          </a:prstGeom>
        </p:spPr>
      </p:pic>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36</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B8776874-EC5B-4232-A462-BF63C725C2FA}"/>
              </a:ext>
            </a:extLst>
          </p:cNvPr>
          <p:cNvSpPr>
            <a:spLocks noGrp="1"/>
          </p:cNvSpPr>
          <p:nvPr>
            <p:ph type="sldNum" sz="quarter" idx="12"/>
          </p:nvPr>
        </p:nvSpPr>
        <p:spPr/>
        <p:txBody>
          <a:bodyPr/>
          <a:lstStyle/>
          <a:p>
            <a:fld id="{FE1236C6-0024-4286-AA03-0A6E67CE63D4}" type="slidenum">
              <a:rPr lang="en-US" smtClean="0"/>
              <a:t>36</a:t>
            </a:fld>
            <a:endParaRPr lang="en-US"/>
          </a:p>
        </p:txBody>
      </p:sp>
    </p:spTree>
    <p:extLst>
      <p:ext uri="{BB962C8B-B14F-4D97-AF65-F5344CB8AC3E}">
        <p14:creationId xmlns:p14="http://schemas.microsoft.com/office/powerpoint/2010/main" val="344426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72363" y="28282"/>
            <a:ext cx="12119637"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000" b="1">
                <a:solidFill>
                  <a:srgbClr val="0000FF"/>
                </a:solidFill>
              </a:rPr>
              <a:t>3.2. </a:t>
            </a:r>
            <a:r>
              <a:rPr lang="vi-VN" sz="2000" b="1">
                <a:solidFill>
                  <a:srgbClr val="0000FF"/>
                </a:solidFill>
              </a:rPr>
              <a:t>Dùng lưu đồ-sơ đồ khối (flowchart)</a:t>
            </a:r>
            <a:r>
              <a:rPr lang="en-US" sz="2000" b="1">
                <a:solidFill>
                  <a:srgbClr val="0000FF"/>
                </a:solidFill>
              </a:rPr>
              <a:t> (tt)</a:t>
            </a:r>
          </a:p>
          <a:p>
            <a:pPr marL="0" indent="0" algn="just">
              <a:buNone/>
            </a:pPr>
            <a:r>
              <a:rPr lang="en-US" sz="2000" b="1">
                <a:solidFill>
                  <a:srgbClr val="FF0000"/>
                </a:solidFill>
              </a:rPr>
              <a:t>Ví dụ 4.11.</a:t>
            </a:r>
            <a:r>
              <a:rPr lang="en-US" sz="2000"/>
              <a:t> Sinh viên hãy vẽ lưu đồ Thuật toán giải PT bậc2: ax</a:t>
            </a:r>
            <a:r>
              <a:rPr lang="en-US" sz="2000" baseline="30000"/>
              <a:t>2</a:t>
            </a:r>
            <a:r>
              <a:rPr lang="en-US" sz="2000"/>
              <a:t> + bx + c = 0 (a, b và c là các số thực), với mô tả Thuật toán bằng Ngôn ngữ tự nhiên như sau:  </a:t>
            </a:r>
          </a:p>
          <a:p>
            <a:pPr marL="0" indent="0" algn="just">
              <a:buNone/>
            </a:pPr>
            <a:endParaRPr lang="en-US" sz="2000"/>
          </a:p>
          <a:p>
            <a:pPr marL="0" indent="0" algn="just">
              <a:buNone/>
            </a:pPr>
            <a:endParaRPr lang="en-US" sz="2000" b="1">
              <a:solidFill>
                <a:srgbClr val="FF0000"/>
              </a:solidFill>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853" y="2357847"/>
            <a:ext cx="8268855" cy="3353268"/>
          </a:xfrm>
          <a:prstGeom prst="rect">
            <a:avLst/>
          </a:prstGeom>
        </p:spPr>
      </p:pic>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37</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2A182E25-1156-45E5-BA95-380642E6345A}"/>
              </a:ext>
            </a:extLst>
          </p:cNvPr>
          <p:cNvSpPr>
            <a:spLocks noGrp="1"/>
          </p:cNvSpPr>
          <p:nvPr>
            <p:ph type="sldNum" sz="quarter" idx="12"/>
          </p:nvPr>
        </p:nvSpPr>
        <p:spPr/>
        <p:txBody>
          <a:bodyPr/>
          <a:lstStyle/>
          <a:p>
            <a:fld id="{FE1236C6-0024-4286-AA03-0A6E67CE63D4}" type="slidenum">
              <a:rPr lang="en-US" smtClean="0"/>
              <a:t>37</a:t>
            </a:fld>
            <a:endParaRPr lang="en-US"/>
          </a:p>
        </p:txBody>
      </p:sp>
    </p:spTree>
    <p:extLst>
      <p:ext uri="{BB962C8B-B14F-4D97-AF65-F5344CB8AC3E}">
        <p14:creationId xmlns:p14="http://schemas.microsoft.com/office/powerpoint/2010/main" val="570499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72363" y="28282"/>
            <a:ext cx="12119637"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217088" y="1112363"/>
            <a:ext cx="11373550" cy="4958499"/>
          </a:xfrm>
        </p:spPr>
        <p:txBody>
          <a:bodyPr>
            <a:noAutofit/>
          </a:bodyPr>
          <a:lstStyle/>
          <a:p>
            <a:pPr marL="0" indent="0" algn="just">
              <a:buNone/>
            </a:pPr>
            <a:r>
              <a:rPr lang="en-US" sz="2000" b="1">
                <a:solidFill>
                  <a:srgbClr val="0000FF"/>
                </a:solidFill>
              </a:rPr>
              <a:t>3.2. </a:t>
            </a:r>
            <a:r>
              <a:rPr lang="vi-VN" sz="2000" b="1">
                <a:solidFill>
                  <a:srgbClr val="0000FF"/>
                </a:solidFill>
              </a:rPr>
              <a:t>Dùng lưu đồ-sơ đồ khối (flowchart)</a:t>
            </a:r>
            <a:r>
              <a:rPr lang="en-US" sz="2000" b="1">
                <a:solidFill>
                  <a:srgbClr val="0000FF"/>
                </a:solidFill>
              </a:rPr>
              <a:t> (tt)</a:t>
            </a:r>
          </a:p>
          <a:p>
            <a:pPr marL="0" indent="0">
              <a:buNone/>
            </a:pPr>
            <a:r>
              <a:rPr lang="en-US" sz="2000" b="1">
                <a:solidFill>
                  <a:srgbClr val="FF0000"/>
                </a:solidFill>
              </a:rPr>
              <a:t>Ví dụ 4.12.</a:t>
            </a:r>
            <a:r>
              <a:rPr lang="en-US" sz="2000"/>
              <a:t>  Nhập vào số nguyên n. </a:t>
            </a:r>
          </a:p>
          <a:p>
            <a:pPr marL="0" indent="0">
              <a:buNone/>
              <a:tabLst>
                <a:tab pos="1260475" algn="l"/>
              </a:tabLst>
            </a:pPr>
            <a:r>
              <a:rPr lang="en-US" sz="2000"/>
              <a:t>	 Xét: nếu n là số chẵn </a:t>
            </a:r>
            <a:r>
              <a:rPr lang="en-US" sz="2000">
                <a:sym typeface="Wingdings" pitchFamily="2" charset="2"/>
              </a:rPr>
              <a:t> “n chẵn”, ngược lại  “n lẻ”</a:t>
            </a:r>
            <a:endParaRPr lang="en-US" sz="2000"/>
          </a:p>
          <a:p>
            <a:pPr marL="0" indent="0" algn="just">
              <a:buNone/>
            </a:pPr>
            <a:endParaRPr lang="en-US" sz="2000" b="1">
              <a:solidFill>
                <a:srgbClr val="FF0000"/>
              </a:solidFill>
            </a:endParaRPr>
          </a:p>
        </p:txBody>
      </p:sp>
      <p:cxnSp>
        <p:nvCxnSpPr>
          <p:cNvPr id="5" name="Elbow Connector 24"/>
          <p:cNvCxnSpPr>
            <a:cxnSpLocks noChangeShapeType="1"/>
            <a:endCxn id="21" idx="2"/>
          </p:cNvCxnSpPr>
          <p:nvPr/>
        </p:nvCxnSpPr>
        <p:spPr bwMode="auto">
          <a:xfrm rot="5400000" flipH="1" flipV="1">
            <a:off x="9503418" y="5026025"/>
            <a:ext cx="485778" cy="6350"/>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 name="Shape 22"/>
          <p:cNvCxnSpPr>
            <a:cxnSpLocks noChangeShapeType="1"/>
          </p:cNvCxnSpPr>
          <p:nvPr/>
        </p:nvCxnSpPr>
        <p:spPr bwMode="auto">
          <a:xfrm rot="16200000" flipH="1">
            <a:off x="8320732" y="3829050"/>
            <a:ext cx="381000" cy="2476500"/>
          </a:xfrm>
          <a:prstGeom prst="bentConnector2">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 name="Oval 48"/>
          <p:cNvSpPr>
            <a:spLocks noChangeArrowheads="1"/>
          </p:cNvSpPr>
          <p:nvPr/>
        </p:nvSpPr>
        <p:spPr bwMode="auto">
          <a:xfrm>
            <a:off x="7539682" y="1447800"/>
            <a:ext cx="2057400" cy="487363"/>
          </a:xfrm>
          <a:prstGeom prst="ellipse">
            <a:avLst/>
          </a:prstGeom>
          <a:noFill/>
          <a:ln w="9525">
            <a:solidFill>
              <a:schemeClr val="tx1"/>
            </a:solidFill>
            <a:round/>
            <a:headEnd/>
            <a:tailEnd/>
          </a:ln>
        </p:spPr>
        <p:txBody>
          <a:bodyPr wrap="none" anchor="ctr"/>
          <a:lstStyle/>
          <a:p>
            <a:pPr algn="ctr" eaLnBrk="0" hangingPunct="0"/>
            <a:r>
              <a:rPr lang="en-US"/>
              <a:t>Bắt đầu CT</a:t>
            </a:r>
          </a:p>
        </p:txBody>
      </p:sp>
      <p:sp>
        <p:nvSpPr>
          <p:cNvPr id="9" name="AutoShape 93"/>
          <p:cNvSpPr>
            <a:spLocks noChangeArrowheads="1"/>
          </p:cNvSpPr>
          <p:nvPr/>
        </p:nvSpPr>
        <p:spPr bwMode="auto">
          <a:xfrm>
            <a:off x="7920682" y="2438400"/>
            <a:ext cx="1219200" cy="457200"/>
          </a:xfrm>
          <a:prstGeom prst="flowChartInputOutput">
            <a:avLst/>
          </a:prstGeom>
          <a:noFill/>
          <a:ln w="9525">
            <a:solidFill>
              <a:schemeClr val="tx1"/>
            </a:solidFill>
            <a:miter lim="800000"/>
            <a:headEnd/>
            <a:tailEnd/>
          </a:ln>
        </p:spPr>
        <p:txBody>
          <a:bodyPr wrap="none" anchor="ctr"/>
          <a:lstStyle/>
          <a:p>
            <a:pPr algn="ctr" eaLnBrk="0" hangingPunct="0"/>
            <a:r>
              <a:rPr lang="en-US"/>
              <a:t>n</a:t>
            </a:r>
          </a:p>
        </p:txBody>
      </p:sp>
      <p:sp>
        <p:nvSpPr>
          <p:cNvPr id="10" name="AutoShape 83"/>
          <p:cNvSpPr>
            <a:spLocks noChangeArrowheads="1"/>
          </p:cNvSpPr>
          <p:nvPr/>
        </p:nvSpPr>
        <p:spPr bwMode="auto">
          <a:xfrm>
            <a:off x="7782570" y="3394075"/>
            <a:ext cx="1524000" cy="609600"/>
          </a:xfrm>
          <a:prstGeom prst="flowChartDecision">
            <a:avLst/>
          </a:prstGeom>
          <a:noFill/>
          <a:ln w="9525">
            <a:solidFill>
              <a:schemeClr val="tx1"/>
            </a:solidFill>
            <a:miter lim="800000"/>
            <a:headEnd/>
            <a:tailEnd/>
          </a:ln>
        </p:spPr>
        <p:txBody>
          <a:bodyPr wrap="none" anchor="ctr"/>
          <a:lstStyle/>
          <a:p>
            <a:pPr algn="ctr" eaLnBrk="0" hangingPunct="0"/>
            <a:r>
              <a:rPr lang="en-US"/>
              <a:t>n%2==0</a:t>
            </a:r>
          </a:p>
        </p:txBody>
      </p:sp>
      <p:sp>
        <p:nvSpPr>
          <p:cNvPr id="11" name="Oval 48"/>
          <p:cNvSpPr>
            <a:spLocks noChangeArrowheads="1"/>
          </p:cNvSpPr>
          <p:nvPr/>
        </p:nvSpPr>
        <p:spPr bwMode="auto">
          <a:xfrm>
            <a:off x="7512695" y="5584825"/>
            <a:ext cx="2057400" cy="487363"/>
          </a:xfrm>
          <a:prstGeom prst="ellipse">
            <a:avLst/>
          </a:prstGeom>
          <a:noFill/>
          <a:ln w="9525">
            <a:solidFill>
              <a:schemeClr val="tx1"/>
            </a:solidFill>
            <a:round/>
            <a:headEnd/>
            <a:tailEnd/>
          </a:ln>
        </p:spPr>
        <p:txBody>
          <a:bodyPr wrap="none" anchor="ctr"/>
          <a:lstStyle/>
          <a:p>
            <a:pPr algn="ctr" eaLnBrk="0" hangingPunct="0"/>
            <a:r>
              <a:rPr lang="en-US"/>
              <a:t>Kết thúc CT</a:t>
            </a:r>
          </a:p>
        </p:txBody>
      </p:sp>
      <p:cxnSp>
        <p:nvCxnSpPr>
          <p:cNvPr id="14" name="Straight Arrow Connector 15"/>
          <p:cNvCxnSpPr>
            <a:cxnSpLocks noChangeShapeType="1"/>
            <a:stCxn id="8" idx="4"/>
            <a:endCxn id="9" idx="1"/>
          </p:cNvCxnSpPr>
          <p:nvPr/>
        </p:nvCxnSpPr>
        <p:spPr bwMode="auto">
          <a:xfrm rot="16200000" flipH="1">
            <a:off x="8319938" y="2183607"/>
            <a:ext cx="504825" cy="7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6"/>
          <p:cNvCxnSpPr>
            <a:cxnSpLocks noChangeShapeType="1"/>
          </p:cNvCxnSpPr>
          <p:nvPr/>
        </p:nvCxnSpPr>
        <p:spPr bwMode="auto">
          <a:xfrm rot="16200000" flipH="1">
            <a:off x="8281838" y="3144044"/>
            <a:ext cx="504825" cy="7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hape 18"/>
          <p:cNvCxnSpPr>
            <a:cxnSpLocks noChangeShapeType="1"/>
          </p:cNvCxnSpPr>
          <p:nvPr/>
        </p:nvCxnSpPr>
        <p:spPr bwMode="auto">
          <a:xfrm rot="10800000" flipV="1">
            <a:off x="7272982" y="3711575"/>
            <a:ext cx="509588" cy="72231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hape 20"/>
          <p:cNvCxnSpPr>
            <a:cxnSpLocks noChangeShapeType="1"/>
          </p:cNvCxnSpPr>
          <p:nvPr/>
        </p:nvCxnSpPr>
        <p:spPr bwMode="auto">
          <a:xfrm>
            <a:off x="9306570" y="3698875"/>
            <a:ext cx="404812" cy="644525"/>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Elbow Connector 31"/>
          <p:cNvCxnSpPr>
            <a:cxnSpLocks noChangeShapeType="1"/>
          </p:cNvCxnSpPr>
          <p:nvPr/>
        </p:nvCxnSpPr>
        <p:spPr bwMode="auto">
          <a:xfrm rot="5400000">
            <a:off x="8377883" y="5410200"/>
            <a:ext cx="304800" cy="3175"/>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Rectangle 17"/>
          <p:cNvSpPr>
            <a:spLocks noChangeArrowheads="1"/>
          </p:cNvSpPr>
          <p:nvPr/>
        </p:nvSpPr>
        <p:spPr bwMode="auto">
          <a:xfrm>
            <a:off x="9304982" y="3365500"/>
            <a:ext cx="60960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r>
              <a:rPr lang="en-US" sz="1400"/>
              <a:t>Đúng</a:t>
            </a:r>
          </a:p>
        </p:txBody>
      </p:sp>
      <p:sp>
        <p:nvSpPr>
          <p:cNvPr id="20" name="Rectangle 18"/>
          <p:cNvSpPr>
            <a:spLocks noChangeArrowheads="1"/>
          </p:cNvSpPr>
          <p:nvPr/>
        </p:nvSpPr>
        <p:spPr bwMode="auto">
          <a:xfrm>
            <a:off x="7171382" y="3390900"/>
            <a:ext cx="60960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r>
              <a:rPr lang="en-US" sz="1400"/>
              <a:t>Sai</a:t>
            </a:r>
          </a:p>
        </p:txBody>
      </p:sp>
      <p:sp>
        <p:nvSpPr>
          <p:cNvPr id="3" name="Folded Corner 2"/>
          <p:cNvSpPr/>
          <p:nvPr/>
        </p:nvSpPr>
        <p:spPr>
          <a:xfrm>
            <a:off x="6536724" y="4433888"/>
            <a:ext cx="1383958" cy="442911"/>
          </a:xfrm>
          <a:prstGeom prst="foldedCorner">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N lẻ</a:t>
            </a:r>
          </a:p>
        </p:txBody>
      </p:sp>
      <p:sp>
        <p:nvSpPr>
          <p:cNvPr id="21" name="Folded Corner 20"/>
          <p:cNvSpPr/>
          <p:nvPr/>
        </p:nvSpPr>
        <p:spPr>
          <a:xfrm>
            <a:off x="9057503" y="4343400"/>
            <a:ext cx="1383958" cy="442911"/>
          </a:xfrm>
          <a:prstGeom prst="foldedCorner">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N chẵn</a:t>
            </a:r>
          </a:p>
        </p:txBody>
      </p:sp>
      <p:sp>
        <p:nvSpPr>
          <p:cNvPr id="22"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38</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6A4A60A7-DF38-4FEA-B781-B061F35DFFB7}"/>
              </a:ext>
            </a:extLst>
          </p:cNvPr>
          <p:cNvSpPr>
            <a:spLocks noGrp="1"/>
          </p:cNvSpPr>
          <p:nvPr>
            <p:ph type="sldNum" sz="quarter" idx="12"/>
          </p:nvPr>
        </p:nvSpPr>
        <p:spPr/>
        <p:txBody>
          <a:bodyPr/>
          <a:lstStyle/>
          <a:p>
            <a:fld id="{FE1236C6-0024-4286-AA03-0A6E67CE63D4}" type="slidenum">
              <a:rPr lang="en-US" smtClean="0"/>
              <a:t>38</a:t>
            </a:fld>
            <a:endParaRPr lang="en-US"/>
          </a:p>
        </p:txBody>
      </p:sp>
    </p:spTree>
    <p:extLst>
      <p:ext uri="{BB962C8B-B14F-4D97-AF65-F5344CB8AC3E}">
        <p14:creationId xmlns:p14="http://schemas.microsoft.com/office/powerpoint/2010/main" val="333271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31568" y="28282"/>
            <a:ext cx="12060432"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000" b="1">
                <a:solidFill>
                  <a:srgbClr val="0000FF"/>
                </a:solidFill>
              </a:rPr>
              <a:t>3.2. </a:t>
            </a:r>
            <a:r>
              <a:rPr lang="vi-VN" sz="2000" b="1">
                <a:solidFill>
                  <a:srgbClr val="0000FF"/>
                </a:solidFill>
              </a:rPr>
              <a:t>Dùng lưu đồ-sơ đồ khối (flowchart)</a:t>
            </a:r>
            <a:r>
              <a:rPr lang="en-US" sz="2000" b="1">
                <a:solidFill>
                  <a:srgbClr val="0000FF"/>
                </a:solidFill>
              </a:rPr>
              <a:t> (tt)</a:t>
            </a:r>
          </a:p>
          <a:p>
            <a:pPr marL="0" indent="0">
              <a:buNone/>
            </a:pPr>
            <a:r>
              <a:rPr lang="en-US" sz="2000" b="1">
                <a:solidFill>
                  <a:srgbClr val="FF0000"/>
                </a:solidFill>
              </a:rPr>
              <a:t>Ví dụ 4.13.</a:t>
            </a:r>
            <a:r>
              <a:rPr lang="en-US" sz="2000"/>
              <a:t>  Sinh viên hãy vẽ Lưu đồ thuật toán cho bài toán sau:</a:t>
            </a:r>
          </a:p>
          <a:p>
            <a:pPr marL="0" indent="0">
              <a:buNone/>
              <a:tabLst>
                <a:tab pos="1260475" algn="l"/>
              </a:tabLst>
            </a:pPr>
            <a:r>
              <a:rPr lang="en-US" sz="2000"/>
              <a:t>	Nhập vào tháng n. Cho biết tháng vừa nhập thuộc vào Quý mấy?</a:t>
            </a:r>
          </a:p>
          <a:p>
            <a:pPr marL="0" indent="0">
              <a:buNone/>
              <a:tabLst>
                <a:tab pos="1260475" algn="l"/>
              </a:tabLst>
            </a:pPr>
            <a:endParaRPr lang="en-US" sz="2000" b="1">
              <a:solidFill>
                <a:srgbClr val="FF0000"/>
              </a:solidFill>
            </a:endParaRPr>
          </a:p>
          <a:p>
            <a:pPr marL="0" indent="0">
              <a:buNone/>
              <a:tabLst>
                <a:tab pos="1260475" algn="l"/>
              </a:tabLst>
            </a:pPr>
            <a:r>
              <a:rPr lang="en-US" sz="2000" i="1"/>
              <a:t>Giải thích:</a:t>
            </a:r>
          </a:p>
          <a:p>
            <a:pPr marL="0" indent="0">
              <a:buNone/>
              <a:tabLst>
                <a:tab pos="1260475" algn="l"/>
              </a:tabLst>
            </a:pPr>
            <a:r>
              <a:rPr lang="en-US" sz="2000" i="1"/>
              <a:t>	Tháng: 1, 2, 3 </a:t>
            </a:r>
            <a:r>
              <a:rPr lang="en-US" sz="2000" i="1">
                <a:sym typeface="Symbol"/>
              </a:rPr>
              <a:t> quý 1</a:t>
            </a:r>
          </a:p>
          <a:p>
            <a:pPr marL="0" indent="0">
              <a:buNone/>
              <a:tabLst>
                <a:tab pos="1260475" algn="l"/>
              </a:tabLst>
            </a:pPr>
            <a:r>
              <a:rPr lang="en-US" sz="2000" i="1">
                <a:sym typeface="Symbol"/>
              </a:rPr>
              <a:t>	Tháng: 4, 5, 6  quý 2</a:t>
            </a:r>
          </a:p>
          <a:p>
            <a:pPr marL="0" indent="0">
              <a:buNone/>
              <a:tabLst>
                <a:tab pos="1260475" algn="l"/>
              </a:tabLst>
            </a:pPr>
            <a:r>
              <a:rPr lang="en-US" sz="2000" i="1">
                <a:sym typeface="Symbol"/>
              </a:rPr>
              <a:t>	Tháng: 7, 8, 9  quý 3</a:t>
            </a:r>
            <a:endParaRPr lang="en-US" sz="2000" i="1"/>
          </a:p>
          <a:p>
            <a:pPr marL="0" indent="0">
              <a:buNone/>
              <a:tabLst>
                <a:tab pos="1260475" algn="l"/>
              </a:tabLst>
            </a:pPr>
            <a:r>
              <a:rPr lang="en-US" sz="2000" i="1">
                <a:sym typeface="Symbol"/>
              </a:rPr>
              <a:t>	Tháng: 10, 11, 12  quý 4</a:t>
            </a:r>
          </a:p>
          <a:p>
            <a:pPr marL="0" indent="0">
              <a:buNone/>
              <a:tabLst>
                <a:tab pos="1260475" algn="l"/>
              </a:tabLst>
            </a:pPr>
            <a:r>
              <a:rPr lang="en-US" sz="2000" i="1">
                <a:sym typeface="Symbol"/>
              </a:rPr>
              <a:t>	Còn lại là bạn nhập sai tháng!</a:t>
            </a:r>
          </a:p>
          <a:p>
            <a:pPr marL="0" indent="0">
              <a:buNone/>
              <a:tabLst>
                <a:tab pos="1260475" algn="l"/>
              </a:tabLst>
            </a:pPr>
            <a:endParaRPr lang="en-US" sz="2000" b="1">
              <a:solidFill>
                <a:srgbClr val="FF0000"/>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39</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50526E25-6A98-4A62-AD95-ECAFE8B98FED}"/>
              </a:ext>
            </a:extLst>
          </p:cNvPr>
          <p:cNvSpPr>
            <a:spLocks noGrp="1"/>
          </p:cNvSpPr>
          <p:nvPr>
            <p:ph type="sldNum" sz="quarter" idx="12"/>
          </p:nvPr>
        </p:nvSpPr>
        <p:spPr/>
        <p:txBody>
          <a:bodyPr/>
          <a:lstStyle/>
          <a:p>
            <a:fld id="{FE1236C6-0024-4286-AA03-0A6E67CE63D4}" type="slidenum">
              <a:rPr lang="en-US" smtClean="0"/>
              <a:t>39</a:t>
            </a:fld>
            <a:endParaRPr lang="en-US"/>
          </a:p>
        </p:txBody>
      </p:sp>
    </p:spTree>
    <p:extLst>
      <p:ext uri="{BB962C8B-B14F-4D97-AF65-F5344CB8AC3E}">
        <p14:creationId xmlns:p14="http://schemas.microsoft.com/office/powerpoint/2010/main" val="2343132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77617" y="28282"/>
            <a:ext cx="12014383" cy="1008668"/>
          </a:xfrm>
        </p:spPr>
        <p:txBody>
          <a:bodyPr/>
          <a:lstStyle/>
          <a:p>
            <a:r>
              <a:rPr lang="en-US"/>
              <a:t>1. Khái niệm thuật toán</a:t>
            </a:r>
          </a:p>
        </p:txBody>
      </p:sp>
      <p:sp>
        <p:nvSpPr>
          <p:cNvPr id="2" name="Content Placeholder 1"/>
          <p:cNvSpPr>
            <a:spLocks noGrp="1"/>
          </p:cNvSpPr>
          <p:nvPr>
            <p:ph idx="1"/>
          </p:nvPr>
        </p:nvSpPr>
        <p:spPr>
          <a:xfrm>
            <a:off x="838200" y="1141178"/>
            <a:ext cx="10515600" cy="5199331"/>
          </a:xfrm>
        </p:spPr>
        <p:txBody>
          <a:bodyPr>
            <a:normAutofit/>
          </a:bodyPr>
          <a:lstStyle/>
          <a:p>
            <a:pPr marL="0" indent="0" algn="just">
              <a:lnSpc>
                <a:spcPct val="150000"/>
              </a:lnSpc>
              <a:buNone/>
            </a:pPr>
            <a:r>
              <a:rPr lang="en-US" sz="3000" b="1"/>
              <a:t>1.1. Khái niệm </a:t>
            </a:r>
            <a:r>
              <a:rPr lang="en-US" sz="3000" b="1">
                <a:solidFill>
                  <a:srgbClr val="FF0000"/>
                </a:solidFill>
              </a:rPr>
              <a:t>bài toán </a:t>
            </a:r>
            <a:r>
              <a:rPr lang="en-US" sz="3000" b="1"/>
              <a:t>(tt)</a:t>
            </a:r>
          </a:p>
          <a:p>
            <a:pPr marL="234950" indent="0" algn="just">
              <a:lnSpc>
                <a:spcPct val="150000"/>
              </a:lnSpc>
              <a:buNone/>
            </a:pPr>
            <a:r>
              <a:rPr lang="vi-VN" sz="2600" b="1">
                <a:solidFill>
                  <a:srgbClr val="FF0000"/>
                </a:solidFill>
              </a:rPr>
              <a:t>Ví dụ</a:t>
            </a:r>
            <a:r>
              <a:rPr lang="en-US" sz="2600" b="1">
                <a:solidFill>
                  <a:srgbClr val="FF0000"/>
                </a:solidFill>
              </a:rPr>
              <a:t> 4.1</a:t>
            </a:r>
            <a:r>
              <a:rPr lang="vi-VN" sz="2600" b="1">
                <a:solidFill>
                  <a:srgbClr val="FF0000"/>
                </a:solidFill>
              </a:rPr>
              <a:t>: </a:t>
            </a:r>
            <a:r>
              <a:rPr lang="vi-VN" sz="2600"/>
              <a:t>Giải phương trình bậc nhất ax+b=0 </a:t>
            </a:r>
          </a:p>
          <a:p>
            <a:pPr marL="1025525" lvl="1" indent="-222250" algn="just">
              <a:lnSpc>
                <a:spcPct val="150000"/>
              </a:lnSpc>
            </a:pPr>
            <a:r>
              <a:rPr lang="vi-VN" sz="2400"/>
              <a:t>Input: Các giá trị thực a,</a:t>
            </a:r>
            <a:r>
              <a:rPr lang="en-US" sz="2400"/>
              <a:t> </a:t>
            </a:r>
            <a:r>
              <a:rPr lang="vi-VN" sz="2400"/>
              <a:t>b </a:t>
            </a:r>
          </a:p>
          <a:p>
            <a:pPr marL="1025525" lvl="1" indent="-222250" algn="just">
              <a:lnSpc>
                <a:spcPct val="150000"/>
              </a:lnSpc>
            </a:pPr>
            <a:r>
              <a:rPr lang="vi-VN" sz="2400"/>
              <a:t>Output: Nghiệm là giá trị x hoặc thông báo không có</a:t>
            </a:r>
            <a:r>
              <a:rPr lang="en-US" sz="2400"/>
              <a:t> </a:t>
            </a:r>
            <a:r>
              <a:rPr lang="vi-VN" sz="2400"/>
              <a:t>nghiệm </a:t>
            </a:r>
          </a:p>
          <a:p>
            <a:pPr marL="234950" indent="0" algn="just">
              <a:lnSpc>
                <a:spcPct val="150000"/>
              </a:lnSpc>
              <a:buNone/>
            </a:pPr>
            <a:r>
              <a:rPr lang="vi-VN" sz="2600" b="1">
                <a:solidFill>
                  <a:srgbClr val="FF0000"/>
                </a:solidFill>
              </a:rPr>
              <a:t>Ví dụ </a:t>
            </a:r>
            <a:r>
              <a:rPr lang="en-US" sz="2600" b="1">
                <a:solidFill>
                  <a:srgbClr val="FF0000"/>
                </a:solidFill>
              </a:rPr>
              <a:t>4.2</a:t>
            </a:r>
            <a:r>
              <a:rPr lang="vi-VN" sz="2600" b="1">
                <a:solidFill>
                  <a:srgbClr val="FF0000"/>
                </a:solidFill>
              </a:rPr>
              <a:t>: </a:t>
            </a:r>
            <a:r>
              <a:rPr lang="vi-VN" sz="2600"/>
              <a:t>Quản lí điểm trong trường học </a:t>
            </a:r>
          </a:p>
          <a:p>
            <a:pPr marL="1025525" lvl="1" indent="-222250" algn="just">
              <a:lnSpc>
                <a:spcPct val="150000"/>
              </a:lnSpc>
            </a:pPr>
            <a:r>
              <a:rPr lang="vi-VN" sz="2400"/>
              <a:t>Input: Thông tin cá nhân của từng học sinh </a:t>
            </a:r>
          </a:p>
          <a:p>
            <a:pPr marL="1025525" lvl="1" indent="-222250" algn="just">
              <a:lnSpc>
                <a:spcPct val="150000"/>
              </a:lnSpc>
            </a:pPr>
            <a:r>
              <a:rPr lang="vi-VN" sz="2400"/>
              <a:t>Output:</a:t>
            </a:r>
            <a:r>
              <a:rPr lang="en-US" sz="2400"/>
              <a:t> </a:t>
            </a:r>
            <a:r>
              <a:rPr lang="vi-VN" sz="2400"/>
              <a:t>Thông</a:t>
            </a:r>
            <a:r>
              <a:rPr lang="en-US" sz="2400"/>
              <a:t> </a:t>
            </a:r>
            <a:r>
              <a:rPr lang="vi-VN" sz="2400"/>
              <a:t>tin</a:t>
            </a:r>
            <a:r>
              <a:rPr lang="en-US" sz="2400"/>
              <a:t> </a:t>
            </a:r>
            <a:r>
              <a:rPr lang="vi-VN" sz="2400"/>
              <a:t>cần khai thác về một học sinh, một</a:t>
            </a:r>
            <a:r>
              <a:rPr lang="en-US" sz="2400"/>
              <a:t> </a:t>
            </a:r>
            <a:r>
              <a:rPr lang="vi-VN" sz="2400"/>
              <a:t>lớp học sinh, một khối hay toàn trường.</a:t>
            </a:r>
            <a:endParaRPr lang="en-US" sz="24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DFF13983-8894-4465-9524-BB45D8912437}"/>
              </a:ext>
            </a:extLst>
          </p:cNvPr>
          <p:cNvSpPr>
            <a:spLocks noGrp="1"/>
          </p:cNvSpPr>
          <p:nvPr>
            <p:ph type="sldNum" sz="quarter" idx="12"/>
          </p:nvPr>
        </p:nvSpPr>
        <p:spPr/>
        <p:txBody>
          <a:bodyPr/>
          <a:lstStyle/>
          <a:p>
            <a:fld id="{FE1236C6-0024-4286-AA03-0A6E67CE63D4}" type="slidenum">
              <a:rPr lang="en-US" smtClean="0"/>
              <a:t>4</a:t>
            </a:fld>
            <a:endParaRPr lang="en-US"/>
          </a:p>
        </p:txBody>
      </p:sp>
    </p:spTree>
    <p:extLst>
      <p:ext uri="{BB962C8B-B14F-4D97-AF65-F5344CB8AC3E}">
        <p14:creationId xmlns:p14="http://schemas.microsoft.com/office/powerpoint/2010/main" val="271089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05255" y="28282"/>
            <a:ext cx="12086745"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46049" y="1112363"/>
            <a:ext cx="11544589" cy="5276080"/>
          </a:xfrm>
        </p:spPr>
        <p:txBody>
          <a:bodyPr>
            <a:noAutofit/>
          </a:bodyPr>
          <a:lstStyle/>
          <a:p>
            <a:pPr marL="0" indent="0" algn="just">
              <a:buNone/>
            </a:pPr>
            <a:r>
              <a:rPr lang="en-US" sz="2000" b="1">
                <a:solidFill>
                  <a:srgbClr val="0000FF"/>
                </a:solidFill>
              </a:rPr>
              <a:t>3.2. </a:t>
            </a:r>
            <a:r>
              <a:rPr lang="vi-VN" sz="2000" b="1">
                <a:solidFill>
                  <a:srgbClr val="0000FF"/>
                </a:solidFill>
              </a:rPr>
              <a:t>Dùng lưu đồ-sơ đồ khối (flowchart)</a:t>
            </a:r>
            <a:r>
              <a:rPr lang="en-US" sz="2000" b="1">
                <a:solidFill>
                  <a:srgbClr val="0000FF"/>
                </a:solidFill>
              </a:rPr>
              <a:t> (tt)</a:t>
            </a:r>
          </a:p>
          <a:p>
            <a:pPr marL="0" indent="0">
              <a:buNone/>
            </a:pPr>
            <a:r>
              <a:rPr lang="en-US" sz="2000" b="1">
                <a:solidFill>
                  <a:srgbClr val="FF0000"/>
                </a:solidFill>
              </a:rPr>
              <a:t>Ví dụ 4.14.</a:t>
            </a:r>
            <a:r>
              <a:rPr lang="en-US" sz="2000"/>
              <a:t>  </a:t>
            </a:r>
            <a:r>
              <a:rPr lang="en-US" altLang="zh-CN" sz="2000">
                <a:ea typeface="SimSun" pitchFamily="2" charset="-122"/>
              </a:rPr>
              <a:t>Tìm giá trị lớn nhất của một dãy N số nguyên</a:t>
            </a:r>
          </a:p>
          <a:p>
            <a:pPr marL="0" indent="0">
              <a:buNone/>
            </a:pPr>
            <a:r>
              <a:rPr lang="en-US" altLang="zh-CN" sz="2000" b="1">
                <a:solidFill>
                  <a:srgbClr val="FF0000"/>
                </a:solidFill>
                <a:ea typeface="SimSun" pitchFamily="2" charset="-122"/>
              </a:rPr>
              <a:t>Biểu diễn bằng lời (Ngôn ngữ tự nhiên)</a:t>
            </a:r>
          </a:p>
          <a:p>
            <a:pPr marL="519113" indent="-284163"/>
            <a:r>
              <a:rPr lang="en-US" altLang="zh-CN" sz="2000">
                <a:ea typeface="SimSun" pitchFamily="2" charset="-122"/>
              </a:rPr>
              <a:t>B1: Nhập N </a:t>
            </a:r>
          </a:p>
          <a:p>
            <a:pPr marL="519113" indent="-284163"/>
            <a:r>
              <a:rPr lang="en-US" altLang="zh-CN" sz="2000">
                <a:ea typeface="SimSun" pitchFamily="2" charset="-122"/>
              </a:rPr>
              <a:t>B2: Nhập dãy số a</a:t>
            </a:r>
            <a:r>
              <a:rPr lang="en-US" altLang="zh-CN" sz="2000" baseline="-25000">
                <a:ea typeface="SimSun" pitchFamily="2" charset="-122"/>
              </a:rPr>
              <a:t>i</a:t>
            </a:r>
            <a:r>
              <a:rPr lang="en-US" altLang="zh-CN" sz="2000">
                <a:ea typeface="SimSun" pitchFamily="2" charset="-122"/>
              </a:rPr>
              <a:t> gồm N số.</a:t>
            </a:r>
          </a:p>
          <a:p>
            <a:pPr marL="519113" indent="-284163"/>
            <a:r>
              <a:rPr lang="en-US" altLang="zh-CN" sz="2000">
                <a:ea typeface="SimSun" pitchFamily="2" charset="-122"/>
              </a:rPr>
              <a:t>B3: Gán giá trị a</a:t>
            </a:r>
            <a:r>
              <a:rPr lang="en-US" altLang="zh-CN" sz="2000" baseline="-25000">
                <a:ea typeface="SimSun" pitchFamily="2" charset="-122"/>
              </a:rPr>
              <a:t>1</a:t>
            </a:r>
            <a:r>
              <a:rPr lang="en-US" altLang="zh-CN" sz="2000">
                <a:ea typeface="SimSun" pitchFamily="2" charset="-122"/>
              </a:rPr>
              <a:t> cho Max, i</a:t>
            </a:r>
            <a:r>
              <a:rPr lang="en-US" altLang="zh-CN" sz="2000">
                <a:ea typeface="SimSun" pitchFamily="2" charset="-122"/>
                <a:sym typeface="Symbol" pitchFamily="18" charset="2"/>
              </a:rPr>
              <a:t>2</a:t>
            </a:r>
            <a:r>
              <a:rPr lang="en-US" altLang="zh-CN" sz="2000">
                <a:ea typeface="SimSun" pitchFamily="2" charset="-122"/>
              </a:rPr>
              <a:t>.</a:t>
            </a:r>
          </a:p>
          <a:p>
            <a:pPr marL="519113" indent="-284163"/>
            <a:r>
              <a:rPr lang="en-US" altLang="zh-CN" sz="2000">
                <a:ea typeface="SimSun" pitchFamily="2" charset="-122"/>
              </a:rPr>
              <a:t>B4: Nếu i &gt; N, thực hiện bước 8</a:t>
            </a:r>
            <a:endParaRPr lang="fr-FR" altLang="zh-CN" sz="2000">
              <a:ea typeface="SimSun" pitchFamily="2" charset="-122"/>
            </a:endParaRPr>
          </a:p>
          <a:p>
            <a:pPr marL="519113" indent="-284163"/>
            <a:r>
              <a:rPr lang="fr-FR" altLang="zh-CN" sz="2000">
                <a:ea typeface="SimSun" pitchFamily="2" charset="-122"/>
              </a:rPr>
              <a:t>B5: Nếu a</a:t>
            </a:r>
            <a:r>
              <a:rPr lang="fr-FR" altLang="zh-CN" sz="2000" baseline="-25000">
                <a:ea typeface="SimSun" pitchFamily="2" charset="-122"/>
              </a:rPr>
              <a:t>i</a:t>
            </a:r>
            <a:r>
              <a:rPr lang="fr-FR" altLang="zh-CN" sz="2000">
                <a:ea typeface="SimSun" pitchFamily="2" charset="-122"/>
              </a:rPr>
              <a:t> &gt; Max, gán giá trị a</a:t>
            </a:r>
            <a:r>
              <a:rPr lang="fr-FR" altLang="zh-CN" sz="2000" baseline="-25000">
                <a:ea typeface="SimSun" pitchFamily="2" charset="-122"/>
              </a:rPr>
              <a:t>i</a:t>
            </a:r>
            <a:r>
              <a:rPr lang="fr-FR" altLang="zh-CN" sz="2000">
                <a:ea typeface="SimSun" pitchFamily="2" charset="-122"/>
              </a:rPr>
              <a:t> cho Max.</a:t>
            </a:r>
            <a:endParaRPr lang="en-US" altLang="zh-CN" sz="2000">
              <a:ea typeface="SimSun" pitchFamily="2" charset="-122"/>
            </a:endParaRPr>
          </a:p>
          <a:p>
            <a:pPr marL="519113" indent="-284163"/>
            <a:r>
              <a:rPr lang="en-US" altLang="zh-CN" sz="2000">
                <a:ea typeface="SimSun" pitchFamily="2" charset="-122"/>
              </a:rPr>
              <a:t>B6: Tăng i lên 1 đơn vị.</a:t>
            </a:r>
          </a:p>
          <a:p>
            <a:pPr marL="519113" indent="-284163"/>
            <a:r>
              <a:rPr lang="en-US" altLang="zh-CN" sz="2000">
                <a:ea typeface="SimSun" pitchFamily="2" charset="-122"/>
              </a:rPr>
              <a:t>B7: Quay lên B4.</a:t>
            </a:r>
          </a:p>
          <a:p>
            <a:pPr marL="519113" indent="-284163"/>
            <a:r>
              <a:rPr lang="en-US" altLang="zh-CN" sz="2000">
                <a:ea typeface="SimSun" pitchFamily="2" charset="-122"/>
              </a:rPr>
              <a:t>B8: Thông báo: Max là giá trị lớn nhất dãy</a:t>
            </a:r>
          </a:p>
          <a:p>
            <a:pPr marL="519113" indent="-284163"/>
            <a:r>
              <a:rPr lang="en-US" altLang="zh-CN" sz="2000">
                <a:ea typeface="SimSun" pitchFamily="2" charset="-122"/>
              </a:rPr>
              <a:t>B9: Kết thúc.</a:t>
            </a:r>
          </a:p>
          <a:p>
            <a:pPr marL="0" indent="0">
              <a:buNone/>
            </a:pPr>
            <a:endParaRPr lang="en-US" sz="2000" b="1">
              <a:solidFill>
                <a:srgbClr val="FF0000"/>
              </a:solidFill>
            </a:endParaRPr>
          </a:p>
        </p:txBody>
      </p:sp>
      <p:grpSp>
        <p:nvGrpSpPr>
          <p:cNvPr id="4" name="Group 3"/>
          <p:cNvGrpSpPr/>
          <p:nvPr/>
        </p:nvGrpSpPr>
        <p:grpSpPr>
          <a:xfrm>
            <a:off x="6796210" y="1136821"/>
            <a:ext cx="5183664" cy="5158941"/>
            <a:chOff x="6499642" y="1136821"/>
            <a:chExt cx="5183664" cy="5158941"/>
          </a:xfrm>
        </p:grpSpPr>
        <p:cxnSp>
          <p:nvCxnSpPr>
            <p:cNvPr id="5" name="Straight Arrow Connector 4"/>
            <p:cNvCxnSpPr>
              <a:stCxn id="11" idx="2"/>
              <a:endCxn id="13" idx="0"/>
            </p:cNvCxnSpPr>
            <p:nvPr/>
          </p:nvCxnSpPr>
          <p:spPr>
            <a:xfrm>
              <a:off x="7710607" y="4661587"/>
              <a:ext cx="1" cy="240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6499642" y="1136821"/>
              <a:ext cx="5183664" cy="5158941"/>
              <a:chOff x="6549070" y="1136821"/>
              <a:chExt cx="5183664" cy="5158941"/>
            </a:xfrm>
          </p:grpSpPr>
          <p:sp>
            <p:nvSpPr>
              <p:cNvPr id="8" name="Oval 7"/>
              <p:cNvSpPr/>
              <p:nvPr/>
            </p:nvSpPr>
            <p:spPr>
              <a:xfrm>
                <a:off x="6963022" y="1136821"/>
                <a:ext cx="1421027" cy="6425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Bắt đầu</a:t>
                </a:r>
              </a:p>
            </p:txBody>
          </p:sp>
          <p:sp>
            <p:nvSpPr>
              <p:cNvPr id="9" name="Flowchart: Data 8"/>
              <p:cNvSpPr/>
              <p:nvPr/>
            </p:nvSpPr>
            <p:spPr>
              <a:xfrm>
                <a:off x="6549070" y="2075935"/>
                <a:ext cx="2248930" cy="654908"/>
              </a:xfrm>
              <a:prstGeom prst="flowChartInputOutpu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itchFamily="18" charset="0"/>
                    <a:cs typeface="Times New Roman" pitchFamily="18" charset="0"/>
                  </a:rPr>
                  <a:t>Nhập N và dãy số a</a:t>
                </a:r>
                <a:r>
                  <a:rPr lang="en-US" sz="1400" baseline="-25000">
                    <a:solidFill>
                      <a:schemeClr val="tx1"/>
                    </a:solidFill>
                    <a:latin typeface="Times New Roman" pitchFamily="18" charset="0"/>
                    <a:cs typeface="Times New Roman" pitchFamily="18" charset="0"/>
                  </a:rPr>
                  <a:t>1</a:t>
                </a:r>
                <a:r>
                  <a:rPr lang="en-US" sz="1400">
                    <a:solidFill>
                      <a:schemeClr val="tx1"/>
                    </a:solidFill>
                    <a:latin typeface="Times New Roman" pitchFamily="18" charset="0"/>
                    <a:cs typeface="Times New Roman" pitchFamily="18" charset="0"/>
                  </a:rPr>
                  <a:t>, a</a:t>
                </a:r>
                <a:r>
                  <a:rPr lang="en-US" sz="1400" baseline="-25000">
                    <a:solidFill>
                      <a:schemeClr val="tx1"/>
                    </a:solidFill>
                    <a:latin typeface="Times New Roman" pitchFamily="18" charset="0"/>
                    <a:cs typeface="Times New Roman" pitchFamily="18" charset="0"/>
                  </a:rPr>
                  <a:t>2</a:t>
                </a:r>
                <a:r>
                  <a:rPr lang="en-US" sz="1400">
                    <a:solidFill>
                      <a:schemeClr val="tx1"/>
                    </a:solidFill>
                    <a:latin typeface="Times New Roman" pitchFamily="18" charset="0"/>
                    <a:cs typeface="Times New Roman" pitchFamily="18" charset="0"/>
                  </a:rPr>
                  <a:t>,..a</a:t>
                </a:r>
                <a:r>
                  <a:rPr lang="en-US" sz="1400" baseline="-25000">
                    <a:solidFill>
                      <a:schemeClr val="tx1"/>
                    </a:solidFill>
                    <a:latin typeface="Times New Roman" pitchFamily="18" charset="0"/>
                    <a:cs typeface="Times New Roman" pitchFamily="18" charset="0"/>
                  </a:rPr>
                  <a:t>n</a:t>
                </a:r>
              </a:p>
            </p:txBody>
          </p:sp>
          <p:sp>
            <p:nvSpPr>
              <p:cNvPr id="10" name="Rectangle 9"/>
              <p:cNvSpPr/>
              <p:nvPr/>
            </p:nvSpPr>
            <p:spPr>
              <a:xfrm>
                <a:off x="6814740" y="3033581"/>
                <a:ext cx="1692876" cy="6301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Max </a:t>
                </a:r>
                <a:r>
                  <a:rPr lang="en-US">
                    <a:solidFill>
                      <a:schemeClr val="tx1"/>
                    </a:solidFill>
                    <a:latin typeface="Times New Roman" pitchFamily="18" charset="0"/>
                    <a:cs typeface="Times New Roman" pitchFamily="18" charset="0"/>
                    <a:sym typeface="Symbol"/>
                  </a:rPr>
                  <a:t> a</a:t>
                </a:r>
                <a:r>
                  <a:rPr lang="en-US" baseline="-25000">
                    <a:solidFill>
                      <a:schemeClr val="tx1"/>
                    </a:solidFill>
                    <a:latin typeface="Times New Roman" pitchFamily="18" charset="0"/>
                    <a:cs typeface="Times New Roman" pitchFamily="18" charset="0"/>
                    <a:sym typeface="Symbol"/>
                  </a:rPr>
                  <a:t>1</a:t>
                </a:r>
              </a:p>
              <a:p>
                <a:pPr algn="ctr"/>
                <a:r>
                  <a:rPr lang="en-US">
                    <a:solidFill>
                      <a:schemeClr val="tx1"/>
                    </a:solidFill>
                    <a:latin typeface="Times New Roman" pitchFamily="18" charset="0"/>
                    <a:cs typeface="Times New Roman" pitchFamily="18" charset="0"/>
                    <a:sym typeface="Symbol"/>
                  </a:rPr>
                  <a:t>i  2</a:t>
                </a:r>
                <a:endParaRPr lang="en-US">
                  <a:solidFill>
                    <a:schemeClr val="tx1"/>
                  </a:solidFill>
                  <a:latin typeface="Times New Roman" pitchFamily="18" charset="0"/>
                  <a:cs typeface="Times New Roman" pitchFamily="18" charset="0"/>
                </a:endParaRPr>
              </a:p>
            </p:txBody>
          </p:sp>
          <p:sp>
            <p:nvSpPr>
              <p:cNvPr id="11" name="Flowchart: Decision 10"/>
              <p:cNvSpPr/>
              <p:nvPr/>
            </p:nvSpPr>
            <p:spPr>
              <a:xfrm>
                <a:off x="6814743" y="3944895"/>
                <a:ext cx="1890583" cy="716692"/>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i&gt;N</a:t>
                </a:r>
              </a:p>
            </p:txBody>
          </p:sp>
          <p:sp>
            <p:nvSpPr>
              <p:cNvPr id="12" name="Folded Corner 11"/>
              <p:cNvSpPr/>
              <p:nvPr/>
            </p:nvSpPr>
            <p:spPr>
              <a:xfrm>
                <a:off x="9026601" y="4071552"/>
                <a:ext cx="1668163" cy="463378"/>
              </a:xfrm>
              <a:prstGeom prst="foldedCorner">
                <a:avLst>
                  <a:gd name="adj" fmla="val 5000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latin typeface="Times New Roman" pitchFamily="18" charset="0"/>
                    <a:cs typeface="Times New Roman" pitchFamily="18" charset="0"/>
                  </a:rPr>
                  <a:t>Hiển thị Max</a:t>
                </a:r>
              </a:p>
            </p:txBody>
          </p:sp>
          <p:sp>
            <p:nvSpPr>
              <p:cNvPr id="13" name="Flowchart: Decision 12"/>
              <p:cNvSpPr/>
              <p:nvPr/>
            </p:nvSpPr>
            <p:spPr>
              <a:xfrm>
                <a:off x="6814743" y="4902543"/>
                <a:ext cx="1890585" cy="716692"/>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a</a:t>
                </a:r>
                <a:r>
                  <a:rPr lang="en-US" baseline="-25000">
                    <a:solidFill>
                      <a:schemeClr val="tx1"/>
                    </a:solidFill>
                    <a:latin typeface="Times New Roman" pitchFamily="18" charset="0"/>
                    <a:cs typeface="Times New Roman" pitchFamily="18" charset="0"/>
                  </a:rPr>
                  <a:t>i</a:t>
                </a:r>
                <a:r>
                  <a:rPr lang="en-US">
                    <a:solidFill>
                      <a:schemeClr val="tx1"/>
                    </a:solidFill>
                    <a:latin typeface="Times New Roman" pitchFamily="18" charset="0"/>
                    <a:cs typeface="Times New Roman" pitchFamily="18" charset="0"/>
                  </a:rPr>
                  <a:t>&gt;Max</a:t>
                </a:r>
              </a:p>
            </p:txBody>
          </p:sp>
          <p:sp>
            <p:nvSpPr>
              <p:cNvPr id="14" name="Rectangle 13"/>
              <p:cNvSpPr/>
              <p:nvPr/>
            </p:nvSpPr>
            <p:spPr>
              <a:xfrm>
                <a:off x="6913594" y="5887989"/>
                <a:ext cx="1692876" cy="4077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i </a:t>
                </a:r>
                <a:r>
                  <a:rPr lang="en-US">
                    <a:solidFill>
                      <a:schemeClr val="tx1"/>
                    </a:solidFill>
                    <a:latin typeface="Times New Roman" pitchFamily="18" charset="0"/>
                    <a:cs typeface="Times New Roman" pitchFamily="18" charset="0"/>
                    <a:sym typeface="Symbol"/>
                  </a:rPr>
                  <a:t> i + 1</a:t>
                </a:r>
                <a:endParaRPr lang="en-US">
                  <a:solidFill>
                    <a:schemeClr val="tx1"/>
                  </a:solidFill>
                  <a:latin typeface="Times New Roman" pitchFamily="18" charset="0"/>
                  <a:cs typeface="Times New Roman" pitchFamily="18" charset="0"/>
                </a:endParaRPr>
              </a:p>
            </p:txBody>
          </p:sp>
          <p:sp>
            <p:nvSpPr>
              <p:cNvPr id="15" name="Rectangle 14"/>
              <p:cNvSpPr/>
              <p:nvPr/>
            </p:nvSpPr>
            <p:spPr>
              <a:xfrm>
                <a:off x="9026601" y="5057002"/>
                <a:ext cx="1155358" cy="4077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Max </a:t>
                </a:r>
                <a:r>
                  <a:rPr lang="en-US">
                    <a:solidFill>
                      <a:schemeClr val="tx1"/>
                    </a:solidFill>
                    <a:latin typeface="Times New Roman" pitchFamily="18" charset="0"/>
                    <a:cs typeface="Times New Roman" pitchFamily="18" charset="0"/>
                    <a:sym typeface="Symbol"/>
                  </a:rPr>
                  <a:t> a</a:t>
                </a:r>
                <a:r>
                  <a:rPr lang="en-US" baseline="-25000">
                    <a:solidFill>
                      <a:schemeClr val="tx1"/>
                    </a:solidFill>
                    <a:latin typeface="Times New Roman" pitchFamily="18" charset="0"/>
                    <a:cs typeface="Times New Roman" pitchFamily="18" charset="0"/>
                    <a:sym typeface="Symbol"/>
                  </a:rPr>
                  <a:t>i</a:t>
                </a:r>
                <a:endParaRPr lang="en-US" baseline="-25000">
                  <a:solidFill>
                    <a:schemeClr val="tx1"/>
                  </a:solidFill>
                  <a:latin typeface="Times New Roman" pitchFamily="18" charset="0"/>
                  <a:cs typeface="Times New Roman" pitchFamily="18" charset="0"/>
                </a:endParaRPr>
              </a:p>
            </p:txBody>
          </p:sp>
          <p:sp>
            <p:nvSpPr>
              <p:cNvPr id="16" name="Oval 15"/>
              <p:cNvSpPr/>
              <p:nvPr/>
            </p:nvSpPr>
            <p:spPr>
              <a:xfrm>
                <a:off x="10311707" y="5653211"/>
                <a:ext cx="1421027" cy="6425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Kết thúc</a:t>
                </a:r>
              </a:p>
            </p:txBody>
          </p:sp>
          <p:cxnSp>
            <p:nvCxnSpPr>
              <p:cNvPr id="17" name="Straight Arrow Connector 16"/>
              <p:cNvCxnSpPr>
                <a:stCxn id="8" idx="4"/>
                <a:endCxn id="9" idx="1"/>
              </p:cNvCxnSpPr>
              <p:nvPr/>
            </p:nvCxnSpPr>
            <p:spPr>
              <a:xfrm flipH="1">
                <a:off x="7673535" y="1779372"/>
                <a:ext cx="1" cy="2965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661177" y="2730843"/>
                <a:ext cx="1" cy="2965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760031" y="3663776"/>
                <a:ext cx="1" cy="2965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8705326" y="4303241"/>
                <a:ext cx="32127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a:endCxn id="15" idx="1"/>
              </p:cNvCxnSpPr>
              <p:nvPr/>
            </p:nvCxnSpPr>
            <p:spPr>
              <a:xfrm>
                <a:off x="8705328" y="5260889"/>
                <a:ext cx="32127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2"/>
                <a:endCxn id="14" idx="3"/>
              </p:cNvCxnSpPr>
              <p:nvPr/>
            </p:nvCxnSpPr>
            <p:spPr>
              <a:xfrm rot="5400000">
                <a:off x="8791825" y="5279420"/>
                <a:ext cx="627101" cy="9978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4" idx="1"/>
                <a:endCxn id="11" idx="1"/>
              </p:cNvCxnSpPr>
              <p:nvPr/>
            </p:nvCxnSpPr>
            <p:spPr>
              <a:xfrm rot="10800000">
                <a:off x="6814744" y="4303242"/>
                <a:ext cx="98851" cy="1788635"/>
              </a:xfrm>
              <a:prstGeom prst="bentConnector3">
                <a:avLst>
                  <a:gd name="adj1" fmla="val 33125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3"/>
                <a:endCxn id="16" idx="0"/>
              </p:cNvCxnSpPr>
              <p:nvPr/>
            </p:nvCxnSpPr>
            <p:spPr>
              <a:xfrm>
                <a:off x="10694764" y="4303241"/>
                <a:ext cx="327457" cy="134997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390220" y="3910913"/>
                <a:ext cx="612668" cy="323165"/>
              </a:xfrm>
              <a:prstGeom prst="rect">
                <a:avLst/>
              </a:prstGeom>
              <a:noFill/>
            </p:spPr>
            <p:txBody>
              <a:bodyPr wrap="none" rtlCol="0">
                <a:spAutoFit/>
              </a:bodyPr>
              <a:lstStyle/>
              <a:p>
                <a:r>
                  <a:rPr lang="en-US" sz="1500">
                    <a:latin typeface="Times New Roman" pitchFamily="18" charset="0"/>
                    <a:cs typeface="Times New Roman" pitchFamily="18" charset="0"/>
                  </a:rPr>
                  <a:t>Đúng</a:t>
                </a:r>
              </a:p>
            </p:txBody>
          </p:sp>
          <p:sp>
            <p:nvSpPr>
              <p:cNvPr id="26" name="TextBox 25"/>
              <p:cNvSpPr txBox="1"/>
              <p:nvPr/>
            </p:nvSpPr>
            <p:spPr>
              <a:xfrm>
                <a:off x="8384049" y="4897905"/>
                <a:ext cx="612668" cy="323165"/>
              </a:xfrm>
              <a:prstGeom prst="rect">
                <a:avLst/>
              </a:prstGeom>
              <a:noFill/>
            </p:spPr>
            <p:txBody>
              <a:bodyPr wrap="none" rtlCol="0">
                <a:spAutoFit/>
              </a:bodyPr>
              <a:lstStyle/>
              <a:p>
                <a:r>
                  <a:rPr lang="en-US" sz="1500">
                    <a:latin typeface="Times New Roman" pitchFamily="18" charset="0"/>
                    <a:cs typeface="Times New Roman" pitchFamily="18" charset="0"/>
                  </a:rPr>
                  <a:t>Đúng</a:t>
                </a:r>
              </a:p>
            </p:txBody>
          </p:sp>
          <p:sp>
            <p:nvSpPr>
              <p:cNvPr id="27" name="TextBox 26"/>
              <p:cNvSpPr txBox="1"/>
              <p:nvPr/>
            </p:nvSpPr>
            <p:spPr>
              <a:xfrm>
                <a:off x="7295652" y="4616447"/>
                <a:ext cx="429926" cy="323165"/>
              </a:xfrm>
              <a:prstGeom prst="rect">
                <a:avLst/>
              </a:prstGeom>
              <a:noFill/>
            </p:spPr>
            <p:txBody>
              <a:bodyPr wrap="none" rtlCol="0">
                <a:spAutoFit/>
              </a:bodyPr>
              <a:lstStyle/>
              <a:p>
                <a:r>
                  <a:rPr lang="en-US" sz="1500">
                    <a:latin typeface="Times New Roman" pitchFamily="18" charset="0"/>
                    <a:cs typeface="Times New Roman" pitchFamily="18" charset="0"/>
                  </a:rPr>
                  <a:t>Sai</a:t>
                </a:r>
              </a:p>
            </p:txBody>
          </p:sp>
          <p:sp>
            <p:nvSpPr>
              <p:cNvPr id="28" name="TextBox 27"/>
              <p:cNvSpPr txBox="1"/>
              <p:nvPr/>
            </p:nvSpPr>
            <p:spPr>
              <a:xfrm>
                <a:off x="7268324" y="5561733"/>
                <a:ext cx="429926" cy="323165"/>
              </a:xfrm>
              <a:prstGeom prst="rect">
                <a:avLst/>
              </a:prstGeom>
              <a:noFill/>
            </p:spPr>
            <p:txBody>
              <a:bodyPr wrap="none" rtlCol="0">
                <a:spAutoFit/>
              </a:bodyPr>
              <a:lstStyle/>
              <a:p>
                <a:r>
                  <a:rPr lang="en-US" sz="1500">
                    <a:latin typeface="Times New Roman" pitchFamily="18" charset="0"/>
                    <a:cs typeface="Times New Roman" pitchFamily="18" charset="0"/>
                  </a:rPr>
                  <a:t>Sai</a:t>
                </a:r>
              </a:p>
            </p:txBody>
          </p:sp>
          <p:cxnSp>
            <p:nvCxnSpPr>
              <p:cNvPr id="29" name="Straight Arrow Connector 28"/>
              <p:cNvCxnSpPr/>
              <p:nvPr/>
            </p:nvCxnSpPr>
            <p:spPr>
              <a:xfrm flipH="1">
                <a:off x="7760036" y="5600692"/>
                <a:ext cx="1" cy="2965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8696058" y="1249403"/>
            <a:ext cx="2252022" cy="369332"/>
          </a:xfrm>
          <a:prstGeom prst="rect">
            <a:avLst/>
          </a:prstGeom>
          <a:noFill/>
          <a:ln>
            <a:solidFill>
              <a:schemeClr val="tx1"/>
            </a:solidFill>
          </a:ln>
        </p:spPr>
        <p:txBody>
          <a:bodyPr wrap="square" rtlCol="0">
            <a:spAutoFit/>
          </a:bodyPr>
          <a:lstStyle/>
          <a:p>
            <a:r>
              <a:rPr lang="en-US" b="1">
                <a:solidFill>
                  <a:srgbClr val="FF0000"/>
                </a:solidFill>
                <a:latin typeface="Times New Roman" pitchFamily="18" charset="0"/>
                <a:cs typeface="Times New Roman" pitchFamily="18" charset="0"/>
              </a:rPr>
              <a:t>Mô tả bằng lưu đồ</a:t>
            </a:r>
          </a:p>
        </p:txBody>
      </p:sp>
      <p:sp>
        <p:nvSpPr>
          <p:cNvPr id="30" name="Rectangle 29"/>
          <p:cNvSpPr/>
          <p:nvPr/>
        </p:nvSpPr>
        <p:spPr>
          <a:xfrm>
            <a:off x="6647935" y="1087393"/>
            <a:ext cx="5436973" cy="52639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40</a:t>
            </a:fld>
            <a:endParaRPr lang="en-US" altLang="en-US" sz="1800" b="1">
              <a:solidFill>
                <a:schemeClr val="bg1"/>
              </a:solidFill>
              <a:latin typeface="Courier New" pitchFamily="49" charset="0"/>
              <a:cs typeface="Courier New" pitchFamily="49" charset="0"/>
            </a:endParaRPr>
          </a:p>
        </p:txBody>
      </p:sp>
      <p:sp>
        <p:nvSpPr>
          <p:cNvPr id="32" name="Slide Number Placeholder 31">
            <a:extLst>
              <a:ext uri="{FF2B5EF4-FFF2-40B4-BE49-F238E27FC236}">
                <a16:creationId xmlns:a16="http://schemas.microsoft.com/office/drawing/2014/main" id="{FA8AF8D0-0CD5-4A31-AA04-0253D4F8B55F}"/>
              </a:ext>
            </a:extLst>
          </p:cNvPr>
          <p:cNvSpPr>
            <a:spLocks noGrp="1"/>
          </p:cNvSpPr>
          <p:nvPr>
            <p:ph type="sldNum" sz="quarter" idx="12"/>
          </p:nvPr>
        </p:nvSpPr>
        <p:spPr/>
        <p:txBody>
          <a:bodyPr/>
          <a:lstStyle/>
          <a:p>
            <a:fld id="{FE1236C6-0024-4286-AA03-0A6E67CE63D4}" type="slidenum">
              <a:rPr lang="en-US" smtClean="0"/>
              <a:t>40</a:t>
            </a:fld>
            <a:endParaRPr lang="en-US"/>
          </a:p>
        </p:txBody>
      </p:sp>
    </p:spTree>
    <p:extLst>
      <p:ext uri="{BB962C8B-B14F-4D97-AF65-F5344CB8AC3E}">
        <p14:creationId xmlns:p14="http://schemas.microsoft.com/office/powerpoint/2010/main" val="3434273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77617" y="28282"/>
            <a:ext cx="12014383"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07053" y="1112363"/>
            <a:ext cx="10977894" cy="4958499"/>
          </a:xfrm>
        </p:spPr>
        <p:txBody>
          <a:bodyPr>
            <a:noAutofit/>
          </a:bodyPr>
          <a:lstStyle/>
          <a:p>
            <a:pPr marL="0" indent="0" algn="just">
              <a:buNone/>
            </a:pPr>
            <a:r>
              <a:rPr lang="en-US" sz="2600" b="1">
                <a:solidFill>
                  <a:srgbClr val="FF0000"/>
                </a:solidFill>
              </a:rPr>
              <a:t>3.3. </a:t>
            </a:r>
            <a:r>
              <a:rPr lang="vi-VN" sz="2600" b="1">
                <a:solidFill>
                  <a:srgbClr val="FF0000"/>
                </a:solidFill>
              </a:rPr>
              <a:t>Dùng </a:t>
            </a:r>
            <a:r>
              <a:rPr lang="en-US" sz="2600" b="1">
                <a:solidFill>
                  <a:srgbClr val="FF0000"/>
                </a:solidFill>
              </a:rPr>
              <a:t>mã giả (</a:t>
            </a:r>
            <a:r>
              <a:rPr lang="en-US" sz="2600">
                <a:solidFill>
                  <a:srgbClr val="0000FF"/>
                </a:solidFill>
              </a:rPr>
              <a:t>Dùng </a:t>
            </a:r>
            <a:r>
              <a:rPr lang="en-US" altLang="zh-CN" sz="2600">
                <a:solidFill>
                  <a:srgbClr val="0000FF"/>
                </a:solidFill>
                <a:ea typeface="SimSun" pitchFamily="2" charset="-122"/>
              </a:rPr>
              <a:t>ngôn ngữ tựa ngôn ngữ lập trình</a:t>
            </a:r>
            <a:r>
              <a:rPr lang="en-US" sz="2600" b="1">
                <a:solidFill>
                  <a:srgbClr val="FF0000"/>
                </a:solidFill>
              </a:rPr>
              <a:t>)</a:t>
            </a:r>
          </a:p>
          <a:p>
            <a:pPr algn="just">
              <a:lnSpc>
                <a:spcPct val="110000"/>
              </a:lnSpc>
            </a:pPr>
            <a:r>
              <a:rPr lang="en-US" altLang="zh-CN" sz="2400">
                <a:ea typeface="SimSun" pitchFamily="2" charset="-122"/>
              </a:rPr>
              <a:t>Mô tả thuật toán theo ngôn ngữ tựa ngôn ngữ lập trình. </a:t>
            </a:r>
            <a:r>
              <a:rPr lang="en-US" sz="2400">
                <a:ea typeface="SimSun" pitchFamily="2" charset="-122"/>
              </a:rPr>
              <a:t>Chúng ta sẽ vay mượn Ngôn ngữ lập trình nào đó để biểu diễn, ví dụ như Ngôn ngữ lập trình Pascal chẳng hạn.</a:t>
            </a:r>
          </a:p>
          <a:p>
            <a:pPr lvl="1" algn="just">
              <a:lnSpc>
                <a:spcPct val="110000"/>
              </a:lnSpc>
            </a:pPr>
            <a:r>
              <a:rPr lang="en-US" altLang="zh-CN" sz="2000">
                <a:ea typeface="SimSun" pitchFamily="2" charset="-122"/>
              </a:rPr>
              <a:t>Sử dụng các mệnh đề có cấu trúc chuẩn hóa</a:t>
            </a:r>
          </a:p>
          <a:p>
            <a:pPr lvl="1" algn="just">
              <a:lnSpc>
                <a:spcPct val="110000"/>
              </a:lnSpc>
            </a:pPr>
            <a:r>
              <a:rPr lang="en-US" altLang="zh-CN" sz="2000">
                <a:ea typeface="SimSun" pitchFamily="2" charset="-122"/>
              </a:rPr>
              <a:t>Vẫn dùng ngôn ngữ tự nhiên</a:t>
            </a:r>
          </a:p>
          <a:p>
            <a:pPr lvl="2" algn="just">
              <a:lnSpc>
                <a:spcPct val="110000"/>
              </a:lnSpc>
            </a:pPr>
            <a:r>
              <a:rPr lang="en-US" altLang="zh-CN" sz="2000">
                <a:ea typeface="SimSun" pitchFamily="2" charset="-122"/>
              </a:rPr>
              <a:t>Có thể sử dụng các ký hiệu toán học</a:t>
            </a:r>
          </a:p>
          <a:p>
            <a:pPr lvl="2" algn="just">
              <a:lnSpc>
                <a:spcPct val="110000"/>
              </a:lnSpc>
            </a:pPr>
            <a:r>
              <a:rPr lang="en-US" altLang="zh-CN" sz="2000">
                <a:ea typeface="SimSun" pitchFamily="2" charset="-122"/>
              </a:rPr>
              <a:t>Có thể sử dụng cấu trúc kiểu thủ tục</a:t>
            </a:r>
            <a:r>
              <a:rPr lang="fr-FR" altLang="zh-CN" sz="2000">
                <a:ea typeface="SimSun" pitchFamily="2" charset="-122"/>
              </a:rPr>
              <a:t> </a:t>
            </a:r>
          </a:p>
          <a:p>
            <a:pPr lvl="3" algn="just">
              <a:lnSpc>
                <a:spcPct val="110000"/>
              </a:lnSpc>
            </a:pPr>
            <a:r>
              <a:rPr lang="en-US" altLang="zh-CN" sz="1800">
                <a:ea typeface="SimSun" pitchFamily="2" charset="-122"/>
              </a:rPr>
              <a:t>Trình bày thuật toán đệ quy</a:t>
            </a:r>
          </a:p>
          <a:p>
            <a:pPr lvl="3" algn="just">
              <a:lnSpc>
                <a:spcPct val="110000"/>
              </a:lnSpc>
            </a:pPr>
            <a:r>
              <a:rPr lang="en-US" altLang="zh-CN" sz="1800">
                <a:ea typeface="SimSun" pitchFamily="2" charset="-122"/>
              </a:rPr>
              <a:t>Trình bày thuật toán phức tạp dưới nhiều cấp độ</a:t>
            </a:r>
            <a:r>
              <a:rPr lang="fr-FR" altLang="zh-CN" sz="2000">
                <a:ea typeface="SimSun" pitchFamily="2" charset="-122"/>
              </a:rPr>
              <a:t> </a:t>
            </a:r>
            <a:endParaRPr lang="en-US" altLang="zh-CN" sz="1800">
              <a:ea typeface="SimSun" pitchFamily="2" charset="-122"/>
            </a:endParaRPr>
          </a:p>
          <a:p>
            <a:pPr algn="just">
              <a:lnSpc>
                <a:spcPct val="110000"/>
              </a:lnSpc>
            </a:pPr>
            <a:r>
              <a:rPr lang="en-US" altLang="zh-CN" sz="2400">
                <a:ea typeface="SimSun" pitchFamily="2" charset="-122"/>
              </a:rPr>
              <a:t>Tiện lợi, đơn giản, và dễ hiểu.</a:t>
            </a:r>
            <a:endParaRPr lang="en-US" sz="16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41</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446F249D-6BA7-4276-967E-8CCF2FE21033}"/>
              </a:ext>
            </a:extLst>
          </p:cNvPr>
          <p:cNvSpPr>
            <a:spLocks noGrp="1"/>
          </p:cNvSpPr>
          <p:nvPr>
            <p:ph type="sldNum" sz="quarter" idx="12"/>
          </p:nvPr>
        </p:nvSpPr>
        <p:spPr/>
        <p:txBody>
          <a:bodyPr/>
          <a:lstStyle/>
          <a:p>
            <a:fld id="{FE1236C6-0024-4286-AA03-0A6E67CE63D4}" type="slidenum">
              <a:rPr lang="en-US" smtClean="0"/>
              <a:t>41</a:t>
            </a:fld>
            <a:endParaRPr lang="en-US"/>
          </a:p>
        </p:txBody>
      </p:sp>
    </p:spTree>
    <p:extLst>
      <p:ext uri="{BB962C8B-B14F-4D97-AF65-F5344CB8AC3E}">
        <p14:creationId xmlns:p14="http://schemas.microsoft.com/office/powerpoint/2010/main" val="427212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49980" y="28282"/>
            <a:ext cx="11942020"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600" b="1">
                <a:solidFill>
                  <a:srgbClr val="0000FF"/>
                </a:solidFill>
              </a:rPr>
              <a:t>3.3.1. Cấu trúc thường gặp</a:t>
            </a:r>
          </a:p>
          <a:p>
            <a:pPr marL="803275" indent="-346075"/>
            <a:r>
              <a:rPr lang="en-US" altLang="zh-CN" sz="2400" b="1">
                <a:ea typeface="SimSun" pitchFamily="2" charset="-122"/>
              </a:rPr>
              <a:t>Phát biểu gán</a:t>
            </a:r>
          </a:p>
          <a:p>
            <a:pPr marL="803275" indent="-346075"/>
            <a:r>
              <a:rPr lang="en-US" altLang="zh-CN" sz="2400" b="1">
                <a:ea typeface="SimSun" pitchFamily="2" charset="-122"/>
              </a:rPr>
              <a:t>Lựa chọn</a:t>
            </a:r>
          </a:p>
          <a:p>
            <a:pPr marL="803275" indent="-346075"/>
            <a:r>
              <a:rPr lang="en-US" altLang="zh-CN" sz="2400" b="1">
                <a:ea typeface="SimSun" pitchFamily="2" charset="-122"/>
              </a:rPr>
              <a:t>Lặp</a:t>
            </a:r>
          </a:p>
          <a:p>
            <a:pPr marL="803275" indent="-346075"/>
            <a:r>
              <a:rPr lang="en-US" altLang="zh-CN" sz="2400" b="1">
                <a:ea typeface="SimSun" pitchFamily="2" charset="-122"/>
              </a:rPr>
              <a:t>Nhảy</a:t>
            </a:r>
          </a:p>
          <a:p>
            <a:pPr marL="803275" indent="-346075"/>
            <a:r>
              <a:rPr lang="en-US" altLang="zh-CN" sz="2400" b="1">
                <a:ea typeface="SimSun" pitchFamily="2" charset="-122"/>
              </a:rPr>
              <a:t>Hàm</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42</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D448D71F-CD58-436F-82A4-0FA9C6D48205}"/>
              </a:ext>
            </a:extLst>
          </p:cNvPr>
          <p:cNvSpPr>
            <a:spLocks noGrp="1"/>
          </p:cNvSpPr>
          <p:nvPr>
            <p:ph type="sldNum" sz="quarter" idx="12"/>
          </p:nvPr>
        </p:nvSpPr>
        <p:spPr/>
        <p:txBody>
          <a:bodyPr/>
          <a:lstStyle/>
          <a:p>
            <a:fld id="{FE1236C6-0024-4286-AA03-0A6E67CE63D4}" type="slidenum">
              <a:rPr lang="en-US" smtClean="0"/>
              <a:t>42</a:t>
            </a:fld>
            <a:endParaRPr lang="en-US"/>
          </a:p>
        </p:txBody>
      </p:sp>
    </p:spTree>
    <p:extLst>
      <p:ext uri="{BB962C8B-B14F-4D97-AF65-F5344CB8AC3E}">
        <p14:creationId xmlns:p14="http://schemas.microsoft.com/office/powerpoint/2010/main" val="420075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92098" y="28282"/>
            <a:ext cx="12099902"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600" b="1">
                <a:solidFill>
                  <a:srgbClr val="0000FF"/>
                </a:solidFill>
              </a:rPr>
              <a:t>3.3.1. Cấu trúc thường gặp (tt)</a:t>
            </a:r>
          </a:p>
          <a:p>
            <a:pPr marL="803275" indent="-346075"/>
            <a:r>
              <a:rPr lang="en-US" altLang="zh-CN" sz="2400" b="1">
                <a:solidFill>
                  <a:srgbClr val="FF0000"/>
                </a:solidFill>
                <a:ea typeface="SimSun" pitchFamily="2" charset="-122"/>
              </a:rPr>
              <a:t>Phát biểu gán: </a:t>
            </a:r>
            <a:r>
              <a:rPr lang="en-US" altLang="zh-CN" sz="2400">
                <a:ea typeface="SimSun" pitchFamily="2" charset="-122"/>
              </a:rPr>
              <a:t>Đặt giá trị cho một biến</a:t>
            </a:r>
          </a:p>
          <a:p>
            <a:pPr lvl="3">
              <a:buFont typeface="Arial" pitchFamily="34" charset="0"/>
              <a:buNone/>
            </a:pPr>
            <a:r>
              <a:rPr lang="en-US" altLang="zh-CN" sz="2400">
                <a:ea typeface="SimSun" pitchFamily="2" charset="-122"/>
              </a:rPr>
              <a:t>Max := a</a:t>
            </a:r>
            <a:r>
              <a:rPr lang="en-US" altLang="zh-CN" sz="2400" baseline="-25000">
                <a:ea typeface="SimSun" pitchFamily="2" charset="-122"/>
              </a:rPr>
              <a:t>1</a:t>
            </a:r>
          </a:p>
          <a:p>
            <a:pPr lvl="3">
              <a:buFont typeface="Arial" pitchFamily="34" charset="0"/>
              <a:buNone/>
            </a:pPr>
            <a:r>
              <a:rPr lang="en-US" altLang="zh-CN" sz="2400">
                <a:ea typeface="SimSun" pitchFamily="2" charset="-122"/>
              </a:rPr>
              <a:t>Max </a:t>
            </a:r>
            <a:r>
              <a:rPr lang="en-US" altLang="zh-CN" sz="2400">
                <a:ea typeface="SimSun" pitchFamily="2" charset="-122"/>
                <a:sym typeface="Symbol" pitchFamily="18" charset="2"/>
              </a:rPr>
              <a:t></a:t>
            </a:r>
            <a:r>
              <a:rPr lang="en-US" altLang="zh-CN" sz="2400">
                <a:ea typeface="SimSun" pitchFamily="2" charset="-122"/>
              </a:rPr>
              <a:t>a</a:t>
            </a:r>
            <a:r>
              <a:rPr lang="en-US" altLang="zh-CN" sz="2400" baseline="-25000">
                <a:ea typeface="SimSun" pitchFamily="2" charset="-122"/>
              </a:rPr>
              <a:t>1</a:t>
            </a:r>
          </a:p>
          <a:p>
            <a:pPr lvl="3">
              <a:spcBef>
                <a:spcPct val="0"/>
              </a:spcBef>
              <a:buNone/>
            </a:pPr>
            <a:r>
              <a:rPr lang="en-US" altLang="zh-CN" sz="2400">
                <a:ea typeface="SimSun" pitchFamily="2" charset="-122"/>
                <a:sym typeface="Symbol" pitchFamily="18" charset="2"/>
              </a:rPr>
              <a:t>n </a:t>
            </a:r>
            <a:r>
              <a:rPr lang="en-US" altLang="zh-CN" sz="2400">
                <a:ea typeface="SimSun" pitchFamily="2" charset="-122"/>
              </a:rPr>
              <a:t>  n + 1	</a:t>
            </a:r>
          </a:p>
        </p:txBody>
      </p:sp>
      <p:sp>
        <p:nvSpPr>
          <p:cNvPr id="7" name="Rectangle 6"/>
          <p:cNvSpPr/>
          <p:nvPr/>
        </p:nvSpPr>
        <p:spPr>
          <a:xfrm>
            <a:off x="1133699" y="2020328"/>
            <a:ext cx="10070758" cy="14086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451D2B60-FCBD-47F2-BB63-29CB18B8726E}"/>
              </a:ext>
            </a:extLst>
          </p:cNvPr>
          <p:cNvSpPr>
            <a:spLocks noGrp="1"/>
          </p:cNvSpPr>
          <p:nvPr>
            <p:ph type="sldNum" sz="quarter" idx="12"/>
          </p:nvPr>
        </p:nvSpPr>
        <p:spPr/>
        <p:txBody>
          <a:bodyPr/>
          <a:lstStyle/>
          <a:p>
            <a:fld id="{FE1236C6-0024-4286-AA03-0A6E67CE63D4}" type="slidenum">
              <a:rPr lang="en-US" smtClean="0"/>
              <a:t>43</a:t>
            </a:fld>
            <a:endParaRPr lang="en-US"/>
          </a:p>
        </p:txBody>
      </p:sp>
    </p:spTree>
    <p:extLst>
      <p:ext uri="{BB962C8B-B14F-4D97-AF65-F5344CB8AC3E}">
        <p14:creationId xmlns:p14="http://schemas.microsoft.com/office/powerpoint/2010/main" val="2670653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03931" y="28282"/>
            <a:ext cx="11988069"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600" b="1">
                <a:solidFill>
                  <a:srgbClr val="0000FF"/>
                </a:solidFill>
              </a:rPr>
              <a:t>3.3.1. Cấu trúc thường gặp (tt)</a:t>
            </a:r>
          </a:p>
          <a:p>
            <a:pPr marL="809625"/>
            <a:r>
              <a:rPr lang="en-US" altLang="zh-CN" sz="2400" b="1">
                <a:solidFill>
                  <a:srgbClr val="FF0000"/>
                </a:solidFill>
                <a:ea typeface="SimSun" pitchFamily="2" charset="-122"/>
              </a:rPr>
              <a:t>Lựa chọn</a:t>
            </a:r>
          </a:p>
          <a:p>
            <a:pPr>
              <a:buFont typeface="Arial" pitchFamily="34" charset="0"/>
              <a:buNone/>
            </a:pPr>
            <a:r>
              <a:rPr lang="en-US" altLang="zh-CN" sz="2400" b="1">
                <a:ea typeface="SimSun" pitchFamily="2" charset="-122"/>
              </a:rPr>
              <a:t>		if </a:t>
            </a:r>
            <a:r>
              <a:rPr lang="en-US" altLang="zh-CN" sz="2400">
                <a:ea typeface="SimSun" pitchFamily="2" charset="-122"/>
              </a:rPr>
              <a:t>(điều kiện) </a:t>
            </a:r>
            <a:r>
              <a:rPr lang="en-US" altLang="zh-CN" sz="2400" b="1">
                <a:ea typeface="SimSun" pitchFamily="2" charset="-122"/>
              </a:rPr>
              <a:t>then</a:t>
            </a:r>
            <a:r>
              <a:rPr lang="en-US" altLang="zh-CN" sz="2400">
                <a:ea typeface="SimSun" pitchFamily="2" charset="-122"/>
              </a:rPr>
              <a:t> </a:t>
            </a:r>
          </a:p>
          <a:p>
            <a:pPr>
              <a:buFont typeface="Arial" pitchFamily="34" charset="0"/>
              <a:buNone/>
            </a:pPr>
            <a:r>
              <a:rPr lang="en-US" altLang="zh-CN" sz="2400">
                <a:ea typeface="SimSun" pitchFamily="2" charset="-122"/>
              </a:rPr>
              <a:t>			(hành động)</a:t>
            </a:r>
          </a:p>
          <a:p>
            <a:pPr>
              <a:buFont typeface="Arial" pitchFamily="34" charset="0"/>
              <a:buNone/>
            </a:pPr>
            <a:r>
              <a:rPr lang="en-US" altLang="zh-CN" sz="2000">
                <a:ea typeface="SimSun" pitchFamily="2" charset="-122"/>
              </a:rPr>
              <a:t>		</a:t>
            </a:r>
            <a:r>
              <a:rPr lang="en-US" altLang="zh-CN" sz="2400" b="1">
                <a:ea typeface="SimSun" pitchFamily="2" charset="-122"/>
              </a:rPr>
              <a:t>endif</a:t>
            </a:r>
          </a:p>
          <a:p>
            <a:pPr marL="920750">
              <a:buFont typeface="Arial" pitchFamily="34" charset="0"/>
              <a:buNone/>
            </a:pPr>
            <a:r>
              <a:rPr lang="en-US" altLang="zh-CN" sz="2000">
                <a:ea typeface="SimSun" pitchFamily="2" charset="-122"/>
              </a:rPr>
              <a:t>	Hoặc là</a:t>
            </a:r>
          </a:p>
          <a:p>
            <a:pPr marL="920750">
              <a:buFont typeface="Arial" pitchFamily="34" charset="0"/>
              <a:buNone/>
            </a:pPr>
            <a:endParaRPr lang="en-US" altLang="zh-CN" sz="2000">
              <a:ea typeface="SimSun" pitchFamily="2" charset="-122"/>
            </a:endParaRPr>
          </a:p>
          <a:p>
            <a:pPr lvl="1">
              <a:spcBef>
                <a:spcPts val="0"/>
              </a:spcBef>
              <a:buNone/>
            </a:pPr>
            <a:r>
              <a:rPr lang="en-US" altLang="zh-CN" sz="2400" b="1">
                <a:ea typeface="SimSun" pitchFamily="2" charset="-122"/>
              </a:rPr>
              <a:t>		if </a:t>
            </a:r>
            <a:r>
              <a:rPr lang="en-US" altLang="zh-CN" sz="2400">
                <a:ea typeface="SimSun" pitchFamily="2" charset="-122"/>
              </a:rPr>
              <a:t>(điều kiện) </a:t>
            </a:r>
            <a:r>
              <a:rPr lang="en-US" altLang="zh-CN" sz="2400" b="1">
                <a:ea typeface="SimSun" pitchFamily="2" charset="-122"/>
              </a:rPr>
              <a:t>then </a:t>
            </a:r>
          </a:p>
          <a:p>
            <a:pPr lvl="1">
              <a:spcBef>
                <a:spcPts val="0"/>
              </a:spcBef>
              <a:buNone/>
            </a:pPr>
            <a:r>
              <a:rPr lang="en-US" altLang="zh-CN" sz="2400" b="1">
                <a:ea typeface="SimSun" pitchFamily="2" charset="-122"/>
              </a:rPr>
              <a:t>			</a:t>
            </a:r>
            <a:r>
              <a:rPr lang="en-US" altLang="zh-CN" sz="2400">
                <a:ea typeface="SimSun" pitchFamily="2" charset="-122"/>
              </a:rPr>
              <a:t>(hành động)</a:t>
            </a:r>
          </a:p>
          <a:p>
            <a:pPr lvl="1">
              <a:spcBef>
                <a:spcPts val="0"/>
              </a:spcBef>
              <a:buNone/>
            </a:pPr>
            <a:r>
              <a:rPr lang="en-US" altLang="zh-CN" sz="2400" b="1">
                <a:ea typeface="SimSun" pitchFamily="2" charset="-122"/>
              </a:rPr>
              <a:t>		else</a:t>
            </a:r>
            <a:r>
              <a:rPr lang="en-US" altLang="zh-CN" sz="2400">
                <a:ea typeface="SimSun" pitchFamily="2" charset="-122"/>
              </a:rPr>
              <a:t> </a:t>
            </a:r>
          </a:p>
          <a:p>
            <a:pPr lvl="1">
              <a:spcBef>
                <a:spcPts val="0"/>
              </a:spcBef>
              <a:buNone/>
            </a:pPr>
            <a:r>
              <a:rPr lang="en-US" altLang="zh-CN" sz="2400">
                <a:ea typeface="SimSun" pitchFamily="2" charset="-122"/>
              </a:rPr>
              <a:t>			(hành động)</a:t>
            </a:r>
          </a:p>
          <a:p>
            <a:pPr>
              <a:spcBef>
                <a:spcPts val="0"/>
              </a:spcBef>
              <a:buFont typeface="Arial" pitchFamily="34" charset="0"/>
              <a:buNone/>
            </a:pPr>
            <a:r>
              <a:rPr lang="en-US" altLang="zh-CN" sz="2400">
                <a:ea typeface="SimSun" pitchFamily="2" charset="-122"/>
              </a:rPr>
              <a:t>		</a:t>
            </a:r>
            <a:r>
              <a:rPr lang="en-US" altLang="zh-CN" sz="2400" b="1">
                <a:ea typeface="SimSun" pitchFamily="2" charset="-122"/>
              </a:rPr>
              <a:t>endif</a:t>
            </a:r>
            <a:endParaRPr lang="en-US" altLang="zh-CN" sz="3600" b="1">
              <a:ea typeface="SimSun" pitchFamily="2" charset="-122"/>
            </a:endParaRPr>
          </a:p>
        </p:txBody>
      </p:sp>
      <p:sp>
        <p:nvSpPr>
          <p:cNvPr id="7" name="Rectangle 6"/>
          <p:cNvSpPr/>
          <p:nvPr/>
        </p:nvSpPr>
        <p:spPr>
          <a:xfrm>
            <a:off x="1173892" y="2026153"/>
            <a:ext cx="10070758" cy="1348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73892" y="3744396"/>
            <a:ext cx="10070758" cy="21871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44</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684BE72E-8A4D-45C2-943D-B7EE5403FEC4}"/>
              </a:ext>
            </a:extLst>
          </p:cNvPr>
          <p:cNvSpPr>
            <a:spLocks noGrp="1"/>
          </p:cNvSpPr>
          <p:nvPr>
            <p:ph type="sldNum" sz="quarter" idx="12"/>
          </p:nvPr>
        </p:nvSpPr>
        <p:spPr/>
        <p:txBody>
          <a:bodyPr/>
          <a:lstStyle/>
          <a:p>
            <a:fld id="{FE1236C6-0024-4286-AA03-0A6E67CE63D4}" type="slidenum">
              <a:rPr lang="en-US" smtClean="0"/>
              <a:t>44</a:t>
            </a:fld>
            <a:endParaRPr lang="en-US"/>
          </a:p>
        </p:txBody>
      </p:sp>
    </p:spTree>
    <p:extLst>
      <p:ext uri="{BB962C8B-B14F-4D97-AF65-F5344CB8AC3E}">
        <p14:creationId xmlns:p14="http://schemas.microsoft.com/office/powerpoint/2010/main" val="80485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88127" y="28282"/>
            <a:ext cx="11803873"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600" b="1">
                <a:solidFill>
                  <a:srgbClr val="0000FF"/>
                </a:solidFill>
              </a:rPr>
              <a:t>3.3.1. Cấu trúc thường gặp (tt)</a:t>
            </a:r>
          </a:p>
          <a:p>
            <a:pPr marL="685800"/>
            <a:r>
              <a:rPr lang="en-US" altLang="zh-CN" sz="2800" b="1">
                <a:solidFill>
                  <a:srgbClr val="FF0000"/>
                </a:solidFill>
                <a:ea typeface="SimSun" pitchFamily="2" charset="-122"/>
              </a:rPr>
              <a:t>Cấu trúc lặp</a:t>
            </a:r>
          </a:p>
          <a:p>
            <a:pPr>
              <a:buFont typeface="Arial" pitchFamily="34" charset="0"/>
              <a:buNone/>
            </a:pPr>
            <a:r>
              <a:rPr lang="en-US" altLang="zh-CN" sz="2400" b="1">
                <a:ea typeface="SimSun" pitchFamily="2" charset="-122"/>
              </a:rPr>
              <a:t>		while </a:t>
            </a:r>
            <a:r>
              <a:rPr lang="en-US" altLang="zh-CN" sz="2400">
                <a:ea typeface="SimSun" pitchFamily="2" charset="-122"/>
              </a:rPr>
              <a:t>(điều kiện) </a:t>
            </a:r>
            <a:r>
              <a:rPr lang="en-US" altLang="zh-CN" sz="2400" b="1">
                <a:ea typeface="SimSun" pitchFamily="2" charset="-122"/>
              </a:rPr>
              <a:t>do </a:t>
            </a:r>
          </a:p>
          <a:p>
            <a:pPr>
              <a:buFont typeface="Arial" pitchFamily="34" charset="0"/>
              <a:buNone/>
            </a:pPr>
            <a:r>
              <a:rPr lang="en-US" altLang="zh-CN" sz="2400" b="1">
                <a:ea typeface="SimSun" pitchFamily="2" charset="-122"/>
              </a:rPr>
              <a:t>			</a:t>
            </a:r>
            <a:r>
              <a:rPr lang="en-US" altLang="zh-CN" sz="2400">
                <a:ea typeface="SimSun" pitchFamily="2" charset="-122"/>
              </a:rPr>
              <a:t>(hành động)</a:t>
            </a:r>
            <a:r>
              <a:rPr lang="fr-FR" altLang="zh-CN" sz="2400">
                <a:ea typeface="SimSun" pitchFamily="2" charset="-122"/>
              </a:rPr>
              <a:t> </a:t>
            </a:r>
          </a:p>
          <a:p>
            <a:pPr>
              <a:buFont typeface="Arial" pitchFamily="34" charset="0"/>
              <a:buNone/>
            </a:pPr>
            <a:r>
              <a:rPr lang="fr-FR" altLang="zh-CN" sz="2400">
                <a:ea typeface="SimSun" pitchFamily="2" charset="-122"/>
              </a:rPr>
              <a:t>		</a:t>
            </a:r>
            <a:r>
              <a:rPr lang="fr-FR" altLang="zh-CN" sz="2400" b="1">
                <a:ea typeface="SimSun" pitchFamily="2" charset="-122"/>
              </a:rPr>
              <a:t>end while</a:t>
            </a:r>
          </a:p>
          <a:p>
            <a:pPr>
              <a:buFont typeface="Arial" pitchFamily="34" charset="0"/>
              <a:buNone/>
              <a:tabLst>
                <a:tab pos="395288" algn="l"/>
              </a:tabLst>
            </a:pPr>
            <a:r>
              <a:rPr lang="fr-FR" altLang="zh-CN" sz="2400">
                <a:ea typeface="SimSun" pitchFamily="2" charset="-122"/>
              </a:rPr>
              <a:t>		Hoặc</a:t>
            </a:r>
          </a:p>
          <a:p>
            <a:pPr>
              <a:buFont typeface="Arial" pitchFamily="34" charset="0"/>
              <a:buNone/>
            </a:pPr>
            <a:r>
              <a:rPr lang="en-US" altLang="zh-CN" sz="2400">
                <a:ea typeface="SimSun" pitchFamily="2" charset="-122"/>
              </a:rPr>
              <a:t>		</a:t>
            </a:r>
            <a:r>
              <a:rPr lang="en-US" altLang="zh-CN" sz="2400" b="1">
                <a:ea typeface="SimSun" pitchFamily="2" charset="-122"/>
              </a:rPr>
              <a:t>repeat</a:t>
            </a:r>
            <a:endParaRPr lang="en-US" altLang="zh-CN" sz="2400">
              <a:ea typeface="SimSun" pitchFamily="2" charset="-122"/>
            </a:endParaRPr>
          </a:p>
          <a:p>
            <a:pPr>
              <a:buFont typeface="Arial" pitchFamily="34" charset="0"/>
              <a:buNone/>
            </a:pPr>
            <a:r>
              <a:rPr lang="en-US" altLang="zh-CN" sz="2400">
                <a:ea typeface="SimSun" pitchFamily="2" charset="-122"/>
              </a:rPr>
              <a:t>			(hành động)</a:t>
            </a:r>
          </a:p>
          <a:p>
            <a:pPr>
              <a:buFont typeface="Arial" pitchFamily="34" charset="0"/>
              <a:buNone/>
            </a:pPr>
            <a:r>
              <a:rPr lang="en-US" altLang="zh-CN" sz="2400">
                <a:ea typeface="SimSun" pitchFamily="2" charset="-122"/>
              </a:rPr>
              <a:t>		</a:t>
            </a:r>
            <a:r>
              <a:rPr lang="en-US" altLang="zh-CN" sz="2400" b="1">
                <a:ea typeface="SimSun" pitchFamily="2" charset="-122"/>
              </a:rPr>
              <a:t>until </a:t>
            </a:r>
            <a:r>
              <a:rPr lang="en-US" altLang="zh-CN" sz="2400">
                <a:ea typeface="SimSun" pitchFamily="2" charset="-122"/>
              </a:rPr>
              <a:t>(điều kiện)</a:t>
            </a:r>
          </a:p>
        </p:txBody>
      </p:sp>
      <p:sp>
        <p:nvSpPr>
          <p:cNvPr id="7" name="Rectangle 6"/>
          <p:cNvSpPr/>
          <p:nvPr/>
        </p:nvSpPr>
        <p:spPr>
          <a:xfrm>
            <a:off x="902587" y="2040061"/>
            <a:ext cx="10228792" cy="14086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02587" y="3807767"/>
            <a:ext cx="10228792" cy="14086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45</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7221BF93-C481-41E4-805F-E96226ADEA22}"/>
              </a:ext>
            </a:extLst>
          </p:cNvPr>
          <p:cNvSpPr>
            <a:spLocks noGrp="1"/>
          </p:cNvSpPr>
          <p:nvPr>
            <p:ph type="sldNum" sz="quarter" idx="12"/>
          </p:nvPr>
        </p:nvSpPr>
        <p:spPr/>
        <p:txBody>
          <a:bodyPr/>
          <a:lstStyle/>
          <a:p>
            <a:fld id="{FE1236C6-0024-4286-AA03-0A6E67CE63D4}" type="slidenum">
              <a:rPr lang="en-US" smtClean="0"/>
              <a:t>45</a:t>
            </a:fld>
            <a:endParaRPr lang="en-US"/>
          </a:p>
        </p:txBody>
      </p:sp>
    </p:spTree>
    <p:extLst>
      <p:ext uri="{BB962C8B-B14F-4D97-AF65-F5344CB8AC3E}">
        <p14:creationId xmlns:p14="http://schemas.microsoft.com/office/powerpoint/2010/main" val="1697923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96029" y="28282"/>
            <a:ext cx="11895971"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600" b="1">
                <a:solidFill>
                  <a:srgbClr val="0000FF"/>
                </a:solidFill>
              </a:rPr>
              <a:t>3.3.1. Cấu trúc thường gặp (tt)</a:t>
            </a:r>
          </a:p>
          <a:p>
            <a:pPr marL="685800"/>
            <a:r>
              <a:rPr lang="en-US" altLang="zh-CN" sz="2800" b="1">
                <a:solidFill>
                  <a:srgbClr val="FF0000"/>
                </a:solidFill>
                <a:ea typeface="SimSun" pitchFamily="2" charset="-122"/>
              </a:rPr>
              <a:t>Cấu trúc lặp (tt)</a:t>
            </a:r>
          </a:p>
          <a:p>
            <a:pPr>
              <a:buFont typeface="Arial" pitchFamily="34" charset="0"/>
              <a:buNone/>
            </a:pPr>
            <a:r>
              <a:rPr lang="en-US" altLang="zh-CN" sz="2400" b="1">
                <a:ea typeface="SimSun" pitchFamily="2" charset="-122"/>
              </a:rPr>
              <a:t>		for</a:t>
            </a:r>
            <a:r>
              <a:rPr lang="en-US" altLang="zh-CN" sz="2400">
                <a:ea typeface="SimSun" pitchFamily="2" charset="-122"/>
              </a:rPr>
              <a:t> biến</a:t>
            </a:r>
            <a:r>
              <a:rPr lang="en-US" altLang="zh-CN" sz="2400">
                <a:ea typeface="SimSun" pitchFamily="2" charset="-122"/>
                <a:sym typeface="Symbol" pitchFamily="18" charset="2"/>
              </a:rPr>
              <a:t></a:t>
            </a:r>
            <a:r>
              <a:rPr lang="en-US" altLang="zh-CN" sz="2400">
                <a:ea typeface="SimSun" pitchFamily="2" charset="-122"/>
              </a:rPr>
              <a:t>giá trị đầu </a:t>
            </a:r>
            <a:r>
              <a:rPr lang="en-US" altLang="zh-CN" sz="2400" b="1">
                <a:ea typeface="SimSun" pitchFamily="2" charset="-122"/>
              </a:rPr>
              <a:t>to</a:t>
            </a:r>
            <a:r>
              <a:rPr lang="en-US" altLang="zh-CN" sz="2400">
                <a:ea typeface="SimSun" pitchFamily="2" charset="-122"/>
              </a:rPr>
              <a:t> giá trị cuối </a:t>
            </a:r>
            <a:r>
              <a:rPr lang="en-US" altLang="zh-CN" sz="2400" b="1">
                <a:ea typeface="SimSun" pitchFamily="2" charset="-122"/>
              </a:rPr>
              <a:t>do</a:t>
            </a:r>
            <a:r>
              <a:rPr lang="en-US" altLang="zh-CN" sz="2400">
                <a:ea typeface="SimSun" pitchFamily="2" charset="-122"/>
              </a:rPr>
              <a:t> </a:t>
            </a:r>
          </a:p>
          <a:p>
            <a:pPr>
              <a:buFont typeface="Arial" pitchFamily="34" charset="0"/>
              <a:buNone/>
            </a:pPr>
            <a:r>
              <a:rPr lang="en-US" altLang="zh-CN" sz="2400">
                <a:ea typeface="SimSun" pitchFamily="2" charset="-122"/>
              </a:rPr>
              <a:t>			hành động</a:t>
            </a:r>
          </a:p>
          <a:p>
            <a:pPr>
              <a:buFont typeface="Arial" pitchFamily="34" charset="0"/>
              <a:buNone/>
            </a:pPr>
            <a:r>
              <a:rPr lang="en-US" altLang="zh-CN" sz="2400">
                <a:ea typeface="SimSun" pitchFamily="2" charset="-122"/>
              </a:rPr>
              <a:t>		</a:t>
            </a:r>
            <a:r>
              <a:rPr lang="en-US" altLang="zh-CN" sz="2400" b="1">
                <a:ea typeface="SimSun" pitchFamily="2" charset="-122"/>
              </a:rPr>
              <a:t>end for</a:t>
            </a:r>
          </a:p>
          <a:p>
            <a:pPr marL="450850">
              <a:buFont typeface="Arial" pitchFamily="34" charset="0"/>
              <a:buNone/>
            </a:pPr>
            <a:r>
              <a:rPr lang="en-US" altLang="zh-CN" sz="2400">
                <a:ea typeface="SimSun" pitchFamily="2" charset="-122"/>
              </a:rPr>
              <a:t>	Hoặc</a:t>
            </a:r>
          </a:p>
          <a:p>
            <a:pPr>
              <a:buFont typeface="Arial" pitchFamily="34" charset="0"/>
              <a:buNone/>
            </a:pPr>
            <a:r>
              <a:rPr lang="en-US" altLang="zh-CN" sz="2400">
                <a:ea typeface="SimSun" pitchFamily="2" charset="-122"/>
              </a:rPr>
              <a:t>		</a:t>
            </a:r>
            <a:r>
              <a:rPr lang="en-US" altLang="zh-CN" sz="2400" b="1">
                <a:ea typeface="SimSun" pitchFamily="2" charset="-122"/>
              </a:rPr>
              <a:t>for </a:t>
            </a:r>
            <a:r>
              <a:rPr lang="en-US" altLang="zh-CN" sz="2400">
                <a:ea typeface="SimSun" pitchFamily="2" charset="-122"/>
              </a:rPr>
              <a:t>biến </a:t>
            </a:r>
            <a:r>
              <a:rPr lang="en-US" altLang="zh-CN" sz="2400">
                <a:ea typeface="SimSun" pitchFamily="2" charset="-122"/>
                <a:sym typeface="Symbol" pitchFamily="18" charset="2"/>
              </a:rPr>
              <a:t></a:t>
            </a:r>
            <a:r>
              <a:rPr lang="en-US" altLang="zh-CN" sz="2400">
                <a:ea typeface="SimSun" pitchFamily="2" charset="-122"/>
              </a:rPr>
              <a:t>giá trị đầu </a:t>
            </a:r>
            <a:r>
              <a:rPr lang="en-US" altLang="zh-CN" sz="2400" b="1">
                <a:ea typeface="SimSun" pitchFamily="2" charset="-122"/>
              </a:rPr>
              <a:t>downto</a:t>
            </a:r>
            <a:r>
              <a:rPr lang="en-US" altLang="zh-CN" sz="2400">
                <a:ea typeface="SimSun" pitchFamily="2" charset="-122"/>
              </a:rPr>
              <a:t> giá trị cuối </a:t>
            </a:r>
            <a:r>
              <a:rPr lang="en-US" altLang="zh-CN" sz="2400" b="1">
                <a:ea typeface="SimSun" pitchFamily="2" charset="-122"/>
              </a:rPr>
              <a:t>do 	</a:t>
            </a:r>
          </a:p>
          <a:p>
            <a:pPr>
              <a:buFont typeface="Arial" pitchFamily="34" charset="0"/>
              <a:buNone/>
            </a:pPr>
            <a:r>
              <a:rPr lang="en-US" altLang="zh-CN" sz="2400" b="1">
                <a:ea typeface="SimSun" pitchFamily="2" charset="-122"/>
              </a:rPr>
              <a:t>			</a:t>
            </a:r>
            <a:r>
              <a:rPr lang="en-US" altLang="zh-CN" sz="2400">
                <a:ea typeface="SimSun" pitchFamily="2" charset="-122"/>
              </a:rPr>
              <a:t>hành động</a:t>
            </a:r>
          </a:p>
          <a:p>
            <a:pPr>
              <a:buFont typeface="Arial" pitchFamily="34" charset="0"/>
              <a:buNone/>
            </a:pPr>
            <a:r>
              <a:rPr lang="en-US" altLang="zh-CN" sz="2400" b="1">
                <a:ea typeface="SimSun" pitchFamily="2" charset="-122"/>
              </a:rPr>
              <a:t>		end for</a:t>
            </a:r>
            <a:r>
              <a:rPr lang="fr-FR" altLang="zh-CN" sz="2400">
                <a:ea typeface="SimSun" pitchFamily="2" charset="-122"/>
              </a:rPr>
              <a:t> </a:t>
            </a:r>
            <a:endParaRPr lang="en-US" altLang="zh-CN" sz="2400">
              <a:ea typeface="SimSun" pitchFamily="2" charset="-122"/>
            </a:endParaRPr>
          </a:p>
        </p:txBody>
      </p:sp>
      <p:sp>
        <p:nvSpPr>
          <p:cNvPr id="7" name="Rectangle 6"/>
          <p:cNvSpPr/>
          <p:nvPr/>
        </p:nvSpPr>
        <p:spPr>
          <a:xfrm>
            <a:off x="1060621" y="2060762"/>
            <a:ext cx="10070758" cy="14086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60621" y="3845759"/>
            <a:ext cx="10070758" cy="14086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46</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5816887C-5F4A-4337-9A09-707385CFAB06}"/>
              </a:ext>
            </a:extLst>
          </p:cNvPr>
          <p:cNvSpPr>
            <a:spLocks noGrp="1"/>
          </p:cNvSpPr>
          <p:nvPr>
            <p:ph type="sldNum" sz="quarter" idx="12"/>
          </p:nvPr>
        </p:nvSpPr>
        <p:spPr/>
        <p:txBody>
          <a:bodyPr/>
          <a:lstStyle/>
          <a:p>
            <a:fld id="{FE1236C6-0024-4286-AA03-0A6E67CE63D4}" type="slidenum">
              <a:rPr lang="en-US" smtClean="0"/>
              <a:t>46</a:t>
            </a:fld>
            <a:endParaRPr lang="en-US"/>
          </a:p>
        </p:txBody>
      </p:sp>
    </p:spTree>
    <p:extLst>
      <p:ext uri="{BB962C8B-B14F-4D97-AF65-F5344CB8AC3E}">
        <p14:creationId xmlns:p14="http://schemas.microsoft.com/office/powerpoint/2010/main" val="3382383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59206" y="28282"/>
            <a:ext cx="12132794"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600" b="1">
                <a:solidFill>
                  <a:srgbClr val="0000FF"/>
                </a:solidFill>
              </a:rPr>
              <a:t>3.3.1. Cấu trúc thường gặp (tt)</a:t>
            </a:r>
          </a:p>
          <a:p>
            <a:pPr marL="623888"/>
            <a:r>
              <a:rPr lang="en-US" altLang="zh-CN" sz="2400" b="1">
                <a:solidFill>
                  <a:srgbClr val="FF0000"/>
                </a:solidFill>
                <a:ea typeface="SimSun" pitchFamily="2" charset="-122"/>
              </a:rPr>
              <a:t>Cấu trúc nhảy</a:t>
            </a:r>
          </a:p>
          <a:p>
            <a:pPr>
              <a:buFont typeface="Arial" pitchFamily="34" charset="0"/>
              <a:buNone/>
            </a:pPr>
            <a:r>
              <a:rPr lang="en-US" altLang="zh-CN" sz="2400" b="1">
                <a:ea typeface="SimSun" pitchFamily="2" charset="-122"/>
              </a:rPr>
              <a:t>		</a:t>
            </a:r>
            <a:r>
              <a:rPr lang="en-US" altLang="zh-CN" sz="2000" b="1">
                <a:ea typeface="SimSun" pitchFamily="2" charset="-122"/>
              </a:rPr>
              <a:t>goto</a:t>
            </a:r>
            <a:r>
              <a:rPr lang="en-US" altLang="zh-CN" sz="2000">
                <a:ea typeface="SimSun" pitchFamily="2" charset="-122"/>
              </a:rPr>
              <a:t> nhãn x</a:t>
            </a:r>
            <a:endParaRPr lang="en-US" altLang="zh-CN" sz="2400">
              <a:ea typeface="SimSun" pitchFamily="2" charset="-122"/>
            </a:endParaRPr>
          </a:p>
        </p:txBody>
      </p:sp>
      <p:sp>
        <p:nvSpPr>
          <p:cNvPr id="7" name="Rectangle 6"/>
          <p:cNvSpPr/>
          <p:nvPr/>
        </p:nvSpPr>
        <p:spPr>
          <a:xfrm>
            <a:off x="1060621" y="1986178"/>
            <a:ext cx="10070758" cy="6054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47</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56566D5D-E571-40C5-A371-E5A7C9014020}"/>
              </a:ext>
            </a:extLst>
          </p:cNvPr>
          <p:cNvSpPr>
            <a:spLocks noGrp="1"/>
          </p:cNvSpPr>
          <p:nvPr>
            <p:ph type="sldNum" sz="quarter" idx="12"/>
          </p:nvPr>
        </p:nvSpPr>
        <p:spPr/>
        <p:txBody>
          <a:bodyPr/>
          <a:lstStyle/>
          <a:p>
            <a:fld id="{FE1236C6-0024-4286-AA03-0A6E67CE63D4}" type="slidenum">
              <a:rPr lang="en-US" smtClean="0"/>
              <a:t>47</a:t>
            </a:fld>
            <a:endParaRPr lang="en-US"/>
          </a:p>
        </p:txBody>
      </p:sp>
    </p:spTree>
    <p:extLst>
      <p:ext uri="{BB962C8B-B14F-4D97-AF65-F5344CB8AC3E}">
        <p14:creationId xmlns:p14="http://schemas.microsoft.com/office/powerpoint/2010/main" val="2102070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24990" y="28282"/>
            <a:ext cx="12067010"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600" b="1">
                <a:solidFill>
                  <a:srgbClr val="0000FF"/>
                </a:solidFill>
              </a:rPr>
              <a:t>3.3.1. Cấu trúc thường gặp (tt)</a:t>
            </a:r>
          </a:p>
          <a:p>
            <a:pPr marL="623888"/>
            <a:r>
              <a:rPr lang="en-US" altLang="zh-CN" sz="2400" b="1">
                <a:solidFill>
                  <a:srgbClr val="FF0000"/>
                </a:solidFill>
                <a:ea typeface="SimSun" pitchFamily="2" charset="-122"/>
              </a:rPr>
              <a:t>Hàm</a:t>
            </a:r>
          </a:p>
          <a:p>
            <a:pPr>
              <a:buFont typeface="Arial" pitchFamily="34" charset="0"/>
              <a:buNone/>
            </a:pPr>
            <a:r>
              <a:rPr lang="en-US" altLang="zh-CN" sz="2400" b="1">
                <a:ea typeface="SimSun" pitchFamily="2" charset="-122"/>
              </a:rPr>
              <a:t>		Function</a:t>
            </a:r>
            <a:r>
              <a:rPr lang="en-US" altLang="zh-CN" sz="2400">
                <a:ea typeface="SimSun" pitchFamily="2" charset="-122"/>
              </a:rPr>
              <a:t> &lt;Tên hàm&gt;(&lt;Các tham số&gt;) </a:t>
            </a:r>
          </a:p>
          <a:p>
            <a:pPr>
              <a:buFont typeface="Arial" pitchFamily="34" charset="0"/>
              <a:buNone/>
            </a:pPr>
            <a:r>
              <a:rPr lang="en-US" altLang="zh-CN" sz="2400">
                <a:ea typeface="SimSun" pitchFamily="2" charset="-122"/>
              </a:rPr>
              <a:t>			Hành động với các tham số</a:t>
            </a:r>
          </a:p>
          <a:p>
            <a:pPr>
              <a:buFont typeface="Arial" pitchFamily="34" charset="0"/>
              <a:buNone/>
            </a:pPr>
            <a:r>
              <a:rPr lang="en-US" altLang="zh-CN" sz="2400">
                <a:ea typeface="SimSun" pitchFamily="2" charset="-122"/>
              </a:rPr>
              <a:t>			</a:t>
            </a:r>
            <a:r>
              <a:rPr lang="en-US" altLang="zh-CN" sz="2400" b="1">
                <a:ea typeface="SimSun" pitchFamily="2" charset="-122"/>
              </a:rPr>
              <a:t>return</a:t>
            </a:r>
            <a:r>
              <a:rPr lang="en-US" altLang="zh-CN" sz="2400">
                <a:ea typeface="SimSun" pitchFamily="2" charset="-122"/>
              </a:rPr>
              <a:t> &lt;Giá trị&gt;</a:t>
            </a:r>
          </a:p>
          <a:p>
            <a:pPr>
              <a:buFont typeface="Arial" pitchFamily="34" charset="0"/>
              <a:buNone/>
            </a:pPr>
            <a:r>
              <a:rPr lang="en-US" altLang="zh-CN" sz="2400" b="1">
                <a:ea typeface="SimSun" pitchFamily="2" charset="-122"/>
              </a:rPr>
              <a:t>		End Function</a:t>
            </a:r>
          </a:p>
          <a:p>
            <a:pPr>
              <a:buFont typeface="Arial" pitchFamily="34" charset="0"/>
              <a:buNone/>
            </a:pPr>
            <a:endParaRPr lang="en-US" altLang="zh-CN" sz="2400" b="1">
              <a:ea typeface="SimSun" pitchFamily="2" charset="-122"/>
            </a:endParaRPr>
          </a:p>
          <a:p>
            <a:pPr marL="623888"/>
            <a:r>
              <a:rPr lang="en-US" altLang="zh-CN" sz="2400" b="1">
                <a:solidFill>
                  <a:srgbClr val="FF0000"/>
                </a:solidFill>
                <a:ea typeface="SimSun" pitchFamily="2" charset="-122"/>
              </a:rPr>
              <a:t>Gọi hàm</a:t>
            </a:r>
          </a:p>
          <a:p>
            <a:pPr>
              <a:buFont typeface="Arial" pitchFamily="34" charset="0"/>
              <a:buNone/>
            </a:pPr>
            <a:r>
              <a:rPr lang="en-US" altLang="zh-CN" sz="2400" b="1">
                <a:ea typeface="SimSun" pitchFamily="2" charset="-122"/>
              </a:rPr>
              <a:t>		[Call] &lt;</a:t>
            </a:r>
            <a:r>
              <a:rPr lang="en-US" altLang="zh-CN" sz="2400">
                <a:ea typeface="SimSun" pitchFamily="2" charset="-122"/>
              </a:rPr>
              <a:t>Tên hàm</a:t>
            </a:r>
            <a:r>
              <a:rPr lang="en-US" altLang="zh-CN" sz="2400" b="1">
                <a:ea typeface="SimSun" pitchFamily="2" charset="-122"/>
              </a:rPr>
              <a:t>&gt;(Các tham số)</a:t>
            </a:r>
            <a:r>
              <a:rPr lang="fr-FR" altLang="zh-CN" sz="2800">
                <a:ea typeface="SimSun" pitchFamily="2" charset="-122"/>
              </a:rPr>
              <a:t> </a:t>
            </a:r>
            <a:endParaRPr lang="en-US" altLang="zh-CN" sz="2800">
              <a:ea typeface="SimSun" pitchFamily="2" charset="-122"/>
            </a:endParaRPr>
          </a:p>
        </p:txBody>
      </p:sp>
      <p:sp>
        <p:nvSpPr>
          <p:cNvPr id="7" name="Rectangle 6"/>
          <p:cNvSpPr/>
          <p:nvPr/>
        </p:nvSpPr>
        <p:spPr>
          <a:xfrm>
            <a:off x="1173892" y="1945985"/>
            <a:ext cx="10070758" cy="20388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73892" y="4650214"/>
            <a:ext cx="10070758" cy="58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48</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13DDF926-9D91-4BBA-8695-B87F12206A45}"/>
              </a:ext>
            </a:extLst>
          </p:cNvPr>
          <p:cNvSpPr>
            <a:spLocks noGrp="1"/>
          </p:cNvSpPr>
          <p:nvPr>
            <p:ph type="sldNum" sz="quarter" idx="12"/>
          </p:nvPr>
        </p:nvSpPr>
        <p:spPr/>
        <p:txBody>
          <a:bodyPr/>
          <a:lstStyle/>
          <a:p>
            <a:fld id="{FE1236C6-0024-4286-AA03-0A6E67CE63D4}" type="slidenum">
              <a:rPr lang="en-US" smtClean="0"/>
              <a:t>48</a:t>
            </a:fld>
            <a:endParaRPr lang="en-US"/>
          </a:p>
        </p:txBody>
      </p:sp>
    </p:spTree>
    <p:extLst>
      <p:ext uri="{BB962C8B-B14F-4D97-AF65-F5344CB8AC3E}">
        <p14:creationId xmlns:p14="http://schemas.microsoft.com/office/powerpoint/2010/main" val="2824166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18412" y="28282"/>
            <a:ext cx="12073588"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527404" y="1112363"/>
            <a:ext cx="11517678" cy="4958499"/>
          </a:xfrm>
        </p:spPr>
        <p:txBody>
          <a:bodyPr>
            <a:noAutofit/>
          </a:bodyPr>
          <a:lstStyle/>
          <a:p>
            <a:pPr marL="0" indent="0" algn="just">
              <a:buNone/>
            </a:pPr>
            <a:r>
              <a:rPr lang="en-US" sz="2600" b="1">
                <a:solidFill>
                  <a:srgbClr val="0000FF"/>
                </a:solidFill>
              </a:rPr>
              <a:t>3.3.2. Các ví dụ</a:t>
            </a:r>
          </a:p>
          <a:p>
            <a:pPr marL="0" indent="0" algn="just">
              <a:buNone/>
            </a:pPr>
            <a:r>
              <a:rPr lang="en-US" sz="2000" b="1">
                <a:solidFill>
                  <a:srgbClr val="FF0000"/>
                </a:solidFill>
              </a:rPr>
              <a:t>Ví dụ 4.15.</a:t>
            </a:r>
            <a:r>
              <a:rPr lang="en-US" sz="2000" b="1"/>
              <a:t> </a:t>
            </a:r>
            <a:r>
              <a:rPr lang="en-US" sz="2000"/>
              <a:t>Sử dụng ngôn ngữ tự nhiên để mô tả Thuật toán giải PT bậc nhất: ax + b = 0 (trong đó: a, b là các số thực)</a:t>
            </a:r>
          </a:p>
          <a:p>
            <a:pPr marL="0" indent="0" algn="just">
              <a:lnSpc>
                <a:spcPct val="115000"/>
              </a:lnSpc>
              <a:spcBef>
                <a:spcPts val="0"/>
              </a:spcBef>
              <a:buNone/>
              <a:tabLst>
                <a:tab pos="1198563" algn="l"/>
              </a:tabLst>
            </a:pPr>
            <a:r>
              <a:rPr lang="en-US" sz="2000"/>
              <a:t>Đầu vào	: a và b thuộc R</a:t>
            </a:r>
          </a:p>
          <a:p>
            <a:pPr marL="0" indent="0" algn="just">
              <a:lnSpc>
                <a:spcPct val="115000"/>
              </a:lnSpc>
              <a:spcBef>
                <a:spcPts val="0"/>
              </a:spcBef>
              <a:buNone/>
              <a:tabLst>
                <a:tab pos="1198563" algn="l"/>
              </a:tabLst>
            </a:pPr>
            <a:r>
              <a:rPr lang="en-US" sz="2000"/>
              <a:t>Đầu ra	: nghiệm của phương trình ax + b = 0</a:t>
            </a:r>
          </a:p>
          <a:p>
            <a:pPr marL="0" indent="0" algn="just">
              <a:lnSpc>
                <a:spcPct val="115000"/>
              </a:lnSpc>
              <a:spcBef>
                <a:spcPts val="0"/>
              </a:spcBef>
              <a:buNone/>
              <a:tabLst>
                <a:tab pos="568325" algn="l"/>
              </a:tabLst>
            </a:pPr>
            <a:r>
              <a:rPr lang="en-US" sz="2000"/>
              <a:t>1.	</a:t>
            </a:r>
            <a:r>
              <a:rPr lang="en-US" sz="2000" b="1"/>
              <a:t>If</a:t>
            </a:r>
            <a:r>
              <a:rPr lang="en-US" sz="2000"/>
              <a:t> a = 0 </a:t>
            </a:r>
            <a:r>
              <a:rPr lang="en-US" sz="2000" b="1"/>
              <a:t>Then</a:t>
            </a:r>
          </a:p>
          <a:p>
            <a:pPr marL="0" indent="0" algn="just">
              <a:lnSpc>
                <a:spcPct val="115000"/>
              </a:lnSpc>
              <a:spcBef>
                <a:spcPts val="0"/>
              </a:spcBef>
              <a:buNone/>
              <a:tabLst>
                <a:tab pos="568325" algn="l"/>
              </a:tabLst>
            </a:pPr>
            <a:r>
              <a:rPr lang="en-US" sz="2000"/>
              <a:t>2.	</a:t>
            </a:r>
            <a:r>
              <a:rPr lang="en-US" sz="2000" b="1"/>
              <a:t>Begin</a:t>
            </a:r>
          </a:p>
          <a:p>
            <a:pPr marL="0" indent="0" algn="just">
              <a:lnSpc>
                <a:spcPct val="115000"/>
              </a:lnSpc>
              <a:spcBef>
                <a:spcPts val="0"/>
              </a:spcBef>
              <a:buNone/>
              <a:tabLst>
                <a:tab pos="1198563" algn="l"/>
              </a:tabLst>
            </a:pPr>
            <a:r>
              <a:rPr lang="en-US" sz="2000"/>
              <a:t>3.	</a:t>
            </a:r>
            <a:r>
              <a:rPr lang="en-US" sz="2000" b="1"/>
              <a:t>If</a:t>
            </a:r>
            <a:r>
              <a:rPr lang="en-US" sz="2000"/>
              <a:t> b = 0 </a:t>
            </a:r>
            <a:r>
              <a:rPr lang="en-US" sz="2000" b="1"/>
              <a:t>Then</a:t>
            </a:r>
          </a:p>
          <a:p>
            <a:pPr marL="0" indent="0" algn="just">
              <a:lnSpc>
                <a:spcPct val="115000"/>
              </a:lnSpc>
              <a:spcBef>
                <a:spcPts val="0"/>
              </a:spcBef>
              <a:buNone/>
              <a:tabLst>
                <a:tab pos="1766888" algn="l"/>
              </a:tabLst>
            </a:pPr>
            <a:r>
              <a:rPr lang="en-US" sz="2000"/>
              <a:t>4.	Xuất  “Phương trình có vô số nghiệm”</a:t>
            </a:r>
          </a:p>
          <a:p>
            <a:pPr marL="0" lvl="1" indent="0" algn="just">
              <a:lnSpc>
                <a:spcPct val="115000"/>
              </a:lnSpc>
              <a:spcBef>
                <a:spcPts val="0"/>
              </a:spcBef>
              <a:buNone/>
              <a:tabLst>
                <a:tab pos="1198563" algn="l"/>
              </a:tabLst>
            </a:pPr>
            <a:r>
              <a:rPr lang="en-US" sz="2000"/>
              <a:t>5.	</a:t>
            </a:r>
            <a:r>
              <a:rPr lang="en-US" sz="2000" b="1"/>
              <a:t>Else</a:t>
            </a:r>
            <a:r>
              <a:rPr lang="en-US" sz="2000" b="1">
                <a:sym typeface="Symbol"/>
              </a:rPr>
              <a:t> </a:t>
            </a:r>
          </a:p>
          <a:p>
            <a:pPr marL="0" lvl="1" indent="0" algn="just">
              <a:lnSpc>
                <a:spcPct val="115000"/>
              </a:lnSpc>
              <a:spcBef>
                <a:spcPts val="0"/>
              </a:spcBef>
              <a:buNone/>
              <a:tabLst>
                <a:tab pos="1766888" algn="l"/>
              </a:tabLst>
            </a:pPr>
            <a:r>
              <a:rPr lang="en-US" sz="2000">
                <a:sym typeface="Symbol"/>
              </a:rPr>
              <a:t>6.	Xuất  “Phương trình vô nghiệm”</a:t>
            </a:r>
            <a:endParaRPr lang="en-US" sz="2000"/>
          </a:p>
          <a:p>
            <a:pPr marL="0" indent="0" algn="just">
              <a:lnSpc>
                <a:spcPct val="115000"/>
              </a:lnSpc>
              <a:spcBef>
                <a:spcPts val="0"/>
              </a:spcBef>
              <a:buNone/>
              <a:tabLst>
                <a:tab pos="568325" algn="l"/>
              </a:tabLst>
            </a:pPr>
            <a:r>
              <a:rPr lang="en-US" sz="2000"/>
              <a:t>7.	</a:t>
            </a:r>
            <a:r>
              <a:rPr lang="en-US" sz="2000" b="1"/>
              <a:t>End</a:t>
            </a:r>
          </a:p>
          <a:p>
            <a:pPr marL="0" indent="0" algn="just">
              <a:lnSpc>
                <a:spcPct val="115000"/>
              </a:lnSpc>
              <a:spcBef>
                <a:spcPts val="0"/>
              </a:spcBef>
              <a:buNone/>
              <a:tabLst>
                <a:tab pos="568325" algn="l"/>
              </a:tabLst>
            </a:pPr>
            <a:r>
              <a:rPr lang="en-US" sz="2000"/>
              <a:t>8.	</a:t>
            </a:r>
            <a:r>
              <a:rPr lang="en-US" sz="2000" b="1"/>
              <a:t>Else</a:t>
            </a:r>
            <a:endParaRPr lang="en-US" sz="2000" b="1">
              <a:sym typeface="Symbol"/>
            </a:endParaRPr>
          </a:p>
          <a:p>
            <a:pPr marL="0" indent="0" algn="just">
              <a:lnSpc>
                <a:spcPct val="115000"/>
              </a:lnSpc>
              <a:spcBef>
                <a:spcPts val="0"/>
              </a:spcBef>
              <a:buNone/>
            </a:pPr>
            <a:r>
              <a:rPr lang="en-US" sz="2000">
                <a:sym typeface="Symbol"/>
              </a:rPr>
              <a:t>9.	Xuất  “Phương trình có nghiệm duy nhất x = -b/a”</a:t>
            </a:r>
            <a:endParaRPr lang="en-US" sz="2100">
              <a:sym typeface="Symbol"/>
            </a:endParaRPr>
          </a:p>
          <a:p>
            <a:pPr marL="0" indent="0" algn="just">
              <a:buNone/>
            </a:pPr>
            <a:endParaRPr lang="en-US" sz="2000"/>
          </a:p>
          <a:p>
            <a:pPr marL="0" indent="0" algn="just">
              <a:buNone/>
            </a:pPr>
            <a:endParaRPr lang="en-US" sz="2000"/>
          </a:p>
        </p:txBody>
      </p:sp>
      <p:grpSp>
        <p:nvGrpSpPr>
          <p:cNvPr id="22" name="Group 21"/>
          <p:cNvGrpSpPr/>
          <p:nvPr/>
        </p:nvGrpSpPr>
        <p:grpSpPr>
          <a:xfrm>
            <a:off x="527404" y="2192195"/>
            <a:ext cx="11340061" cy="3880024"/>
            <a:chOff x="617838" y="2497882"/>
            <a:chExt cx="10626811" cy="3352969"/>
          </a:xfrm>
        </p:grpSpPr>
        <p:sp>
          <p:nvSpPr>
            <p:cNvPr id="23" name="Rectangle 22"/>
            <p:cNvSpPr/>
            <p:nvPr/>
          </p:nvSpPr>
          <p:spPr>
            <a:xfrm>
              <a:off x="617838" y="2497882"/>
              <a:ext cx="10626811" cy="33529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617838" y="3121268"/>
              <a:ext cx="106268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7587049" y="3410468"/>
            <a:ext cx="3212756" cy="877329"/>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latin typeface="Times New Roman" pitchFamily="18" charset="0"/>
                <a:cs typeface="Times New Roman" pitchFamily="18" charset="0"/>
              </a:rPr>
              <a:t>Các từ in đậm là các từ khóa của Ngôn ngữ lập trình Pascal</a:t>
            </a:r>
          </a:p>
        </p:txBody>
      </p:sp>
      <p:sp>
        <p:nvSpPr>
          <p:cNvPr id="8"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49</a:t>
            </a:fld>
            <a:endParaRPr lang="en-US" altLang="en-US" sz="1800" b="1">
              <a:solidFill>
                <a:schemeClr val="bg1"/>
              </a:solidFill>
              <a:latin typeface="Courier New" pitchFamily="49" charset="0"/>
              <a:cs typeface="Courier New" pitchFamily="49" charset="0"/>
            </a:endParaRPr>
          </a:p>
        </p:txBody>
      </p:sp>
      <p:sp>
        <p:nvSpPr>
          <p:cNvPr id="4" name="Slide Number Placeholder 3">
            <a:extLst>
              <a:ext uri="{FF2B5EF4-FFF2-40B4-BE49-F238E27FC236}">
                <a16:creationId xmlns:a16="http://schemas.microsoft.com/office/drawing/2014/main" id="{FC2FA077-5E90-42EB-B98A-A63697153F1D}"/>
              </a:ext>
            </a:extLst>
          </p:cNvPr>
          <p:cNvSpPr>
            <a:spLocks noGrp="1"/>
          </p:cNvSpPr>
          <p:nvPr>
            <p:ph type="sldNum" sz="quarter" idx="12"/>
          </p:nvPr>
        </p:nvSpPr>
        <p:spPr/>
        <p:txBody>
          <a:bodyPr/>
          <a:lstStyle/>
          <a:p>
            <a:fld id="{FE1236C6-0024-4286-AA03-0A6E67CE63D4}" type="slidenum">
              <a:rPr lang="en-US" smtClean="0"/>
              <a:t>49</a:t>
            </a:fld>
            <a:endParaRPr lang="en-US"/>
          </a:p>
        </p:txBody>
      </p:sp>
    </p:spTree>
    <p:extLst>
      <p:ext uri="{BB962C8B-B14F-4D97-AF65-F5344CB8AC3E}">
        <p14:creationId xmlns:p14="http://schemas.microsoft.com/office/powerpoint/2010/main" val="3498836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22342" y="28282"/>
            <a:ext cx="11869658" cy="1008668"/>
          </a:xfrm>
        </p:spPr>
        <p:txBody>
          <a:bodyPr/>
          <a:lstStyle/>
          <a:p>
            <a:r>
              <a:rPr lang="en-US"/>
              <a:t>1. Khái niệm thuật toán</a:t>
            </a:r>
          </a:p>
        </p:txBody>
      </p:sp>
      <p:sp>
        <p:nvSpPr>
          <p:cNvPr id="2" name="Content Placeholder 1"/>
          <p:cNvSpPr>
            <a:spLocks noGrp="1"/>
          </p:cNvSpPr>
          <p:nvPr>
            <p:ph idx="1"/>
          </p:nvPr>
        </p:nvSpPr>
        <p:spPr>
          <a:xfrm>
            <a:off x="642498" y="1036950"/>
            <a:ext cx="10835269" cy="5233222"/>
          </a:xfrm>
        </p:spPr>
        <p:txBody>
          <a:bodyPr>
            <a:normAutofit fontScale="77500" lnSpcReduction="20000"/>
          </a:bodyPr>
          <a:lstStyle/>
          <a:p>
            <a:pPr marL="0" indent="0" algn="just">
              <a:lnSpc>
                <a:spcPct val="160000"/>
              </a:lnSpc>
              <a:buNone/>
            </a:pPr>
            <a:r>
              <a:rPr lang="en-US" b="1"/>
              <a:t>1.2. Các bước giải </a:t>
            </a:r>
            <a:r>
              <a:rPr lang="en-US" b="1">
                <a:solidFill>
                  <a:srgbClr val="FF0000"/>
                </a:solidFill>
              </a:rPr>
              <a:t>bài toán</a:t>
            </a:r>
            <a:r>
              <a:rPr lang="en-US" b="1"/>
              <a:t> bằng máy tính điện tử</a:t>
            </a:r>
          </a:p>
          <a:p>
            <a:pPr marL="457200" indent="-222250" algn="just">
              <a:lnSpc>
                <a:spcPct val="160000"/>
              </a:lnSpc>
            </a:pPr>
            <a:r>
              <a:rPr lang="vi-VN" sz="2800"/>
              <a:t>Học sử dụng máy tính thực chất là học cách giao</a:t>
            </a:r>
            <a:r>
              <a:rPr lang="en-US" sz="2800"/>
              <a:t> </a:t>
            </a:r>
            <a:r>
              <a:rPr lang="vi-VN" sz="2800"/>
              <a:t>cho máy tính việc mà ta muốn nó làm. </a:t>
            </a:r>
          </a:p>
          <a:p>
            <a:pPr marL="457200" indent="-222250" algn="just">
              <a:lnSpc>
                <a:spcPct val="160000"/>
              </a:lnSpc>
            </a:pPr>
            <a:r>
              <a:rPr lang="vi-VN" sz="2800"/>
              <a:t>Việc giải bài toán trên máy</a:t>
            </a:r>
            <a:r>
              <a:rPr lang="en-US" sz="2800"/>
              <a:t> </a:t>
            </a:r>
            <a:r>
              <a:rPr lang="vi-VN" sz="2800"/>
              <a:t>tính được tiến hành qua</a:t>
            </a:r>
            <a:r>
              <a:rPr lang="en-US" sz="2800"/>
              <a:t> </a:t>
            </a:r>
            <a:r>
              <a:rPr lang="vi-VN" sz="2800"/>
              <a:t>các bước sau: </a:t>
            </a:r>
          </a:p>
          <a:p>
            <a:pPr marL="1260475" indent="0" algn="just">
              <a:lnSpc>
                <a:spcPct val="160000"/>
              </a:lnSpc>
              <a:buNone/>
            </a:pPr>
            <a:r>
              <a:rPr lang="vi-VN" sz="2800" b="1">
                <a:solidFill>
                  <a:srgbClr val="FF0000"/>
                </a:solidFill>
              </a:rPr>
              <a:t>Bước 1:</a:t>
            </a:r>
            <a:r>
              <a:rPr lang="vi-VN" sz="2800"/>
              <a:t> Xác định bài toán</a:t>
            </a:r>
          </a:p>
          <a:p>
            <a:pPr marL="1260475" indent="0" algn="just">
              <a:lnSpc>
                <a:spcPct val="160000"/>
              </a:lnSpc>
              <a:buNone/>
            </a:pPr>
            <a:r>
              <a:rPr lang="vi-VN" sz="2800" b="1">
                <a:solidFill>
                  <a:srgbClr val="FF0000"/>
                </a:solidFill>
              </a:rPr>
              <a:t>Bước 2:</a:t>
            </a:r>
            <a:r>
              <a:rPr lang="vi-VN" sz="2800"/>
              <a:t> Lựa chọn hoặc thiết kế</a:t>
            </a:r>
            <a:r>
              <a:rPr lang="en-US" sz="2800"/>
              <a:t> </a:t>
            </a:r>
            <a:r>
              <a:rPr lang="vi-VN" sz="2800"/>
              <a:t>thuật toán</a:t>
            </a:r>
          </a:p>
          <a:p>
            <a:pPr marL="1260475" indent="0" algn="just">
              <a:lnSpc>
                <a:spcPct val="160000"/>
              </a:lnSpc>
              <a:buNone/>
            </a:pPr>
            <a:r>
              <a:rPr lang="vi-VN" sz="2800" b="1">
                <a:solidFill>
                  <a:srgbClr val="FF0000"/>
                </a:solidFill>
              </a:rPr>
              <a:t>Bước 3:</a:t>
            </a:r>
            <a:r>
              <a:rPr lang="vi-VN" sz="2800"/>
              <a:t> Viết chương trình </a:t>
            </a:r>
          </a:p>
          <a:p>
            <a:pPr marL="1260475" indent="0" algn="just">
              <a:lnSpc>
                <a:spcPct val="160000"/>
              </a:lnSpc>
              <a:buNone/>
            </a:pPr>
            <a:r>
              <a:rPr lang="vi-VN" sz="2800" b="1">
                <a:solidFill>
                  <a:srgbClr val="FF0000"/>
                </a:solidFill>
              </a:rPr>
              <a:t>Bước 4:</a:t>
            </a:r>
            <a:r>
              <a:rPr lang="vi-VN" sz="2800"/>
              <a:t> Hiệu chỉnh</a:t>
            </a:r>
          </a:p>
          <a:p>
            <a:pPr marL="1260475" indent="0" algn="just">
              <a:lnSpc>
                <a:spcPct val="160000"/>
              </a:lnSpc>
              <a:buNone/>
            </a:pPr>
            <a:r>
              <a:rPr lang="vi-VN" sz="2800" b="1">
                <a:solidFill>
                  <a:srgbClr val="FF0000"/>
                </a:solidFill>
              </a:rPr>
              <a:t>Bước 5:</a:t>
            </a:r>
            <a:r>
              <a:rPr lang="vi-VN" sz="2800"/>
              <a:t> Viết tài liệu </a:t>
            </a:r>
            <a:endParaRPr lang="en-US"/>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2B79912A-4903-4E56-AD7A-ABEA9A2FDE1F}"/>
              </a:ext>
            </a:extLst>
          </p:cNvPr>
          <p:cNvSpPr>
            <a:spLocks noGrp="1"/>
          </p:cNvSpPr>
          <p:nvPr>
            <p:ph type="sldNum" sz="quarter" idx="12"/>
          </p:nvPr>
        </p:nvSpPr>
        <p:spPr/>
        <p:txBody>
          <a:bodyPr/>
          <a:lstStyle/>
          <a:p>
            <a:fld id="{FE1236C6-0024-4286-AA03-0A6E67CE63D4}" type="slidenum">
              <a:rPr lang="en-US" smtClean="0"/>
              <a:t>5</a:t>
            </a:fld>
            <a:endParaRPr lang="en-US"/>
          </a:p>
        </p:txBody>
      </p:sp>
    </p:spTree>
    <p:extLst>
      <p:ext uri="{BB962C8B-B14F-4D97-AF65-F5344CB8AC3E}">
        <p14:creationId xmlns:p14="http://schemas.microsoft.com/office/powerpoint/2010/main" val="4170700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177617" y="28282"/>
            <a:ext cx="12014383"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52627" y="1112363"/>
            <a:ext cx="11538011" cy="4958499"/>
          </a:xfrm>
        </p:spPr>
        <p:txBody>
          <a:bodyPr>
            <a:noAutofit/>
          </a:bodyPr>
          <a:lstStyle/>
          <a:p>
            <a:pPr marL="0" indent="0" algn="just">
              <a:buNone/>
            </a:pPr>
            <a:r>
              <a:rPr lang="en-US" sz="2600" b="1">
                <a:solidFill>
                  <a:srgbClr val="0000FF"/>
                </a:solidFill>
              </a:rPr>
              <a:t>3.3.2. Các ví dụ</a:t>
            </a:r>
          </a:p>
          <a:p>
            <a:pPr marL="0" indent="0" algn="just">
              <a:buNone/>
            </a:pPr>
            <a:r>
              <a:rPr lang="en-US" sz="2000" b="1">
                <a:solidFill>
                  <a:srgbClr val="FF0000"/>
                </a:solidFill>
              </a:rPr>
              <a:t>Ví dụ 4.16.</a:t>
            </a:r>
            <a:r>
              <a:rPr lang="en-US" sz="2000" b="1"/>
              <a:t> </a:t>
            </a:r>
            <a:r>
              <a:rPr lang="en-US" altLang="zh-CN" sz="2000">
                <a:ea typeface="SimSun" pitchFamily="2" charset="-122"/>
              </a:rPr>
              <a:t>Tìm giá trị lớn nhất của một dãy N số nguyên</a:t>
            </a:r>
            <a:endParaRPr lang="en-US" sz="2000"/>
          </a:p>
          <a:p>
            <a:pPr marL="0" indent="0" algn="just">
              <a:buNone/>
            </a:pPr>
            <a:endParaRPr lang="en-US" sz="2000"/>
          </a:p>
          <a:p>
            <a:pPr marL="0" indent="0" algn="just">
              <a:buNone/>
            </a:pPr>
            <a:endParaRPr lang="en-US" sz="2000"/>
          </a:p>
        </p:txBody>
      </p:sp>
      <p:sp>
        <p:nvSpPr>
          <p:cNvPr id="8" name="Text Box 5"/>
          <p:cNvSpPr txBox="1">
            <a:spLocks noChangeArrowheads="1"/>
          </p:cNvSpPr>
          <p:nvPr/>
        </p:nvSpPr>
        <p:spPr bwMode="auto">
          <a:xfrm>
            <a:off x="736257" y="2080269"/>
            <a:ext cx="3429000" cy="4244239"/>
          </a:xfrm>
          <a:prstGeom prst="rect">
            <a:avLst/>
          </a:prstGeom>
          <a:noFill/>
          <a:ln w="9525">
            <a:solidFill>
              <a:srgbClr val="5485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spcBef>
                <a:spcPct val="10000"/>
              </a:spcBef>
              <a:defRPr/>
            </a:pPr>
            <a:r>
              <a:rPr lang="en-US" sz="1900" b="1">
                <a:solidFill>
                  <a:schemeClr val="folHlink"/>
                </a:solidFill>
              </a:rPr>
              <a:t>1. Begin</a:t>
            </a:r>
          </a:p>
          <a:p>
            <a:pPr marL="457200" indent="-457200" eaLnBrk="1" hangingPunct="1">
              <a:spcBef>
                <a:spcPct val="10000"/>
              </a:spcBef>
              <a:buFont typeface="+mj-lt"/>
              <a:buAutoNum type="arabicPeriod" startAt="2"/>
              <a:defRPr/>
            </a:pPr>
            <a:r>
              <a:rPr lang="en-US" sz="1900" b="1">
                <a:solidFill>
                  <a:schemeClr val="hlink"/>
                </a:solidFill>
              </a:rPr>
              <a:t>  Input</a:t>
            </a:r>
            <a:r>
              <a:rPr lang="en-US" sz="1900"/>
              <a:t> N</a:t>
            </a:r>
          </a:p>
          <a:p>
            <a:pPr eaLnBrk="1" hangingPunct="1">
              <a:spcBef>
                <a:spcPct val="10000"/>
              </a:spcBef>
              <a:buFontTx/>
              <a:buAutoNum type="arabicPeriod" startAt="2"/>
              <a:defRPr/>
            </a:pPr>
            <a:r>
              <a:rPr lang="en-US" sz="1900" b="1">
                <a:solidFill>
                  <a:schemeClr val="hlink"/>
                </a:solidFill>
              </a:rPr>
              <a:t>      Input</a:t>
            </a:r>
            <a:r>
              <a:rPr lang="en-US" sz="1900"/>
              <a:t> a</a:t>
            </a:r>
            <a:r>
              <a:rPr lang="en-US" sz="1900" baseline="-25000"/>
              <a:t>1</a:t>
            </a:r>
            <a:r>
              <a:rPr lang="en-US" sz="1900"/>
              <a:t>, a</a:t>
            </a:r>
            <a:r>
              <a:rPr lang="en-US" sz="1900" baseline="-25000"/>
              <a:t>2</a:t>
            </a:r>
            <a:r>
              <a:rPr lang="en-US" sz="1900"/>
              <a:t>,.. a</a:t>
            </a:r>
            <a:r>
              <a:rPr lang="en-US" sz="1900" baseline="-25000"/>
              <a:t>N</a:t>
            </a:r>
          </a:p>
          <a:p>
            <a:pPr eaLnBrk="1" hangingPunct="1">
              <a:spcBef>
                <a:spcPct val="10000"/>
              </a:spcBef>
              <a:buFontTx/>
              <a:buAutoNum type="arabicPeriod" startAt="2"/>
              <a:defRPr/>
            </a:pPr>
            <a:r>
              <a:rPr lang="en-US" sz="1900"/>
              <a:t>      Max </a:t>
            </a:r>
            <a:r>
              <a:rPr lang="en-US" sz="1900">
                <a:sym typeface="Symbol" charset="0"/>
              </a:rPr>
              <a:t>a</a:t>
            </a:r>
            <a:r>
              <a:rPr lang="en-US" sz="1900" baseline="-25000">
                <a:sym typeface="Symbol" charset="0"/>
              </a:rPr>
              <a:t>1</a:t>
            </a:r>
          </a:p>
          <a:p>
            <a:pPr eaLnBrk="1" hangingPunct="1">
              <a:spcBef>
                <a:spcPct val="10000"/>
              </a:spcBef>
              <a:buFontTx/>
              <a:buAutoNum type="arabicPeriod" startAt="2"/>
              <a:defRPr/>
            </a:pPr>
            <a:r>
              <a:rPr lang="en-US" sz="1900">
                <a:sym typeface="Symbol" charset="0"/>
              </a:rPr>
              <a:t>      i   2</a:t>
            </a:r>
          </a:p>
          <a:p>
            <a:pPr eaLnBrk="1" hangingPunct="1">
              <a:spcBef>
                <a:spcPct val="10000"/>
              </a:spcBef>
              <a:buFontTx/>
              <a:buAutoNum type="arabicPeriod" startAt="2"/>
              <a:defRPr/>
            </a:pPr>
            <a:r>
              <a:rPr lang="en-US" sz="1900" b="1">
                <a:solidFill>
                  <a:schemeClr val="hlink"/>
                </a:solidFill>
                <a:sym typeface="Symbol" charset="0"/>
              </a:rPr>
              <a:t>      While  </a:t>
            </a:r>
            <a:r>
              <a:rPr lang="en-US" sz="1900">
                <a:sym typeface="Symbol" charset="0"/>
              </a:rPr>
              <a:t> i  N   </a:t>
            </a:r>
            <a:r>
              <a:rPr lang="en-US" sz="1900" b="1">
                <a:solidFill>
                  <a:schemeClr val="hlink"/>
                </a:solidFill>
                <a:sym typeface="Symbol" charset="0"/>
              </a:rPr>
              <a:t>do</a:t>
            </a:r>
          </a:p>
          <a:p>
            <a:pPr eaLnBrk="1" hangingPunct="1">
              <a:spcBef>
                <a:spcPct val="10000"/>
              </a:spcBef>
              <a:buFontTx/>
              <a:buAutoNum type="arabicPeriod" startAt="2"/>
              <a:defRPr/>
            </a:pPr>
            <a:r>
              <a:rPr lang="en-US" sz="1900">
                <a:sym typeface="Symbol" charset="0"/>
              </a:rPr>
              <a:t>           </a:t>
            </a:r>
            <a:r>
              <a:rPr lang="en-US" sz="1900" b="1">
                <a:solidFill>
                  <a:schemeClr val="hlink"/>
                </a:solidFill>
                <a:sym typeface="Symbol" charset="0"/>
              </a:rPr>
              <a:t>If</a:t>
            </a:r>
            <a:r>
              <a:rPr lang="en-US" sz="1900">
                <a:sym typeface="Symbol" charset="0"/>
              </a:rPr>
              <a:t> a</a:t>
            </a:r>
            <a:r>
              <a:rPr lang="en-US" sz="1900" baseline="-25000">
                <a:sym typeface="Symbol" charset="0"/>
              </a:rPr>
              <a:t>i</a:t>
            </a:r>
            <a:r>
              <a:rPr lang="en-US" sz="1900">
                <a:sym typeface="Symbol" charset="0"/>
              </a:rPr>
              <a:t> &gt; Max </a:t>
            </a:r>
            <a:r>
              <a:rPr lang="en-US" sz="1900" b="1">
                <a:solidFill>
                  <a:schemeClr val="hlink"/>
                </a:solidFill>
                <a:sym typeface="Symbol" charset="0"/>
              </a:rPr>
              <a:t>Then</a:t>
            </a:r>
          </a:p>
          <a:p>
            <a:pPr eaLnBrk="1" hangingPunct="1">
              <a:spcBef>
                <a:spcPct val="10000"/>
              </a:spcBef>
              <a:buFontTx/>
              <a:buAutoNum type="arabicPeriod" startAt="2"/>
              <a:defRPr/>
            </a:pPr>
            <a:r>
              <a:rPr lang="en-US" sz="1900">
                <a:sym typeface="Symbol" charset="0"/>
              </a:rPr>
              <a:t>               Max  a</a:t>
            </a:r>
            <a:r>
              <a:rPr lang="en-US" sz="1900" baseline="-25000">
                <a:sym typeface="Symbol" charset="0"/>
              </a:rPr>
              <a:t>i</a:t>
            </a:r>
          </a:p>
          <a:p>
            <a:pPr eaLnBrk="1" hangingPunct="1">
              <a:spcBef>
                <a:spcPct val="10000"/>
              </a:spcBef>
              <a:buFontTx/>
              <a:buAutoNum type="arabicPeriod" startAt="2"/>
              <a:defRPr/>
            </a:pPr>
            <a:r>
              <a:rPr lang="en-US" sz="1900">
                <a:sym typeface="Symbol" charset="0"/>
              </a:rPr>
              <a:t>           </a:t>
            </a:r>
            <a:r>
              <a:rPr lang="en-US" sz="1900" b="1">
                <a:solidFill>
                  <a:schemeClr val="hlink"/>
                </a:solidFill>
                <a:sym typeface="Symbol" charset="0"/>
              </a:rPr>
              <a:t>End if</a:t>
            </a:r>
          </a:p>
          <a:p>
            <a:pPr eaLnBrk="1" hangingPunct="1">
              <a:spcBef>
                <a:spcPct val="10000"/>
              </a:spcBef>
              <a:buFontTx/>
              <a:buAutoNum type="arabicPeriod" startAt="2"/>
              <a:defRPr/>
            </a:pPr>
            <a:r>
              <a:rPr lang="en-US" sz="1900">
                <a:sym typeface="Symbol" charset="0"/>
              </a:rPr>
              <a:t>         i i+1</a:t>
            </a:r>
          </a:p>
          <a:p>
            <a:pPr eaLnBrk="1" hangingPunct="1">
              <a:spcBef>
                <a:spcPct val="10000"/>
              </a:spcBef>
              <a:buFontTx/>
              <a:buAutoNum type="arabicPeriod" startAt="2"/>
              <a:defRPr/>
            </a:pPr>
            <a:r>
              <a:rPr lang="en-US" sz="1900" b="1">
                <a:solidFill>
                  <a:schemeClr val="hlink"/>
                </a:solidFill>
                <a:sym typeface="Symbol" charset="0"/>
              </a:rPr>
              <a:t>     End while</a:t>
            </a:r>
          </a:p>
          <a:p>
            <a:pPr eaLnBrk="1" hangingPunct="1">
              <a:spcBef>
                <a:spcPct val="10000"/>
              </a:spcBef>
              <a:buFontTx/>
              <a:buAutoNum type="arabicPeriod" startAt="2"/>
              <a:defRPr/>
            </a:pPr>
            <a:r>
              <a:rPr lang="en-US" sz="1900" b="1">
                <a:solidFill>
                  <a:schemeClr val="hlink"/>
                </a:solidFill>
                <a:sym typeface="Symbol" charset="0"/>
              </a:rPr>
              <a:t>     Output</a:t>
            </a:r>
            <a:r>
              <a:rPr lang="en-US" sz="1900">
                <a:sym typeface="Symbol" charset="0"/>
              </a:rPr>
              <a:t> Max</a:t>
            </a:r>
          </a:p>
          <a:p>
            <a:pPr eaLnBrk="1" hangingPunct="1">
              <a:spcBef>
                <a:spcPct val="10000"/>
              </a:spcBef>
              <a:defRPr/>
            </a:pPr>
            <a:r>
              <a:rPr lang="en-US" sz="1900" b="1">
                <a:solidFill>
                  <a:schemeClr val="folHlink"/>
                </a:solidFill>
                <a:sym typeface="Symbol" charset="0"/>
              </a:rPr>
              <a:t>13. End</a:t>
            </a:r>
          </a:p>
        </p:txBody>
      </p:sp>
      <p:grpSp>
        <p:nvGrpSpPr>
          <p:cNvPr id="9" name="Group 8"/>
          <p:cNvGrpSpPr/>
          <p:nvPr/>
        </p:nvGrpSpPr>
        <p:grpSpPr>
          <a:xfrm>
            <a:off x="6796210" y="1136821"/>
            <a:ext cx="5183664" cy="5158941"/>
            <a:chOff x="6499642" y="1136821"/>
            <a:chExt cx="5183664" cy="5158941"/>
          </a:xfrm>
        </p:grpSpPr>
        <p:cxnSp>
          <p:nvCxnSpPr>
            <p:cNvPr id="10" name="Straight Arrow Connector 9"/>
            <p:cNvCxnSpPr>
              <a:stCxn id="15" idx="2"/>
              <a:endCxn id="17" idx="0"/>
            </p:cNvCxnSpPr>
            <p:nvPr/>
          </p:nvCxnSpPr>
          <p:spPr>
            <a:xfrm>
              <a:off x="7710607" y="4661587"/>
              <a:ext cx="1" cy="240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6499642" y="1136821"/>
              <a:ext cx="5183664" cy="5158941"/>
              <a:chOff x="6549070" y="1136821"/>
              <a:chExt cx="5183664" cy="5158941"/>
            </a:xfrm>
          </p:grpSpPr>
          <p:sp>
            <p:nvSpPr>
              <p:cNvPr id="12" name="Oval 11"/>
              <p:cNvSpPr/>
              <p:nvPr/>
            </p:nvSpPr>
            <p:spPr>
              <a:xfrm>
                <a:off x="6963022" y="1136821"/>
                <a:ext cx="1421027" cy="6425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Bắt đầu</a:t>
                </a:r>
              </a:p>
            </p:txBody>
          </p:sp>
          <p:sp>
            <p:nvSpPr>
              <p:cNvPr id="13" name="Flowchart: Data 12"/>
              <p:cNvSpPr/>
              <p:nvPr/>
            </p:nvSpPr>
            <p:spPr>
              <a:xfrm>
                <a:off x="6549070" y="2075935"/>
                <a:ext cx="2248930" cy="654908"/>
              </a:xfrm>
              <a:prstGeom prst="flowChartInputOutpu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Times New Roman" pitchFamily="18" charset="0"/>
                    <a:cs typeface="Times New Roman" pitchFamily="18" charset="0"/>
                  </a:rPr>
                  <a:t>Nhập N và dãy số a</a:t>
                </a:r>
                <a:r>
                  <a:rPr lang="en-US" sz="1400" baseline="-25000">
                    <a:solidFill>
                      <a:schemeClr val="tx1"/>
                    </a:solidFill>
                    <a:latin typeface="Times New Roman" pitchFamily="18" charset="0"/>
                    <a:cs typeface="Times New Roman" pitchFamily="18" charset="0"/>
                  </a:rPr>
                  <a:t>1</a:t>
                </a:r>
                <a:r>
                  <a:rPr lang="en-US" sz="1400">
                    <a:solidFill>
                      <a:schemeClr val="tx1"/>
                    </a:solidFill>
                    <a:latin typeface="Times New Roman" pitchFamily="18" charset="0"/>
                    <a:cs typeface="Times New Roman" pitchFamily="18" charset="0"/>
                  </a:rPr>
                  <a:t>, a</a:t>
                </a:r>
                <a:r>
                  <a:rPr lang="en-US" sz="1400" baseline="-25000">
                    <a:solidFill>
                      <a:schemeClr val="tx1"/>
                    </a:solidFill>
                    <a:latin typeface="Times New Roman" pitchFamily="18" charset="0"/>
                    <a:cs typeface="Times New Roman" pitchFamily="18" charset="0"/>
                  </a:rPr>
                  <a:t>2</a:t>
                </a:r>
                <a:r>
                  <a:rPr lang="en-US" sz="1400">
                    <a:solidFill>
                      <a:schemeClr val="tx1"/>
                    </a:solidFill>
                    <a:latin typeface="Times New Roman" pitchFamily="18" charset="0"/>
                    <a:cs typeface="Times New Roman" pitchFamily="18" charset="0"/>
                  </a:rPr>
                  <a:t>,..a</a:t>
                </a:r>
                <a:r>
                  <a:rPr lang="en-US" sz="1400" baseline="-25000">
                    <a:solidFill>
                      <a:schemeClr val="tx1"/>
                    </a:solidFill>
                    <a:latin typeface="Times New Roman" pitchFamily="18" charset="0"/>
                    <a:cs typeface="Times New Roman" pitchFamily="18" charset="0"/>
                  </a:rPr>
                  <a:t>n</a:t>
                </a:r>
              </a:p>
            </p:txBody>
          </p:sp>
          <p:sp>
            <p:nvSpPr>
              <p:cNvPr id="14" name="Rectangle 13"/>
              <p:cNvSpPr/>
              <p:nvPr/>
            </p:nvSpPr>
            <p:spPr>
              <a:xfrm>
                <a:off x="6814740" y="3033581"/>
                <a:ext cx="1692876" cy="6301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Max </a:t>
                </a:r>
                <a:r>
                  <a:rPr lang="en-US">
                    <a:solidFill>
                      <a:schemeClr val="tx1"/>
                    </a:solidFill>
                    <a:latin typeface="Times New Roman" pitchFamily="18" charset="0"/>
                    <a:cs typeface="Times New Roman" pitchFamily="18" charset="0"/>
                    <a:sym typeface="Symbol"/>
                  </a:rPr>
                  <a:t> a</a:t>
                </a:r>
                <a:r>
                  <a:rPr lang="en-US" baseline="-25000">
                    <a:solidFill>
                      <a:schemeClr val="tx1"/>
                    </a:solidFill>
                    <a:latin typeface="Times New Roman" pitchFamily="18" charset="0"/>
                    <a:cs typeface="Times New Roman" pitchFamily="18" charset="0"/>
                    <a:sym typeface="Symbol"/>
                  </a:rPr>
                  <a:t>1</a:t>
                </a:r>
              </a:p>
              <a:p>
                <a:pPr algn="ctr"/>
                <a:r>
                  <a:rPr lang="en-US">
                    <a:solidFill>
                      <a:schemeClr val="tx1"/>
                    </a:solidFill>
                    <a:latin typeface="Times New Roman" pitchFamily="18" charset="0"/>
                    <a:cs typeface="Times New Roman" pitchFamily="18" charset="0"/>
                    <a:sym typeface="Symbol"/>
                  </a:rPr>
                  <a:t>i  2</a:t>
                </a:r>
                <a:endParaRPr lang="en-US">
                  <a:solidFill>
                    <a:schemeClr val="tx1"/>
                  </a:solidFill>
                  <a:latin typeface="Times New Roman" pitchFamily="18" charset="0"/>
                  <a:cs typeface="Times New Roman" pitchFamily="18" charset="0"/>
                </a:endParaRPr>
              </a:p>
            </p:txBody>
          </p:sp>
          <p:sp>
            <p:nvSpPr>
              <p:cNvPr id="15" name="Flowchart: Decision 14"/>
              <p:cNvSpPr/>
              <p:nvPr/>
            </p:nvSpPr>
            <p:spPr>
              <a:xfrm>
                <a:off x="6814743" y="3944895"/>
                <a:ext cx="1890583" cy="716692"/>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i&gt;N</a:t>
                </a:r>
              </a:p>
            </p:txBody>
          </p:sp>
          <p:sp>
            <p:nvSpPr>
              <p:cNvPr id="16" name="Folded Corner 15"/>
              <p:cNvSpPr/>
              <p:nvPr/>
            </p:nvSpPr>
            <p:spPr>
              <a:xfrm>
                <a:off x="9026601" y="4071552"/>
                <a:ext cx="1668163" cy="463378"/>
              </a:xfrm>
              <a:prstGeom prst="foldedCorner">
                <a:avLst>
                  <a:gd name="adj" fmla="val 5000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latin typeface="Times New Roman" pitchFamily="18" charset="0"/>
                    <a:cs typeface="Times New Roman" pitchFamily="18" charset="0"/>
                  </a:rPr>
                  <a:t>Hiển thị Max</a:t>
                </a:r>
              </a:p>
            </p:txBody>
          </p:sp>
          <p:sp>
            <p:nvSpPr>
              <p:cNvPr id="17" name="Flowchart: Decision 16"/>
              <p:cNvSpPr/>
              <p:nvPr/>
            </p:nvSpPr>
            <p:spPr>
              <a:xfrm>
                <a:off x="6814743" y="4902543"/>
                <a:ext cx="1890585" cy="716692"/>
              </a:xfrm>
              <a:prstGeom prst="flowChartDecision">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a</a:t>
                </a:r>
                <a:r>
                  <a:rPr lang="en-US" baseline="-25000">
                    <a:solidFill>
                      <a:schemeClr val="tx1"/>
                    </a:solidFill>
                    <a:latin typeface="Times New Roman" pitchFamily="18" charset="0"/>
                    <a:cs typeface="Times New Roman" pitchFamily="18" charset="0"/>
                  </a:rPr>
                  <a:t>i</a:t>
                </a:r>
                <a:r>
                  <a:rPr lang="en-US">
                    <a:solidFill>
                      <a:schemeClr val="tx1"/>
                    </a:solidFill>
                    <a:latin typeface="Times New Roman" pitchFamily="18" charset="0"/>
                    <a:cs typeface="Times New Roman" pitchFamily="18" charset="0"/>
                  </a:rPr>
                  <a:t>&gt;Max</a:t>
                </a:r>
              </a:p>
            </p:txBody>
          </p:sp>
          <p:sp>
            <p:nvSpPr>
              <p:cNvPr id="18" name="Rectangle 17"/>
              <p:cNvSpPr/>
              <p:nvPr/>
            </p:nvSpPr>
            <p:spPr>
              <a:xfrm>
                <a:off x="6913594" y="5887989"/>
                <a:ext cx="1692876" cy="4077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i </a:t>
                </a:r>
                <a:r>
                  <a:rPr lang="en-US">
                    <a:solidFill>
                      <a:schemeClr val="tx1"/>
                    </a:solidFill>
                    <a:latin typeface="Times New Roman" pitchFamily="18" charset="0"/>
                    <a:cs typeface="Times New Roman" pitchFamily="18" charset="0"/>
                    <a:sym typeface="Symbol"/>
                  </a:rPr>
                  <a:t> i + 1</a:t>
                </a:r>
                <a:endParaRPr lang="en-US">
                  <a:solidFill>
                    <a:schemeClr val="tx1"/>
                  </a:solidFill>
                  <a:latin typeface="Times New Roman" pitchFamily="18" charset="0"/>
                  <a:cs typeface="Times New Roman" pitchFamily="18" charset="0"/>
                </a:endParaRPr>
              </a:p>
            </p:txBody>
          </p:sp>
          <p:sp>
            <p:nvSpPr>
              <p:cNvPr id="19" name="Rectangle 18"/>
              <p:cNvSpPr/>
              <p:nvPr/>
            </p:nvSpPr>
            <p:spPr>
              <a:xfrm>
                <a:off x="9026601" y="5057002"/>
                <a:ext cx="1155358" cy="4077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Max </a:t>
                </a:r>
                <a:r>
                  <a:rPr lang="en-US">
                    <a:solidFill>
                      <a:schemeClr val="tx1"/>
                    </a:solidFill>
                    <a:latin typeface="Times New Roman" pitchFamily="18" charset="0"/>
                    <a:cs typeface="Times New Roman" pitchFamily="18" charset="0"/>
                    <a:sym typeface="Symbol"/>
                  </a:rPr>
                  <a:t> a</a:t>
                </a:r>
                <a:r>
                  <a:rPr lang="en-US" baseline="-25000">
                    <a:solidFill>
                      <a:schemeClr val="tx1"/>
                    </a:solidFill>
                    <a:latin typeface="Times New Roman" pitchFamily="18" charset="0"/>
                    <a:cs typeface="Times New Roman" pitchFamily="18" charset="0"/>
                    <a:sym typeface="Symbol"/>
                  </a:rPr>
                  <a:t>i</a:t>
                </a:r>
                <a:endParaRPr lang="en-US" baseline="-25000">
                  <a:solidFill>
                    <a:schemeClr val="tx1"/>
                  </a:solidFill>
                  <a:latin typeface="Times New Roman" pitchFamily="18" charset="0"/>
                  <a:cs typeface="Times New Roman" pitchFamily="18" charset="0"/>
                </a:endParaRPr>
              </a:p>
            </p:txBody>
          </p:sp>
          <p:sp>
            <p:nvSpPr>
              <p:cNvPr id="20" name="Oval 19"/>
              <p:cNvSpPr/>
              <p:nvPr/>
            </p:nvSpPr>
            <p:spPr>
              <a:xfrm>
                <a:off x="10311707" y="5653211"/>
                <a:ext cx="1421027" cy="64255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imes New Roman" pitchFamily="18" charset="0"/>
                    <a:cs typeface="Times New Roman" pitchFamily="18" charset="0"/>
                  </a:rPr>
                  <a:t>Kết thúc</a:t>
                </a:r>
              </a:p>
            </p:txBody>
          </p:sp>
          <p:cxnSp>
            <p:nvCxnSpPr>
              <p:cNvPr id="21" name="Straight Arrow Connector 20"/>
              <p:cNvCxnSpPr>
                <a:stCxn id="12" idx="4"/>
                <a:endCxn id="13" idx="1"/>
              </p:cNvCxnSpPr>
              <p:nvPr/>
            </p:nvCxnSpPr>
            <p:spPr>
              <a:xfrm flipH="1">
                <a:off x="7673535" y="1779372"/>
                <a:ext cx="1" cy="2965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661177" y="2730843"/>
                <a:ext cx="1" cy="2965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760031" y="3663776"/>
                <a:ext cx="1" cy="2965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3"/>
                <a:endCxn id="16" idx="1"/>
              </p:cNvCxnSpPr>
              <p:nvPr/>
            </p:nvCxnSpPr>
            <p:spPr>
              <a:xfrm>
                <a:off x="8705326" y="4303241"/>
                <a:ext cx="32127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3"/>
                <a:endCxn id="19" idx="1"/>
              </p:cNvCxnSpPr>
              <p:nvPr/>
            </p:nvCxnSpPr>
            <p:spPr>
              <a:xfrm>
                <a:off x="8705328" y="5260889"/>
                <a:ext cx="32127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9" idx="2"/>
                <a:endCxn id="18" idx="3"/>
              </p:cNvCxnSpPr>
              <p:nvPr/>
            </p:nvCxnSpPr>
            <p:spPr>
              <a:xfrm rot="5400000">
                <a:off x="8791825" y="5279420"/>
                <a:ext cx="627101" cy="99781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8" idx="1"/>
                <a:endCxn id="15" idx="1"/>
              </p:cNvCxnSpPr>
              <p:nvPr/>
            </p:nvCxnSpPr>
            <p:spPr>
              <a:xfrm rot="10800000">
                <a:off x="6814744" y="4303242"/>
                <a:ext cx="98851" cy="1788635"/>
              </a:xfrm>
              <a:prstGeom prst="bentConnector3">
                <a:avLst>
                  <a:gd name="adj1" fmla="val 33125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6" idx="3"/>
                <a:endCxn id="20" idx="0"/>
              </p:cNvCxnSpPr>
              <p:nvPr/>
            </p:nvCxnSpPr>
            <p:spPr>
              <a:xfrm>
                <a:off x="10694764" y="4303241"/>
                <a:ext cx="327457" cy="134997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390220" y="3910913"/>
                <a:ext cx="612668" cy="323165"/>
              </a:xfrm>
              <a:prstGeom prst="rect">
                <a:avLst/>
              </a:prstGeom>
              <a:noFill/>
            </p:spPr>
            <p:txBody>
              <a:bodyPr wrap="none" rtlCol="0">
                <a:spAutoFit/>
              </a:bodyPr>
              <a:lstStyle/>
              <a:p>
                <a:r>
                  <a:rPr lang="en-US" sz="1500">
                    <a:latin typeface="Times New Roman" pitchFamily="18" charset="0"/>
                    <a:cs typeface="Times New Roman" pitchFamily="18" charset="0"/>
                  </a:rPr>
                  <a:t>Đúng</a:t>
                </a:r>
              </a:p>
            </p:txBody>
          </p:sp>
          <p:sp>
            <p:nvSpPr>
              <p:cNvPr id="33" name="TextBox 32"/>
              <p:cNvSpPr txBox="1"/>
              <p:nvPr/>
            </p:nvSpPr>
            <p:spPr>
              <a:xfrm>
                <a:off x="8384049" y="4897905"/>
                <a:ext cx="612668" cy="323165"/>
              </a:xfrm>
              <a:prstGeom prst="rect">
                <a:avLst/>
              </a:prstGeom>
              <a:noFill/>
            </p:spPr>
            <p:txBody>
              <a:bodyPr wrap="none" rtlCol="0">
                <a:spAutoFit/>
              </a:bodyPr>
              <a:lstStyle/>
              <a:p>
                <a:r>
                  <a:rPr lang="en-US" sz="1500">
                    <a:latin typeface="Times New Roman" pitchFamily="18" charset="0"/>
                    <a:cs typeface="Times New Roman" pitchFamily="18" charset="0"/>
                  </a:rPr>
                  <a:t>Đúng</a:t>
                </a:r>
              </a:p>
            </p:txBody>
          </p:sp>
          <p:sp>
            <p:nvSpPr>
              <p:cNvPr id="34" name="TextBox 33"/>
              <p:cNvSpPr txBox="1"/>
              <p:nvPr/>
            </p:nvSpPr>
            <p:spPr>
              <a:xfrm>
                <a:off x="7295652" y="4616447"/>
                <a:ext cx="429926" cy="323165"/>
              </a:xfrm>
              <a:prstGeom prst="rect">
                <a:avLst/>
              </a:prstGeom>
              <a:noFill/>
            </p:spPr>
            <p:txBody>
              <a:bodyPr wrap="none" rtlCol="0">
                <a:spAutoFit/>
              </a:bodyPr>
              <a:lstStyle/>
              <a:p>
                <a:r>
                  <a:rPr lang="en-US" sz="1500">
                    <a:latin typeface="Times New Roman" pitchFamily="18" charset="0"/>
                    <a:cs typeface="Times New Roman" pitchFamily="18" charset="0"/>
                  </a:rPr>
                  <a:t>Sai</a:t>
                </a:r>
              </a:p>
            </p:txBody>
          </p:sp>
          <p:sp>
            <p:nvSpPr>
              <p:cNvPr id="35" name="TextBox 34"/>
              <p:cNvSpPr txBox="1"/>
              <p:nvPr/>
            </p:nvSpPr>
            <p:spPr>
              <a:xfrm>
                <a:off x="7268324" y="5561733"/>
                <a:ext cx="429926" cy="323165"/>
              </a:xfrm>
              <a:prstGeom prst="rect">
                <a:avLst/>
              </a:prstGeom>
              <a:noFill/>
            </p:spPr>
            <p:txBody>
              <a:bodyPr wrap="none" rtlCol="0">
                <a:spAutoFit/>
              </a:bodyPr>
              <a:lstStyle/>
              <a:p>
                <a:r>
                  <a:rPr lang="en-US" sz="1500">
                    <a:latin typeface="Times New Roman" pitchFamily="18" charset="0"/>
                    <a:cs typeface="Times New Roman" pitchFamily="18" charset="0"/>
                  </a:rPr>
                  <a:t>Sai</a:t>
                </a:r>
              </a:p>
            </p:txBody>
          </p:sp>
          <p:cxnSp>
            <p:nvCxnSpPr>
              <p:cNvPr id="36" name="Straight Arrow Connector 35"/>
              <p:cNvCxnSpPr/>
              <p:nvPr/>
            </p:nvCxnSpPr>
            <p:spPr>
              <a:xfrm flipH="1">
                <a:off x="7760036" y="5600692"/>
                <a:ext cx="1" cy="2965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37" name="TextBox 36"/>
          <p:cNvSpPr txBox="1"/>
          <p:nvPr/>
        </p:nvSpPr>
        <p:spPr>
          <a:xfrm>
            <a:off x="8696058" y="1249403"/>
            <a:ext cx="2252022" cy="369332"/>
          </a:xfrm>
          <a:prstGeom prst="rect">
            <a:avLst/>
          </a:prstGeom>
          <a:noFill/>
          <a:ln>
            <a:solidFill>
              <a:schemeClr val="tx1"/>
            </a:solidFill>
          </a:ln>
        </p:spPr>
        <p:txBody>
          <a:bodyPr wrap="square" rtlCol="0">
            <a:spAutoFit/>
          </a:bodyPr>
          <a:lstStyle/>
          <a:p>
            <a:r>
              <a:rPr lang="en-US" b="1">
                <a:solidFill>
                  <a:srgbClr val="FF0000"/>
                </a:solidFill>
                <a:latin typeface="Times New Roman" pitchFamily="18" charset="0"/>
                <a:cs typeface="Times New Roman" pitchFamily="18" charset="0"/>
              </a:rPr>
              <a:t>Mô tả bằng lưu đồ</a:t>
            </a:r>
          </a:p>
        </p:txBody>
      </p:sp>
      <p:sp>
        <p:nvSpPr>
          <p:cNvPr id="38" name="Rectangle 37"/>
          <p:cNvSpPr/>
          <p:nvPr/>
        </p:nvSpPr>
        <p:spPr>
          <a:xfrm>
            <a:off x="6647935" y="1087393"/>
            <a:ext cx="5436973" cy="52639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6"/>
          <p:cNvSpPr txBox="1">
            <a:spLocks noChangeArrowheads="1"/>
          </p:cNvSpPr>
          <p:nvPr/>
        </p:nvSpPr>
        <p:spPr bwMode="auto">
          <a:xfrm>
            <a:off x="4403125" y="2083786"/>
            <a:ext cx="1828800" cy="1590675"/>
          </a:xfrm>
          <a:prstGeom prst="rect">
            <a:avLst/>
          </a:prstGeom>
          <a:noFill/>
          <a:ln w="38100" cmpd="dbl">
            <a:solidFill>
              <a:srgbClr val="F94B1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spcBef>
                <a:spcPct val="50000"/>
              </a:spcBef>
            </a:pPr>
            <a:r>
              <a:rPr lang="en-US" sz="2400" b="1">
                <a:solidFill>
                  <a:srgbClr val="0033CC"/>
                </a:solidFill>
                <a:cs typeface="Arial" pitchFamily="34" charset="0"/>
              </a:rPr>
              <a:t>i &gt; N  sai </a:t>
            </a:r>
          </a:p>
          <a:p>
            <a:pPr eaLnBrk="1" hangingPunct="1">
              <a:spcBef>
                <a:spcPct val="50000"/>
              </a:spcBef>
            </a:pPr>
            <a:r>
              <a:rPr lang="en-US" sz="2400" b="1">
                <a:solidFill>
                  <a:srgbClr val="0033CC"/>
                </a:solidFill>
                <a:cs typeface="Arial" pitchFamily="34" charset="0"/>
                <a:sym typeface="Symbol" pitchFamily="18" charset="2"/>
              </a:rPr>
              <a:t></a:t>
            </a:r>
          </a:p>
          <a:p>
            <a:pPr eaLnBrk="1" hangingPunct="1">
              <a:spcBef>
                <a:spcPct val="50000"/>
              </a:spcBef>
            </a:pPr>
            <a:r>
              <a:rPr lang="en-US" sz="2400" b="1">
                <a:solidFill>
                  <a:srgbClr val="0033CC"/>
                </a:solidFill>
                <a:cs typeface="Arial" pitchFamily="34" charset="0"/>
                <a:sym typeface="Symbol" pitchFamily="18" charset="2"/>
              </a:rPr>
              <a:t>i  N  đúng</a:t>
            </a:r>
          </a:p>
        </p:txBody>
      </p:sp>
      <p:sp>
        <p:nvSpPr>
          <p:cNvPr id="4" name="Oval 3"/>
          <p:cNvSpPr/>
          <p:nvPr/>
        </p:nvSpPr>
        <p:spPr>
          <a:xfrm>
            <a:off x="2150075" y="3651419"/>
            <a:ext cx="691979" cy="407776"/>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626728" y="4071552"/>
            <a:ext cx="691979" cy="407776"/>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4" idx="7"/>
          </p:cNvCxnSpPr>
          <p:nvPr/>
        </p:nvCxnSpPr>
        <p:spPr>
          <a:xfrm flipV="1">
            <a:off x="2740716" y="3472249"/>
            <a:ext cx="1662409" cy="238887"/>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0" idx="1"/>
          </p:cNvCxnSpPr>
          <p:nvPr/>
        </p:nvCxnSpPr>
        <p:spPr>
          <a:xfrm flipH="1" flipV="1">
            <a:off x="5782962" y="2403389"/>
            <a:ext cx="1945104" cy="1727880"/>
          </a:xfrm>
          <a:prstGeom prst="straightConnector1">
            <a:avLst/>
          </a:prstGeom>
          <a:ln w="38100">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50</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A47FD757-778F-4733-98B3-D8978A1C0E0B}"/>
              </a:ext>
            </a:extLst>
          </p:cNvPr>
          <p:cNvSpPr>
            <a:spLocks noGrp="1"/>
          </p:cNvSpPr>
          <p:nvPr>
            <p:ph type="sldNum" sz="quarter" idx="12"/>
          </p:nvPr>
        </p:nvSpPr>
        <p:spPr/>
        <p:txBody>
          <a:bodyPr/>
          <a:lstStyle/>
          <a:p>
            <a:fld id="{FE1236C6-0024-4286-AA03-0A6E67CE63D4}" type="slidenum">
              <a:rPr lang="en-US" smtClean="0"/>
              <a:t>50</a:t>
            </a:fld>
            <a:endParaRPr lang="en-US"/>
          </a:p>
        </p:txBody>
      </p:sp>
    </p:spTree>
    <p:extLst>
      <p:ext uri="{BB962C8B-B14F-4D97-AF65-F5344CB8AC3E}">
        <p14:creationId xmlns:p14="http://schemas.microsoft.com/office/powerpoint/2010/main" val="1738668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612744" y="28282"/>
            <a:ext cx="11579256"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600" b="1">
                <a:solidFill>
                  <a:srgbClr val="0000FF"/>
                </a:solidFill>
              </a:rPr>
              <a:t>3.4. Dùng </a:t>
            </a:r>
            <a:r>
              <a:rPr lang="en-US" altLang="zh-CN" sz="2600" b="1">
                <a:solidFill>
                  <a:srgbClr val="0000FF"/>
                </a:solidFill>
                <a:ea typeface="SimSun" pitchFamily="2" charset="-122"/>
              </a:rPr>
              <a:t>ngôn ngữ lập trình</a:t>
            </a:r>
            <a:endParaRPr lang="en-US" sz="2600" b="1">
              <a:solidFill>
                <a:srgbClr val="0000FF"/>
              </a:solidFill>
            </a:endParaRPr>
          </a:p>
          <a:p>
            <a:pPr marL="463550">
              <a:lnSpc>
                <a:spcPct val="90000"/>
              </a:lnSpc>
            </a:pPr>
            <a:r>
              <a:rPr lang="en-US" altLang="zh-CN" sz="2600">
                <a:ea typeface="SimSun" pitchFamily="2" charset="-122"/>
              </a:rPr>
              <a:t> Tuân theo cú pháp của ngôn ngữ lập trình</a:t>
            </a:r>
          </a:p>
          <a:p>
            <a:pPr lvl="2">
              <a:lnSpc>
                <a:spcPct val="90000"/>
              </a:lnSpc>
              <a:buFont typeface="Arial" pitchFamily="34" charset="0"/>
              <a:buChar char="•"/>
            </a:pPr>
            <a:r>
              <a:rPr lang="en-US" sz="2400">
                <a:ea typeface="Arial" pitchFamily="34" charset="0"/>
              </a:rPr>
              <a:t>Cấu trúc t</a:t>
            </a:r>
            <a:r>
              <a:rPr lang="en-US" altLang="zh-CN" sz="2400">
                <a:ea typeface="SimSun" pitchFamily="2" charset="-122"/>
              </a:rPr>
              <a:t>uần tự</a:t>
            </a:r>
          </a:p>
          <a:p>
            <a:pPr lvl="2">
              <a:lnSpc>
                <a:spcPct val="90000"/>
              </a:lnSpc>
              <a:buFont typeface="Arial" pitchFamily="34" charset="0"/>
              <a:buChar char="•"/>
            </a:pPr>
            <a:r>
              <a:rPr lang="en-US" sz="2400">
                <a:ea typeface="Arial" pitchFamily="34" charset="0"/>
              </a:rPr>
              <a:t>Cấu trúc r</a:t>
            </a:r>
            <a:r>
              <a:rPr lang="en-US" altLang="zh-CN" sz="2400">
                <a:ea typeface="SimSun" pitchFamily="2" charset="-122"/>
              </a:rPr>
              <a:t>ẽ nhánh</a:t>
            </a:r>
          </a:p>
          <a:p>
            <a:pPr lvl="2">
              <a:lnSpc>
                <a:spcPct val="90000"/>
              </a:lnSpc>
              <a:buFont typeface="Arial" pitchFamily="34" charset="0"/>
              <a:buChar char="•"/>
            </a:pPr>
            <a:r>
              <a:rPr lang="en-US" sz="2400">
                <a:ea typeface="Arial" pitchFamily="34" charset="0"/>
              </a:rPr>
              <a:t>Cấu trúc  l</a:t>
            </a:r>
            <a:r>
              <a:rPr lang="en-US" altLang="zh-CN" sz="2400">
                <a:ea typeface="SimSun" pitchFamily="2" charset="-122"/>
              </a:rPr>
              <a:t>ặp</a:t>
            </a:r>
          </a:p>
          <a:p>
            <a:pPr marL="525463">
              <a:lnSpc>
                <a:spcPct val="90000"/>
              </a:lnSpc>
            </a:pPr>
            <a:r>
              <a:rPr lang="en-US" altLang="zh-CN" sz="2600">
                <a:ea typeface="SimSun" pitchFamily="2" charset="-122"/>
              </a:rPr>
              <a:t> Tồn tại nhiều loại ngôn ngữ lập trình</a:t>
            </a:r>
          </a:p>
          <a:p>
            <a:pPr lvl="2">
              <a:lnSpc>
                <a:spcPct val="90000"/>
              </a:lnSpc>
              <a:buFont typeface="Arial" pitchFamily="34" charset="0"/>
              <a:buChar char="•"/>
            </a:pPr>
            <a:r>
              <a:rPr lang="en-US" altLang="zh-CN" sz="2400">
                <a:ea typeface="SimSun" pitchFamily="2" charset="-122"/>
              </a:rPr>
              <a:t>Ngôn ngữ máy</a:t>
            </a:r>
          </a:p>
          <a:p>
            <a:pPr lvl="2">
              <a:lnSpc>
                <a:spcPct val="90000"/>
              </a:lnSpc>
              <a:buFont typeface="Arial" pitchFamily="34" charset="0"/>
              <a:buChar char="•"/>
            </a:pPr>
            <a:r>
              <a:rPr lang="en-US" altLang="zh-CN" sz="2400">
                <a:ea typeface="SimSun" pitchFamily="2" charset="-122"/>
              </a:rPr>
              <a:t>Hợp ngữ</a:t>
            </a:r>
          </a:p>
          <a:p>
            <a:pPr lvl="2">
              <a:lnSpc>
                <a:spcPct val="90000"/>
              </a:lnSpc>
              <a:buFont typeface="Arial" pitchFamily="34" charset="0"/>
              <a:buChar char="•"/>
            </a:pPr>
            <a:r>
              <a:rPr lang="en-US" altLang="zh-CN" sz="2400">
                <a:ea typeface="SimSun" pitchFamily="2" charset="-122"/>
              </a:rPr>
              <a:t>Ngôn ngữ bậc cao:</a:t>
            </a:r>
          </a:p>
          <a:p>
            <a:pPr lvl="3">
              <a:lnSpc>
                <a:spcPct val="90000"/>
              </a:lnSpc>
            </a:pPr>
            <a:r>
              <a:rPr lang="en-US" altLang="zh-CN" sz="2200">
                <a:ea typeface="SimSun" pitchFamily="2" charset="-122"/>
              </a:rPr>
              <a:t>Fortran, Pascal, C/C++/C#, Java, …</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51</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74473203-7B88-4792-890E-CA2E6756B5C3}"/>
              </a:ext>
            </a:extLst>
          </p:cNvPr>
          <p:cNvSpPr>
            <a:spLocks noGrp="1"/>
          </p:cNvSpPr>
          <p:nvPr>
            <p:ph type="sldNum" sz="quarter" idx="12"/>
          </p:nvPr>
        </p:nvSpPr>
        <p:spPr/>
        <p:txBody>
          <a:bodyPr/>
          <a:lstStyle/>
          <a:p>
            <a:fld id="{FE1236C6-0024-4286-AA03-0A6E67CE63D4}" type="slidenum">
              <a:rPr lang="en-US" smtClean="0"/>
              <a:t>51</a:t>
            </a:fld>
            <a:endParaRPr lang="en-US"/>
          </a:p>
        </p:txBody>
      </p:sp>
    </p:spTree>
    <p:extLst>
      <p:ext uri="{BB962C8B-B14F-4D97-AF65-F5344CB8AC3E}">
        <p14:creationId xmlns:p14="http://schemas.microsoft.com/office/powerpoint/2010/main" val="1707833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421019" y="28282"/>
            <a:ext cx="11770981" cy="1008668"/>
          </a:xfrm>
        </p:spPr>
        <p:txBody>
          <a:bodyPr>
            <a:normAutofit/>
          </a:bodyPr>
          <a:lstStyle/>
          <a:p>
            <a:r>
              <a:rPr lang="en-US"/>
              <a:t>3. Các phương pháp biểu diễn thuật toán</a:t>
            </a:r>
          </a:p>
        </p:txBody>
      </p:sp>
      <p:sp>
        <p:nvSpPr>
          <p:cNvPr id="2" name="Content Placeholder 1"/>
          <p:cNvSpPr>
            <a:spLocks noGrp="1"/>
          </p:cNvSpPr>
          <p:nvPr>
            <p:ph idx="1"/>
          </p:nvPr>
        </p:nvSpPr>
        <p:spPr>
          <a:xfrm>
            <a:off x="612744" y="1112363"/>
            <a:ext cx="10977894" cy="5236727"/>
          </a:xfrm>
        </p:spPr>
        <p:txBody>
          <a:bodyPr>
            <a:noAutofit/>
          </a:bodyPr>
          <a:lstStyle/>
          <a:p>
            <a:pPr marL="0" indent="0" algn="just">
              <a:buNone/>
            </a:pPr>
            <a:r>
              <a:rPr lang="en-US" sz="2600" b="1">
                <a:solidFill>
                  <a:srgbClr val="0000FF"/>
                </a:solidFill>
              </a:rPr>
              <a:t>3.4. Dùng </a:t>
            </a:r>
            <a:r>
              <a:rPr lang="en-US" altLang="zh-CN" sz="2600" b="1">
                <a:solidFill>
                  <a:srgbClr val="0000FF"/>
                </a:solidFill>
                <a:ea typeface="SimSun" pitchFamily="2" charset="-122"/>
              </a:rPr>
              <a:t>ngôn ngữ lập trình</a:t>
            </a:r>
            <a:endParaRPr lang="en-US" sz="2600" b="1">
              <a:solidFill>
                <a:srgbClr val="0000FF"/>
              </a:solidFill>
            </a:endParaRPr>
          </a:p>
          <a:p>
            <a:pPr marL="0" indent="0">
              <a:lnSpc>
                <a:spcPct val="90000"/>
              </a:lnSpc>
              <a:buNone/>
            </a:pPr>
            <a:r>
              <a:rPr lang="en-US" altLang="zh-CN" sz="2400" b="1">
                <a:solidFill>
                  <a:srgbClr val="FF0000"/>
                </a:solidFill>
                <a:ea typeface="SimSun" pitchFamily="2" charset="-122"/>
              </a:rPr>
              <a:t>Ví dụ 4.17. </a:t>
            </a:r>
            <a:r>
              <a:rPr lang="fr-FR" sz="2000">
                <a:ea typeface="ＭＳ Ｐゴシック" pitchFamily="34" charset="-128"/>
              </a:rPr>
              <a:t>Giải phương trình ax+b=0</a:t>
            </a:r>
          </a:p>
          <a:p>
            <a:pPr marL="0" indent="0">
              <a:lnSpc>
                <a:spcPct val="100000"/>
              </a:lnSpc>
              <a:spcBef>
                <a:spcPts val="0"/>
              </a:spcBef>
              <a:buNone/>
              <a:defRPr/>
            </a:pPr>
            <a:r>
              <a:rPr lang="en-US" sz="2000">
                <a:latin typeface="Arial" charset="0"/>
                <a:ea typeface="ＭＳ Ｐゴシック" charset="0"/>
                <a:cs typeface="Arial" charset="0"/>
              </a:rPr>
              <a:t>#include &lt;stdio.h&gt;</a:t>
            </a:r>
          </a:p>
          <a:p>
            <a:pPr marL="0" indent="0">
              <a:lnSpc>
                <a:spcPct val="100000"/>
              </a:lnSpc>
              <a:spcBef>
                <a:spcPts val="0"/>
              </a:spcBef>
              <a:buNone/>
              <a:defRPr/>
            </a:pPr>
            <a:r>
              <a:rPr lang="en-US" sz="2000">
                <a:latin typeface="Arial" charset="0"/>
                <a:ea typeface="ＭＳ Ｐゴシック" charset="0"/>
                <a:cs typeface="Arial" charset="0"/>
              </a:rPr>
              <a:t>int main()</a:t>
            </a:r>
          </a:p>
          <a:p>
            <a:pPr marL="0" indent="0">
              <a:lnSpc>
                <a:spcPct val="100000"/>
              </a:lnSpc>
              <a:spcBef>
                <a:spcPts val="0"/>
              </a:spcBef>
              <a:buNone/>
              <a:defRPr/>
            </a:pPr>
            <a:r>
              <a:rPr lang="en-US" sz="2000">
                <a:latin typeface="Arial" charset="0"/>
                <a:ea typeface="ＭＳ Ｐゴシック" charset="0"/>
                <a:cs typeface="Arial" charset="0"/>
              </a:rPr>
              <a:t>{</a:t>
            </a:r>
          </a:p>
          <a:p>
            <a:pPr marL="0" indent="0">
              <a:lnSpc>
                <a:spcPct val="100000"/>
              </a:lnSpc>
              <a:spcBef>
                <a:spcPts val="0"/>
              </a:spcBef>
              <a:buNone/>
              <a:tabLst>
                <a:tab pos="346075" algn="l"/>
              </a:tabLst>
              <a:defRPr/>
            </a:pPr>
            <a:r>
              <a:rPr lang="en-US" sz="2000">
                <a:latin typeface="Arial" charset="0"/>
                <a:ea typeface="ＭＳ Ｐゴシック" charset="0"/>
                <a:cs typeface="Arial" charset="0"/>
              </a:rPr>
              <a:t>	float a,b;</a:t>
            </a:r>
          </a:p>
          <a:p>
            <a:pPr marL="0" indent="0">
              <a:lnSpc>
                <a:spcPct val="100000"/>
              </a:lnSpc>
              <a:spcBef>
                <a:spcPts val="0"/>
              </a:spcBef>
              <a:buNone/>
              <a:tabLst>
                <a:tab pos="346075" algn="l"/>
              </a:tabLst>
              <a:defRPr/>
            </a:pPr>
            <a:r>
              <a:rPr lang="en-US" sz="2000">
                <a:latin typeface="Arial" charset="0"/>
                <a:ea typeface="ＭＳ Ｐゴシック" charset="0"/>
                <a:cs typeface="Arial" charset="0"/>
              </a:rPr>
              <a:t>	scanf("%f %f",&amp;a,&amp;b);</a:t>
            </a:r>
          </a:p>
          <a:p>
            <a:pPr marL="0" indent="0">
              <a:lnSpc>
                <a:spcPct val="100000"/>
              </a:lnSpc>
              <a:spcBef>
                <a:spcPts val="0"/>
              </a:spcBef>
              <a:buNone/>
              <a:tabLst>
                <a:tab pos="346075" algn="l"/>
              </a:tabLst>
              <a:defRPr/>
            </a:pPr>
            <a:r>
              <a:rPr lang="en-US" sz="2000">
                <a:solidFill>
                  <a:schemeClr val="hlink"/>
                </a:solidFill>
                <a:latin typeface="Arial" charset="0"/>
                <a:ea typeface="ＭＳ Ｐゴシック" charset="0"/>
                <a:cs typeface="Arial" charset="0"/>
              </a:rPr>
              <a:t>	if</a:t>
            </a:r>
            <a:r>
              <a:rPr lang="en-US" sz="2000">
                <a:latin typeface="Arial" charset="0"/>
                <a:ea typeface="ＭＳ Ｐゴシック" charset="0"/>
                <a:cs typeface="Arial" charset="0"/>
              </a:rPr>
              <a:t>(a==0)</a:t>
            </a:r>
          </a:p>
          <a:p>
            <a:pPr marL="0" indent="0">
              <a:lnSpc>
                <a:spcPct val="100000"/>
              </a:lnSpc>
              <a:spcBef>
                <a:spcPts val="0"/>
              </a:spcBef>
              <a:buNone/>
              <a:tabLst>
                <a:tab pos="803275" algn="l"/>
              </a:tabLst>
              <a:defRPr/>
            </a:pPr>
            <a:r>
              <a:rPr lang="en-US" sz="2000">
                <a:solidFill>
                  <a:schemeClr val="hlink"/>
                </a:solidFill>
                <a:latin typeface="Arial" charset="0"/>
                <a:ea typeface="ＭＳ Ｐゴシック" charset="0"/>
                <a:cs typeface="Arial" charset="0"/>
              </a:rPr>
              <a:t>	if </a:t>
            </a:r>
            <a:r>
              <a:rPr lang="en-US" sz="2000">
                <a:latin typeface="Arial" charset="0"/>
                <a:ea typeface="ＭＳ Ｐゴシック" charset="0"/>
                <a:cs typeface="Arial" charset="0"/>
              </a:rPr>
              <a:t>(b==0) </a:t>
            </a:r>
          </a:p>
          <a:p>
            <a:pPr marL="0" indent="0">
              <a:lnSpc>
                <a:spcPct val="100000"/>
              </a:lnSpc>
              <a:spcBef>
                <a:spcPts val="0"/>
              </a:spcBef>
              <a:buNone/>
              <a:tabLst>
                <a:tab pos="1371600" algn="l"/>
              </a:tabLst>
              <a:defRPr/>
            </a:pPr>
            <a:r>
              <a:rPr lang="en-US" sz="2000">
                <a:latin typeface="Arial" charset="0"/>
                <a:ea typeface="ＭＳ Ｐゴシック" charset="0"/>
                <a:cs typeface="Arial" charset="0"/>
              </a:rPr>
              <a:t>	printf("Vo so nghiem");</a:t>
            </a:r>
          </a:p>
          <a:p>
            <a:pPr marL="0" indent="0" defTabSz="803275">
              <a:lnSpc>
                <a:spcPct val="100000"/>
              </a:lnSpc>
              <a:spcBef>
                <a:spcPts val="0"/>
              </a:spcBef>
              <a:buNone/>
              <a:defRPr/>
            </a:pPr>
            <a:r>
              <a:rPr lang="en-US" sz="2000">
                <a:latin typeface="Arial" charset="0"/>
                <a:ea typeface="ＭＳ Ｐゴシック" charset="0"/>
                <a:cs typeface="Arial" charset="0"/>
              </a:rPr>
              <a:t>   	</a:t>
            </a:r>
            <a:r>
              <a:rPr lang="en-US" sz="2000">
                <a:solidFill>
                  <a:schemeClr val="hlink"/>
                </a:solidFill>
                <a:latin typeface="Arial" charset="0"/>
                <a:ea typeface="ＭＳ Ｐゴシック" charset="0"/>
                <a:cs typeface="Arial" charset="0"/>
              </a:rPr>
              <a:t>else</a:t>
            </a:r>
            <a:r>
              <a:rPr lang="en-US" sz="2000">
                <a:latin typeface="Arial" charset="0"/>
                <a:ea typeface="ＭＳ Ｐゴシック" charset="0"/>
                <a:cs typeface="Arial" charset="0"/>
              </a:rPr>
              <a:t> </a:t>
            </a:r>
          </a:p>
          <a:p>
            <a:pPr marL="0" indent="0" defTabSz="803275">
              <a:lnSpc>
                <a:spcPct val="100000"/>
              </a:lnSpc>
              <a:spcBef>
                <a:spcPts val="0"/>
              </a:spcBef>
              <a:buNone/>
              <a:tabLst>
                <a:tab pos="1371600" algn="l"/>
              </a:tabLst>
              <a:defRPr/>
            </a:pPr>
            <a:r>
              <a:rPr lang="en-US" sz="2000">
                <a:latin typeface="Arial" charset="0"/>
                <a:ea typeface="ＭＳ Ｐゴシック" charset="0"/>
                <a:cs typeface="Arial" charset="0"/>
              </a:rPr>
              <a:t>		printf("Vo nghiem");</a:t>
            </a:r>
          </a:p>
          <a:p>
            <a:pPr marL="0" indent="0">
              <a:lnSpc>
                <a:spcPct val="100000"/>
              </a:lnSpc>
              <a:spcBef>
                <a:spcPts val="0"/>
              </a:spcBef>
              <a:buNone/>
              <a:tabLst>
                <a:tab pos="395288" algn="l"/>
              </a:tabLst>
              <a:defRPr/>
            </a:pPr>
            <a:r>
              <a:rPr lang="en-US" sz="2000">
                <a:latin typeface="Arial" charset="0"/>
                <a:ea typeface="ＭＳ Ｐゴシック" charset="0"/>
                <a:cs typeface="Arial" charset="0"/>
              </a:rPr>
              <a:t> 	</a:t>
            </a:r>
            <a:r>
              <a:rPr lang="en-US" sz="2000">
                <a:solidFill>
                  <a:schemeClr val="hlink"/>
                </a:solidFill>
                <a:latin typeface="Arial" charset="0"/>
                <a:ea typeface="ＭＳ Ｐゴシック" charset="0"/>
                <a:cs typeface="Arial" charset="0"/>
              </a:rPr>
              <a:t>else</a:t>
            </a:r>
            <a:r>
              <a:rPr lang="en-US" sz="2000">
                <a:latin typeface="Arial" charset="0"/>
                <a:ea typeface="ＭＳ Ｐゴシック" charset="0"/>
                <a:cs typeface="Arial" charset="0"/>
              </a:rPr>
              <a:t> </a:t>
            </a:r>
          </a:p>
          <a:p>
            <a:pPr marL="0" indent="0">
              <a:lnSpc>
                <a:spcPct val="100000"/>
              </a:lnSpc>
              <a:spcBef>
                <a:spcPts val="0"/>
              </a:spcBef>
              <a:buNone/>
              <a:tabLst>
                <a:tab pos="803275" algn="l"/>
              </a:tabLst>
              <a:defRPr/>
            </a:pPr>
            <a:r>
              <a:rPr lang="en-US" sz="2000">
                <a:latin typeface="Arial" charset="0"/>
                <a:ea typeface="ＭＳ Ｐゴシック" charset="0"/>
                <a:cs typeface="Arial" charset="0"/>
              </a:rPr>
              <a:t>	printf("Nghiem %f",-b/a);</a:t>
            </a:r>
          </a:p>
          <a:p>
            <a:pPr marL="0" indent="0">
              <a:lnSpc>
                <a:spcPct val="100000"/>
              </a:lnSpc>
              <a:spcBef>
                <a:spcPts val="0"/>
              </a:spcBef>
              <a:buNone/>
              <a:tabLst>
                <a:tab pos="346075" algn="l"/>
              </a:tabLst>
              <a:defRPr/>
            </a:pPr>
            <a:r>
              <a:rPr lang="en-US" sz="2000">
                <a:solidFill>
                  <a:schemeClr val="hlink"/>
                </a:solidFill>
                <a:latin typeface="Arial" charset="0"/>
                <a:ea typeface="ＭＳ Ｐゴシック" charset="0"/>
                <a:cs typeface="Arial" charset="0"/>
              </a:rPr>
              <a:t> 	return</a:t>
            </a:r>
            <a:r>
              <a:rPr lang="en-US" sz="2000">
                <a:latin typeface="Arial" charset="0"/>
                <a:ea typeface="ＭＳ Ｐゴシック" charset="0"/>
                <a:cs typeface="Arial" charset="0"/>
              </a:rPr>
              <a:t> 0;</a:t>
            </a:r>
          </a:p>
          <a:p>
            <a:pPr marL="0" indent="0">
              <a:lnSpc>
                <a:spcPct val="100000"/>
              </a:lnSpc>
              <a:spcBef>
                <a:spcPts val="0"/>
              </a:spcBef>
              <a:buNone/>
              <a:defRPr/>
            </a:pPr>
            <a:r>
              <a:rPr lang="en-US" sz="2000">
                <a:latin typeface="Arial" charset="0"/>
                <a:ea typeface="ＭＳ Ｐゴシック" charset="0"/>
                <a:cs typeface="Arial" charset="0"/>
              </a:rPr>
              <a:t>}</a:t>
            </a:r>
          </a:p>
        </p:txBody>
      </p:sp>
      <p:sp>
        <p:nvSpPr>
          <p:cNvPr id="3" name="Rectangle 2"/>
          <p:cNvSpPr/>
          <p:nvPr/>
        </p:nvSpPr>
        <p:spPr>
          <a:xfrm>
            <a:off x="622818" y="1974340"/>
            <a:ext cx="4188941" cy="42645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 Arrow 48"/>
          <p:cNvSpPr/>
          <p:nvPr/>
        </p:nvSpPr>
        <p:spPr>
          <a:xfrm>
            <a:off x="4831492" y="3590157"/>
            <a:ext cx="420131" cy="37437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5251623" y="1326354"/>
            <a:ext cx="6744586" cy="5039274"/>
            <a:chOff x="5251623" y="1359244"/>
            <a:chExt cx="6744586" cy="5039274"/>
          </a:xfrm>
        </p:grpSpPr>
        <p:grpSp>
          <p:nvGrpSpPr>
            <p:cNvPr id="4" name="Group 3"/>
            <p:cNvGrpSpPr>
              <a:grpSpLocks/>
            </p:cNvGrpSpPr>
            <p:nvPr/>
          </p:nvGrpSpPr>
          <p:grpSpPr bwMode="auto">
            <a:xfrm>
              <a:off x="5445479" y="1472289"/>
              <a:ext cx="5612088" cy="4876801"/>
              <a:chOff x="3435" y="1800"/>
              <a:chExt cx="7635" cy="6839"/>
            </a:xfrm>
          </p:grpSpPr>
          <p:sp>
            <p:nvSpPr>
              <p:cNvPr id="5" name="Text Box 5"/>
              <p:cNvSpPr txBox="1">
                <a:spLocks noChangeArrowheads="1"/>
              </p:cNvSpPr>
              <p:nvPr/>
            </p:nvSpPr>
            <p:spPr bwMode="auto">
              <a:xfrm>
                <a:off x="8145" y="537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r>
                  <a:rPr lang="en-US" altLang="ko-KR" sz="1200">
                    <a:latin typeface="Times New Roman" pitchFamily="18" charset="0"/>
                    <a:ea typeface="Batang" pitchFamily="18" charset="-127"/>
                  </a:rPr>
                  <a:t>Sai</a:t>
                </a:r>
                <a:endParaRPr lang="en-US"/>
              </a:p>
            </p:txBody>
          </p:sp>
          <p:sp>
            <p:nvSpPr>
              <p:cNvPr id="7" name="Text Box 6"/>
              <p:cNvSpPr txBox="1">
                <a:spLocks noChangeArrowheads="1"/>
              </p:cNvSpPr>
              <p:nvPr/>
            </p:nvSpPr>
            <p:spPr bwMode="auto">
              <a:xfrm>
                <a:off x="5415" y="423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r>
                  <a:rPr lang="en-US" altLang="ko-KR" sz="1200">
                    <a:latin typeface="Times New Roman" pitchFamily="18" charset="0"/>
                    <a:ea typeface="Batang" pitchFamily="18" charset="-127"/>
                  </a:rPr>
                  <a:t>Sai</a:t>
                </a:r>
                <a:endParaRPr lang="en-US"/>
              </a:p>
            </p:txBody>
          </p:sp>
          <p:grpSp>
            <p:nvGrpSpPr>
              <p:cNvPr id="8" name="Group 7"/>
              <p:cNvGrpSpPr>
                <a:grpSpLocks/>
              </p:cNvGrpSpPr>
              <p:nvPr/>
            </p:nvGrpSpPr>
            <p:grpSpPr bwMode="auto">
              <a:xfrm>
                <a:off x="6390" y="7920"/>
                <a:ext cx="1530" cy="719"/>
                <a:chOff x="6390" y="7920"/>
                <a:chExt cx="1530" cy="719"/>
              </a:xfrm>
            </p:grpSpPr>
            <p:sp>
              <p:nvSpPr>
                <p:cNvPr id="43" name="Text Box 8"/>
                <p:cNvSpPr txBox="1">
                  <a:spLocks noChangeArrowheads="1"/>
                </p:cNvSpPr>
                <p:nvPr/>
              </p:nvSpPr>
              <p:spPr bwMode="auto">
                <a:xfrm>
                  <a:off x="6465" y="8009"/>
                  <a:ext cx="1425"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r>
                    <a:rPr lang="en-US" altLang="ko-KR" sz="1800">
                      <a:latin typeface="Times New Roman" pitchFamily="18" charset="0"/>
                      <a:ea typeface="Batang" pitchFamily="18" charset="-127"/>
                    </a:rPr>
                    <a:t>Kết thúc</a:t>
                  </a:r>
                  <a:endParaRPr lang="en-US"/>
                </a:p>
              </p:txBody>
            </p:sp>
            <p:sp>
              <p:nvSpPr>
                <p:cNvPr id="44" name="Oval 43"/>
                <p:cNvSpPr>
                  <a:spLocks noChangeArrowheads="1"/>
                </p:cNvSpPr>
                <p:nvPr/>
              </p:nvSpPr>
              <p:spPr bwMode="auto">
                <a:xfrm>
                  <a:off x="6390" y="7920"/>
                  <a:ext cx="1530" cy="719"/>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grpSp>
          <p:sp>
            <p:nvSpPr>
              <p:cNvPr id="39" name="Text Box 14"/>
              <p:cNvSpPr txBox="1">
                <a:spLocks noChangeArrowheads="1"/>
              </p:cNvSpPr>
              <p:nvPr/>
            </p:nvSpPr>
            <p:spPr bwMode="auto">
              <a:xfrm>
                <a:off x="3435" y="6420"/>
                <a:ext cx="19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endParaRPr lang="en-US"/>
              </a:p>
            </p:txBody>
          </p:sp>
          <p:sp>
            <p:nvSpPr>
              <p:cNvPr id="11" name="Text Box 16"/>
              <p:cNvSpPr txBox="1">
                <a:spLocks noChangeArrowheads="1"/>
              </p:cNvSpPr>
              <p:nvPr/>
            </p:nvSpPr>
            <p:spPr bwMode="auto">
              <a:xfrm>
                <a:off x="7785" y="423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r>
                  <a:rPr lang="en-US" altLang="ko-KR" sz="1200">
                    <a:latin typeface="Times New Roman" pitchFamily="18" charset="0"/>
                    <a:ea typeface="Batang" pitchFamily="18" charset="-127"/>
                  </a:rPr>
                  <a:t>Đúng</a:t>
                </a:r>
                <a:endParaRPr lang="en-US"/>
              </a:p>
            </p:txBody>
          </p:sp>
          <p:sp>
            <p:nvSpPr>
              <p:cNvPr id="12" name="Text Box 17"/>
              <p:cNvSpPr txBox="1">
                <a:spLocks noChangeArrowheads="1"/>
              </p:cNvSpPr>
              <p:nvPr/>
            </p:nvSpPr>
            <p:spPr bwMode="auto">
              <a:xfrm>
                <a:off x="6135" y="3090"/>
                <a:ext cx="18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r>
                  <a:rPr lang="pt-BR" altLang="ko-KR" sz="1800">
                    <a:latin typeface="Times New Roman" pitchFamily="18" charset="0"/>
                    <a:ea typeface="Batang" pitchFamily="18" charset="-127"/>
                  </a:rPr>
                  <a:t>Nhập a, b</a:t>
                </a:r>
                <a:endParaRPr lang="en-US"/>
              </a:p>
            </p:txBody>
          </p:sp>
          <p:sp>
            <p:nvSpPr>
              <p:cNvPr id="13" name="Text Box 18"/>
              <p:cNvSpPr txBox="1">
                <a:spLocks noChangeArrowheads="1"/>
              </p:cNvSpPr>
              <p:nvPr/>
            </p:nvSpPr>
            <p:spPr bwMode="auto">
              <a:xfrm>
                <a:off x="6255" y="1920"/>
                <a:ext cx="135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r>
                  <a:rPr lang="en-US" altLang="ko-KR" sz="1800">
                    <a:latin typeface="Times New Roman" pitchFamily="18" charset="0"/>
                    <a:ea typeface="Batang" pitchFamily="18" charset="-127"/>
                  </a:rPr>
                  <a:t>Bắt đầu</a:t>
                </a:r>
                <a:endParaRPr lang="en-US"/>
              </a:p>
            </p:txBody>
          </p:sp>
          <p:sp>
            <p:nvSpPr>
              <p:cNvPr id="14" name="Oval 13"/>
              <p:cNvSpPr>
                <a:spLocks noChangeArrowheads="1"/>
              </p:cNvSpPr>
              <p:nvPr/>
            </p:nvSpPr>
            <p:spPr bwMode="auto">
              <a:xfrm>
                <a:off x="6090" y="1800"/>
                <a:ext cx="1710" cy="719"/>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15" name="AutoShape 20"/>
              <p:cNvSpPr>
                <a:spLocks noChangeArrowheads="1"/>
              </p:cNvSpPr>
              <p:nvPr/>
            </p:nvSpPr>
            <p:spPr bwMode="auto">
              <a:xfrm>
                <a:off x="5850" y="3060"/>
                <a:ext cx="2160" cy="720"/>
              </a:xfrm>
              <a:prstGeom prst="parallelogram">
                <a:avLst>
                  <a:gd name="adj" fmla="val 75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grpSp>
            <p:nvGrpSpPr>
              <p:cNvPr id="16" name="Group 15"/>
              <p:cNvGrpSpPr>
                <a:grpSpLocks/>
              </p:cNvGrpSpPr>
              <p:nvPr/>
            </p:nvGrpSpPr>
            <p:grpSpPr bwMode="auto">
              <a:xfrm>
                <a:off x="6210" y="4140"/>
                <a:ext cx="1440" cy="1080"/>
                <a:chOff x="4860" y="3780"/>
                <a:chExt cx="1440" cy="1080"/>
              </a:xfrm>
            </p:grpSpPr>
            <p:sp>
              <p:nvSpPr>
                <p:cNvPr id="37" name="Text Box 22"/>
                <p:cNvSpPr txBox="1">
                  <a:spLocks noChangeArrowheads="1"/>
                </p:cNvSpPr>
                <p:nvPr/>
              </p:nvSpPr>
              <p:spPr bwMode="auto">
                <a:xfrm>
                  <a:off x="5055" y="4035"/>
                  <a:ext cx="10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r>
                    <a:rPr lang="en-US" altLang="ko-KR" sz="1800">
                      <a:latin typeface="Times New Roman" pitchFamily="18" charset="0"/>
                      <a:ea typeface="Batang" pitchFamily="18" charset="-127"/>
                    </a:rPr>
                    <a:t>a = 0</a:t>
                  </a:r>
                  <a:endParaRPr lang="en-US"/>
                </a:p>
              </p:txBody>
            </p:sp>
            <p:sp>
              <p:nvSpPr>
                <p:cNvPr id="38" name="AutoShape 23"/>
                <p:cNvSpPr>
                  <a:spLocks noChangeArrowheads="1"/>
                </p:cNvSpPr>
                <p:nvPr/>
              </p:nvSpPr>
              <p:spPr bwMode="auto">
                <a:xfrm>
                  <a:off x="4860" y="3780"/>
                  <a:ext cx="1440" cy="1080"/>
                </a:xfrm>
                <a:prstGeom prst="diamond">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grpSp>
          <p:sp>
            <p:nvSpPr>
              <p:cNvPr id="17" name="Rectangle 16"/>
              <p:cNvSpPr>
                <a:spLocks noChangeArrowheads="1"/>
              </p:cNvSpPr>
              <p:nvPr/>
            </p:nvSpPr>
            <p:spPr bwMode="auto">
              <a:xfrm>
                <a:off x="3600" y="5220"/>
                <a:ext cx="1620" cy="72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18" name="Text Box 25"/>
              <p:cNvSpPr txBox="1">
                <a:spLocks noChangeArrowheads="1"/>
              </p:cNvSpPr>
              <p:nvPr/>
            </p:nvSpPr>
            <p:spPr bwMode="auto">
              <a:xfrm>
                <a:off x="3600" y="5295"/>
                <a:ext cx="16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r>
                  <a:rPr lang="pt-BR" altLang="ko-KR" sz="1800">
                    <a:latin typeface="Times New Roman" pitchFamily="18" charset="0"/>
                    <a:ea typeface="Batang" pitchFamily="18" charset="-127"/>
                  </a:rPr>
                  <a:t>x = -b/a</a:t>
                </a:r>
                <a:endParaRPr lang="en-US"/>
              </a:p>
            </p:txBody>
          </p:sp>
          <p:sp>
            <p:nvSpPr>
              <p:cNvPr id="19" name="Line 26"/>
              <p:cNvSpPr>
                <a:spLocks noChangeShapeType="1"/>
              </p:cNvSpPr>
              <p:nvPr/>
            </p:nvSpPr>
            <p:spPr bwMode="auto">
              <a:xfrm>
                <a:off x="6930" y="2520"/>
                <a:ext cx="1" cy="5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20" name="Line 27"/>
              <p:cNvSpPr>
                <a:spLocks noChangeShapeType="1"/>
              </p:cNvSpPr>
              <p:nvPr/>
            </p:nvSpPr>
            <p:spPr bwMode="auto">
              <a:xfrm>
                <a:off x="6929" y="3780"/>
                <a:ext cx="1" cy="36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grpSp>
            <p:nvGrpSpPr>
              <p:cNvPr id="21" name="Group 20"/>
              <p:cNvGrpSpPr>
                <a:grpSpLocks/>
              </p:cNvGrpSpPr>
              <p:nvPr/>
            </p:nvGrpSpPr>
            <p:grpSpPr bwMode="auto">
              <a:xfrm>
                <a:off x="8730" y="5220"/>
                <a:ext cx="1440" cy="1080"/>
                <a:chOff x="4860" y="3780"/>
                <a:chExt cx="1440" cy="1080"/>
              </a:xfrm>
            </p:grpSpPr>
            <p:sp>
              <p:nvSpPr>
                <p:cNvPr id="35" name="Text Box 29"/>
                <p:cNvSpPr txBox="1">
                  <a:spLocks noChangeArrowheads="1"/>
                </p:cNvSpPr>
                <p:nvPr/>
              </p:nvSpPr>
              <p:spPr bwMode="auto">
                <a:xfrm>
                  <a:off x="5055" y="4035"/>
                  <a:ext cx="10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algn="ctr" eaLnBrk="1" hangingPunct="1"/>
                  <a:r>
                    <a:rPr lang="en-US" altLang="ko-KR" sz="1800">
                      <a:latin typeface="Times New Roman" pitchFamily="18" charset="0"/>
                      <a:ea typeface="Batang" pitchFamily="18" charset="-127"/>
                    </a:rPr>
                    <a:t>b = 0</a:t>
                  </a:r>
                  <a:endParaRPr lang="en-US"/>
                </a:p>
              </p:txBody>
            </p:sp>
            <p:sp>
              <p:nvSpPr>
                <p:cNvPr id="36" name="AutoShape 30"/>
                <p:cNvSpPr>
                  <a:spLocks noChangeArrowheads="1"/>
                </p:cNvSpPr>
                <p:nvPr/>
              </p:nvSpPr>
              <p:spPr bwMode="auto">
                <a:xfrm>
                  <a:off x="4860" y="3780"/>
                  <a:ext cx="1440" cy="1080"/>
                </a:xfrm>
                <a:prstGeom prst="diamond">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grpSp>
          <p:sp>
            <p:nvSpPr>
              <p:cNvPr id="22" name="Freeform 21"/>
              <p:cNvSpPr>
                <a:spLocks/>
              </p:cNvSpPr>
              <p:nvPr/>
            </p:nvSpPr>
            <p:spPr bwMode="auto">
              <a:xfrm>
                <a:off x="7650" y="4680"/>
                <a:ext cx="1800" cy="540"/>
              </a:xfrm>
              <a:custGeom>
                <a:avLst/>
                <a:gdLst>
                  <a:gd name="T0" fmla="*/ 0 w 900"/>
                  <a:gd name="T1" fmla="*/ 0 h 2340"/>
                  <a:gd name="T2" fmla="*/ 115200 w 900"/>
                  <a:gd name="T3" fmla="*/ 0 h 2340"/>
                  <a:gd name="T4" fmla="*/ 115200 w 900"/>
                  <a:gd name="T5" fmla="*/ 0 h 2340"/>
                  <a:gd name="T6" fmla="*/ 0 60000 65536"/>
                  <a:gd name="T7" fmla="*/ 0 60000 65536"/>
                  <a:gd name="T8" fmla="*/ 0 60000 65536"/>
                </a:gdLst>
                <a:ahLst/>
                <a:cxnLst>
                  <a:cxn ang="T6">
                    <a:pos x="T0" y="T1"/>
                  </a:cxn>
                  <a:cxn ang="T7">
                    <a:pos x="T2" y="T3"/>
                  </a:cxn>
                  <a:cxn ang="T8">
                    <a:pos x="T4" y="T5"/>
                  </a:cxn>
                </a:cxnLst>
                <a:rect l="0" t="0" r="r" b="b"/>
                <a:pathLst>
                  <a:path w="900" h="2340">
                    <a:moveTo>
                      <a:pt x="0" y="0"/>
                    </a:moveTo>
                    <a:lnTo>
                      <a:pt x="900" y="0"/>
                    </a:lnTo>
                    <a:lnTo>
                      <a:pt x="900" y="2340"/>
                    </a:ln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23" name="Freeform 22"/>
              <p:cNvSpPr>
                <a:spLocks/>
              </p:cNvSpPr>
              <p:nvPr/>
            </p:nvSpPr>
            <p:spPr bwMode="auto">
              <a:xfrm flipH="1">
                <a:off x="4410" y="4680"/>
                <a:ext cx="1800" cy="540"/>
              </a:xfrm>
              <a:custGeom>
                <a:avLst/>
                <a:gdLst>
                  <a:gd name="T0" fmla="*/ 0 w 900"/>
                  <a:gd name="T1" fmla="*/ 0 h 2340"/>
                  <a:gd name="T2" fmla="*/ 115200 w 900"/>
                  <a:gd name="T3" fmla="*/ 0 h 2340"/>
                  <a:gd name="T4" fmla="*/ 115200 w 900"/>
                  <a:gd name="T5" fmla="*/ 0 h 2340"/>
                  <a:gd name="T6" fmla="*/ 0 60000 65536"/>
                  <a:gd name="T7" fmla="*/ 0 60000 65536"/>
                  <a:gd name="T8" fmla="*/ 0 60000 65536"/>
                </a:gdLst>
                <a:ahLst/>
                <a:cxnLst>
                  <a:cxn ang="T6">
                    <a:pos x="T0" y="T1"/>
                  </a:cxn>
                  <a:cxn ang="T7">
                    <a:pos x="T2" y="T3"/>
                  </a:cxn>
                  <a:cxn ang="T8">
                    <a:pos x="T4" y="T5"/>
                  </a:cxn>
                </a:cxnLst>
                <a:rect l="0" t="0" r="r" b="b"/>
                <a:pathLst>
                  <a:path w="900" h="2340">
                    <a:moveTo>
                      <a:pt x="0" y="0"/>
                    </a:moveTo>
                    <a:lnTo>
                      <a:pt x="900" y="0"/>
                    </a:lnTo>
                    <a:lnTo>
                      <a:pt x="900" y="2340"/>
                    </a:ln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24" name="Freeform 23"/>
              <p:cNvSpPr>
                <a:spLocks/>
              </p:cNvSpPr>
              <p:nvPr/>
            </p:nvSpPr>
            <p:spPr bwMode="auto">
              <a:xfrm flipH="1">
                <a:off x="7830" y="5760"/>
                <a:ext cx="900" cy="540"/>
              </a:xfrm>
              <a:custGeom>
                <a:avLst/>
                <a:gdLst>
                  <a:gd name="T0" fmla="*/ 0 w 900"/>
                  <a:gd name="T1" fmla="*/ 0 h 2340"/>
                  <a:gd name="T2" fmla="*/ 900 w 900"/>
                  <a:gd name="T3" fmla="*/ 0 h 2340"/>
                  <a:gd name="T4" fmla="*/ 900 w 900"/>
                  <a:gd name="T5" fmla="*/ 0 h 2340"/>
                  <a:gd name="T6" fmla="*/ 0 60000 65536"/>
                  <a:gd name="T7" fmla="*/ 0 60000 65536"/>
                  <a:gd name="T8" fmla="*/ 0 60000 65536"/>
                </a:gdLst>
                <a:ahLst/>
                <a:cxnLst>
                  <a:cxn ang="T6">
                    <a:pos x="T0" y="T1"/>
                  </a:cxn>
                  <a:cxn ang="T7">
                    <a:pos x="T2" y="T3"/>
                  </a:cxn>
                  <a:cxn ang="T8">
                    <a:pos x="T4" y="T5"/>
                  </a:cxn>
                </a:cxnLst>
                <a:rect l="0" t="0" r="r" b="b"/>
                <a:pathLst>
                  <a:path w="900" h="2340">
                    <a:moveTo>
                      <a:pt x="0" y="0"/>
                    </a:moveTo>
                    <a:lnTo>
                      <a:pt x="900" y="0"/>
                    </a:lnTo>
                    <a:lnTo>
                      <a:pt x="900" y="2340"/>
                    </a:ln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25" name="Freeform 24"/>
              <p:cNvSpPr>
                <a:spLocks/>
              </p:cNvSpPr>
              <p:nvPr/>
            </p:nvSpPr>
            <p:spPr bwMode="auto">
              <a:xfrm>
                <a:off x="10170" y="5760"/>
                <a:ext cx="900" cy="540"/>
              </a:xfrm>
              <a:custGeom>
                <a:avLst/>
                <a:gdLst>
                  <a:gd name="T0" fmla="*/ 0 w 900"/>
                  <a:gd name="T1" fmla="*/ 0 h 2340"/>
                  <a:gd name="T2" fmla="*/ 900 w 900"/>
                  <a:gd name="T3" fmla="*/ 0 h 2340"/>
                  <a:gd name="T4" fmla="*/ 900 w 900"/>
                  <a:gd name="T5" fmla="*/ 0 h 2340"/>
                  <a:gd name="T6" fmla="*/ 0 60000 65536"/>
                  <a:gd name="T7" fmla="*/ 0 60000 65536"/>
                  <a:gd name="T8" fmla="*/ 0 60000 65536"/>
                </a:gdLst>
                <a:ahLst/>
                <a:cxnLst>
                  <a:cxn ang="T6">
                    <a:pos x="T0" y="T1"/>
                  </a:cxn>
                  <a:cxn ang="T7">
                    <a:pos x="T2" y="T3"/>
                  </a:cxn>
                  <a:cxn ang="T8">
                    <a:pos x="T4" y="T5"/>
                  </a:cxn>
                </a:cxnLst>
                <a:rect l="0" t="0" r="r" b="b"/>
                <a:pathLst>
                  <a:path w="900" h="2340">
                    <a:moveTo>
                      <a:pt x="0" y="0"/>
                    </a:moveTo>
                    <a:lnTo>
                      <a:pt x="900" y="0"/>
                    </a:lnTo>
                    <a:lnTo>
                      <a:pt x="900" y="2340"/>
                    </a:ln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28" name="Text Box 37"/>
              <p:cNvSpPr txBox="1">
                <a:spLocks noChangeArrowheads="1"/>
              </p:cNvSpPr>
              <p:nvPr/>
            </p:nvSpPr>
            <p:spPr bwMode="auto">
              <a:xfrm>
                <a:off x="10080" y="5355"/>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pPr eaLnBrk="1" hangingPunct="1"/>
                <a:r>
                  <a:rPr lang="en-US" altLang="ko-KR" sz="1200">
                    <a:latin typeface="Times New Roman" pitchFamily="18" charset="0"/>
                    <a:ea typeface="Batang" pitchFamily="18" charset="-127"/>
                  </a:rPr>
                  <a:t>Đúng</a:t>
                </a:r>
                <a:endParaRPr lang="en-US"/>
              </a:p>
            </p:txBody>
          </p:sp>
          <p:sp>
            <p:nvSpPr>
              <p:cNvPr id="29" name="Line 38"/>
              <p:cNvSpPr>
                <a:spLocks noChangeShapeType="1"/>
              </p:cNvSpPr>
              <p:nvPr/>
            </p:nvSpPr>
            <p:spPr bwMode="auto">
              <a:xfrm>
                <a:off x="4410" y="5940"/>
                <a:ext cx="1" cy="36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30" name="Line 39"/>
              <p:cNvSpPr>
                <a:spLocks noChangeShapeType="1"/>
              </p:cNvSpPr>
              <p:nvPr/>
            </p:nvSpPr>
            <p:spPr bwMode="auto">
              <a:xfrm>
                <a:off x="4410" y="7380"/>
                <a:ext cx="66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31" name="Line 40"/>
              <p:cNvSpPr>
                <a:spLocks noChangeShapeType="1"/>
              </p:cNvSpPr>
              <p:nvPr/>
            </p:nvSpPr>
            <p:spPr bwMode="auto">
              <a:xfrm>
                <a:off x="4410" y="7020"/>
                <a:ext cx="1" cy="36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32" name="Line 41"/>
              <p:cNvSpPr>
                <a:spLocks noChangeShapeType="1"/>
              </p:cNvSpPr>
              <p:nvPr/>
            </p:nvSpPr>
            <p:spPr bwMode="auto">
              <a:xfrm>
                <a:off x="7830" y="7020"/>
                <a:ext cx="1" cy="36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33" name="Line 42"/>
              <p:cNvSpPr>
                <a:spLocks noChangeShapeType="1"/>
              </p:cNvSpPr>
              <p:nvPr/>
            </p:nvSpPr>
            <p:spPr bwMode="auto">
              <a:xfrm>
                <a:off x="11055" y="7020"/>
                <a:ext cx="1" cy="36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sp>
            <p:nvSpPr>
              <p:cNvPr id="34" name="Line 43"/>
              <p:cNvSpPr>
                <a:spLocks noChangeShapeType="1"/>
              </p:cNvSpPr>
              <p:nvPr/>
            </p:nvSpPr>
            <p:spPr bwMode="auto">
              <a:xfrm>
                <a:off x="7110" y="7380"/>
                <a:ext cx="1" cy="5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000" kern="1200">
                    <a:solidFill>
                      <a:schemeClr val="tx1"/>
                    </a:solidFill>
                    <a:latin typeface="Arial" pitchFamily="34" charset="0"/>
                    <a:ea typeface="ＭＳ Ｐゴシック" pitchFamily="34" charset="-128"/>
                    <a:cs typeface="+mn-cs"/>
                  </a:defRPr>
                </a:lvl9pPr>
              </a:lstStyle>
              <a:p>
                <a:endParaRPr lang="en-US"/>
              </a:p>
            </p:txBody>
          </p:sp>
        </p:grpSp>
        <p:sp>
          <p:nvSpPr>
            <p:cNvPr id="45" name="Folded Corner 44"/>
            <p:cNvSpPr/>
            <p:nvPr/>
          </p:nvSpPr>
          <p:spPr>
            <a:xfrm>
              <a:off x="5325762" y="4679853"/>
              <a:ext cx="1672040" cy="509433"/>
            </a:xfrm>
            <a:prstGeom prst="foldedCorner">
              <a:avLst>
                <a:gd name="adj" fmla="val 5000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tLang="ko-KR">
                <a:solidFill>
                  <a:schemeClr val="tx1"/>
                </a:solidFill>
                <a:latin typeface="Times New Roman" pitchFamily="18" charset="0"/>
                <a:ea typeface="Batang" pitchFamily="18" charset="-127"/>
              </a:endParaRPr>
            </a:p>
            <a:p>
              <a:pPr algn="ctr"/>
              <a:r>
                <a:rPr lang="pt-BR" altLang="ko-KR">
                  <a:solidFill>
                    <a:schemeClr val="tx1"/>
                  </a:solidFill>
                  <a:latin typeface="Times New Roman" pitchFamily="18" charset="0"/>
                  <a:ea typeface="Batang" pitchFamily="18" charset="-127"/>
                </a:rPr>
                <a:t>Nghiệm là: x</a:t>
              </a:r>
              <a:endParaRPr lang="en-US">
                <a:solidFill>
                  <a:schemeClr val="tx1"/>
                </a:solidFill>
              </a:endParaRPr>
            </a:p>
          </p:txBody>
        </p:sp>
        <p:sp>
          <p:nvSpPr>
            <p:cNvPr id="46" name="Folded Corner 45"/>
            <p:cNvSpPr/>
            <p:nvPr/>
          </p:nvSpPr>
          <p:spPr>
            <a:xfrm>
              <a:off x="10274741" y="4679853"/>
              <a:ext cx="1672040" cy="509433"/>
            </a:xfrm>
            <a:prstGeom prst="foldedCorner">
              <a:avLst>
                <a:gd name="adj" fmla="val 5000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tLang="ko-KR">
                <a:solidFill>
                  <a:schemeClr val="tx1"/>
                </a:solidFill>
                <a:latin typeface="Times New Roman" pitchFamily="18" charset="0"/>
                <a:ea typeface="Batang" pitchFamily="18" charset="-127"/>
              </a:endParaRPr>
            </a:p>
            <a:p>
              <a:pPr algn="ctr"/>
              <a:r>
                <a:rPr lang="pt-BR" altLang="ko-KR">
                  <a:solidFill>
                    <a:schemeClr val="tx1"/>
                  </a:solidFill>
                  <a:latin typeface="Times New Roman" pitchFamily="18" charset="0"/>
                  <a:ea typeface="Batang" pitchFamily="18" charset="-127"/>
                </a:rPr>
                <a:t>Vô số nghiệm</a:t>
              </a:r>
              <a:endParaRPr lang="en-US">
                <a:solidFill>
                  <a:schemeClr val="tx1"/>
                </a:solidFill>
              </a:endParaRPr>
            </a:p>
          </p:txBody>
        </p:sp>
        <p:sp>
          <p:nvSpPr>
            <p:cNvPr id="47" name="Folded Corner 46"/>
            <p:cNvSpPr/>
            <p:nvPr/>
          </p:nvSpPr>
          <p:spPr>
            <a:xfrm>
              <a:off x="7840360" y="4685169"/>
              <a:ext cx="1672040" cy="509433"/>
            </a:xfrm>
            <a:prstGeom prst="foldedCorner">
              <a:avLst>
                <a:gd name="adj" fmla="val 5000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tLang="ko-KR">
                <a:solidFill>
                  <a:schemeClr val="tx1"/>
                </a:solidFill>
                <a:latin typeface="Times New Roman" pitchFamily="18" charset="0"/>
                <a:ea typeface="Batang" pitchFamily="18" charset="-127"/>
              </a:endParaRPr>
            </a:p>
            <a:p>
              <a:pPr algn="ctr"/>
              <a:r>
                <a:rPr lang="pt-BR" altLang="ko-KR">
                  <a:solidFill>
                    <a:schemeClr val="tx1"/>
                  </a:solidFill>
                  <a:latin typeface="Times New Roman" pitchFamily="18" charset="0"/>
                  <a:ea typeface="Batang" pitchFamily="18" charset="-127"/>
                </a:rPr>
                <a:t>Vô nghiệm</a:t>
              </a:r>
              <a:endParaRPr lang="en-US">
                <a:solidFill>
                  <a:schemeClr val="tx1"/>
                </a:solidFill>
              </a:endParaRPr>
            </a:p>
          </p:txBody>
        </p:sp>
        <p:sp>
          <p:nvSpPr>
            <p:cNvPr id="48" name="Rectangle 47"/>
            <p:cNvSpPr/>
            <p:nvPr/>
          </p:nvSpPr>
          <p:spPr>
            <a:xfrm>
              <a:off x="5251623" y="1359244"/>
              <a:ext cx="6744586" cy="50392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9128553" y="1496543"/>
              <a:ext cx="2252022" cy="369332"/>
            </a:xfrm>
            <a:prstGeom prst="rect">
              <a:avLst/>
            </a:prstGeom>
            <a:noFill/>
            <a:ln>
              <a:solidFill>
                <a:schemeClr val="tx1"/>
              </a:solidFill>
            </a:ln>
          </p:spPr>
          <p:txBody>
            <a:bodyPr wrap="square" rtlCol="0">
              <a:spAutoFit/>
            </a:bodyPr>
            <a:lstStyle/>
            <a:p>
              <a:r>
                <a:rPr lang="en-US" b="1">
                  <a:solidFill>
                    <a:srgbClr val="FF0000"/>
                  </a:solidFill>
                  <a:latin typeface="Times New Roman" pitchFamily="18" charset="0"/>
                  <a:cs typeface="Times New Roman" pitchFamily="18" charset="0"/>
                </a:rPr>
                <a:t>Mô tả bằng lưu đồ</a:t>
              </a:r>
            </a:p>
          </p:txBody>
        </p:sp>
      </p:grpSp>
      <p:sp>
        <p:nvSpPr>
          <p:cNvPr id="52"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52</a:t>
            </a:fld>
            <a:endParaRPr lang="en-US" altLang="en-US" sz="1800" b="1">
              <a:solidFill>
                <a:schemeClr val="bg1"/>
              </a:solidFill>
              <a:latin typeface="Courier New" pitchFamily="49" charset="0"/>
              <a:cs typeface="Courier New" pitchFamily="49" charset="0"/>
            </a:endParaRPr>
          </a:p>
        </p:txBody>
      </p:sp>
      <p:sp>
        <p:nvSpPr>
          <p:cNvPr id="9" name="Slide Number Placeholder 8">
            <a:extLst>
              <a:ext uri="{FF2B5EF4-FFF2-40B4-BE49-F238E27FC236}">
                <a16:creationId xmlns:a16="http://schemas.microsoft.com/office/drawing/2014/main" id="{61415B93-A5F4-4B2A-B41A-0BDED9DE8F73}"/>
              </a:ext>
            </a:extLst>
          </p:cNvPr>
          <p:cNvSpPr>
            <a:spLocks noGrp="1"/>
          </p:cNvSpPr>
          <p:nvPr>
            <p:ph type="sldNum" sz="quarter" idx="12"/>
          </p:nvPr>
        </p:nvSpPr>
        <p:spPr/>
        <p:txBody>
          <a:bodyPr/>
          <a:lstStyle/>
          <a:p>
            <a:fld id="{FE1236C6-0024-4286-AA03-0A6E67CE63D4}" type="slidenum">
              <a:rPr lang="en-US" smtClean="0"/>
              <a:t>52</a:t>
            </a:fld>
            <a:endParaRPr lang="en-US"/>
          </a:p>
        </p:txBody>
      </p:sp>
    </p:spTree>
    <p:extLst>
      <p:ext uri="{BB962C8B-B14F-4D97-AF65-F5344CB8AC3E}">
        <p14:creationId xmlns:p14="http://schemas.microsoft.com/office/powerpoint/2010/main" val="2941476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72363" y="28282"/>
            <a:ext cx="12119637" cy="1008668"/>
          </a:xfrm>
        </p:spPr>
        <p:txBody>
          <a:bodyPr>
            <a:normAutofit/>
          </a:bodyPr>
          <a:lstStyle/>
          <a:p>
            <a:r>
              <a:rPr lang="en-US" sz="2900" b="1"/>
              <a:t>6.4. Sử dụng phần mềm Crocodile để vẽ lưu đồ thuật toán</a:t>
            </a:r>
          </a:p>
        </p:txBody>
      </p:sp>
      <p:sp>
        <p:nvSpPr>
          <p:cNvPr id="2" name="Content Placeholder 1"/>
          <p:cNvSpPr>
            <a:spLocks noGrp="1"/>
          </p:cNvSpPr>
          <p:nvPr>
            <p:ph idx="1"/>
          </p:nvPr>
        </p:nvSpPr>
        <p:spPr>
          <a:xfrm>
            <a:off x="612744" y="1112363"/>
            <a:ext cx="11384988" cy="4958499"/>
          </a:xfrm>
        </p:spPr>
        <p:txBody>
          <a:bodyPr>
            <a:noAutofit/>
          </a:bodyPr>
          <a:lstStyle/>
          <a:p>
            <a:pPr marL="0" indent="0">
              <a:lnSpc>
                <a:spcPct val="150000"/>
              </a:lnSpc>
              <a:buNone/>
            </a:pPr>
            <a:r>
              <a:rPr lang="en-US" sz="2800" b="1"/>
              <a:t>Link tải p</a:t>
            </a:r>
            <a:r>
              <a:rPr lang="vi-VN" sz="2800" b="1"/>
              <a:t>hần mềm hỗ trợ vẽ lưu đồ giải thuật (Flowchart)</a:t>
            </a:r>
            <a:r>
              <a:rPr lang="en-US" sz="2800" b="1"/>
              <a:t>:</a:t>
            </a:r>
            <a:endParaRPr lang="vi-VN" sz="2800" b="1"/>
          </a:p>
          <a:p>
            <a:pPr marL="0" indent="0">
              <a:lnSpc>
                <a:spcPct val="150000"/>
              </a:lnSpc>
              <a:buNone/>
            </a:pPr>
            <a:r>
              <a:rPr lang="vi-VN" sz="2800">
                <a:hlinkClick r:id="rId2"/>
              </a:rPr>
              <a:t>http://www.mediafire.com/file/o9kd87yhdw2y4kx/Crocodile_Clips.rar</a:t>
            </a:r>
            <a:endParaRPr lang="en-US" sz="2800"/>
          </a:p>
          <a:p>
            <a:pPr marL="0" indent="0">
              <a:lnSpc>
                <a:spcPct val="150000"/>
              </a:lnSpc>
              <a:buNone/>
            </a:pPr>
            <a:r>
              <a:rPr lang="vi-VN" sz="2800" b="1"/>
              <a:t>Hướng dẫn:</a:t>
            </a:r>
          </a:p>
          <a:p>
            <a:pPr marL="0" indent="0">
              <a:lnSpc>
                <a:spcPct val="150000"/>
              </a:lnSpc>
              <a:buNone/>
            </a:pPr>
            <a:r>
              <a:rPr lang="en-US" sz="2800"/>
              <a:t>		</a:t>
            </a:r>
            <a:r>
              <a:rPr lang="vi-VN" sz="2800" b="1"/>
              <a:t>Bước 1:</a:t>
            </a:r>
            <a:r>
              <a:rPr lang="vi-VN" sz="2800"/>
              <a:t> Giải nén</a:t>
            </a:r>
          </a:p>
          <a:p>
            <a:pPr marL="0" indent="0">
              <a:lnSpc>
                <a:spcPct val="150000"/>
              </a:lnSpc>
              <a:buNone/>
            </a:pPr>
            <a:r>
              <a:rPr lang="en-US" sz="2800"/>
              <a:t>		</a:t>
            </a:r>
            <a:r>
              <a:rPr lang="vi-VN" sz="2800" b="1"/>
              <a:t>Bước 2:</a:t>
            </a:r>
            <a:r>
              <a:rPr lang="vi-VN" sz="2800"/>
              <a:t> Chạy file crocdile2.reg</a:t>
            </a:r>
          </a:p>
          <a:p>
            <a:pPr marL="0" indent="0">
              <a:lnSpc>
                <a:spcPct val="150000"/>
              </a:lnSpc>
              <a:buNone/>
            </a:pPr>
            <a:r>
              <a:rPr lang="en-US" sz="2800"/>
              <a:t>		</a:t>
            </a:r>
            <a:r>
              <a:rPr lang="vi-VN" sz="2800" b="1"/>
              <a:t>Bước 3:</a:t>
            </a:r>
            <a:r>
              <a:rPr lang="vi-VN" sz="2800"/>
              <a:t> Chạy file CrocodileICT.exe để chạy chương trình</a:t>
            </a: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53</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FF02F426-45CD-4DF5-9542-0AA863128DE0}"/>
              </a:ext>
            </a:extLst>
          </p:cNvPr>
          <p:cNvSpPr>
            <a:spLocks noGrp="1"/>
          </p:cNvSpPr>
          <p:nvPr>
            <p:ph type="sldNum" sz="quarter" idx="12"/>
          </p:nvPr>
        </p:nvSpPr>
        <p:spPr/>
        <p:txBody>
          <a:bodyPr/>
          <a:lstStyle/>
          <a:p>
            <a:fld id="{FE1236C6-0024-4286-AA03-0A6E67CE63D4}" type="slidenum">
              <a:rPr lang="en-US" smtClean="0"/>
              <a:t>53</a:t>
            </a:fld>
            <a:endParaRPr lang="en-US"/>
          </a:p>
        </p:txBody>
      </p:sp>
    </p:spTree>
    <p:extLst>
      <p:ext uri="{BB962C8B-B14F-4D97-AF65-F5344CB8AC3E}">
        <p14:creationId xmlns:p14="http://schemas.microsoft.com/office/powerpoint/2010/main" val="642166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78941" y="28282"/>
            <a:ext cx="12113059" cy="1008668"/>
          </a:xfrm>
        </p:spPr>
        <p:txBody>
          <a:bodyPr>
            <a:normAutofit/>
          </a:bodyPr>
          <a:lstStyle/>
          <a:p>
            <a:r>
              <a:rPr lang="en-US" sz="2900"/>
              <a:t>6.4. Sử dụng phần mềm Crocodile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a:solidFill>
                  <a:schemeClr val="tx1">
                    <a:lumMod val="75000"/>
                    <a:lumOff val="25000"/>
                  </a:schemeClr>
                </a:solidFill>
              </a:rPr>
              <a:t>Màn hình của Phần mềm:</a:t>
            </a:r>
          </a:p>
          <a:p>
            <a:pPr marL="0" indent="0" algn="just">
              <a:buNone/>
            </a:pPr>
            <a:r>
              <a:rPr lang="en-US" sz="2800" b="1">
                <a:solidFill>
                  <a:schemeClr val="tx1">
                    <a:lumMod val="75000"/>
                    <a:lumOff val="25000"/>
                  </a:schemeClr>
                </a:solidFill>
              </a:rPr>
              <a:t>Crocodile Clips</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54</a:t>
            </a:fld>
            <a:endParaRPr lang="en-US" altLang="en-US" sz="1400" b="1">
              <a:solidFill>
                <a:schemeClr val="bg1"/>
              </a:solidFill>
              <a:latin typeface="Courier New" pitchFamily="49" charset="0"/>
              <a:cs typeface="Courier New"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983" y="1112363"/>
            <a:ext cx="6564273" cy="520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BBB4045-9F1A-4665-86C1-D8B9358604FE}"/>
              </a:ext>
            </a:extLst>
          </p:cNvPr>
          <p:cNvSpPr>
            <a:spLocks noGrp="1"/>
          </p:cNvSpPr>
          <p:nvPr>
            <p:ph type="sldNum" sz="quarter" idx="12"/>
          </p:nvPr>
        </p:nvSpPr>
        <p:spPr/>
        <p:txBody>
          <a:bodyPr/>
          <a:lstStyle/>
          <a:p>
            <a:fld id="{FE1236C6-0024-4286-AA03-0A6E67CE63D4}" type="slidenum">
              <a:rPr lang="en-US" smtClean="0"/>
              <a:t>54</a:t>
            </a:fld>
            <a:endParaRPr lang="en-US"/>
          </a:p>
        </p:txBody>
      </p:sp>
    </p:spTree>
    <p:extLst>
      <p:ext uri="{BB962C8B-B14F-4D97-AF65-F5344CB8AC3E}">
        <p14:creationId xmlns:p14="http://schemas.microsoft.com/office/powerpoint/2010/main" val="218119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52627" y="28282"/>
            <a:ext cx="12139373" cy="1008668"/>
          </a:xfrm>
        </p:spPr>
        <p:txBody>
          <a:bodyPr>
            <a:normAutofit/>
          </a:bodyPr>
          <a:lstStyle/>
          <a:p>
            <a:r>
              <a:rPr lang="en-US" sz="2900"/>
              <a:t>6.4. Sử dụng phần mềm Crocodile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rgbClr val="0000FF"/>
                </a:solidFill>
              </a:rPr>
              <a:t>Đặc điểm của Crocodile:</a:t>
            </a:r>
          </a:p>
          <a:p>
            <a:pPr marL="682625" indent="-249238">
              <a:lnSpc>
                <a:spcPct val="150000"/>
              </a:lnSpc>
              <a:buClr>
                <a:schemeClr val="accent6">
                  <a:lumMod val="75000"/>
                </a:schemeClr>
              </a:buClr>
              <a:defRPr/>
            </a:pPr>
            <a:r>
              <a:rPr lang="en-US" sz="2800">
                <a:latin typeface="Times" pitchFamily="18" charset="0"/>
                <a:ea typeface="Times" charset="0"/>
                <a:cs typeface="Times" pitchFamily="18" charset="0"/>
              </a:rPr>
              <a:t> Hỗ trợ vẽ lưu đồ thuật toán.</a:t>
            </a:r>
          </a:p>
          <a:p>
            <a:pPr marL="682625" indent="-249238">
              <a:lnSpc>
                <a:spcPct val="150000"/>
              </a:lnSpc>
              <a:buClr>
                <a:schemeClr val="accent6">
                  <a:lumMod val="75000"/>
                </a:schemeClr>
              </a:buClr>
              <a:defRPr/>
            </a:pPr>
            <a:r>
              <a:rPr lang="en-US" sz="2800">
                <a:latin typeface="Times" pitchFamily="18" charset="0"/>
                <a:ea typeface="Times" charset="0"/>
                <a:cs typeface="Times" pitchFamily="18" charset="0"/>
              </a:rPr>
              <a:t> Minh họa từng bước thực hiện của lưu đồ.</a:t>
            </a:r>
          </a:p>
          <a:p>
            <a:pPr marL="682625" indent="-249238">
              <a:lnSpc>
                <a:spcPct val="150000"/>
              </a:lnSpc>
              <a:buClr>
                <a:schemeClr val="accent6">
                  <a:lumMod val="75000"/>
                </a:schemeClr>
              </a:buClr>
              <a:defRPr/>
            </a:pPr>
            <a:r>
              <a:rPr lang="en-US" sz="2800">
                <a:latin typeface="Times" pitchFamily="18" charset="0"/>
                <a:ea typeface="Times" charset="0"/>
                <a:cs typeface="Times" pitchFamily="18" charset="0"/>
              </a:rPr>
              <a:t> Hỗ trợ nhiều loại kiểu dữ liệu.</a:t>
            </a:r>
          </a:p>
          <a:p>
            <a:pPr marL="682625" indent="-249238">
              <a:lnSpc>
                <a:spcPct val="150000"/>
              </a:lnSpc>
              <a:buClr>
                <a:schemeClr val="accent6">
                  <a:lumMod val="75000"/>
                </a:schemeClr>
              </a:buClr>
              <a:defRPr/>
            </a:pPr>
            <a:r>
              <a:rPr lang="en-US" sz="2800">
                <a:latin typeface="Times" pitchFamily="18" charset="0"/>
                <a:ea typeface="Times" charset="0"/>
                <a:cs typeface="Times" pitchFamily="18" charset="0"/>
              </a:rPr>
              <a:t> Cung cấp sẵn nhiều hàm thư viện.</a:t>
            </a:r>
          </a:p>
          <a:p>
            <a:pPr marL="682625" indent="-249238">
              <a:lnSpc>
                <a:spcPct val="150000"/>
              </a:lnSpc>
              <a:buClr>
                <a:schemeClr val="accent6">
                  <a:lumMod val="75000"/>
                </a:schemeClr>
              </a:buClr>
              <a:defRPr/>
            </a:pPr>
            <a:r>
              <a:rPr lang="en-US" sz="2800">
                <a:latin typeface="Times" pitchFamily="18" charset="0"/>
                <a:ea typeface="Times" charset="0"/>
                <a:cs typeface="Times" pitchFamily="18" charset="0"/>
              </a:rPr>
              <a:t> Cho phép mô tả thêm các hàm khác.</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55</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263C7EB3-EF10-42CA-9E3A-CB48885951E1}"/>
              </a:ext>
            </a:extLst>
          </p:cNvPr>
          <p:cNvSpPr>
            <a:spLocks noGrp="1"/>
          </p:cNvSpPr>
          <p:nvPr>
            <p:ph type="sldNum" sz="quarter" idx="12"/>
          </p:nvPr>
        </p:nvSpPr>
        <p:spPr/>
        <p:txBody>
          <a:bodyPr/>
          <a:lstStyle/>
          <a:p>
            <a:fld id="{FE1236C6-0024-4286-AA03-0A6E67CE63D4}" type="slidenum">
              <a:rPr lang="en-US" smtClean="0"/>
              <a:t>55</a:t>
            </a:fld>
            <a:endParaRPr lang="en-US"/>
          </a:p>
        </p:txBody>
      </p:sp>
    </p:spTree>
    <p:extLst>
      <p:ext uri="{BB962C8B-B14F-4D97-AF65-F5344CB8AC3E}">
        <p14:creationId xmlns:p14="http://schemas.microsoft.com/office/powerpoint/2010/main" val="415680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24990" y="28282"/>
            <a:ext cx="12067010" cy="1008668"/>
          </a:xfrm>
        </p:spPr>
        <p:txBody>
          <a:bodyPr>
            <a:normAutofit/>
          </a:bodyPr>
          <a:lstStyle/>
          <a:p>
            <a:r>
              <a:rPr lang="en-US" sz="2900" b="1"/>
              <a:t>6.4. Sử dụng phần mềm Crocodile để vẽ lưu đồ thuật toán</a:t>
            </a:r>
          </a:p>
        </p:txBody>
      </p:sp>
      <p:sp>
        <p:nvSpPr>
          <p:cNvPr id="2" name="Content Placeholder 1"/>
          <p:cNvSpPr>
            <a:spLocks noGrp="1"/>
          </p:cNvSpPr>
          <p:nvPr>
            <p:ph idx="1"/>
          </p:nvPr>
        </p:nvSpPr>
        <p:spPr>
          <a:xfrm>
            <a:off x="612744" y="1112363"/>
            <a:ext cx="9847590" cy="4958499"/>
          </a:xfrm>
        </p:spPr>
        <p:txBody>
          <a:bodyPr>
            <a:noAutofit/>
          </a:bodyPr>
          <a:lstStyle/>
          <a:p>
            <a:pPr marL="0" indent="0" algn="just">
              <a:lnSpc>
                <a:spcPct val="100000"/>
              </a:lnSpc>
              <a:buNone/>
            </a:pPr>
            <a:r>
              <a:rPr lang="en-US" sz="2800" b="1">
                <a:solidFill>
                  <a:schemeClr val="tx1">
                    <a:lumMod val="75000"/>
                    <a:lumOff val="25000"/>
                  </a:schemeClr>
                </a:solidFill>
              </a:rPr>
              <a:t>6.4.1. Sử dụng các khối chức năng cơ bản để vẽ lưu đồ thuật toán</a:t>
            </a:r>
          </a:p>
          <a:p>
            <a:pPr marL="0" indent="0" algn="just">
              <a:lnSpc>
                <a:spcPct val="100000"/>
              </a:lnSpc>
              <a:buNone/>
            </a:pPr>
            <a:r>
              <a:rPr lang="en-US" sz="2800" b="1">
                <a:solidFill>
                  <a:schemeClr val="tx1">
                    <a:lumMod val="75000"/>
                    <a:lumOff val="25000"/>
                  </a:schemeClr>
                </a:solidFill>
              </a:rPr>
              <a:t>6.4.2. Thư viện hàm có sẵn</a:t>
            </a:r>
          </a:p>
          <a:p>
            <a:pPr marL="0" indent="0" algn="just">
              <a:lnSpc>
                <a:spcPct val="100000"/>
              </a:lnSpc>
              <a:buNone/>
            </a:pPr>
            <a:r>
              <a:rPr lang="en-US" sz="2800" b="1">
                <a:solidFill>
                  <a:schemeClr val="tx1">
                    <a:lumMod val="75000"/>
                    <a:lumOff val="25000"/>
                  </a:schemeClr>
                </a:solidFill>
              </a:rPr>
              <a:t>6.4.3. </a:t>
            </a:r>
            <a:r>
              <a:rPr lang="en-US" sz="2800" b="1"/>
              <a:t>Các biểu thức</a:t>
            </a:r>
            <a:endParaRPr lang="en-US" sz="2800" b="1">
              <a:solidFill>
                <a:schemeClr val="tx1">
                  <a:lumMod val="75000"/>
                  <a:lumOff val="25000"/>
                </a:schemeClr>
              </a:solidFill>
            </a:endParaRPr>
          </a:p>
          <a:p>
            <a:pPr marL="0" indent="0" algn="just">
              <a:lnSpc>
                <a:spcPct val="100000"/>
              </a:lnSpc>
              <a:buNone/>
            </a:pPr>
            <a:r>
              <a:rPr lang="en-US" sz="2800" b="1">
                <a:solidFill>
                  <a:schemeClr val="tx1">
                    <a:lumMod val="75000"/>
                    <a:lumOff val="25000"/>
                  </a:schemeClr>
                </a:solidFill>
              </a:rPr>
              <a:t>6.4.4. Ví dụ minh họa</a:t>
            </a:r>
          </a:p>
          <a:p>
            <a:pPr marL="0" indent="0" algn="just">
              <a:lnSpc>
                <a:spcPct val="100000"/>
              </a:lnSpc>
              <a:buNone/>
            </a:pPr>
            <a:r>
              <a:rPr lang="en-US" sz="2800" b="1">
                <a:solidFill>
                  <a:schemeClr val="tx1">
                    <a:lumMod val="75000"/>
                    <a:lumOff val="25000"/>
                  </a:schemeClr>
                </a:solidFill>
              </a:rPr>
              <a:t>6.4.5. Bài tập áp dụng</a:t>
            </a: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56</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68DF5D1A-1826-45B0-A0C6-79ACD2BC41D5}"/>
              </a:ext>
            </a:extLst>
          </p:cNvPr>
          <p:cNvSpPr>
            <a:spLocks noGrp="1"/>
          </p:cNvSpPr>
          <p:nvPr>
            <p:ph type="sldNum" sz="quarter" idx="12"/>
          </p:nvPr>
        </p:nvSpPr>
        <p:spPr/>
        <p:txBody>
          <a:bodyPr/>
          <a:lstStyle/>
          <a:p>
            <a:fld id="{FE1236C6-0024-4286-AA03-0A6E67CE63D4}" type="slidenum">
              <a:rPr lang="en-US" smtClean="0"/>
              <a:t>56</a:t>
            </a:fld>
            <a:endParaRPr lang="en-US"/>
          </a:p>
        </p:txBody>
      </p:sp>
    </p:spTree>
    <p:extLst>
      <p:ext uri="{BB962C8B-B14F-4D97-AF65-F5344CB8AC3E}">
        <p14:creationId xmlns:p14="http://schemas.microsoft.com/office/powerpoint/2010/main" val="1361753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72363" y="74967"/>
            <a:ext cx="11667462" cy="1008668"/>
          </a:xfrm>
        </p:spPr>
        <p:txBody>
          <a:bodyPr>
            <a:normAutofit/>
          </a:bodyPr>
          <a:lstStyle/>
          <a:p>
            <a:r>
              <a:rPr lang="en-US" sz="2500" b="1"/>
              <a:t>6.4.1. Sử dụng các khối chức năng cơ bản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a:solidFill>
                  <a:schemeClr val="tx1">
                    <a:lumMod val="75000"/>
                    <a:lumOff val="25000"/>
                  </a:schemeClr>
                </a:solidFill>
              </a:rPr>
              <a:t>Các khối lệnh để xây dựng thuật toán có trong </a:t>
            </a:r>
            <a:r>
              <a:rPr lang="en-US" sz="2800" b="1">
                <a:solidFill>
                  <a:schemeClr val="tx1">
                    <a:lumMod val="75000"/>
                    <a:lumOff val="25000"/>
                  </a:schemeClr>
                </a:solidFill>
              </a:rPr>
              <a:t>Crocodile ICT</a:t>
            </a:r>
            <a:r>
              <a:rPr lang="en-US" sz="2800">
                <a:solidFill>
                  <a:schemeClr val="tx1">
                    <a:lumMod val="75000"/>
                    <a:lumOff val="25000"/>
                  </a:schemeClr>
                </a:solidFill>
              </a:rPr>
              <a:t> đều được đặt tại các thư mục trong thẻ </a:t>
            </a:r>
            <a:r>
              <a:rPr lang="en-US" sz="2800" b="1">
                <a:solidFill>
                  <a:schemeClr val="tx1">
                    <a:lumMod val="75000"/>
                    <a:lumOff val="25000"/>
                  </a:schemeClr>
                </a:solidFill>
              </a:rPr>
              <a:t>Parts Library</a:t>
            </a:r>
            <a:r>
              <a:rPr lang="en-US" sz="2800">
                <a:solidFill>
                  <a:schemeClr val="tx1">
                    <a:lumMod val="75000"/>
                    <a:lumOff val="25000"/>
                  </a:schemeClr>
                </a:solidFill>
              </a:rPr>
              <a:t>. Nó gồm có 3 thư mục chính sau:</a:t>
            </a:r>
          </a:p>
          <a:p>
            <a:pPr marL="0" indent="0" algn="just">
              <a:buNone/>
            </a:pPr>
            <a:r>
              <a:rPr lang="en-US" sz="2800" b="1" i="1">
                <a:solidFill>
                  <a:schemeClr val="tx1">
                    <a:lumMod val="75000"/>
                    <a:lumOff val="25000"/>
                  </a:schemeClr>
                </a:solidFill>
              </a:rPr>
              <a:t>Trong đó:</a:t>
            </a:r>
          </a:p>
          <a:p>
            <a:pPr algn="just">
              <a:buFontTx/>
              <a:buChar char="-"/>
            </a:pPr>
            <a:r>
              <a:rPr lang="en-US" sz="2800" b="1">
                <a:solidFill>
                  <a:schemeClr val="tx1">
                    <a:lumMod val="75000"/>
                    <a:lumOff val="25000"/>
                  </a:schemeClr>
                </a:solidFill>
              </a:rPr>
              <a:t>Flowcharts:</a:t>
            </a:r>
            <a:r>
              <a:rPr lang="en-US" sz="2800">
                <a:solidFill>
                  <a:schemeClr val="tx1">
                    <a:lumMod val="75000"/>
                    <a:lumOff val="25000"/>
                  </a:schemeClr>
                </a:solidFill>
              </a:rPr>
              <a:t> Các khối dùng để vẽ sơ đồ khối.</a:t>
            </a:r>
          </a:p>
          <a:p>
            <a:pPr algn="just">
              <a:buFontTx/>
              <a:buChar char="-"/>
            </a:pPr>
            <a:r>
              <a:rPr lang="en-US" sz="2800" b="1">
                <a:solidFill>
                  <a:schemeClr val="tx1">
                    <a:lumMod val="75000"/>
                    <a:lumOff val="25000"/>
                  </a:schemeClr>
                </a:solidFill>
              </a:rPr>
              <a:t>Characters:</a:t>
            </a:r>
            <a:r>
              <a:rPr lang="en-US" sz="2800">
                <a:solidFill>
                  <a:schemeClr val="tx1">
                    <a:lumMod val="75000"/>
                    <a:lumOff val="25000"/>
                  </a:schemeClr>
                </a:solidFill>
              </a:rPr>
              <a:t> Các nhân vật để thực hiện hành động đã được lập trình.</a:t>
            </a:r>
          </a:p>
          <a:p>
            <a:pPr algn="just">
              <a:buFontTx/>
              <a:buChar char="-"/>
            </a:pPr>
            <a:r>
              <a:rPr lang="en-US" sz="2800" b="1">
                <a:solidFill>
                  <a:schemeClr val="tx1">
                    <a:lumMod val="75000"/>
                    <a:lumOff val="25000"/>
                  </a:schemeClr>
                </a:solidFill>
              </a:rPr>
              <a:t>Presentation:</a:t>
            </a:r>
            <a:r>
              <a:rPr lang="en-US" sz="2800">
                <a:solidFill>
                  <a:schemeClr val="tx1">
                    <a:lumMod val="75000"/>
                    <a:lumOff val="25000"/>
                  </a:schemeClr>
                </a:solidFill>
              </a:rPr>
              <a:t> Gồm các hộp thoại, hình ảnh,…</a:t>
            </a: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57</a:t>
            </a:fld>
            <a:endParaRPr lang="en-US" altLang="en-US" sz="1400" b="1">
              <a:solidFill>
                <a:schemeClr val="bg1"/>
              </a:solidFill>
              <a:latin typeface="Courier New" pitchFamily="49" charset="0"/>
              <a:cs typeface="Courier New" pitchFamily="49"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044" y="4182215"/>
            <a:ext cx="3549542" cy="1980683"/>
          </a:xfrm>
          <a:prstGeom prst="rect">
            <a:avLst/>
          </a:prstGeom>
          <a:ln>
            <a:solidFill>
              <a:schemeClr val="tx1"/>
            </a:solidFill>
          </a:ln>
        </p:spPr>
      </p:pic>
      <p:sp>
        <p:nvSpPr>
          <p:cNvPr id="5" name="Slide Number Placeholder 4">
            <a:extLst>
              <a:ext uri="{FF2B5EF4-FFF2-40B4-BE49-F238E27FC236}">
                <a16:creationId xmlns:a16="http://schemas.microsoft.com/office/drawing/2014/main" id="{461832DC-B0EE-40CF-AFE6-19E423D03FDF}"/>
              </a:ext>
            </a:extLst>
          </p:cNvPr>
          <p:cNvSpPr>
            <a:spLocks noGrp="1"/>
          </p:cNvSpPr>
          <p:nvPr>
            <p:ph type="sldNum" sz="quarter" idx="12"/>
          </p:nvPr>
        </p:nvSpPr>
        <p:spPr/>
        <p:txBody>
          <a:bodyPr/>
          <a:lstStyle/>
          <a:p>
            <a:fld id="{FE1236C6-0024-4286-AA03-0A6E67CE63D4}" type="slidenum">
              <a:rPr lang="en-US" smtClean="0"/>
              <a:t>57</a:t>
            </a:fld>
            <a:endParaRPr lang="en-US"/>
          </a:p>
        </p:txBody>
      </p:sp>
    </p:spTree>
    <p:extLst>
      <p:ext uri="{BB962C8B-B14F-4D97-AF65-F5344CB8AC3E}">
        <p14:creationId xmlns:p14="http://schemas.microsoft.com/office/powerpoint/2010/main" val="2559686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11833" y="28282"/>
            <a:ext cx="12080167" cy="1008668"/>
          </a:xfrm>
        </p:spPr>
        <p:txBody>
          <a:bodyPr>
            <a:normAutofit/>
          </a:bodyPr>
          <a:lstStyle/>
          <a:p>
            <a:r>
              <a:rPr lang="en-US" sz="2500"/>
              <a:t>6.4.1. Sử dụng các khối chức năng cơ bản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algn="just">
              <a:buFontTx/>
              <a:buChar char="-"/>
            </a:pPr>
            <a:r>
              <a:rPr lang="en-US" sz="2800" b="1">
                <a:solidFill>
                  <a:schemeClr val="tx1">
                    <a:lumMod val="75000"/>
                    <a:lumOff val="25000"/>
                  </a:schemeClr>
                </a:solidFill>
              </a:rPr>
              <a:t>Flowcharts:</a:t>
            </a:r>
            <a:r>
              <a:rPr lang="en-US" sz="2800">
                <a:solidFill>
                  <a:schemeClr val="tx1">
                    <a:lumMod val="75000"/>
                    <a:lumOff val="25000"/>
                  </a:schemeClr>
                </a:solidFill>
              </a:rPr>
              <a:t> Các khối dùng để vẽ sơ đồ khối</a:t>
            </a:r>
          </a:p>
          <a:p>
            <a:pPr marL="522288" lvl="1" algn="just"/>
            <a:r>
              <a:rPr lang="en-US" sz="2600" b="1">
                <a:solidFill>
                  <a:schemeClr val="tx1">
                    <a:lumMod val="75000"/>
                    <a:lumOff val="25000"/>
                  </a:schemeClr>
                </a:solidFill>
              </a:rPr>
              <a:t>Start and Stop:</a:t>
            </a:r>
            <a:r>
              <a:rPr lang="en-US" sz="2600">
                <a:solidFill>
                  <a:schemeClr val="tx1">
                    <a:lumMod val="75000"/>
                    <a:lumOff val="25000"/>
                  </a:schemeClr>
                </a:solidFill>
              </a:rPr>
              <a:t> gồm các khối để bắt đầu hay kết thúc sơ đồ.</a:t>
            </a:r>
          </a:p>
          <a:p>
            <a:pPr marL="522288" lvl="1" algn="just"/>
            <a:r>
              <a:rPr lang="en-US" sz="2600" b="1">
                <a:solidFill>
                  <a:schemeClr val="tx1">
                    <a:lumMod val="75000"/>
                    <a:lumOff val="25000"/>
                  </a:schemeClr>
                </a:solidFill>
              </a:rPr>
              <a:t>Processes:</a:t>
            </a:r>
            <a:r>
              <a:rPr lang="en-US" sz="2600">
                <a:solidFill>
                  <a:schemeClr val="tx1">
                    <a:lumMod val="75000"/>
                    <a:lumOff val="25000"/>
                  </a:schemeClr>
                </a:solidFill>
              </a:rPr>
              <a:t> quản lý tiến trình chạy sơ đồ.</a:t>
            </a:r>
          </a:p>
          <a:p>
            <a:pPr marL="522288" lvl="1" algn="just"/>
            <a:r>
              <a:rPr lang="en-US" sz="2600" b="1">
                <a:solidFill>
                  <a:schemeClr val="tx1">
                    <a:lumMod val="75000"/>
                    <a:lumOff val="25000"/>
                  </a:schemeClr>
                </a:solidFill>
              </a:rPr>
              <a:t>Decicions:</a:t>
            </a:r>
            <a:r>
              <a:rPr lang="en-US" sz="2600">
                <a:solidFill>
                  <a:schemeClr val="tx1">
                    <a:lumMod val="75000"/>
                    <a:lumOff val="25000"/>
                  </a:schemeClr>
                </a:solidFill>
              </a:rPr>
              <a:t> kiểm tra điều kiện.</a:t>
            </a:r>
          </a:p>
          <a:p>
            <a:pPr marL="522288" lvl="1" algn="just"/>
            <a:r>
              <a:rPr lang="en-US" sz="2600" b="1">
                <a:solidFill>
                  <a:schemeClr val="tx1">
                    <a:lumMod val="75000"/>
                    <a:lumOff val="25000"/>
                  </a:schemeClr>
                </a:solidFill>
              </a:rPr>
              <a:t>Inputs and Outputs:</a:t>
            </a:r>
            <a:r>
              <a:rPr lang="en-US" sz="2600">
                <a:solidFill>
                  <a:schemeClr val="tx1">
                    <a:lumMod val="75000"/>
                    <a:lumOff val="25000"/>
                  </a:schemeClr>
                </a:solidFill>
              </a:rPr>
              <a:t> quản lý Nhập và Xuất.</a:t>
            </a:r>
          </a:p>
          <a:p>
            <a:pPr marL="522288" lvl="1" algn="just"/>
            <a:r>
              <a:rPr lang="en-US" sz="2600" b="1">
                <a:solidFill>
                  <a:schemeClr val="tx1">
                    <a:lumMod val="75000"/>
                    <a:lumOff val="25000"/>
                  </a:schemeClr>
                </a:solidFill>
              </a:rPr>
              <a:t>Programming Environment:</a:t>
            </a:r>
            <a:r>
              <a:rPr lang="en-US" sz="2600">
                <a:solidFill>
                  <a:schemeClr val="tx1">
                    <a:lumMod val="75000"/>
                    <a:lumOff val="25000"/>
                  </a:schemeClr>
                </a:solidFill>
              </a:rPr>
              <a:t> thể hiện môi trường lập trình.</a:t>
            </a: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58</a:t>
            </a:fld>
            <a:endParaRPr lang="en-US" altLang="en-US" sz="1400" b="1">
              <a:solidFill>
                <a:schemeClr val="bg1"/>
              </a:solidFill>
              <a:latin typeface="Courier New" pitchFamily="49" charset="0"/>
              <a:cs typeface="Courier New" pitchFamily="49" charset="0"/>
            </a:endParaRPr>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13111"/>
          <a:stretch/>
        </p:blipFill>
        <p:spPr>
          <a:xfrm>
            <a:off x="9175005" y="3729292"/>
            <a:ext cx="2659878" cy="2247632"/>
          </a:xfrm>
          <a:prstGeom prst="rect">
            <a:avLst/>
          </a:prstGeom>
          <a:ln>
            <a:solidFill>
              <a:schemeClr val="tx1"/>
            </a:solidFill>
          </a:ln>
        </p:spPr>
      </p:pic>
      <p:sp>
        <p:nvSpPr>
          <p:cNvPr id="3" name="Slide Number Placeholder 2">
            <a:extLst>
              <a:ext uri="{FF2B5EF4-FFF2-40B4-BE49-F238E27FC236}">
                <a16:creationId xmlns:a16="http://schemas.microsoft.com/office/drawing/2014/main" id="{30FDC7BD-FEF2-4A69-8C06-691D9A95F518}"/>
              </a:ext>
            </a:extLst>
          </p:cNvPr>
          <p:cNvSpPr>
            <a:spLocks noGrp="1"/>
          </p:cNvSpPr>
          <p:nvPr>
            <p:ph type="sldNum" sz="quarter" idx="12"/>
          </p:nvPr>
        </p:nvSpPr>
        <p:spPr/>
        <p:txBody>
          <a:bodyPr/>
          <a:lstStyle/>
          <a:p>
            <a:fld id="{FE1236C6-0024-4286-AA03-0A6E67CE63D4}" type="slidenum">
              <a:rPr lang="en-US" smtClean="0"/>
              <a:t>58</a:t>
            </a:fld>
            <a:endParaRPr lang="en-US"/>
          </a:p>
        </p:txBody>
      </p:sp>
    </p:spTree>
    <p:extLst>
      <p:ext uri="{BB962C8B-B14F-4D97-AF65-F5344CB8AC3E}">
        <p14:creationId xmlns:p14="http://schemas.microsoft.com/office/powerpoint/2010/main" val="3912933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59206" y="28282"/>
            <a:ext cx="12132794" cy="1008668"/>
          </a:xfrm>
        </p:spPr>
        <p:txBody>
          <a:bodyPr>
            <a:normAutofit/>
          </a:bodyPr>
          <a:lstStyle/>
          <a:p>
            <a:r>
              <a:rPr lang="en-US" sz="2500"/>
              <a:t>6.4.1. Sử dụng các khối chức năng cơ bản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marL="228600" lvl="1" algn="just"/>
            <a:r>
              <a:rPr lang="en-US" sz="2600" b="1">
                <a:solidFill>
                  <a:schemeClr val="tx1">
                    <a:lumMod val="75000"/>
                    <a:lumOff val="25000"/>
                  </a:schemeClr>
                </a:solidFill>
              </a:rPr>
              <a:t>Start and Stop:</a:t>
            </a:r>
            <a:r>
              <a:rPr lang="en-US" sz="2600">
                <a:solidFill>
                  <a:schemeClr val="tx1">
                    <a:lumMod val="75000"/>
                    <a:lumOff val="25000"/>
                  </a:schemeClr>
                </a:solidFill>
              </a:rPr>
              <a:t> gồm các khối để bắt đầu hay kết thúc sơ đồ.</a:t>
            </a: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59</a:t>
            </a:fld>
            <a:endParaRPr lang="en-US" altLang="en-US" sz="1400" b="1">
              <a:solidFill>
                <a:schemeClr val="bg1"/>
              </a:solidFill>
              <a:latin typeface="Courier New" pitchFamily="49" charset="0"/>
              <a:cs typeface="Courier New" pitchFamily="49"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75" y="3028895"/>
            <a:ext cx="1189834" cy="494239"/>
          </a:xfrm>
          <a:prstGeom prst="rect">
            <a:avLst/>
          </a:prstGeom>
          <a:ln w="38100">
            <a:solidFill>
              <a:srgbClr val="FF0000"/>
            </a:solidFill>
          </a:ln>
        </p:spPr>
      </p:pic>
      <p:graphicFrame>
        <p:nvGraphicFramePr>
          <p:cNvPr id="9" name="Table 8"/>
          <p:cNvGraphicFramePr>
            <a:graphicFrameLocks noGrp="1"/>
          </p:cNvGraphicFramePr>
          <p:nvPr>
            <p:extLst>
              <p:ext uri="{D42A27DB-BD31-4B8C-83A1-F6EECF244321}">
                <p14:modId xmlns:p14="http://schemas.microsoft.com/office/powerpoint/2010/main" val="1469445563"/>
              </p:ext>
            </p:extLst>
          </p:nvPr>
        </p:nvGraphicFramePr>
        <p:xfrm>
          <a:off x="516341" y="2016351"/>
          <a:ext cx="11234381" cy="1654897"/>
        </p:xfrm>
        <a:graphic>
          <a:graphicData uri="http://schemas.openxmlformats.org/drawingml/2006/table">
            <a:tbl>
              <a:tblPr firstRow="1" bandRow="1">
                <a:tableStyleId>{5940675A-B579-460E-94D1-54222C63F5DA}</a:tableStyleId>
              </a:tblPr>
              <a:tblGrid>
                <a:gridCol w="2183642">
                  <a:extLst>
                    <a:ext uri="{9D8B030D-6E8A-4147-A177-3AD203B41FA5}">
                      <a16:colId xmlns:a16="http://schemas.microsoft.com/office/drawing/2014/main" val="20000"/>
                    </a:ext>
                  </a:extLst>
                </a:gridCol>
                <a:gridCol w="9050739">
                  <a:extLst>
                    <a:ext uri="{9D8B030D-6E8A-4147-A177-3AD203B41FA5}">
                      <a16:colId xmlns:a16="http://schemas.microsoft.com/office/drawing/2014/main" val="20001"/>
                    </a:ext>
                  </a:extLst>
                </a:gridCol>
              </a:tblGrid>
              <a:tr h="883609">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Sử dụng để  bắt đầu một sơ đồ. Khi sơ đồ</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đã được tạo hoàn chỉnh, nhấn nút</a:t>
                      </a:r>
                      <a:r>
                        <a:rPr lang="en-US" sz="2000">
                          <a:latin typeface="Times New Roman" pitchFamily="18" charset="0"/>
                          <a:cs typeface="Times New Roman" pitchFamily="18" charset="0"/>
                        </a:rPr>
                        <a:t>  </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để thiết lập</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chạy chương trình. Khi sơ đồ đang chạy, ngưng lại bằng việc</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nhấn nút</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71288">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2000">
                          <a:latin typeface="Times New Roman" pitchFamily="18" charset="0"/>
                          <a:cs typeface="Times New Roman" pitchFamily="18" charset="0"/>
                        </a:rPr>
                        <a:t>Dùng để kết thúc một chương trình. Bất kỳ một chương trình</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chính nào cũng đều phải kết thúc bằng thành phần Stop.</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364" y="2219228"/>
            <a:ext cx="1141245" cy="529865"/>
          </a:xfrm>
          <a:prstGeom prst="rect">
            <a:avLst/>
          </a:prstGeom>
          <a:ln w="38100">
            <a:solidFill>
              <a:srgbClr val="FF0000"/>
            </a:solidFill>
          </a:ln>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2261" y="2168047"/>
            <a:ext cx="295003" cy="295003"/>
          </a:xfrm>
          <a:prstGeom prst="rect">
            <a:avLst/>
          </a:prstGeom>
          <a:ln>
            <a:solidFill>
              <a:schemeClr val="tx1"/>
            </a:solidFill>
          </a:ln>
        </p:spPr>
      </p:pic>
      <p:pic>
        <p:nvPicPr>
          <p:cNvPr id="12" name="Picture 11"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1401" y="2491170"/>
            <a:ext cx="303862" cy="292608"/>
          </a:xfrm>
          <a:prstGeom prst="rect">
            <a:avLst/>
          </a:prstGeom>
          <a:ln>
            <a:solidFill>
              <a:schemeClr val="tx1"/>
            </a:solidFill>
          </a:ln>
        </p:spPr>
      </p:pic>
      <p:sp>
        <p:nvSpPr>
          <p:cNvPr id="3" name="Slide Number Placeholder 2">
            <a:extLst>
              <a:ext uri="{FF2B5EF4-FFF2-40B4-BE49-F238E27FC236}">
                <a16:creationId xmlns:a16="http://schemas.microsoft.com/office/drawing/2014/main" id="{0AD32B91-C4AA-46F0-8988-D696D97AAF3B}"/>
              </a:ext>
            </a:extLst>
          </p:cNvPr>
          <p:cNvSpPr>
            <a:spLocks noGrp="1"/>
          </p:cNvSpPr>
          <p:nvPr>
            <p:ph type="sldNum" sz="quarter" idx="12"/>
          </p:nvPr>
        </p:nvSpPr>
        <p:spPr/>
        <p:txBody>
          <a:bodyPr/>
          <a:lstStyle/>
          <a:p>
            <a:fld id="{FE1236C6-0024-4286-AA03-0A6E67CE63D4}" type="slidenum">
              <a:rPr lang="en-US" smtClean="0"/>
              <a:t>59</a:t>
            </a:fld>
            <a:endParaRPr lang="en-US"/>
          </a:p>
        </p:txBody>
      </p:sp>
    </p:spTree>
    <p:extLst>
      <p:ext uri="{BB962C8B-B14F-4D97-AF65-F5344CB8AC3E}">
        <p14:creationId xmlns:p14="http://schemas.microsoft.com/office/powerpoint/2010/main" val="902972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15764" y="28282"/>
            <a:ext cx="11876236" cy="1008668"/>
          </a:xfrm>
        </p:spPr>
        <p:txBody>
          <a:bodyPr/>
          <a:lstStyle/>
          <a:p>
            <a:r>
              <a:rPr lang="en-US"/>
              <a:t>1. Khái niệm thuật toán</a:t>
            </a:r>
          </a:p>
        </p:txBody>
      </p:sp>
      <p:sp>
        <p:nvSpPr>
          <p:cNvPr id="2" name="Content Placeholder 1"/>
          <p:cNvSpPr>
            <a:spLocks noGrp="1"/>
          </p:cNvSpPr>
          <p:nvPr>
            <p:ph idx="1"/>
          </p:nvPr>
        </p:nvSpPr>
        <p:spPr>
          <a:xfrm>
            <a:off x="662595" y="1161277"/>
            <a:ext cx="11023638" cy="5257182"/>
          </a:xfrm>
        </p:spPr>
        <p:txBody>
          <a:bodyPr>
            <a:normAutofit fontScale="85000" lnSpcReduction="20000"/>
          </a:bodyPr>
          <a:lstStyle/>
          <a:p>
            <a:pPr marL="0" indent="0" algn="just">
              <a:lnSpc>
                <a:spcPct val="160000"/>
              </a:lnSpc>
              <a:buNone/>
            </a:pPr>
            <a:r>
              <a:rPr lang="en-US" b="1"/>
              <a:t>1.2. Các bước giải </a:t>
            </a:r>
            <a:r>
              <a:rPr lang="en-US" b="1">
                <a:solidFill>
                  <a:srgbClr val="FF0000"/>
                </a:solidFill>
              </a:rPr>
              <a:t>bài toán</a:t>
            </a:r>
            <a:r>
              <a:rPr lang="en-US" b="1"/>
              <a:t> bằng máy tính điện tử (tt)</a:t>
            </a:r>
          </a:p>
          <a:p>
            <a:pPr marL="61913" indent="0" algn="just">
              <a:lnSpc>
                <a:spcPct val="160000"/>
              </a:lnSpc>
              <a:buNone/>
            </a:pPr>
            <a:r>
              <a:rPr lang="vi-VN" sz="2800" b="1">
                <a:solidFill>
                  <a:srgbClr val="FF0000"/>
                </a:solidFill>
              </a:rPr>
              <a:t>Bước 1:</a:t>
            </a:r>
            <a:r>
              <a:rPr lang="vi-VN" sz="2800"/>
              <a:t> Xác định bài toán</a:t>
            </a:r>
            <a:endParaRPr lang="en-US" sz="2800"/>
          </a:p>
          <a:p>
            <a:pPr marL="803275" indent="-234950" algn="just">
              <a:lnSpc>
                <a:spcPct val="160000"/>
              </a:lnSpc>
            </a:pPr>
            <a:r>
              <a:rPr lang="vi-VN" sz="2800"/>
              <a:t>Mỗi bài toán được đặc tả bởi hai thành phần: Input</a:t>
            </a:r>
            <a:r>
              <a:rPr lang="en-US" sz="2800"/>
              <a:t> </a:t>
            </a:r>
            <a:r>
              <a:rPr lang="vi-VN" sz="2800"/>
              <a:t>và Output. </a:t>
            </a:r>
          </a:p>
          <a:p>
            <a:pPr marL="803275" indent="-234950" algn="just">
              <a:lnSpc>
                <a:spcPct val="160000"/>
              </a:lnSpc>
            </a:pPr>
            <a:r>
              <a:rPr lang="vi-VN" sz="2800"/>
              <a:t>Việc xác định bài toán chính là xác định rõ hai</a:t>
            </a:r>
            <a:r>
              <a:rPr lang="en-US" sz="2800"/>
              <a:t> </a:t>
            </a:r>
            <a:r>
              <a:rPr lang="vi-VN" sz="2800"/>
              <a:t>thành phần này. </a:t>
            </a:r>
          </a:p>
          <a:p>
            <a:pPr marL="803275" indent="-234950" algn="just">
              <a:lnSpc>
                <a:spcPct val="160000"/>
              </a:lnSpc>
            </a:pPr>
            <a:r>
              <a:rPr lang="vi-VN" sz="2800"/>
              <a:t>Các thông tin đó cần được nghiên cứu cẩn thận để</a:t>
            </a:r>
            <a:r>
              <a:rPr lang="en-US" sz="2800"/>
              <a:t> </a:t>
            </a:r>
            <a:r>
              <a:rPr lang="vi-VN" sz="2800"/>
              <a:t>có thể</a:t>
            </a:r>
            <a:r>
              <a:rPr lang="en-US" sz="2800"/>
              <a:t> </a:t>
            </a:r>
            <a:r>
              <a:rPr lang="vi-VN" sz="2800"/>
              <a:t>lựa chọn thuật toán, cách thể hiện các đại</a:t>
            </a:r>
            <a:r>
              <a:rPr lang="en-US" sz="2800"/>
              <a:t> </a:t>
            </a:r>
            <a:r>
              <a:rPr lang="vi-VN" sz="2800"/>
              <a:t>lượng đã cho và các đại lượng phát sinh trong quá</a:t>
            </a:r>
            <a:r>
              <a:rPr lang="en-US" sz="2800"/>
              <a:t> </a:t>
            </a:r>
            <a:r>
              <a:rPr lang="vi-VN" sz="2800"/>
              <a:t>trình giải bài toán và ngôn ngữ</a:t>
            </a:r>
            <a:r>
              <a:rPr lang="en-US" sz="2800"/>
              <a:t> </a:t>
            </a:r>
            <a:r>
              <a:rPr lang="vi-VN" sz="2800"/>
              <a:t>lập trình thích hợp. </a:t>
            </a:r>
          </a:p>
          <a:p>
            <a:pPr marL="61913" indent="0" algn="just">
              <a:lnSpc>
                <a:spcPct val="160000"/>
              </a:lnSpc>
              <a:buNone/>
            </a:pPr>
            <a:r>
              <a:rPr lang="vi-VN" sz="2800" b="1">
                <a:solidFill>
                  <a:srgbClr val="FF0000"/>
                </a:solidFill>
              </a:rPr>
              <a:t>Ví dụ</a:t>
            </a:r>
            <a:r>
              <a:rPr lang="en-US" sz="2800" b="1">
                <a:solidFill>
                  <a:srgbClr val="FF0000"/>
                </a:solidFill>
              </a:rPr>
              <a:t> 4.3</a:t>
            </a:r>
            <a:r>
              <a:rPr lang="vi-VN" sz="2800" b="1">
                <a:solidFill>
                  <a:srgbClr val="FF0000"/>
                </a:solidFill>
              </a:rPr>
              <a:t>:</a:t>
            </a:r>
            <a:r>
              <a:rPr lang="vi-VN" sz="2800"/>
              <a:t> Khi đề cập đến một số nguyên dương N ta phải</a:t>
            </a:r>
            <a:r>
              <a:rPr lang="en-US" sz="2800"/>
              <a:t> </a:t>
            </a:r>
            <a:r>
              <a:rPr lang="vi-VN" sz="2800"/>
              <a:t>biết rõ phạm vi giá trị của nó, để lựa chọn cách thể</a:t>
            </a:r>
            <a:r>
              <a:rPr lang="en-US" sz="2800"/>
              <a:t> </a:t>
            </a:r>
            <a:r>
              <a:rPr lang="vi-VN" sz="2800"/>
              <a:t>hiện N bằng kiểu dữ liệu thích hợp. </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6</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A4EAF10F-00A3-4B5D-84B2-87FC815D0AE4}"/>
              </a:ext>
            </a:extLst>
          </p:cNvPr>
          <p:cNvSpPr>
            <a:spLocks noGrp="1"/>
          </p:cNvSpPr>
          <p:nvPr>
            <p:ph type="sldNum" sz="quarter" idx="12"/>
          </p:nvPr>
        </p:nvSpPr>
        <p:spPr/>
        <p:txBody>
          <a:bodyPr/>
          <a:lstStyle/>
          <a:p>
            <a:fld id="{FE1236C6-0024-4286-AA03-0A6E67CE63D4}" type="slidenum">
              <a:rPr lang="en-US" smtClean="0"/>
              <a:t>6</a:t>
            </a:fld>
            <a:endParaRPr lang="en-US"/>
          </a:p>
        </p:txBody>
      </p:sp>
    </p:spTree>
    <p:extLst>
      <p:ext uri="{BB962C8B-B14F-4D97-AF65-F5344CB8AC3E}">
        <p14:creationId xmlns:p14="http://schemas.microsoft.com/office/powerpoint/2010/main" val="37084587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6049" y="28282"/>
            <a:ext cx="12145951" cy="1008668"/>
          </a:xfrm>
        </p:spPr>
        <p:txBody>
          <a:bodyPr>
            <a:normAutofit/>
          </a:bodyPr>
          <a:lstStyle/>
          <a:p>
            <a:r>
              <a:rPr lang="en-US" sz="2500"/>
              <a:t>6.4.1. Sử dụng các khối chức năng cơ bản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marL="228600" lvl="1" algn="just"/>
            <a:r>
              <a:rPr lang="en-US" sz="2600" b="1">
                <a:solidFill>
                  <a:schemeClr val="tx1">
                    <a:lumMod val="75000"/>
                    <a:lumOff val="25000"/>
                  </a:schemeClr>
                </a:solidFill>
              </a:rPr>
              <a:t>Start and Stop:</a:t>
            </a:r>
            <a:r>
              <a:rPr lang="en-US" sz="2600">
                <a:solidFill>
                  <a:schemeClr val="tx1">
                    <a:lumMod val="75000"/>
                    <a:lumOff val="25000"/>
                  </a:schemeClr>
                </a:solidFill>
              </a:rPr>
              <a:t> gồm các khối để bắt đầu hay kết thúc sơ đồ.</a:t>
            </a: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60</a:t>
            </a:fld>
            <a:endParaRPr lang="en-US" altLang="en-US" sz="1400" b="1">
              <a:solidFill>
                <a:schemeClr val="bg1"/>
              </a:solidFill>
              <a:latin typeface="Courier New" pitchFamily="49" charset="0"/>
              <a:cs typeface="Courier New" pitchFamily="49"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58961627"/>
              </p:ext>
            </p:extLst>
          </p:nvPr>
        </p:nvGraphicFramePr>
        <p:xfrm>
          <a:off x="5895833" y="2284216"/>
          <a:ext cx="6155140" cy="3108649"/>
        </p:xfrm>
        <a:graphic>
          <a:graphicData uri="http://schemas.openxmlformats.org/drawingml/2006/table">
            <a:tbl>
              <a:tblPr firstRow="1" bandRow="1">
                <a:tableStyleId>{5940675A-B579-460E-94D1-54222C63F5DA}</a:tableStyleId>
              </a:tblPr>
              <a:tblGrid>
                <a:gridCol w="6155140">
                  <a:extLst>
                    <a:ext uri="{9D8B030D-6E8A-4147-A177-3AD203B41FA5}">
                      <a16:colId xmlns:a16="http://schemas.microsoft.com/office/drawing/2014/main" val="20000"/>
                    </a:ext>
                  </a:extLst>
                </a:gridCol>
              </a:tblGrid>
              <a:tr h="883609">
                <a:tc>
                  <a:txBody>
                    <a:bodyPr/>
                    <a:lstStyle/>
                    <a:p>
                      <a:pPr algn="just"/>
                      <a:r>
                        <a:rPr lang="vi-VN" sz="2000">
                          <a:latin typeface="Times New Roman" pitchFamily="18" charset="0"/>
                          <a:cs typeface="Times New Roman" pitchFamily="18" charset="0"/>
                        </a:rPr>
                        <a:t>Sử dụng để xây dựng một hàm.</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Tên hàm</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là</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duy</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nhất,</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có</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thể được</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thay đổi bằng việc click vào và sửa</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tên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ở phần</a:t>
                      </a:r>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F</a:t>
                      </a:r>
                      <a:r>
                        <a:rPr lang="vi-VN" sz="2000" b="1">
                          <a:latin typeface="Times New Roman" pitchFamily="18" charset="0"/>
                          <a:cs typeface="Times New Roman" pitchFamily="18" charset="0"/>
                        </a:rPr>
                        <a:t>unction</a:t>
                      </a:r>
                      <a:r>
                        <a:rPr lang="vi-VN" sz="2000">
                          <a:latin typeface="Times New Roman" pitchFamily="18" charset="0"/>
                          <a:cs typeface="Times New Roman" pitchFamily="18" charset="0"/>
                        </a:rPr>
                        <a:t>. Danh sách tham</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số có thể được thêm vào bằng nút</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hoặc </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 </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a:t>
                      </a:r>
                      <a:endParaRPr lang="en-US" sz="2000">
                        <a:latin typeface="Times New Roman" pitchFamily="18" charset="0"/>
                        <a:cs typeface="Times New Roman" pitchFamily="18" charset="0"/>
                      </a:endParaRPr>
                    </a:p>
                    <a:p>
                      <a:pPr algn="just"/>
                      <a:endParaRPr lang="vi-VN" sz="2000">
                        <a:latin typeface="Times New Roman" pitchFamily="18" charset="0"/>
                        <a:cs typeface="Times New Roman" pitchFamily="18" charset="0"/>
                      </a:endParaRPr>
                    </a:p>
                    <a:p>
                      <a:pPr algn="just"/>
                      <a:r>
                        <a:rPr lang="vi-VN" sz="2000">
                          <a:latin typeface="Times New Roman" pitchFamily="18" charset="0"/>
                          <a:cs typeface="Times New Roman" pitchFamily="18" charset="0"/>
                        </a:rPr>
                        <a:t>- Name</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 Tên của tham số.</a:t>
                      </a:r>
                    </a:p>
                    <a:p>
                      <a:pPr algn="just"/>
                      <a:r>
                        <a:rPr lang="vi-VN" sz="2000">
                          <a:latin typeface="Times New Roman" pitchFamily="18" charset="0"/>
                          <a:cs typeface="Times New Roman" pitchFamily="18" charset="0"/>
                        </a:rPr>
                        <a:t>- Type</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 Kiểu </a:t>
                      </a:r>
                      <a:r>
                        <a:rPr lang="en-US" sz="2000">
                          <a:latin typeface="Times New Roman" pitchFamily="18" charset="0"/>
                          <a:cs typeface="Times New Roman" pitchFamily="18" charset="0"/>
                        </a:rPr>
                        <a:t>dữ</a:t>
                      </a:r>
                      <a:r>
                        <a:rPr lang="en-US" sz="2000" baseline="0">
                          <a:latin typeface="Times New Roman" pitchFamily="18" charset="0"/>
                          <a:cs typeface="Times New Roman" pitchFamily="18" charset="0"/>
                        </a:rPr>
                        <a:t> liệu của </a:t>
                      </a:r>
                      <a:r>
                        <a:rPr lang="vi-VN" sz="2000">
                          <a:latin typeface="Times New Roman" pitchFamily="18" charset="0"/>
                          <a:cs typeface="Times New Roman" pitchFamily="18" charset="0"/>
                        </a:rPr>
                        <a:t>tham số.</a:t>
                      </a:r>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83609">
                <a:tc>
                  <a:txBody>
                    <a:bodyPr/>
                    <a:lstStyle/>
                    <a:p>
                      <a:pPr algn="just"/>
                      <a:r>
                        <a:rPr lang="en-US" sz="2000">
                          <a:latin typeface="Times New Roman" pitchFamily="18" charset="0"/>
                          <a:cs typeface="Times New Roman" pitchFamily="18" charset="0"/>
                        </a:rPr>
                        <a:t>                       :</a:t>
                      </a:r>
                      <a:r>
                        <a:rPr lang="en-US" sz="2000" baseline="0">
                          <a:latin typeface="Times New Roman" pitchFamily="18" charset="0"/>
                          <a:cs typeface="Times New Roman" pitchFamily="18" charset="0"/>
                        </a:rPr>
                        <a:t> Kết thúc một hàm hay ra khỏi một hàm.</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69" y="1683704"/>
            <a:ext cx="1598756" cy="503719"/>
          </a:xfrm>
          <a:prstGeom prst="rect">
            <a:avLst/>
          </a:prstGeom>
          <a:ln w="38100">
            <a:solidFill>
              <a:srgbClr val="FF0000"/>
            </a:solidFill>
          </a:ln>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60" y="2299200"/>
            <a:ext cx="4979705" cy="4074304"/>
          </a:xfrm>
          <a:prstGeom prst="rect">
            <a:avLst/>
          </a:prstGeom>
          <a:ln>
            <a:solidFill>
              <a:srgbClr val="FF0000"/>
            </a:solidFill>
          </a:ln>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830" y="3264866"/>
            <a:ext cx="364525" cy="349337"/>
          </a:xfrm>
          <a:prstGeom prst="rect">
            <a:avLst/>
          </a:prstGeom>
          <a:ln>
            <a:solidFill>
              <a:schemeClr val="tx1"/>
            </a:solidFill>
          </a:ln>
        </p:spPr>
      </p:pic>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4697" y="3264866"/>
            <a:ext cx="364525" cy="331387"/>
          </a:xfrm>
          <a:prstGeom prst="rect">
            <a:avLst/>
          </a:prstGeom>
          <a:ln>
            <a:solidFill>
              <a:schemeClr val="tx1"/>
            </a:solidFill>
          </a:ln>
        </p:spPr>
      </p:pic>
      <p:pic>
        <p:nvPicPr>
          <p:cNvPr id="14" name="Picture 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6001" y="4615342"/>
            <a:ext cx="1438662" cy="575466"/>
          </a:xfrm>
          <a:prstGeom prst="rect">
            <a:avLst/>
          </a:prstGeom>
          <a:ln>
            <a:solidFill>
              <a:schemeClr val="tx1"/>
            </a:solidFill>
          </a:ln>
        </p:spPr>
      </p:pic>
      <p:sp>
        <p:nvSpPr>
          <p:cNvPr id="8" name="Slide Number Placeholder 7">
            <a:extLst>
              <a:ext uri="{FF2B5EF4-FFF2-40B4-BE49-F238E27FC236}">
                <a16:creationId xmlns:a16="http://schemas.microsoft.com/office/drawing/2014/main" id="{58C2DB81-AA08-4D7E-99CA-B8EC2C1EF246}"/>
              </a:ext>
            </a:extLst>
          </p:cNvPr>
          <p:cNvSpPr>
            <a:spLocks noGrp="1"/>
          </p:cNvSpPr>
          <p:nvPr>
            <p:ph type="sldNum" sz="quarter" idx="12"/>
          </p:nvPr>
        </p:nvSpPr>
        <p:spPr/>
        <p:txBody>
          <a:bodyPr/>
          <a:lstStyle/>
          <a:p>
            <a:fld id="{FE1236C6-0024-4286-AA03-0A6E67CE63D4}" type="slidenum">
              <a:rPr lang="en-US" smtClean="0"/>
              <a:t>60</a:t>
            </a:fld>
            <a:endParaRPr lang="en-US"/>
          </a:p>
        </p:txBody>
      </p:sp>
    </p:spTree>
    <p:extLst>
      <p:ext uri="{BB962C8B-B14F-4D97-AF65-F5344CB8AC3E}">
        <p14:creationId xmlns:p14="http://schemas.microsoft.com/office/powerpoint/2010/main" val="1964721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72363" y="28282"/>
            <a:ext cx="12119637" cy="1008668"/>
          </a:xfrm>
        </p:spPr>
        <p:txBody>
          <a:bodyPr>
            <a:normAutofit/>
          </a:bodyPr>
          <a:lstStyle/>
          <a:p>
            <a:r>
              <a:rPr lang="en-US" sz="2500"/>
              <a:t>6.4.1. Sử dụng các khối chức năng cơ bản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marL="228600" lvl="1" algn="just"/>
            <a:r>
              <a:rPr lang="en-US" sz="2600" b="1">
                <a:solidFill>
                  <a:schemeClr val="tx1">
                    <a:lumMod val="75000"/>
                    <a:lumOff val="25000"/>
                  </a:schemeClr>
                </a:solidFill>
              </a:rPr>
              <a:t>Processes:</a:t>
            </a:r>
            <a:r>
              <a:rPr lang="en-US" sz="2600">
                <a:solidFill>
                  <a:schemeClr val="tx1">
                    <a:lumMod val="75000"/>
                    <a:lumOff val="25000"/>
                  </a:schemeClr>
                </a:solidFill>
              </a:rPr>
              <a:t> quản lý tiến trình chạy sơ đồ.</a:t>
            </a:r>
          </a:p>
          <a:p>
            <a:pPr marL="0" lvl="1" indent="0" algn="just">
              <a:buNone/>
            </a:pPr>
            <a:endParaRPr lang="en-US" sz="2600">
              <a:solidFill>
                <a:schemeClr val="tx1">
                  <a:lumMod val="75000"/>
                  <a:lumOff val="25000"/>
                </a:schemeClr>
              </a:solidFill>
            </a:endParaRP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61</a:t>
            </a:fld>
            <a:endParaRPr lang="en-US" altLang="en-US" sz="1400" b="1">
              <a:solidFill>
                <a:schemeClr val="bg1"/>
              </a:solidFill>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42466945"/>
              </p:ext>
            </p:extLst>
          </p:nvPr>
        </p:nvGraphicFramePr>
        <p:xfrm>
          <a:off x="516341" y="1716095"/>
          <a:ext cx="11234381" cy="3845557"/>
        </p:xfrm>
        <a:graphic>
          <a:graphicData uri="http://schemas.openxmlformats.org/drawingml/2006/table">
            <a:tbl>
              <a:tblPr firstRow="1" bandRow="1">
                <a:tableStyleId>{5940675A-B579-460E-94D1-54222C63F5DA}</a:tableStyleId>
              </a:tblPr>
              <a:tblGrid>
                <a:gridCol w="2183642">
                  <a:extLst>
                    <a:ext uri="{9D8B030D-6E8A-4147-A177-3AD203B41FA5}">
                      <a16:colId xmlns:a16="http://schemas.microsoft.com/office/drawing/2014/main" val="20000"/>
                    </a:ext>
                  </a:extLst>
                </a:gridCol>
                <a:gridCol w="9050739">
                  <a:extLst>
                    <a:ext uri="{9D8B030D-6E8A-4147-A177-3AD203B41FA5}">
                      <a16:colId xmlns:a16="http://schemas.microsoft.com/office/drawing/2014/main" val="20001"/>
                    </a:ext>
                  </a:extLst>
                </a:gridCol>
              </a:tblGrid>
              <a:tr h="883609">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a:latin typeface="Times New Roman" pitchFamily="18" charset="0"/>
                          <a:cs typeface="Times New Roman" pitchFamily="18" charset="0"/>
                        </a:rPr>
                        <a:t>Sử</a:t>
                      </a:r>
                      <a:r>
                        <a:rPr lang="en-US" sz="2000" baseline="0">
                          <a:latin typeface="Times New Roman" pitchFamily="18" charset="0"/>
                          <a:cs typeface="Times New Roman" pitchFamily="18" charset="0"/>
                        </a:rPr>
                        <a:t> dụng để </a:t>
                      </a:r>
                      <a:r>
                        <a:rPr lang="en-US" sz="2000" b="1" i="1" baseline="0">
                          <a:solidFill>
                            <a:srgbClr val="FF0000"/>
                          </a:solidFill>
                          <a:latin typeface="Times New Roman" pitchFamily="18" charset="0"/>
                          <a:cs typeface="Times New Roman" pitchFamily="18" charset="0"/>
                        </a:rPr>
                        <a:t>gán giá trị cho biến</a:t>
                      </a:r>
                      <a:r>
                        <a:rPr lang="en-US" sz="2000" baseline="0">
                          <a:latin typeface="Times New Roman" pitchFamily="18" charset="0"/>
                          <a:cs typeface="Times New Roman" pitchFamily="18" charset="0"/>
                        </a:rPr>
                        <a:t>. </a:t>
                      </a:r>
                      <a:r>
                        <a:rPr lang="vi-VN" sz="2000" b="1" baseline="0">
                          <a:latin typeface="Times New Roman" pitchFamily="18" charset="0"/>
                          <a:cs typeface="Times New Roman" pitchFamily="18" charset="0"/>
                        </a:rPr>
                        <a:t>Click</a:t>
                      </a:r>
                      <a:r>
                        <a:rPr lang="vi-VN" sz="2000" baseline="0">
                          <a:latin typeface="Times New Roman" pitchFamily="18" charset="0"/>
                          <a:cs typeface="Times New Roman" pitchFamily="18" charset="0"/>
                        </a:rPr>
                        <a:t> vào </a:t>
                      </a:r>
                      <a:r>
                        <a:rPr lang="vi-VN" sz="2000" b="1" i="1" baseline="0">
                          <a:solidFill>
                            <a:srgbClr val="FF0000"/>
                          </a:solidFill>
                          <a:latin typeface="Times New Roman" pitchFamily="18" charset="0"/>
                          <a:cs typeface="Times New Roman" pitchFamily="18" charset="0"/>
                        </a:rPr>
                        <a:t>Set Variable</a:t>
                      </a:r>
                      <a:r>
                        <a:rPr lang="vi-VN" sz="2000" baseline="0">
                          <a:latin typeface="Times New Roman" pitchFamily="18" charset="0"/>
                          <a:cs typeface="Times New Roman" pitchFamily="18" charset="0"/>
                        </a:rPr>
                        <a:t> rồi kéo rê ra vùng soạn thảo. Tại</a:t>
                      </a:r>
                      <a:r>
                        <a:rPr lang="en-US" sz="2000" baseline="0">
                          <a:latin typeface="Times New Roman" pitchFamily="18" charset="0"/>
                          <a:cs typeface="Times New Roman" pitchFamily="18" charset="0"/>
                        </a:rPr>
                        <a:t> </a:t>
                      </a:r>
                      <a:r>
                        <a:rPr lang="vi-VN" sz="2000" baseline="0">
                          <a:latin typeface="Times New Roman" pitchFamily="18" charset="0"/>
                          <a:cs typeface="Times New Roman" pitchFamily="18" charset="0"/>
                        </a:rPr>
                        <a:t>đây</a:t>
                      </a:r>
                      <a:r>
                        <a:rPr lang="en-US" sz="2000" baseline="0">
                          <a:latin typeface="Times New Roman" pitchFamily="18" charset="0"/>
                          <a:cs typeface="Times New Roman" pitchFamily="18" charset="0"/>
                        </a:rPr>
                        <a:t> </a:t>
                      </a:r>
                      <a:r>
                        <a:rPr lang="vi-VN" sz="2000" baseline="0">
                          <a:latin typeface="Times New Roman" pitchFamily="18" charset="0"/>
                          <a:cs typeface="Times New Roman" pitchFamily="18" charset="0"/>
                        </a:rPr>
                        <a:t>ta</a:t>
                      </a:r>
                      <a:r>
                        <a:rPr lang="en-US" sz="2000" baseline="0">
                          <a:latin typeface="Times New Roman" pitchFamily="18" charset="0"/>
                          <a:cs typeface="Times New Roman" pitchFamily="18" charset="0"/>
                        </a:rPr>
                        <a:t> </a:t>
                      </a:r>
                      <a:r>
                        <a:rPr lang="vi-VN" sz="2000" baseline="0">
                          <a:latin typeface="Times New Roman" pitchFamily="18" charset="0"/>
                          <a:cs typeface="Times New Roman" pitchFamily="18" charset="0"/>
                        </a:rPr>
                        <a:t>c</a:t>
                      </a:r>
                      <a:r>
                        <a:rPr lang="en-US" sz="2000" baseline="0">
                          <a:latin typeface="Times New Roman" pitchFamily="18" charset="0"/>
                          <a:cs typeface="Times New Roman" pitchFamily="18" charset="0"/>
                        </a:rPr>
                        <a:t>ó </a:t>
                      </a:r>
                      <a:r>
                        <a:rPr lang="vi-VN" sz="2000" baseline="0">
                          <a:latin typeface="Times New Roman" pitchFamily="18" charset="0"/>
                          <a:cs typeface="Times New Roman" pitchFamily="18" charset="0"/>
                        </a:rPr>
                        <a:t>thể</a:t>
                      </a:r>
                      <a:r>
                        <a:rPr lang="en-US" sz="2000" baseline="0">
                          <a:latin typeface="Times New Roman" pitchFamily="18" charset="0"/>
                          <a:cs typeface="Times New Roman" pitchFamily="18" charset="0"/>
                        </a:rPr>
                        <a:t> </a:t>
                      </a:r>
                      <a:r>
                        <a:rPr lang="vi-VN" sz="2000" baseline="0">
                          <a:latin typeface="Times New Roman" pitchFamily="18" charset="0"/>
                          <a:cs typeface="Times New Roman" pitchFamily="18" charset="0"/>
                        </a:rPr>
                        <a:t>nhập</a:t>
                      </a:r>
                      <a:r>
                        <a:rPr lang="en-US" sz="2000" baseline="0">
                          <a:latin typeface="Times New Roman" pitchFamily="18" charset="0"/>
                          <a:cs typeface="Times New Roman" pitchFamily="18" charset="0"/>
                        </a:rPr>
                        <a:t> </a:t>
                      </a:r>
                      <a:r>
                        <a:rPr lang="vi-VN" sz="2000" baseline="0">
                          <a:latin typeface="Times New Roman" pitchFamily="18" charset="0"/>
                          <a:cs typeface="Times New Roman" pitchFamily="18" charset="0"/>
                        </a:rPr>
                        <a:t>giá</a:t>
                      </a:r>
                      <a:r>
                        <a:rPr lang="en-US" sz="2000" baseline="0">
                          <a:latin typeface="Times New Roman" pitchFamily="18" charset="0"/>
                          <a:cs typeface="Times New Roman" pitchFamily="18" charset="0"/>
                        </a:rPr>
                        <a:t> </a:t>
                      </a:r>
                      <a:r>
                        <a:rPr lang="vi-VN" sz="2000" baseline="0">
                          <a:latin typeface="Times New Roman" pitchFamily="18" charset="0"/>
                          <a:cs typeface="Times New Roman" pitchFamily="18" charset="0"/>
                        </a:rPr>
                        <a:t>trị</a:t>
                      </a:r>
                      <a:r>
                        <a:rPr lang="en-US" sz="2000" baseline="0">
                          <a:latin typeface="Times New Roman" pitchFamily="18" charset="0"/>
                          <a:cs typeface="Times New Roman" pitchFamily="18" charset="0"/>
                        </a:rPr>
                        <a:t> </a:t>
                      </a:r>
                      <a:r>
                        <a:rPr lang="vi-VN" sz="2000" baseline="0">
                          <a:latin typeface="Times New Roman" pitchFamily="18" charset="0"/>
                          <a:cs typeface="Times New Roman" pitchFamily="18" charset="0"/>
                        </a:rPr>
                        <a:t>cho</a:t>
                      </a:r>
                      <a:r>
                        <a:rPr lang="en-US" sz="2000" baseline="0">
                          <a:latin typeface="Times New Roman" pitchFamily="18" charset="0"/>
                          <a:cs typeface="Times New Roman" pitchFamily="18" charset="0"/>
                        </a:rPr>
                        <a:t> </a:t>
                      </a:r>
                      <a:r>
                        <a:rPr lang="vi-VN" sz="2000" baseline="0">
                          <a:latin typeface="Times New Roman" pitchFamily="18" charset="0"/>
                          <a:cs typeface="Times New Roman" pitchFamily="18" charset="0"/>
                        </a:rPr>
                        <a:t>biến:</a:t>
                      </a:r>
                      <a:r>
                        <a:rPr lang="en-US" sz="2000" baseline="0">
                          <a:latin typeface="Times New Roman" pitchFamily="18" charset="0"/>
                          <a:cs typeface="Times New Roman" pitchFamily="18" charset="0"/>
                        </a:rPr>
                        <a:t> </a:t>
                      </a:r>
                      <a:r>
                        <a:rPr lang="vi-VN" sz="2000" i="1" baseline="0">
                          <a:latin typeface="Times New Roman" pitchFamily="18" charset="0"/>
                          <a:cs typeface="Times New Roman" pitchFamily="18" charset="0"/>
                        </a:rPr>
                        <a:t>(lưu</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ý</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tên</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biến</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có</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phân</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biệt</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chữ in,</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chữ thường</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và không chứa khoảng</a:t>
                      </a:r>
                      <a:r>
                        <a:rPr lang="en-US" sz="2000" i="1" baseline="0">
                          <a:latin typeface="Times New Roman" pitchFamily="18" charset="0"/>
                          <a:cs typeface="Times New Roman" pitchFamily="18" charset="0"/>
                        </a:rPr>
                        <a:t> </a:t>
                      </a:r>
                      <a:r>
                        <a:rPr lang="vi-VN" sz="2000" i="1" baseline="0">
                          <a:latin typeface="Times New Roman" pitchFamily="18" charset="0"/>
                          <a:cs typeface="Times New Roman" pitchFamily="18" charset="0"/>
                        </a:rPr>
                        <a:t>trắng)</a:t>
                      </a:r>
                      <a:r>
                        <a:rPr lang="vi-VN" sz="2000" baseline="0">
                          <a:latin typeface="Times New Roman" pitchFamily="18" charset="0"/>
                          <a:cs typeface="Times New Roman" pitchFamily="18" charset="0"/>
                        </a:rPr>
                        <a:t>.</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9629">
                <a:tc rowSpan="2">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2000" b="1">
                          <a:solidFill>
                            <a:srgbClr val="FF0000"/>
                          </a:solidFill>
                          <a:latin typeface="Times New Roman" pitchFamily="18" charset="0"/>
                          <a:cs typeface="Times New Roman" pitchFamily="18" charset="0"/>
                        </a:rPr>
                        <a:t>+</a:t>
                      </a:r>
                      <a:r>
                        <a:rPr lang="vi-VN" sz="2000">
                          <a:latin typeface="Times New Roman" pitchFamily="18" charset="0"/>
                          <a:cs typeface="Times New Roman" pitchFamily="18" charset="0"/>
                        </a:rPr>
                        <a:t> Click</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vào</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tên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biến</a:t>
                      </a:r>
                      <a:r>
                        <a:rPr lang="en-US" sz="2000" baseline="0">
                          <a:latin typeface="Times New Roman" pitchFamily="18" charset="0"/>
                          <a:cs typeface="Times New Roman" pitchFamily="18" charset="0"/>
                        </a:rPr>
                        <a:t> </a:t>
                      </a:r>
                      <a:r>
                        <a:rPr lang="vi-VN" sz="2000" i="1">
                          <a:solidFill>
                            <a:srgbClr val="FF0000"/>
                          </a:solidFill>
                          <a:latin typeface="Times New Roman" pitchFamily="18" charset="0"/>
                          <a:cs typeface="Times New Roman" pitchFamily="18" charset="0"/>
                        </a:rPr>
                        <a:t>(bên trái mũi tên)</a:t>
                      </a:r>
                      <a:r>
                        <a:rPr lang="vi-VN" sz="2000">
                          <a:latin typeface="Times New Roman" pitchFamily="18" charset="0"/>
                          <a:cs typeface="Times New Roman" pitchFamily="18" charset="0"/>
                        </a:rPr>
                        <a:t> để thay</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đổi</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tên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biến.</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3891">
                <a:tc vMerge="1">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2000" b="1">
                          <a:solidFill>
                            <a:srgbClr val="FF0000"/>
                          </a:solidFill>
                          <a:latin typeface="Times New Roman" pitchFamily="18" charset="0"/>
                          <a:cs typeface="Times New Roman" pitchFamily="18" charset="0"/>
                        </a:rPr>
                        <a:t>+</a:t>
                      </a:r>
                      <a:r>
                        <a:rPr lang="vi-VN" sz="2000">
                          <a:latin typeface="Times New Roman" pitchFamily="18" charset="0"/>
                          <a:cs typeface="Times New Roman" pitchFamily="18" charset="0"/>
                        </a:rPr>
                        <a:t> Click</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vào</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giá trị của biến</a:t>
                      </a:r>
                      <a:r>
                        <a:rPr lang="en-US" sz="2000" baseline="0">
                          <a:latin typeface="Times New Roman" pitchFamily="18" charset="0"/>
                          <a:cs typeface="Times New Roman" pitchFamily="18" charset="0"/>
                        </a:rPr>
                        <a:t> </a:t>
                      </a:r>
                      <a:r>
                        <a:rPr lang="vi-VN" sz="2000" i="1">
                          <a:solidFill>
                            <a:srgbClr val="FF0000"/>
                          </a:solidFill>
                          <a:latin typeface="Times New Roman" pitchFamily="18" charset="0"/>
                          <a:cs typeface="Times New Roman" pitchFamily="18" charset="0"/>
                        </a:rPr>
                        <a:t>(bên</a:t>
                      </a:r>
                      <a:r>
                        <a:rPr lang="en-US" sz="2000" i="1" baseline="0">
                          <a:solidFill>
                            <a:srgbClr val="FF0000"/>
                          </a:solidFill>
                          <a:latin typeface="Times New Roman" pitchFamily="18" charset="0"/>
                          <a:cs typeface="Times New Roman" pitchFamily="18" charset="0"/>
                        </a:rPr>
                        <a:t> </a:t>
                      </a:r>
                      <a:r>
                        <a:rPr lang="vi-VN" sz="2000" i="1">
                          <a:solidFill>
                            <a:srgbClr val="FF0000"/>
                          </a:solidFill>
                          <a:latin typeface="Times New Roman" pitchFamily="18" charset="0"/>
                          <a:cs typeface="Times New Roman" pitchFamily="18" charset="0"/>
                        </a:rPr>
                        <a:t>phải</a:t>
                      </a:r>
                      <a:r>
                        <a:rPr lang="en-US" sz="2000" i="1" baseline="0">
                          <a:solidFill>
                            <a:srgbClr val="FF0000"/>
                          </a:solidFill>
                          <a:latin typeface="Times New Roman" pitchFamily="18" charset="0"/>
                          <a:cs typeface="Times New Roman" pitchFamily="18" charset="0"/>
                        </a:rPr>
                        <a:t> </a:t>
                      </a:r>
                      <a:r>
                        <a:rPr lang="vi-VN" sz="2000" i="1">
                          <a:solidFill>
                            <a:srgbClr val="FF0000"/>
                          </a:solidFill>
                          <a:latin typeface="Times New Roman" pitchFamily="18" charset="0"/>
                          <a:cs typeface="Times New Roman" pitchFamily="18" charset="0"/>
                        </a:rPr>
                        <a:t>mũi tên)</a:t>
                      </a:r>
                      <a:r>
                        <a:rPr lang="vi-VN" sz="2000">
                          <a:latin typeface="Times New Roman" pitchFamily="18" charset="0"/>
                          <a:cs typeface="Times New Roman" pitchFamily="18" charset="0"/>
                        </a:rPr>
                        <a:t> để</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nhập giá trị hoặc biểu thức cho biến.</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1444">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a:latin typeface="Times New Roman" pitchFamily="18" charset="0"/>
                          <a:cs typeface="Times New Roman" pitchFamily="18" charset="0"/>
                        </a:rPr>
                        <a:t>Tăng</a:t>
                      </a:r>
                      <a:r>
                        <a:rPr lang="en-US" sz="2000" baseline="0">
                          <a:latin typeface="Times New Roman" pitchFamily="18" charset="0"/>
                          <a:cs typeface="Times New Roman" pitchFamily="18" charset="0"/>
                        </a:rPr>
                        <a:t> giá trị cho biến.</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86854">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2000">
                          <a:latin typeface="Times New Roman" pitchFamily="18" charset="0"/>
                          <a:cs typeface="Times New Roman" pitchFamily="18" charset="0"/>
                        </a:rPr>
                        <a:t>Phát</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sinh</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1</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giá</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trị là</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số nguyên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ngẫu</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nhiên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(từ 0 đến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100)</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cho</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biến.</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71288">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2000">
                          <a:latin typeface="Times New Roman" pitchFamily="18" charset="0"/>
                          <a:cs typeface="Times New Roman" pitchFamily="18" charset="0"/>
                        </a:rPr>
                        <a:t>Dùng</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để</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gọi</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tên một hàm.</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Chương trình chính sẽ tạm</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ngưng</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cho</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đến khi giá trị cuối</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cùng của hàm được trả về, sau đó chương trình chính sẽ</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được</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tiếp tục</a:t>
                      </a:r>
                      <a:r>
                        <a:rPr lang="en-US" sz="2000">
                          <a:latin typeface="Times New Roman" pitchFamily="18" charset="0"/>
                          <a:cs typeface="Times New Roman" pitchFamily="18" charset="0"/>
                        </a:rPr>
                        <a:t> chạy</a:t>
                      </a:r>
                      <a:r>
                        <a:rPr lang="vi-VN" sz="2000">
                          <a:latin typeface="Times New Roman" pitchFamily="18" charset="0"/>
                          <a:cs typeface="Times New Roman" pitchFamily="18" charset="0"/>
                        </a:rPr>
                        <a:t>.</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27" y="1899433"/>
            <a:ext cx="2024345" cy="598103"/>
          </a:xfrm>
          <a:prstGeom prst="rect">
            <a:avLst/>
          </a:prstGeom>
          <a:ln w="38100">
            <a:solidFill>
              <a:srgbClr val="FF0000"/>
            </a:solidFill>
          </a:ln>
        </p:spPr>
      </p:pic>
      <p:pic>
        <p:nvPicPr>
          <p:cNvPr id="6" name="Picture 5" descr="Screen Clipping"/>
          <p:cNvPicPr>
            <a:picLocks noChangeAspect="1"/>
          </p:cNvPicPr>
          <p:nvPr/>
        </p:nvPicPr>
        <p:blipFill>
          <a:blip>
            <a:extLst>
              <a:ext uri="{28A0092B-C50C-407E-A947-70E740481C1C}">
                <a14:useLocalDpi xmlns:a14="http://schemas.microsoft.com/office/drawing/2010/main" val="0"/>
              </a:ext>
            </a:extLst>
          </a:blip>
          <a:stretch>
            <a:fillRect/>
          </a:stretch>
        </p:blipFill>
        <p:spPr>
          <a:xfrm>
            <a:off x="586227" y="2789003"/>
            <a:ext cx="2051641" cy="615492"/>
          </a:xfrm>
          <a:prstGeom prst="rect">
            <a:avLst/>
          </a:prstGeom>
          <a:ln>
            <a:solidFill>
              <a:schemeClr val="tx1"/>
            </a:solidFill>
          </a:ln>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25" y="3646344"/>
            <a:ext cx="2024345" cy="453733"/>
          </a:xfrm>
          <a:prstGeom prst="rect">
            <a:avLst/>
          </a:prstGeom>
          <a:ln w="38100">
            <a:solidFill>
              <a:srgbClr val="FF0000"/>
            </a:solidFill>
          </a:ln>
        </p:spPr>
      </p:pic>
      <p:pic>
        <p:nvPicPr>
          <p:cNvPr id="9" name="Picture 8" descr="Screen Clipping"/>
          <p:cNvPicPr>
            <a:picLocks noChangeAspect="1"/>
          </p:cNvPicPr>
          <p:nvPr/>
        </p:nvPicPr>
        <p:blipFill>
          <a:blip>
            <a:extLst>
              <a:ext uri="{28A0092B-C50C-407E-A947-70E740481C1C}">
                <a14:useLocalDpi xmlns:a14="http://schemas.microsoft.com/office/drawing/2010/main" val="0"/>
              </a:ext>
            </a:extLst>
          </a:blip>
          <a:stretch>
            <a:fillRect/>
          </a:stretch>
        </p:blipFill>
        <p:spPr>
          <a:xfrm>
            <a:off x="599876" y="4270020"/>
            <a:ext cx="1310812" cy="462640"/>
          </a:xfrm>
          <a:prstGeom prst="rect">
            <a:avLst/>
          </a:prstGeom>
          <a:ln>
            <a:solidFill>
              <a:schemeClr val="tx1"/>
            </a:solidFill>
          </a:ln>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76" y="4929240"/>
            <a:ext cx="1544670" cy="461626"/>
          </a:xfrm>
          <a:prstGeom prst="rect">
            <a:avLst/>
          </a:prstGeom>
          <a:ln w="38100">
            <a:solidFill>
              <a:srgbClr val="FF0000"/>
            </a:solidFill>
          </a:ln>
        </p:spPr>
      </p:pic>
      <p:sp>
        <p:nvSpPr>
          <p:cNvPr id="11" name="Slide Number Placeholder 10">
            <a:extLst>
              <a:ext uri="{FF2B5EF4-FFF2-40B4-BE49-F238E27FC236}">
                <a16:creationId xmlns:a16="http://schemas.microsoft.com/office/drawing/2014/main" id="{84FB1020-81C8-43F7-9D08-8BCC60DF7E76}"/>
              </a:ext>
            </a:extLst>
          </p:cNvPr>
          <p:cNvSpPr>
            <a:spLocks noGrp="1"/>
          </p:cNvSpPr>
          <p:nvPr>
            <p:ph type="sldNum" sz="quarter" idx="12"/>
          </p:nvPr>
        </p:nvSpPr>
        <p:spPr/>
        <p:txBody>
          <a:bodyPr/>
          <a:lstStyle/>
          <a:p>
            <a:fld id="{FE1236C6-0024-4286-AA03-0A6E67CE63D4}" type="slidenum">
              <a:rPr lang="en-US" smtClean="0"/>
              <a:t>61</a:t>
            </a:fld>
            <a:endParaRPr lang="en-US"/>
          </a:p>
        </p:txBody>
      </p:sp>
    </p:spTree>
    <p:extLst>
      <p:ext uri="{BB962C8B-B14F-4D97-AF65-F5344CB8AC3E}">
        <p14:creationId xmlns:p14="http://schemas.microsoft.com/office/powerpoint/2010/main" val="1492654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52627" y="28282"/>
            <a:ext cx="12139373" cy="1008668"/>
          </a:xfrm>
        </p:spPr>
        <p:txBody>
          <a:bodyPr>
            <a:normAutofit/>
          </a:bodyPr>
          <a:lstStyle/>
          <a:p>
            <a:r>
              <a:rPr lang="en-US" sz="2500"/>
              <a:t>6.4.1. Sử dụng các khối chức năng cơ bản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marL="228600" lvl="1" algn="just"/>
            <a:r>
              <a:rPr lang="en-US" sz="2600" b="1">
                <a:solidFill>
                  <a:schemeClr val="tx1">
                    <a:lumMod val="75000"/>
                    <a:lumOff val="25000"/>
                  </a:schemeClr>
                </a:solidFill>
              </a:rPr>
              <a:t>Decicions:</a:t>
            </a:r>
            <a:r>
              <a:rPr lang="en-US" sz="2600">
                <a:solidFill>
                  <a:schemeClr val="tx1">
                    <a:lumMod val="75000"/>
                    <a:lumOff val="25000"/>
                  </a:schemeClr>
                </a:solidFill>
              </a:rPr>
              <a:t> kiểm tra điều kiện.</a:t>
            </a:r>
          </a:p>
          <a:p>
            <a:pPr marL="228600" lvl="1" algn="just"/>
            <a:endParaRPr lang="en-US" sz="6000">
              <a:solidFill>
                <a:schemeClr val="tx1">
                  <a:lumMod val="75000"/>
                  <a:lumOff val="25000"/>
                </a:schemeClr>
              </a:solidFill>
            </a:endParaRPr>
          </a:p>
          <a:p>
            <a:pPr marL="228600" lvl="1" algn="just"/>
            <a:endParaRPr lang="en-US" sz="2600">
              <a:solidFill>
                <a:schemeClr val="tx1">
                  <a:lumMod val="75000"/>
                  <a:lumOff val="25000"/>
                </a:schemeClr>
              </a:solidFill>
            </a:endParaRPr>
          </a:p>
          <a:p>
            <a:pPr marL="228600" lvl="1" algn="just"/>
            <a:r>
              <a:rPr lang="en-US" sz="2600" b="1">
                <a:solidFill>
                  <a:schemeClr val="tx1">
                    <a:lumMod val="75000"/>
                    <a:lumOff val="25000"/>
                  </a:schemeClr>
                </a:solidFill>
              </a:rPr>
              <a:t>Inputs and Outputs:</a:t>
            </a:r>
            <a:r>
              <a:rPr lang="en-US" sz="2600">
                <a:solidFill>
                  <a:schemeClr val="tx1">
                    <a:lumMod val="75000"/>
                    <a:lumOff val="25000"/>
                  </a:schemeClr>
                </a:solidFill>
              </a:rPr>
              <a:t> quản lý Nhập và Xuất.</a:t>
            </a:r>
          </a:p>
          <a:p>
            <a:pPr marL="0" lvl="1" indent="0" algn="just">
              <a:buNone/>
            </a:pPr>
            <a:endParaRPr lang="en-US" sz="2600">
              <a:solidFill>
                <a:schemeClr val="tx1">
                  <a:lumMod val="75000"/>
                  <a:lumOff val="25000"/>
                </a:schemeClr>
              </a:solidFill>
            </a:endParaRP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62</a:t>
            </a:fld>
            <a:endParaRPr lang="en-US" altLang="en-US" sz="1400" b="1">
              <a:solidFill>
                <a:schemeClr val="bg1"/>
              </a:solidFill>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56908386"/>
              </p:ext>
            </p:extLst>
          </p:nvPr>
        </p:nvGraphicFramePr>
        <p:xfrm>
          <a:off x="612744" y="1564205"/>
          <a:ext cx="11234381" cy="930927"/>
        </p:xfrm>
        <a:graphic>
          <a:graphicData uri="http://schemas.openxmlformats.org/drawingml/2006/table">
            <a:tbl>
              <a:tblPr firstRow="1" bandRow="1">
                <a:tableStyleId>{5940675A-B579-460E-94D1-54222C63F5DA}</a:tableStyleId>
              </a:tblPr>
              <a:tblGrid>
                <a:gridCol w="1708241">
                  <a:extLst>
                    <a:ext uri="{9D8B030D-6E8A-4147-A177-3AD203B41FA5}">
                      <a16:colId xmlns:a16="http://schemas.microsoft.com/office/drawing/2014/main" val="20000"/>
                    </a:ext>
                  </a:extLst>
                </a:gridCol>
                <a:gridCol w="9526140">
                  <a:extLst>
                    <a:ext uri="{9D8B030D-6E8A-4147-A177-3AD203B41FA5}">
                      <a16:colId xmlns:a16="http://schemas.microsoft.com/office/drawing/2014/main" val="20001"/>
                    </a:ext>
                  </a:extLst>
                </a:gridCol>
              </a:tblGrid>
              <a:tr h="930927">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Giống</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với</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ô</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kiểm</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tra</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điều</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kiện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trong</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sơ</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đồ khối,</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dùng</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để</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so</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sánh</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giá</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trị</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của</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hai</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biểu</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thức.</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77" y="1813428"/>
            <a:ext cx="1148224" cy="540341"/>
          </a:xfrm>
          <a:prstGeom prst="rect">
            <a:avLst/>
          </a:prstGeom>
          <a:ln w="38100">
            <a:solidFill>
              <a:srgbClr val="FF0000"/>
            </a:solidFill>
          </a:ln>
        </p:spPr>
      </p:pic>
      <p:graphicFrame>
        <p:nvGraphicFramePr>
          <p:cNvPr id="8" name="Table 7"/>
          <p:cNvGraphicFramePr>
            <a:graphicFrameLocks noGrp="1"/>
          </p:cNvGraphicFramePr>
          <p:nvPr>
            <p:extLst>
              <p:ext uri="{D42A27DB-BD31-4B8C-83A1-F6EECF244321}">
                <p14:modId xmlns:p14="http://schemas.microsoft.com/office/powerpoint/2010/main" val="4026744200"/>
              </p:ext>
            </p:extLst>
          </p:nvPr>
        </p:nvGraphicFramePr>
        <p:xfrm>
          <a:off x="668741" y="3424367"/>
          <a:ext cx="11234381" cy="2650827"/>
        </p:xfrm>
        <a:graphic>
          <a:graphicData uri="http://schemas.openxmlformats.org/drawingml/2006/table">
            <a:tbl>
              <a:tblPr firstRow="1" bandRow="1">
                <a:tableStyleId>{5940675A-B579-460E-94D1-54222C63F5DA}</a:tableStyleId>
              </a:tblPr>
              <a:tblGrid>
                <a:gridCol w="1708241">
                  <a:extLst>
                    <a:ext uri="{9D8B030D-6E8A-4147-A177-3AD203B41FA5}">
                      <a16:colId xmlns:a16="http://schemas.microsoft.com/office/drawing/2014/main" val="20000"/>
                    </a:ext>
                  </a:extLst>
                </a:gridCol>
                <a:gridCol w="9526140">
                  <a:extLst>
                    <a:ext uri="{9D8B030D-6E8A-4147-A177-3AD203B41FA5}">
                      <a16:colId xmlns:a16="http://schemas.microsoft.com/office/drawing/2014/main" val="20001"/>
                    </a:ext>
                  </a:extLst>
                </a:gridCol>
              </a:tblGrid>
              <a:tr h="883609">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Nhập giá trị cho biến.</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83609">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Đưa giá trị </a:t>
                      </a:r>
                      <a:r>
                        <a:rPr lang="en-US" sz="2000">
                          <a:latin typeface="Times New Roman" pitchFamily="18" charset="0"/>
                          <a:cs typeface="Times New Roman" pitchFamily="18" charset="0"/>
                        </a:rPr>
                        <a:t>củ</a:t>
                      </a:r>
                      <a:r>
                        <a:rPr lang="en-US" sz="2000" baseline="0">
                          <a:latin typeface="Times New Roman" pitchFamily="18" charset="0"/>
                          <a:cs typeface="Times New Roman" pitchFamily="18" charset="0"/>
                        </a:rPr>
                        <a:t>a </a:t>
                      </a:r>
                      <a:r>
                        <a:rPr lang="vi-VN" sz="2000">
                          <a:latin typeface="Times New Roman" pitchFamily="18" charset="0"/>
                          <a:cs typeface="Times New Roman" pitchFamily="18" charset="0"/>
                        </a:rPr>
                        <a:t>biến ra màn hình.</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83609">
                <a:tc gridSpan="2">
                  <a:txBody>
                    <a:bodyPr/>
                    <a:lstStyle/>
                    <a:p>
                      <a:r>
                        <a:rPr lang="vi-VN" sz="2000">
                          <a:latin typeface="Times New Roman" pitchFamily="18" charset="0"/>
                          <a:cs typeface="Times New Roman" pitchFamily="18" charset="0"/>
                        </a:rPr>
                        <a:t>Hai khối này thường kết hợp với khối</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trong</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thư</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mục</a:t>
                      </a:r>
                      <a:r>
                        <a:rPr lang="en-US" sz="2000" baseline="0">
                          <a:latin typeface="Times New Roman" pitchFamily="18" charset="0"/>
                          <a:cs typeface="Times New Roman" pitchFamily="18" charset="0"/>
                        </a:rPr>
                        <a:t> </a:t>
                      </a:r>
                      <a:r>
                        <a:rPr lang="vi-VN" sz="2000" b="1">
                          <a:latin typeface="Times New Roman" pitchFamily="18" charset="0"/>
                          <a:cs typeface="Times New Roman" pitchFamily="18" charset="0"/>
                        </a:rPr>
                        <a:t>Presentation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để nhập giá trị hoặc xuất kết quả.</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98" y="3611857"/>
            <a:ext cx="1523087" cy="455176"/>
          </a:xfrm>
          <a:prstGeom prst="rect">
            <a:avLst/>
          </a:prstGeom>
          <a:ln w="38100">
            <a:solidFill>
              <a:srgbClr val="FF0000"/>
            </a:solidFill>
          </a:ln>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798" y="4529334"/>
            <a:ext cx="1539911" cy="424803"/>
          </a:xfrm>
          <a:prstGeom prst="rect">
            <a:avLst/>
          </a:prstGeom>
          <a:ln w="38100">
            <a:solidFill>
              <a:srgbClr val="FF0000"/>
            </a:solidFill>
          </a:ln>
        </p:spPr>
      </p:pic>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757" y="5225371"/>
            <a:ext cx="1593565" cy="546366"/>
          </a:xfrm>
          <a:prstGeom prst="rect">
            <a:avLst/>
          </a:prstGeom>
          <a:ln w="38100">
            <a:solidFill>
              <a:srgbClr val="FF0000"/>
            </a:solidFill>
          </a:ln>
        </p:spPr>
      </p:pic>
      <p:sp>
        <p:nvSpPr>
          <p:cNvPr id="11" name="Slide Number Placeholder 10">
            <a:extLst>
              <a:ext uri="{FF2B5EF4-FFF2-40B4-BE49-F238E27FC236}">
                <a16:creationId xmlns:a16="http://schemas.microsoft.com/office/drawing/2014/main" id="{8D8AB1F8-319B-45A8-B612-E94B01C601CA}"/>
              </a:ext>
            </a:extLst>
          </p:cNvPr>
          <p:cNvSpPr>
            <a:spLocks noGrp="1"/>
          </p:cNvSpPr>
          <p:nvPr>
            <p:ph type="sldNum" sz="quarter" idx="12"/>
          </p:nvPr>
        </p:nvSpPr>
        <p:spPr/>
        <p:txBody>
          <a:bodyPr/>
          <a:lstStyle/>
          <a:p>
            <a:fld id="{FE1236C6-0024-4286-AA03-0A6E67CE63D4}" type="slidenum">
              <a:rPr lang="en-US" smtClean="0"/>
              <a:t>62</a:t>
            </a:fld>
            <a:endParaRPr lang="en-US"/>
          </a:p>
        </p:txBody>
      </p:sp>
      <p:sp>
        <p:nvSpPr>
          <p:cNvPr id="12" name="TextBox 11">
            <a:hlinkClick r:id="rId6" action="ppaction://hlinksldjump"/>
            <a:extLst>
              <a:ext uri="{FF2B5EF4-FFF2-40B4-BE49-F238E27FC236}">
                <a16:creationId xmlns:a16="http://schemas.microsoft.com/office/drawing/2014/main" id="{A9AB6026-2C84-4907-8C5F-8A5681BF1BBD}"/>
              </a:ext>
            </a:extLst>
          </p:cNvPr>
          <p:cNvSpPr txBox="1"/>
          <p:nvPr/>
        </p:nvSpPr>
        <p:spPr>
          <a:xfrm>
            <a:off x="987708" y="1540025"/>
            <a:ext cx="1271502" cy="261610"/>
          </a:xfrm>
          <a:prstGeom prst="rect">
            <a:avLst/>
          </a:prstGeom>
          <a:noFill/>
        </p:spPr>
        <p:txBody>
          <a:bodyPr wrap="none" rtlCol="0">
            <a:spAutoFit/>
          </a:bodyPr>
          <a:lstStyle/>
          <a:p>
            <a:r>
              <a:rPr lang="en-US" sz="1100" b="1">
                <a:solidFill>
                  <a:srgbClr val="FF0000"/>
                </a:solidFill>
              </a:rPr>
              <a:t>Slide về slide 27</a:t>
            </a:r>
          </a:p>
        </p:txBody>
      </p:sp>
    </p:spTree>
    <p:extLst>
      <p:ext uri="{BB962C8B-B14F-4D97-AF65-F5344CB8AC3E}">
        <p14:creationId xmlns:p14="http://schemas.microsoft.com/office/powerpoint/2010/main" val="827331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78941" y="28282"/>
            <a:ext cx="12113059" cy="1008668"/>
          </a:xfrm>
        </p:spPr>
        <p:txBody>
          <a:bodyPr>
            <a:normAutofit/>
          </a:bodyPr>
          <a:lstStyle/>
          <a:p>
            <a:r>
              <a:rPr lang="en-US" sz="2500"/>
              <a:t>6.4.1. Sử dụng các khối chức năng cơ bản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marL="228600" lvl="1" algn="just"/>
            <a:r>
              <a:rPr lang="en-US" sz="2600" b="1">
                <a:solidFill>
                  <a:schemeClr val="tx1">
                    <a:lumMod val="75000"/>
                    <a:lumOff val="25000"/>
                  </a:schemeClr>
                </a:solidFill>
              </a:rPr>
              <a:t>Programming Environment:</a:t>
            </a:r>
            <a:r>
              <a:rPr lang="en-US" sz="2600">
                <a:solidFill>
                  <a:schemeClr val="tx1">
                    <a:lumMod val="75000"/>
                    <a:lumOff val="25000"/>
                  </a:schemeClr>
                </a:solidFill>
              </a:rPr>
              <a:t> thể hiện môi trường lập trình.</a:t>
            </a: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63</a:t>
            </a:fld>
            <a:endParaRPr lang="en-US" altLang="en-US" sz="1400" b="1">
              <a:solidFill>
                <a:schemeClr val="bg1"/>
              </a:solidFill>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92253875"/>
              </p:ext>
            </p:extLst>
          </p:nvPr>
        </p:nvGraphicFramePr>
        <p:xfrm>
          <a:off x="666469" y="1675151"/>
          <a:ext cx="11234381" cy="2011680"/>
        </p:xfrm>
        <a:graphic>
          <a:graphicData uri="http://schemas.openxmlformats.org/drawingml/2006/table">
            <a:tbl>
              <a:tblPr firstRow="1" bandRow="1">
                <a:tableStyleId>{5940675A-B579-460E-94D1-54222C63F5DA}</a:tableStyleId>
              </a:tblPr>
              <a:tblGrid>
                <a:gridCol w="2472516">
                  <a:extLst>
                    <a:ext uri="{9D8B030D-6E8A-4147-A177-3AD203B41FA5}">
                      <a16:colId xmlns:a16="http://schemas.microsoft.com/office/drawing/2014/main" val="20000"/>
                    </a:ext>
                  </a:extLst>
                </a:gridCol>
                <a:gridCol w="8761865">
                  <a:extLst>
                    <a:ext uri="{9D8B030D-6E8A-4147-A177-3AD203B41FA5}">
                      <a16:colId xmlns:a16="http://schemas.microsoft.com/office/drawing/2014/main" val="20001"/>
                    </a:ext>
                  </a:extLst>
                </a:gridCol>
              </a:tblGrid>
              <a:tr h="883609">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Hộp</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thoại</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này</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thể</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hiện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toàn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bộ</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hoạt</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động và</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sự kiện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của scene. Nhờ</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đó, sinh</a:t>
                      </a:r>
                      <a:r>
                        <a:rPr lang="en-US" sz="2000">
                          <a:latin typeface="Times New Roman" pitchFamily="18" charset="0"/>
                          <a:cs typeface="Times New Roman" pitchFamily="18" charset="0"/>
                        </a:rPr>
                        <a:t> viên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có thể thấy được sự thay đổi giá trị</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của các</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biến qua từng bước thực hiện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trong chương</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trình.</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83609">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Hộp</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thoại này thể hiện</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sự</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thay</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đổi</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giá trị của các biến toàn cục (global)</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trong</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chương trình. Nhấn nút  +  để đưa</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tên biến cần theo dõi vào và nhấn nút -</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để loại bỏ tên biến.</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628" y="1988861"/>
            <a:ext cx="1455318" cy="403282"/>
          </a:xfrm>
          <a:prstGeom prst="rect">
            <a:avLst/>
          </a:prstGeom>
          <a:ln>
            <a:solidFill>
              <a:schemeClr val="tx1"/>
            </a:solidFill>
          </a:ln>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628" y="2894524"/>
            <a:ext cx="2238688" cy="407035"/>
          </a:xfrm>
          <a:prstGeom prst="rect">
            <a:avLst/>
          </a:prstGeom>
          <a:ln>
            <a:solidFill>
              <a:schemeClr val="tx1"/>
            </a:solidFill>
          </a:ln>
        </p:spPr>
      </p:pic>
      <p:sp>
        <p:nvSpPr>
          <p:cNvPr id="8" name="Slide Number Placeholder 7">
            <a:extLst>
              <a:ext uri="{FF2B5EF4-FFF2-40B4-BE49-F238E27FC236}">
                <a16:creationId xmlns:a16="http://schemas.microsoft.com/office/drawing/2014/main" id="{28EC74F4-60A9-41F1-9B2D-A06FF6289DA2}"/>
              </a:ext>
            </a:extLst>
          </p:cNvPr>
          <p:cNvSpPr>
            <a:spLocks noGrp="1"/>
          </p:cNvSpPr>
          <p:nvPr>
            <p:ph type="sldNum" sz="quarter" idx="12"/>
          </p:nvPr>
        </p:nvSpPr>
        <p:spPr/>
        <p:txBody>
          <a:bodyPr/>
          <a:lstStyle/>
          <a:p>
            <a:fld id="{FE1236C6-0024-4286-AA03-0A6E67CE63D4}" type="slidenum">
              <a:rPr lang="en-US" smtClean="0"/>
              <a:t>63</a:t>
            </a:fld>
            <a:endParaRPr lang="en-US"/>
          </a:p>
        </p:txBody>
      </p:sp>
    </p:spTree>
    <p:extLst>
      <p:ext uri="{BB962C8B-B14F-4D97-AF65-F5344CB8AC3E}">
        <p14:creationId xmlns:p14="http://schemas.microsoft.com/office/powerpoint/2010/main" val="3951174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72363" y="28282"/>
            <a:ext cx="12119637" cy="1008668"/>
          </a:xfrm>
        </p:spPr>
        <p:txBody>
          <a:bodyPr>
            <a:normAutofit/>
          </a:bodyPr>
          <a:lstStyle/>
          <a:p>
            <a:r>
              <a:rPr lang="en-US" sz="2500"/>
              <a:t>6.4.1. Sử dụng các khối chức năng cơ bản để vẽ lưu đồ thuật toán</a:t>
            </a:r>
          </a:p>
        </p:txBody>
      </p:sp>
      <p:sp>
        <p:nvSpPr>
          <p:cNvPr id="2" name="Content Placeholder 1"/>
          <p:cNvSpPr>
            <a:spLocks noGrp="1"/>
          </p:cNvSpPr>
          <p:nvPr>
            <p:ph idx="1"/>
          </p:nvPr>
        </p:nvSpPr>
        <p:spPr>
          <a:xfrm>
            <a:off x="612744" y="1112363"/>
            <a:ext cx="10977894" cy="4958499"/>
          </a:xfrm>
        </p:spPr>
        <p:txBody>
          <a:bodyPr>
            <a:noAutofit/>
          </a:bodyPr>
          <a:lstStyle/>
          <a:p>
            <a:pPr algn="just">
              <a:buFontTx/>
              <a:buChar char="-"/>
            </a:pPr>
            <a:r>
              <a:rPr lang="en-US" sz="2800" b="1">
                <a:solidFill>
                  <a:schemeClr val="tx1">
                    <a:lumMod val="75000"/>
                    <a:lumOff val="25000"/>
                  </a:schemeClr>
                </a:solidFill>
              </a:rPr>
              <a:t>Presentation:</a:t>
            </a:r>
            <a:r>
              <a:rPr lang="en-US" sz="2800">
                <a:solidFill>
                  <a:schemeClr val="tx1">
                    <a:lumMod val="75000"/>
                    <a:lumOff val="25000"/>
                  </a:schemeClr>
                </a:solidFill>
              </a:rPr>
              <a:t> Gồm các hộp thoại, hình ảnh,…</a:t>
            </a:r>
          </a:p>
          <a:p>
            <a:pPr marL="0" indent="0" algn="just">
              <a:buNone/>
            </a:pPr>
            <a:endParaRPr lang="en-US" sz="2800">
              <a:solidFill>
                <a:schemeClr val="tx1">
                  <a:lumMod val="75000"/>
                  <a:lumOff val="25000"/>
                </a:schemeClr>
              </a:solidFill>
            </a:endParaRP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64</a:t>
            </a:fld>
            <a:endParaRPr lang="en-US" altLang="en-US" sz="1400" b="1">
              <a:solidFill>
                <a:schemeClr val="bg1"/>
              </a:solidFill>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69056780"/>
              </p:ext>
            </p:extLst>
          </p:nvPr>
        </p:nvGraphicFramePr>
        <p:xfrm>
          <a:off x="600502" y="3106490"/>
          <a:ext cx="11234381" cy="2773058"/>
        </p:xfrm>
        <a:graphic>
          <a:graphicData uri="http://schemas.openxmlformats.org/drawingml/2006/table">
            <a:tbl>
              <a:tblPr firstRow="1" bandRow="1">
                <a:tableStyleId>{5940675A-B579-460E-94D1-54222C63F5DA}</a:tableStyleId>
              </a:tblPr>
              <a:tblGrid>
                <a:gridCol w="2472516">
                  <a:extLst>
                    <a:ext uri="{9D8B030D-6E8A-4147-A177-3AD203B41FA5}">
                      <a16:colId xmlns:a16="http://schemas.microsoft.com/office/drawing/2014/main" val="20000"/>
                    </a:ext>
                  </a:extLst>
                </a:gridCol>
                <a:gridCol w="8761865">
                  <a:extLst>
                    <a:ext uri="{9D8B030D-6E8A-4147-A177-3AD203B41FA5}">
                      <a16:colId xmlns:a16="http://schemas.microsoft.com/office/drawing/2014/main" val="20001"/>
                    </a:ext>
                  </a:extLst>
                </a:gridCol>
              </a:tblGrid>
              <a:tr h="883609">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Dùng</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để chèn thêm văn bản vào các mô hình và có thể tác động đến</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như một thành phần thông thường.</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83609">
                <a:tc>
                  <a:txBody>
                    <a:bodyPr/>
                    <a:lstStyle/>
                    <a:p>
                      <a:endParaRPr lang="en-US" sz="200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Dùng để liên kết với các</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thành phần khác, chẳng hạn như liên</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kết với </a:t>
                      </a:r>
                      <a:r>
                        <a:rPr lang="vi-VN" sz="2000" b="1">
                          <a:solidFill>
                            <a:srgbClr val="FF0000"/>
                          </a:solidFill>
                          <a:latin typeface="Times New Roman" pitchFamily="18" charset="0"/>
                          <a:cs typeface="Times New Roman" pitchFamily="18" charset="0"/>
                        </a:rPr>
                        <a:t>Get property</a:t>
                      </a:r>
                      <a:r>
                        <a:rPr lang="vi-VN" sz="2000">
                          <a:latin typeface="Times New Roman" pitchFamily="18" charset="0"/>
                          <a:cs typeface="Times New Roman" pitchFamily="18" charset="0"/>
                        </a:rPr>
                        <a:t>  để nhập giá trị cho biến, liên kết</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với</a:t>
                      </a:r>
                      <a:r>
                        <a:rPr lang="en-US" sz="2000" baseline="0">
                          <a:latin typeface="Times New Roman" pitchFamily="18" charset="0"/>
                          <a:cs typeface="Times New Roman" pitchFamily="18" charset="0"/>
                        </a:rPr>
                        <a:t> </a:t>
                      </a:r>
                      <a:r>
                        <a:rPr lang="vi-VN" sz="2000" b="1">
                          <a:solidFill>
                            <a:srgbClr val="FF0000"/>
                          </a:solidFill>
                          <a:latin typeface="Times New Roman" pitchFamily="18" charset="0"/>
                          <a:cs typeface="Times New Roman" pitchFamily="18" charset="0"/>
                        </a:rPr>
                        <a:t>Set property</a:t>
                      </a:r>
                      <a:r>
                        <a:rPr lang="en-US" sz="2000" baseline="0">
                          <a:latin typeface="Times New Roman" pitchFamily="18" charset="0"/>
                          <a:cs typeface="Times New Roman" pitchFamily="18" charset="0"/>
                        </a:rPr>
                        <a:t> </a:t>
                      </a:r>
                      <a:r>
                        <a:rPr lang="vi-VN" sz="2000">
                          <a:latin typeface="Times New Roman" pitchFamily="18" charset="0"/>
                          <a:cs typeface="Times New Roman" pitchFamily="18" charset="0"/>
                        </a:rPr>
                        <a:t>để đưa</a:t>
                      </a:r>
                      <a:r>
                        <a:rPr lang="en-US" sz="2000">
                          <a:latin typeface="Times New Roman" pitchFamily="18" charset="0"/>
                          <a:cs typeface="Times New Roman" pitchFamily="18" charset="0"/>
                        </a:rPr>
                        <a:t> </a:t>
                      </a:r>
                      <a:r>
                        <a:rPr lang="vi-VN" sz="2000">
                          <a:latin typeface="Times New Roman" pitchFamily="18" charset="0"/>
                          <a:cs typeface="Times New Roman" pitchFamily="18" charset="0"/>
                        </a:rPr>
                        <a:t>giá trị của biến ra màn hình.</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83609">
                <a:tc>
                  <a:txBody>
                    <a:bodyPr/>
                    <a:lstStyle/>
                    <a:p>
                      <a:r>
                        <a:rPr lang="en-US" sz="2000">
                          <a:latin typeface="Times New Roman" pitchFamily="18" charset="0"/>
                          <a:cs typeface="Times New Roman"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a:latin typeface="Times New Roman" pitchFamily="18" charset="0"/>
                          <a:cs typeface="Times New Roman"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441109" y="1036950"/>
            <a:ext cx="2400907" cy="1920727"/>
          </a:xfrm>
          <a:prstGeom prst="rect">
            <a:avLst/>
          </a:prstGeom>
          <a:ln>
            <a:solidFill>
              <a:srgbClr val="183D5E"/>
            </a:solidFill>
          </a:ln>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82" y="3200368"/>
            <a:ext cx="2103296" cy="710974"/>
          </a:xfrm>
          <a:prstGeom prst="rect">
            <a:avLst/>
          </a:prstGeom>
          <a:ln w="38100">
            <a:solidFill>
              <a:srgbClr val="FF0000"/>
            </a:solidFill>
          </a:ln>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382" y="4229725"/>
            <a:ext cx="2103296" cy="566272"/>
          </a:xfrm>
          <a:prstGeom prst="rect">
            <a:avLst/>
          </a:prstGeom>
          <a:ln w="38100">
            <a:solidFill>
              <a:srgbClr val="FF0000"/>
            </a:solidFill>
          </a:ln>
        </p:spPr>
      </p:pic>
      <p:sp>
        <p:nvSpPr>
          <p:cNvPr id="9" name="Slide Number Placeholder 8">
            <a:extLst>
              <a:ext uri="{FF2B5EF4-FFF2-40B4-BE49-F238E27FC236}">
                <a16:creationId xmlns:a16="http://schemas.microsoft.com/office/drawing/2014/main" id="{3E1CA9EA-020D-42C7-ACE2-FDCAA5648B7F}"/>
              </a:ext>
            </a:extLst>
          </p:cNvPr>
          <p:cNvSpPr>
            <a:spLocks noGrp="1"/>
          </p:cNvSpPr>
          <p:nvPr>
            <p:ph type="sldNum" sz="quarter" idx="12"/>
          </p:nvPr>
        </p:nvSpPr>
        <p:spPr/>
        <p:txBody>
          <a:bodyPr/>
          <a:lstStyle/>
          <a:p>
            <a:fld id="{FE1236C6-0024-4286-AA03-0A6E67CE63D4}" type="slidenum">
              <a:rPr lang="en-US" smtClean="0"/>
              <a:t>64</a:t>
            </a:fld>
            <a:endParaRPr lang="en-US"/>
          </a:p>
        </p:txBody>
      </p:sp>
    </p:spTree>
    <p:extLst>
      <p:ext uri="{BB962C8B-B14F-4D97-AF65-F5344CB8AC3E}">
        <p14:creationId xmlns:p14="http://schemas.microsoft.com/office/powerpoint/2010/main" val="4068053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65</a:t>
            </a:fld>
            <a:endParaRPr lang="en-US" altLang="en-US" sz="1400" b="1">
              <a:solidFill>
                <a:schemeClr val="bg1"/>
              </a:solidFill>
              <a:latin typeface="Courier New" pitchFamily="49" charset="0"/>
              <a:cs typeface="Courier New" pitchFamily="49" charset="0"/>
            </a:endParaRPr>
          </a:p>
        </p:txBody>
      </p:sp>
      <p:sp>
        <p:nvSpPr>
          <p:cNvPr id="7" name="Title 2"/>
          <p:cNvSpPr>
            <a:spLocks noGrp="1"/>
          </p:cNvSpPr>
          <p:nvPr>
            <p:ph type="title"/>
          </p:nvPr>
        </p:nvSpPr>
        <p:spPr>
          <a:xfrm>
            <a:off x="144725" y="28282"/>
            <a:ext cx="12047275" cy="1008668"/>
          </a:xfrm>
        </p:spPr>
        <p:txBody>
          <a:bodyPr>
            <a:normAutofit/>
          </a:bodyPr>
          <a:lstStyle/>
          <a:p>
            <a:r>
              <a:rPr lang="en-US" sz="3200"/>
              <a:t>6.4.2. Thư viện hàm có sẵn</a:t>
            </a:r>
            <a:endParaRPr lang="en-US" sz="2900"/>
          </a:p>
        </p:txBody>
      </p:sp>
      <p:graphicFrame>
        <p:nvGraphicFramePr>
          <p:cNvPr id="6" name="Table 5"/>
          <p:cNvGraphicFramePr>
            <a:graphicFrameLocks noGrp="1"/>
          </p:cNvGraphicFramePr>
          <p:nvPr>
            <p:extLst>
              <p:ext uri="{D42A27DB-BD31-4B8C-83A1-F6EECF244321}">
                <p14:modId xmlns:p14="http://schemas.microsoft.com/office/powerpoint/2010/main" val="2669944207"/>
              </p:ext>
            </p:extLst>
          </p:nvPr>
        </p:nvGraphicFramePr>
        <p:xfrm>
          <a:off x="652821" y="1361247"/>
          <a:ext cx="11234381" cy="3962400"/>
        </p:xfrm>
        <a:graphic>
          <a:graphicData uri="http://schemas.openxmlformats.org/drawingml/2006/table">
            <a:tbl>
              <a:tblPr firstRow="1" bandRow="1">
                <a:tableStyleId>{5940675A-B579-460E-94D1-54222C63F5DA}</a:tableStyleId>
              </a:tblPr>
              <a:tblGrid>
                <a:gridCol w="2090379">
                  <a:extLst>
                    <a:ext uri="{9D8B030D-6E8A-4147-A177-3AD203B41FA5}">
                      <a16:colId xmlns:a16="http://schemas.microsoft.com/office/drawing/2014/main" val="20000"/>
                    </a:ext>
                  </a:extLst>
                </a:gridCol>
                <a:gridCol w="9144002">
                  <a:extLst>
                    <a:ext uri="{9D8B030D-6E8A-4147-A177-3AD203B41FA5}">
                      <a16:colId xmlns:a16="http://schemas.microsoft.com/office/drawing/2014/main" val="20001"/>
                    </a:ext>
                  </a:extLst>
                </a:gridCol>
              </a:tblGrid>
              <a:tr h="329308">
                <a:tc>
                  <a:txBody>
                    <a:bodyPr/>
                    <a:lstStyle/>
                    <a:p>
                      <a:pPr algn="ctr"/>
                      <a:r>
                        <a:rPr lang="en-US" sz="2000" b="1">
                          <a:latin typeface="Times New Roman" pitchFamily="18" charset="0"/>
                          <a:cs typeface="Times New Roman" pitchFamily="18" charset="0"/>
                        </a:rPr>
                        <a:t>Cú</a:t>
                      </a:r>
                      <a:r>
                        <a:rPr lang="en-US" sz="2000" b="1" baseline="0">
                          <a:latin typeface="Times New Roman" pitchFamily="18" charset="0"/>
                          <a:cs typeface="Times New Roman" pitchFamily="18" charset="0"/>
                        </a:rPr>
                        <a:t> pháp</a:t>
                      </a:r>
                      <a:endParaRPr 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a:latin typeface="Times New Roman" pitchFamily="18" charset="0"/>
                          <a:cs typeface="Times New Roman" pitchFamily="18" charset="0"/>
                        </a:rPr>
                        <a:t>Ý</a:t>
                      </a:r>
                      <a:r>
                        <a:rPr lang="en-US" sz="2000" b="1" baseline="0">
                          <a:latin typeface="Times New Roman" pitchFamily="18" charset="0"/>
                          <a:cs typeface="Times New Roman" pitchFamily="18" charset="0"/>
                        </a:rPr>
                        <a:t> nghĩa</a:t>
                      </a:r>
                      <a:endParaRPr 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9308">
                <a:tc>
                  <a:txBody>
                    <a:bodyPr/>
                    <a:lstStyle/>
                    <a:p>
                      <a:r>
                        <a:rPr lang="en-US" sz="2000">
                          <a:solidFill>
                            <a:srgbClr val="FF0000"/>
                          </a:solidFill>
                          <a:latin typeface="Times New Roman" pitchFamily="18" charset="0"/>
                          <a:cs typeface="Times New Roman" pitchFamily="18" charset="0"/>
                        </a:rPr>
                        <a:t>sqrt(x)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Trả về giá trị là căn bậc 2 của x (x≥0)</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9308">
                <a:tc>
                  <a:txBody>
                    <a:bodyPr/>
                    <a:lstStyle/>
                    <a:p>
                      <a:r>
                        <a:rPr lang="en-US" sz="2000">
                          <a:latin typeface="Times New Roman" pitchFamily="18" charset="0"/>
                          <a:cs typeface="Times New Roman" pitchFamily="18" charset="0"/>
                        </a:rPr>
                        <a:t>fact(x)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a:latin typeface="Times New Roman" pitchFamily="18" charset="0"/>
                          <a:cs typeface="Times New Roman" pitchFamily="18" charset="0"/>
                        </a:rPr>
                        <a:t>Trả về giá trị là giai thừa của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9308">
                <a:tc>
                  <a:txBody>
                    <a:bodyPr/>
                    <a:lstStyle/>
                    <a:p>
                      <a:r>
                        <a:rPr lang="en-US" sz="2000">
                          <a:solidFill>
                            <a:srgbClr val="FF0000"/>
                          </a:solidFill>
                          <a:latin typeface="Times New Roman" pitchFamily="18" charset="0"/>
                          <a:cs typeface="Times New Roman" pitchFamily="18" charset="0"/>
                        </a:rPr>
                        <a:t>pow(x,y)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a:latin typeface="Times New Roman" pitchFamily="18" charset="0"/>
                          <a:cs typeface="Times New Roman" pitchFamily="18" charset="0"/>
                        </a:rPr>
                        <a:t>Trả về giá trị x lũy thừa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9308">
                <a:tc>
                  <a:txBody>
                    <a:bodyPr/>
                    <a:lstStyle/>
                    <a:p>
                      <a:r>
                        <a:rPr lang="en-US" sz="2000">
                          <a:solidFill>
                            <a:srgbClr val="FF0000"/>
                          </a:solidFill>
                          <a:latin typeface="Times New Roman" pitchFamily="18" charset="0"/>
                          <a:cs typeface="Times New Roman" pitchFamily="18" charset="0"/>
                        </a:rPr>
                        <a:t>mod(a,b)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Trả về giá trị là phần dư của phép chia a cho b</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9308">
                <a:tc>
                  <a:txBody>
                    <a:bodyPr/>
                    <a:lstStyle/>
                    <a:p>
                      <a:r>
                        <a:rPr lang="en-US" sz="2000">
                          <a:latin typeface="Times New Roman" pitchFamily="18" charset="0"/>
                          <a:cs typeface="Times New Roman" pitchFamily="18" charset="0"/>
                        </a:rPr>
                        <a:t>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a:latin typeface="Times New Roman" pitchFamily="18" charset="0"/>
                          <a:cs typeface="Times New Roman" pitchFamily="18" charset="0"/>
                        </a:rPr>
                        <a:t>Trả về một số ngẫu nhiên trong khoảng [0,1]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29308">
                <a:tc>
                  <a:txBody>
                    <a:bodyPr/>
                    <a:lstStyle/>
                    <a:p>
                      <a:r>
                        <a:rPr lang="en-US" sz="2000">
                          <a:latin typeface="Times New Roman" pitchFamily="18" charset="0"/>
                          <a:cs typeface="Times New Roman" pitchFamily="18" charset="0"/>
                        </a:rPr>
                        <a:t>abs(x)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Trả về giá trị là trị tuyệt đối của x</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29308">
                <a:tc>
                  <a:txBody>
                    <a:bodyPr/>
                    <a:lstStyle/>
                    <a:p>
                      <a:r>
                        <a:rPr lang="en-US" sz="2000">
                          <a:solidFill>
                            <a:srgbClr val="FF0000"/>
                          </a:solidFill>
                          <a:latin typeface="Times New Roman" pitchFamily="18" charset="0"/>
                          <a:cs typeface="Times New Roman" pitchFamily="18" charset="0"/>
                        </a:rPr>
                        <a:t>floor(x)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Trả về giá trị của x được làm tròn xuống số nguyên gần nhất</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9308">
                <a:tc>
                  <a:txBody>
                    <a:bodyPr/>
                    <a:lstStyle/>
                    <a:p>
                      <a:r>
                        <a:rPr lang="en-US" sz="2000">
                          <a:latin typeface="Times New Roman" pitchFamily="18" charset="0"/>
                          <a:cs typeface="Times New Roman" pitchFamily="18" charset="0"/>
                        </a:rPr>
                        <a:t>round(x)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vi-VN" sz="2000">
                          <a:latin typeface="Times New Roman" pitchFamily="18" charset="0"/>
                          <a:cs typeface="Times New Roman" pitchFamily="18" charset="0"/>
                        </a:rPr>
                        <a:t>Trả về giá trị của x được làm tròn đến số nguyên gần nhất</a:t>
                      </a:r>
                      <a:endParaRPr lang="en-US" sz="200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9308">
                <a:tc>
                  <a:txBody>
                    <a:bodyPr/>
                    <a:lstStyle/>
                    <a:p>
                      <a:r>
                        <a:rPr lang="en-US" sz="2000">
                          <a:latin typeface="Times New Roman" pitchFamily="18" charset="0"/>
                          <a:cs typeface="Times New Roman"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a:latin typeface="Times New Roman" pitchFamily="18" charset="0"/>
                          <a:cs typeface="Times New Roman"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Slide Number Placeholder 1">
            <a:extLst>
              <a:ext uri="{FF2B5EF4-FFF2-40B4-BE49-F238E27FC236}">
                <a16:creationId xmlns:a16="http://schemas.microsoft.com/office/drawing/2014/main" id="{D9991735-8F82-48F6-AA35-B06F60025ED2}"/>
              </a:ext>
            </a:extLst>
          </p:cNvPr>
          <p:cNvSpPr>
            <a:spLocks noGrp="1"/>
          </p:cNvSpPr>
          <p:nvPr>
            <p:ph type="sldNum" sz="quarter" idx="12"/>
          </p:nvPr>
        </p:nvSpPr>
        <p:spPr/>
        <p:txBody>
          <a:bodyPr/>
          <a:lstStyle/>
          <a:p>
            <a:fld id="{FE1236C6-0024-4286-AA03-0A6E67CE63D4}" type="slidenum">
              <a:rPr lang="en-US" smtClean="0"/>
              <a:t>65</a:t>
            </a:fld>
            <a:endParaRPr lang="en-US"/>
          </a:p>
        </p:txBody>
      </p:sp>
    </p:spTree>
    <p:extLst>
      <p:ext uri="{BB962C8B-B14F-4D97-AF65-F5344CB8AC3E}">
        <p14:creationId xmlns:p14="http://schemas.microsoft.com/office/powerpoint/2010/main" val="2438325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66</a:t>
            </a:fld>
            <a:endParaRPr lang="en-US" altLang="en-US" sz="1400" b="1">
              <a:solidFill>
                <a:schemeClr val="bg1"/>
              </a:solidFill>
              <a:latin typeface="Courier New" pitchFamily="49" charset="0"/>
              <a:cs typeface="Courier New" pitchFamily="49" charset="0"/>
            </a:endParaRPr>
          </a:p>
        </p:txBody>
      </p:sp>
      <p:sp>
        <p:nvSpPr>
          <p:cNvPr id="7" name="Title 2"/>
          <p:cNvSpPr>
            <a:spLocks noGrp="1"/>
          </p:cNvSpPr>
          <p:nvPr>
            <p:ph type="title"/>
          </p:nvPr>
        </p:nvSpPr>
        <p:spPr>
          <a:xfrm>
            <a:off x="131568" y="28282"/>
            <a:ext cx="12060432" cy="1008668"/>
          </a:xfrm>
        </p:spPr>
        <p:txBody>
          <a:bodyPr>
            <a:normAutofit/>
          </a:bodyPr>
          <a:lstStyle/>
          <a:p>
            <a:r>
              <a:rPr lang="en-US" sz="3200"/>
              <a:t>6.4.3. Các biểu thức</a:t>
            </a:r>
            <a:endParaRPr lang="en-US" sz="2900"/>
          </a:p>
        </p:txBody>
      </p:sp>
      <p:sp>
        <p:nvSpPr>
          <p:cNvPr id="5" name="Content Placeholder 1"/>
          <p:cNvSpPr>
            <a:spLocks noGrp="1"/>
          </p:cNvSpPr>
          <p:nvPr>
            <p:ph idx="1"/>
          </p:nvPr>
        </p:nvSpPr>
        <p:spPr>
          <a:xfrm>
            <a:off x="612744" y="1112363"/>
            <a:ext cx="10977894" cy="5247494"/>
          </a:xfrm>
        </p:spPr>
        <p:txBody>
          <a:bodyPr>
            <a:noAutofit/>
          </a:bodyPr>
          <a:lstStyle/>
          <a:p>
            <a:pPr marL="463550" indent="-371475">
              <a:buClr>
                <a:schemeClr val="accent6">
                  <a:lumMod val="75000"/>
                </a:schemeClr>
              </a:buClr>
              <a:defRPr/>
            </a:pPr>
            <a:r>
              <a:rPr lang="en-US" sz="2800">
                <a:latin typeface="Times" charset="0"/>
                <a:ea typeface="Times" charset="0"/>
                <a:cs typeface="Times" charset="0"/>
              </a:rPr>
              <a:t>Number operations </a:t>
            </a:r>
          </a:p>
          <a:p>
            <a:pPr marL="463550" indent="-371475">
              <a:buClr>
                <a:schemeClr val="accent6">
                  <a:lumMod val="75000"/>
                </a:schemeClr>
              </a:buClr>
              <a:defRPr/>
            </a:pPr>
            <a:r>
              <a:rPr lang="en-US" sz="2800">
                <a:latin typeface="Times" charset="0"/>
                <a:ea typeface="Times" charset="0"/>
                <a:cs typeface="Times" charset="0"/>
              </a:rPr>
              <a:t>String operations </a:t>
            </a:r>
          </a:p>
          <a:p>
            <a:pPr marL="463550" indent="-371475">
              <a:buClr>
                <a:schemeClr val="accent6">
                  <a:lumMod val="75000"/>
                </a:schemeClr>
              </a:buClr>
              <a:defRPr/>
            </a:pPr>
            <a:r>
              <a:rPr lang="en-US" sz="2800">
                <a:latin typeface="Times" charset="0"/>
                <a:ea typeface="Times" charset="0"/>
                <a:cs typeface="Times" charset="0"/>
              </a:rPr>
              <a:t>Logical operations </a:t>
            </a:r>
          </a:p>
          <a:p>
            <a:pPr marL="463550" indent="-371475">
              <a:buClr>
                <a:schemeClr val="accent6">
                  <a:lumMod val="75000"/>
                </a:schemeClr>
              </a:buClr>
              <a:defRPr/>
            </a:pPr>
            <a:r>
              <a:rPr lang="en-US" sz="2800">
                <a:latin typeface="Times" charset="0"/>
                <a:ea typeface="Times" charset="0"/>
                <a:cs typeface="Times" charset="0"/>
              </a:rPr>
              <a:t>Comparison operations </a:t>
            </a:r>
            <a:endParaRPr lang="en-US" sz="2800" dirty="0">
              <a:latin typeface="Times" charset="0"/>
              <a:ea typeface="Times" charset="0"/>
              <a:cs typeface="Times" charset="0"/>
            </a:endParaRPr>
          </a:p>
        </p:txBody>
      </p:sp>
      <p:sp>
        <p:nvSpPr>
          <p:cNvPr id="2" name="Slide Number Placeholder 1">
            <a:extLst>
              <a:ext uri="{FF2B5EF4-FFF2-40B4-BE49-F238E27FC236}">
                <a16:creationId xmlns:a16="http://schemas.microsoft.com/office/drawing/2014/main" id="{06601410-C923-4F53-853A-8C5BB5C674B6}"/>
              </a:ext>
            </a:extLst>
          </p:cNvPr>
          <p:cNvSpPr>
            <a:spLocks noGrp="1"/>
          </p:cNvSpPr>
          <p:nvPr>
            <p:ph type="sldNum" sz="quarter" idx="12"/>
          </p:nvPr>
        </p:nvSpPr>
        <p:spPr/>
        <p:txBody>
          <a:bodyPr/>
          <a:lstStyle/>
          <a:p>
            <a:fld id="{FE1236C6-0024-4286-AA03-0A6E67CE63D4}" type="slidenum">
              <a:rPr lang="en-US" smtClean="0"/>
              <a:t>66</a:t>
            </a:fld>
            <a:endParaRPr lang="en-US"/>
          </a:p>
        </p:txBody>
      </p:sp>
    </p:spTree>
    <p:extLst>
      <p:ext uri="{BB962C8B-B14F-4D97-AF65-F5344CB8AC3E}">
        <p14:creationId xmlns:p14="http://schemas.microsoft.com/office/powerpoint/2010/main" val="4049348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67</a:t>
            </a:fld>
            <a:endParaRPr lang="en-US" altLang="en-US" sz="1400" b="1">
              <a:solidFill>
                <a:schemeClr val="bg1"/>
              </a:solidFill>
              <a:latin typeface="Courier New" pitchFamily="49" charset="0"/>
              <a:cs typeface="Courier New" pitchFamily="49" charset="0"/>
            </a:endParaRPr>
          </a:p>
        </p:txBody>
      </p:sp>
      <p:sp>
        <p:nvSpPr>
          <p:cNvPr id="7" name="Title 2"/>
          <p:cNvSpPr>
            <a:spLocks noGrp="1"/>
          </p:cNvSpPr>
          <p:nvPr>
            <p:ph type="title"/>
          </p:nvPr>
        </p:nvSpPr>
        <p:spPr>
          <a:xfrm>
            <a:off x="0" y="28282"/>
            <a:ext cx="12192000" cy="1008668"/>
          </a:xfrm>
        </p:spPr>
        <p:txBody>
          <a:bodyPr>
            <a:normAutofit/>
          </a:bodyPr>
          <a:lstStyle/>
          <a:p>
            <a:r>
              <a:rPr lang="en-US" sz="3200"/>
              <a:t>6.4.3. Các biểu thức</a:t>
            </a:r>
            <a:endParaRPr lang="en-US" sz="2900"/>
          </a:p>
        </p:txBody>
      </p:sp>
      <p:sp>
        <p:nvSpPr>
          <p:cNvPr id="5" name="Content Placeholder 1"/>
          <p:cNvSpPr>
            <a:spLocks noGrp="1"/>
          </p:cNvSpPr>
          <p:nvPr>
            <p:ph idx="1"/>
          </p:nvPr>
        </p:nvSpPr>
        <p:spPr>
          <a:xfrm>
            <a:off x="612744" y="1112363"/>
            <a:ext cx="10977894" cy="5247494"/>
          </a:xfrm>
        </p:spPr>
        <p:txBody>
          <a:bodyPr>
            <a:noAutofit/>
          </a:bodyPr>
          <a:lstStyle/>
          <a:p>
            <a:pPr marL="463550" indent="-371475">
              <a:buClr>
                <a:schemeClr val="accent6">
                  <a:lumMod val="75000"/>
                </a:schemeClr>
              </a:buClr>
              <a:defRPr/>
            </a:pPr>
            <a:r>
              <a:rPr lang="en-US" sz="2800">
                <a:latin typeface="Times" charset="0"/>
                <a:ea typeface="Times" charset="0"/>
                <a:cs typeface="Times" charset="0"/>
              </a:rPr>
              <a:t>Number operations</a:t>
            </a:r>
          </a:p>
        </p:txBody>
      </p:sp>
      <p:graphicFrame>
        <p:nvGraphicFramePr>
          <p:cNvPr id="6" name="Content Placeholder 3"/>
          <p:cNvGraphicFramePr>
            <a:graphicFrameLocks/>
          </p:cNvGraphicFramePr>
          <p:nvPr>
            <p:extLst>
              <p:ext uri="{D42A27DB-BD31-4B8C-83A1-F6EECF244321}">
                <p14:modId xmlns:p14="http://schemas.microsoft.com/office/powerpoint/2010/main" val="1882098003"/>
              </p:ext>
            </p:extLst>
          </p:nvPr>
        </p:nvGraphicFramePr>
        <p:xfrm>
          <a:off x="3271198" y="1802358"/>
          <a:ext cx="5806678" cy="2606280"/>
        </p:xfrm>
        <a:graphic>
          <a:graphicData uri="http://schemas.openxmlformats.org/drawingml/2006/table">
            <a:tbl>
              <a:tblPr firstRow="1" bandRow="1">
                <a:tableStyleId>{5940675A-B579-460E-94D1-54222C63F5DA}</a:tableStyleId>
              </a:tblPr>
              <a:tblGrid>
                <a:gridCol w="627749">
                  <a:extLst>
                    <a:ext uri="{9D8B030D-6E8A-4147-A177-3AD203B41FA5}">
                      <a16:colId xmlns:a16="http://schemas.microsoft.com/office/drawing/2014/main" val="20000"/>
                    </a:ext>
                  </a:extLst>
                </a:gridCol>
                <a:gridCol w="1292172">
                  <a:extLst>
                    <a:ext uri="{9D8B030D-6E8A-4147-A177-3AD203B41FA5}">
                      <a16:colId xmlns:a16="http://schemas.microsoft.com/office/drawing/2014/main" val="20001"/>
                    </a:ext>
                  </a:extLst>
                </a:gridCol>
                <a:gridCol w="3886757">
                  <a:extLst>
                    <a:ext uri="{9D8B030D-6E8A-4147-A177-3AD203B41FA5}">
                      <a16:colId xmlns:a16="http://schemas.microsoft.com/office/drawing/2014/main" val="20002"/>
                    </a:ext>
                  </a:extLst>
                </a:gridCol>
              </a:tblGrid>
              <a:tr h="434380">
                <a:tc>
                  <a:txBody>
                    <a:bodyPr/>
                    <a:lstStyle/>
                    <a:p>
                      <a:pPr algn="ctr"/>
                      <a:r>
                        <a:rPr lang="en-US" sz="2400" dirty="0" err="1">
                          <a:latin typeface="Times New Roman" pitchFamily="18" charset="0"/>
                          <a:cs typeface="Times New Roman" pitchFamily="18" charset="0"/>
                        </a:rPr>
                        <a:t>Stt</a:t>
                      </a:r>
                      <a:endParaRPr lang="en-US" sz="2400" dirty="0">
                        <a:latin typeface="Times New Roman" pitchFamily="18" charset="0"/>
                        <a:cs typeface="Times New Roman" pitchFamily="18" charset="0"/>
                      </a:endParaRPr>
                    </a:p>
                  </a:txBody>
                  <a:tcPr marL="68585" marR="68585" marT="34293" marB="34293"/>
                </a:tc>
                <a:tc>
                  <a:txBody>
                    <a:bodyPr/>
                    <a:lstStyle/>
                    <a:p>
                      <a:pPr algn="ctr"/>
                      <a:r>
                        <a:rPr lang="en-US" sz="2400" dirty="0" err="1">
                          <a:latin typeface="Times New Roman" pitchFamily="18" charset="0"/>
                          <a:cs typeface="Times New Roman" pitchFamily="18" charset="0"/>
                        </a:rPr>
                        <a:t>Ký</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hiệu</a:t>
                      </a:r>
                      <a:endParaRPr lang="en-US" sz="2400" dirty="0">
                        <a:latin typeface="Times New Roman" pitchFamily="18" charset="0"/>
                        <a:cs typeface="Times New Roman" pitchFamily="18" charset="0"/>
                      </a:endParaRPr>
                    </a:p>
                  </a:txBody>
                  <a:tcPr marL="68585" marR="68585" marT="34293" marB="34293"/>
                </a:tc>
                <a:tc>
                  <a:txBody>
                    <a:bodyPr/>
                    <a:lstStyle/>
                    <a:p>
                      <a:pPr algn="ctr"/>
                      <a:r>
                        <a:rPr lang="en-US" sz="2400" dirty="0" err="1">
                          <a:latin typeface="Times New Roman" pitchFamily="18" charset="0"/>
                          <a:cs typeface="Times New Roman" pitchFamily="18" charset="0"/>
                        </a:rPr>
                        <a:t>Mô</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tả</a:t>
                      </a:r>
                      <a:endParaRPr lang="en-US" sz="2400" dirty="0">
                        <a:latin typeface="Times New Roman" pitchFamily="18" charset="0"/>
                        <a:cs typeface="Times New Roman" pitchFamily="18" charset="0"/>
                      </a:endParaRPr>
                    </a:p>
                  </a:txBody>
                  <a:tcPr marL="68585" marR="68585" marT="34293" marB="34293"/>
                </a:tc>
                <a:extLst>
                  <a:ext uri="{0D108BD9-81ED-4DB2-BD59-A6C34878D82A}">
                    <a16:rowId xmlns:a16="http://schemas.microsoft.com/office/drawing/2014/main" val="10000"/>
                  </a:ext>
                </a:extLst>
              </a:tr>
              <a:tr h="434380">
                <a:tc>
                  <a:txBody>
                    <a:bodyPr/>
                    <a:lstStyle/>
                    <a:p>
                      <a:pPr algn="ctr"/>
                      <a:r>
                        <a:rPr lang="en-US" sz="2400" dirty="0">
                          <a:latin typeface="Times New Roman" pitchFamily="18" charset="0"/>
                          <a:cs typeface="Times New Roman" pitchFamily="18" charset="0"/>
                        </a:rPr>
                        <a:t>1</a:t>
                      </a:r>
                    </a:p>
                  </a:txBody>
                  <a:tcPr marL="68585" marR="68585" marT="34293" marB="34293"/>
                </a:tc>
                <a:tc>
                  <a:txBody>
                    <a:bodyPr/>
                    <a:lstStyle/>
                    <a:p>
                      <a:pPr algn="ctr"/>
                      <a:r>
                        <a:rPr lang="en-US" sz="2400" dirty="0">
                          <a:latin typeface="Times New Roman" pitchFamily="18" charset="0"/>
                          <a:cs typeface="Times New Roman" pitchFamily="18" charset="0"/>
                        </a:rPr>
                        <a:t>+</a:t>
                      </a:r>
                    </a:p>
                  </a:txBody>
                  <a:tcPr marL="68585" marR="68585" marT="34293" marB="34293"/>
                </a:tc>
                <a:tc>
                  <a:txBody>
                    <a:bodyPr/>
                    <a:lstStyle/>
                    <a:p>
                      <a:r>
                        <a:rPr lang="en-US" sz="2400" dirty="0" err="1">
                          <a:latin typeface="Times New Roman" pitchFamily="18" charset="0"/>
                          <a:cs typeface="Times New Roman" pitchFamily="18" charset="0"/>
                        </a:rPr>
                        <a:t>Cộng</a:t>
                      </a:r>
                      <a:endParaRPr lang="en-US" sz="2400" dirty="0">
                        <a:latin typeface="Times New Roman" pitchFamily="18" charset="0"/>
                        <a:cs typeface="Times New Roman" pitchFamily="18" charset="0"/>
                      </a:endParaRPr>
                    </a:p>
                  </a:txBody>
                  <a:tcPr marL="68585" marR="68585" marT="34293" marB="34293"/>
                </a:tc>
                <a:extLst>
                  <a:ext uri="{0D108BD9-81ED-4DB2-BD59-A6C34878D82A}">
                    <a16:rowId xmlns:a16="http://schemas.microsoft.com/office/drawing/2014/main" val="10001"/>
                  </a:ext>
                </a:extLst>
              </a:tr>
              <a:tr h="434380">
                <a:tc>
                  <a:txBody>
                    <a:bodyPr/>
                    <a:lstStyle/>
                    <a:p>
                      <a:pPr algn="ctr"/>
                      <a:r>
                        <a:rPr lang="en-US" sz="2400" dirty="0">
                          <a:latin typeface="Times New Roman" pitchFamily="18" charset="0"/>
                          <a:cs typeface="Times New Roman" pitchFamily="18" charset="0"/>
                        </a:rPr>
                        <a:t>2</a:t>
                      </a:r>
                    </a:p>
                  </a:txBody>
                  <a:tcPr marL="68585" marR="68585" marT="34293" marB="34293"/>
                </a:tc>
                <a:tc>
                  <a:txBody>
                    <a:bodyPr/>
                    <a:lstStyle/>
                    <a:p>
                      <a:pPr algn="ctr"/>
                      <a:r>
                        <a:rPr lang="en-US" sz="2400" dirty="0">
                          <a:latin typeface="Times New Roman" pitchFamily="18" charset="0"/>
                          <a:cs typeface="Times New Roman" pitchFamily="18" charset="0"/>
                        </a:rPr>
                        <a:t>-</a:t>
                      </a:r>
                    </a:p>
                  </a:txBody>
                  <a:tcPr marL="68585" marR="68585" marT="34293" marB="34293"/>
                </a:tc>
                <a:tc>
                  <a:txBody>
                    <a:bodyPr/>
                    <a:lstStyle/>
                    <a:p>
                      <a:r>
                        <a:rPr lang="en-US" sz="2400" dirty="0" err="1">
                          <a:latin typeface="Times New Roman" pitchFamily="18" charset="0"/>
                          <a:cs typeface="Times New Roman" pitchFamily="18" charset="0"/>
                        </a:rPr>
                        <a:t>Trừ</a:t>
                      </a:r>
                      <a:endParaRPr lang="en-US" sz="2400" dirty="0">
                        <a:latin typeface="Times New Roman" pitchFamily="18" charset="0"/>
                        <a:cs typeface="Times New Roman" pitchFamily="18" charset="0"/>
                      </a:endParaRPr>
                    </a:p>
                  </a:txBody>
                  <a:tcPr marL="68585" marR="68585" marT="34293" marB="34293"/>
                </a:tc>
                <a:extLst>
                  <a:ext uri="{0D108BD9-81ED-4DB2-BD59-A6C34878D82A}">
                    <a16:rowId xmlns:a16="http://schemas.microsoft.com/office/drawing/2014/main" val="10002"/>
                  </a:ext>
                </a:extLst>
              </a:tr>
              <a:tr h="434380">
                <a:tc>
                  <a:txBody>
                    <a:bodyPr/>
                    <a:lstStyle/>
                    <a:p>
                      <a:pPr algn="ctr"/>
                      <a:r>
                        <a:rPr lang="en-US" sz="2400" dirty="0">
                          <a:latin typeface="Times New Roman" pitchFamily="18" charset="0"/>
                          <a:cs typeface="Times New Roman" pitchFamily="18" charset="0"/>
                        </a:rPr>
                        <a:t>3</a:t>
                      </a:r>
                    </a:p>
                  </a:txBody>
                  <a:tcPr marL="68585" marR="68585" marT="34293" marB="34293"/>
                </a:tc>
                <a:tc>
                  <a:txBody>
                    <a:bodyPr/>
                    <a:lstStyle/>
                    <a:p>
                      <a:pPr algn="ctr"/>
                      <a:r>
                        <a:rPr lang="en-US" sz="2400" dirty="0">
                          <a:latin typeface="Times New Roman" pitchFamily="18" charset="0"/>
                          <a:cs typeface="Times New Roman" pitchFamily="18" charset="0"/>
                        </a:rPr>
                        <a:t>*</a:t>
                      </a:r>
                    </a:p>
                  </a:txBody>
                  <a:tcPr marL="68585" marR="68585" marT="34293" marB="34293"/>
                </a:tc>
                <a:tc>
                  <a:txBody>
                    <a:bodyPr/>
                    <a:lstStyle/>
                    <a:p>
                      <a:r>
                        <a:rPr lang="en-US" sz="2400" dirty="0" err="1">
                          <a:latin typeface="Times New Roman" pitchFamily="18" charset="0"/>
                          <a:cs typeface="Times New Roman" pitchFamily="18" charset="0"/>
                        </a:rPr>
                        <a:t>Nhân</a:t>
                      </a:r>
                      <a:endParaRPr lang="en-US" sz="2400" dirty="0">
                        <a:latin typeface="Times New Roman" pitchFamily="18" charset="0"/>
                        <a:cs typeface="Times New Roman" pitchFamily="18" charset="0"/>
                      </a:endParaRPr>
                    </a:p>
                  </a:txBody>
                  <a:tcPr marL="68585" marR="68585" marT="34293" marB="34293"/>
                </a:tc>
                <a:extLst>
                  <a:ext uri="{0D108BD9-81ED-4DB2-BD59-A6C34878D82A}">
                    <a16:rowId xmlns:a16="http://schemas.microsoft.com/office/drawing/2014/main" val="10003"/>
                  </a:ext>
                </a:extLst>
              </a:tr>
              <a:tr h="434380">
                <a:tc>
                  <a:txBody>
                    <a:bodyPr/>
                    <a:lstStyle/>
                    <a:p>
                      <a:pPr algn="ctr"/>
                      <a:r>
                        <a:rPr lang="en-US" sz="2400" dirty="0">
                          <a:latin typeface="Times New Roman" pitchFamily="18" charset="0"/>
                          <a:cs typeface="Times New Roman" pitchFamily="18" charset="0"/>
                        </a:rPr>
                        <a:t>4</a:t>
                      </a:r>
                    </a:p>
                  </a:txBody>
                  <a:tcPr marL="68585" marR="68585" marT="34293" marB="34293"/>
                </a:tc>
                <a:tc>
                  <a:txBody>
                    <a:bodyPr/>
                    <a:lstStyle/>
                    <a:p>
                      <a:pPr algn="ctr"/>
                      <a:r>
                        <a:rPr lang="en-US" sz="2400" dirty="0">
                          <a:latin typeface="Times New Roman" pitchFamily="18" charset="0"/>
                          <a:cs typeface="Times New Roman" pitchFamily="18" charset="0"/>
                        </a:rPr>
                        <a:t>/</a:t>
                      </a:r>
                    </a:p>
                  </a:txBody>
                  <a:tcPr marL="68585" marR="68585" marT="34293" marB="34293"/>
                </a:tc>
                <a:tc>
                  <a:txBody>
                    <a:bodyPr/>
                    <a:lstStyle/>
                    <a:p>
                      <a:r>
                        <a:rPr lang="en-US" sz="2400" dirty="0">
                          <a:latin typeface="Times New Roman" pitchFamily="18" charset="0"/>
                          <a:cs typeface="Times New Roman" pitchFamily="18" charset="0"/>
                        </a:rPr>
                        <a:t>Chia</a:t>
                      </a:r>
                    </a:p>
                  </a:txBody>
                  <a:tcPr marL="68585" marR="68585" marT="34293" marB="34293"/>
                </a:tc>
                <a:extLst>
                  <a:ext uri="{0D108BD9-81ED-4DB2-BD59-A6C34878D82A}">
                    <a16:rowId xmlns:a16="http://schemas.microsoft.com/office/drawing/2014/main" val="10004"/>
                  </a:ext>
                </a:extLst>
              </a:tr>
              <a:tr h="434380">
                <a:tc>
                  <a:txBody>
                    <a:bodyPr/>
                    <a:lstStyle/>
                    <a:p>
                      <a:pPr algn="ctr"/>
                      <a:r>
                        <a:rPr lang="en-US" sz="2400" dirty="0">
                          <a:latin typeface="Times New Roman" pitchFamily="18" charset="0"/>
                          <a:cs typeface="Times New Roman" pitchFamily="18" charset="0"/>
                        </a:rPr>
                        <a:t>5</a:t>
                      </a:r>
                    </a:p>
                  </a:txBody>
                  <a:tcPr marL="68585" marR="68585" marT="34293" marB="34293"/>
                </a:tc>
                <a:tc>
                  <a:txBody>
                    <a:bodyPr/>
                    <a:lstStyle/>
                    <a:p>
                      <a:pPr algn="ctr"/>
                      <a:r>
                        <a:rPr lang="en-US" sz="2400" dirty="0">
                          <a:latin typeface="Times New Roman" pitchFamily="18" charset="0"/>
                          <a:cs typeface="Times New Roman" pitchFamily="18" charset="0"/>
                        </a:rPr>
                        <a:t>()</a:t>
                      </a:r>
                    </a:p>
                  </a:txBody>
                  <a:tcPr marL="68585" marR="68585" marT="34293" marB="34293"/>
                </a:tc>
                <a:tc>
                  <a:txBody>
                    <a:bodyPr/>
                    <a:lstStyle/>
                    <a:p>
                      <a:r>
                        <a:rPr lang="en-US" sz="2400" dirty="0" err="1">
                          <a:latin typeface="Times New Roman" pitchFamily="18" charset="0"/>
                          <a:cs typeface="Times New Roman" pitchFamily="18" charset="0"/>
                        </a:rPr>
                        <a:t>Gom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nhóm</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các</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thành</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phần</a:t>
                      </a:r>
                      <a:endParaRPr lang="en-US" sz="2400" dirty="0">
                        <a:latin typeface="Times New Roman" pitchFamily="18" charset="0"/>
                        <a:cs typeface="Times New Roman" pitchFamily="18" charset="0"/>
                      </a:endParaRPr>
                    </a:p>
                  </a:txBody>
                  <a:tcPr marL="68585" marR="68585" marT="34293" marB="34293"/>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168DA361-4DA3-4EDA-BBC9-D1124F43830C}"/>
              </a:ext>
            </a:extLst>
          </p:cNvPr>
          <p:cNvSpPr>
            <a:spLocks noGrp="1"/>
          </p:cNvSpPr>
          <p:nvPr>
            <p:ph type="sldNum" sz="quarter" idx="12"/>
          </p:nvPr>
        </p:nvSpPr>
        <p:spPr/>
        <p:txBody>
          <a:bodyPr/>
          <a:lstStyle/>
          <a:p>
            <a:fld id="{FE1236C6-0024-4286-AA03-0A6E67CE63D4}" type="slidenum">
              <a:rPr lang="en-US" smtClean="0"/>
              <a:t>67</a:t>
            </a:fld>
            <a:endParaRPr lang="en-US"/>
          </a:p>
        </p:txBody>
      </p:sp>
    </p:spTree>
    <p:extLst>
      <p:ext uri="{BB962C8B-B14F-4D97-AF65-F5344CB8AC3E}">
        <p14:creationId xmlns:p14="http://schemas.microsoft.com/office/powerpoint/2010/main" val="455536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68</a:t>
            </a:fld>
            <a:endParaRPr lang="en-US" altLang="en-US" sz="1400" b="1">
              <a:solidFill>
                <a:schemeClr val="bg1"/>
              </a:solidFill>
              <a:latin typeface="Courier New" pitchFamily="49" charset="0"/>
              <a:cs typeface="Courier New" pitchFamily="49" charset="0"/>
            </a:endParaRPr>
          </a:p>
        </p:txBody>
      </p:sp>
      <p:sp>
        <p:nvSpPr>
          <p:cNvPr id="7" name="Title 2"/>
          <p:cNvSpPr>
            <a:spLocks noGrp="1"/>
          </p:cNvSpPr>
          <p:nvPr>
            <p:ph type="title"/>
          </p:nvPr>
        </p:nvSpPr>
        <p:spPr>
          <a:xfrm>
            <a:off x="59206" y="28282"/>
            <a:ext cx="12132794" cy="1008668"/>
          </a:xfrm>
        </p:spPr>
        <p:txBody>
          <a:bodyPr>
            <a:normAutofit/>
          </a:bodyPr>
          <a:lstStyle/>
          <a:p>
            <a:r>
              <a:rPr lang="en-US" sz="3200"/>
              <a:t>6.4.3. Các biểu thức</a:t>
            </a:r>
            <a:endParaRPr lang="en-US" sz="2900"/>
          </a:p>
        </p:txBody>
      </p:sp>
      <p:sp>
        <p:nvSpPr>
          <p:cNvPr id="5" name="Content Placeholder 1"/>
          <p:cNvSpPr>
            <a:spLocks noGrp="1"/>
          </p:cNvSpPr>
          <p:nvPr>
            <p:ph idx="1"/>
          </p:nvPr>
        </p:nvSpPr>
        <p:spPr>
          <a:xfrm>
            <a:off x="612744" y="1112363"/>
            <a:ext cx="10977894" cy="5247494"/>
          </a:xfrm>
        </p:spPr>
        <p:txBody>
          <a:bodyPr>
            <a:noAutofit/>
          </a:bodyPr>
          <a:lstStyle/>
          <a:p>
            <a:pPr marL="463550" indent="-371475">
              <a:buClr>
                <a:schemeClr val="accent6">
                  <a:lumMod val="75000"/>
                </a:schemeClr>
              </a:buClr>
              <a:defRPr/>
            </a:pPr>
            <a:r>
              <a:rPr lang="en-US" sz="2800">
                <a:latin typeface="Times" charset="0"/>
                <a:ea typeface="Times" charset="0"/>
                <a:cs typeface="Times" charset="0"/>
              </a:rPr>
              <a:t>String operations</a:t>
            </a:r>
          </a:p>
        </p:txBody>
      </p:sp>
      <p:graphicFrame>
        <p:nvGraphicFramePr>
          <p:cNvPr id="6" name="Content Placeholder 3"/>
          <p:cNvGraphicFramePr>
            <a:graphicFrameLocks/>
          </p:cNvGraphicFramePr>
          <p:nvPr>
            <p:extLst>
              <p:ext uri="{D42A27DB-BD31-4B8C-83A1-F6EECF244321}">
                <p14:modId xmlns:p14="http://schemas.microsoft.com/office/powerpoint/2010/main" val="3590474019"/>
              </p:ext>
            </p:extLst>
          </p:nvPr>
        </p:nvGraphicFramePr>
        <p:xfrm>
          <a:off x="3262668" y="1855242"/>
          <a:ext cx="6419440" cy="1965916"/>
        </p:xfrm>
        <a:graphic>
          <a:graphicData uri="http://schemas.openxmlformats.org/drawingml/2006/table">
            <a:tbl>
              <a:tblPr firstRow="1" bandRow="1">
                <a:tableStyleId>{5940675A-B579-460E-94D1-54222C63F5DA}</a:tableStyleId>
              </a:tblPr>
              <a:tblGrid>
                <a:gridCol w="565830">
                  <a:extLst>
                    <a:ext uri="{9D8B030D-6E8A-4147-A177-3AD203B41FA5}">
                      <a16:colId xmlns:a16="http://schemas.microsoft.com/office/drawing/2014/main" val="20000"/>
                    </a:ext>
                  </a:extLst>
                </a:gridCol>
                <a:gridCol w="1237308">
                  <a:extLst>
                    <a:ext uri="{9D8B030D-6E8A-4147-A177-3AD203B41FA5}">
                      <a16:colId xmlns:a16="http://schemas.microsoft.com/office/drawing/2014/main" val="20001"/>
                    </a:ext>
                  </a:extLst>
                </a:gridCol>
                <a:gridCol w="4616302">
                  <a:extLst>
                    <a:ext uri="{9D8B030D-6E8A-4147-A177-3AD203B41FA5}">
                      <a16:colId xmlns:a16="http://schemas.microsoft.com/office/drawing/2014/main" val="20002"/>
                    </a:ext>
                  </a:extLst>
                </a:gridCol>
              </a:tblGrid>
              <a:tr h="434318">
                <a:tc>
                  <a:txBody>
                    <a:bodyPr/>
                    <a:lstStyle/>
                    <a:p>
                      <a:r>
                        <a:rPr lang="en-US" sz="2400" dirty="0" err="1">
                          <a:latin typeface="Times New Roman" pitchFamily="18" charset="0"/>
                          <a:cs typeface="Times New Roman" pitchFamily="18" charset="0"/>
                        </a:rPr>
                        <a:t>Stt</a:t>
                      </a:r>
                      <a:endParaRPr lang="en-US" sz="2400" dirty="0">
                        <a:latin typeface="Times New Roman" pitchFamily="18" charset="0"/>
                        <a:cs typeface="Times New Roman" pitchFamily="18" charset="0"/>
                      </a:endParaRPr>
                    </a:p>
                  </a:txBody>
                  <a:tcPr marL="68585" marR="68585" marT="34279" marB="34279"/>
                </a:tc>
                <a:tc>
                  <a:txBody>
                    <a:bodyPr/>
                    <a:lstStyle/>
                    <a:p>
                      <a:r>
                        <a:rPr lang="en-US" sz="2400" dirty="0" err="1">
                          <a:latin typeface="Times New Roman" pitchFamily="18" charset="0"/>
                          <a:cs typeface="Times New Roman" pitchFamily="18" charset="0"/>
                        </a:rPr>
                        <a:t>Ký</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hiệu</a:t>
                      </a:r>
                      <a:endParaRPr lang="en-US" sz="2400" dirty="0">
                        <a:latin typeface="Times New Roman" pitchFamily="18" charset="0"/>
                        <a:cs typeface="Times New Roman" pitchFamily="18" charset="0"/>
                      </a:endParaRPr>
                    </a:p>
                  </a:txBody>
                  <a:tcPr marL="68585" marR="68585" marT="34279" marB="34279"/>
                </a:tc>
                <a:tc>
                  <a:txBody>
                    <a:bodyPr/>
                    <a:lstStyle/>
                    <a:p>
                      <a:r>
                        <a:rPr lang="en-US" sz="2400" dirty="0" err="1">
                          <a:latin typeface="Times New Roman" pitchFamily="18" charset="0"/>
                          <a:cs typeface="Times New Roman" pitchFamily="18" charset="0"/>
                        </a:rPr>
                        <a:t>Mô</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tả</a:t>
                      </a:r>
                      <a:endParaRPr lang="en-US" sz="2400" dirty="0">
                        <a:latin typeface="Times New Roman" pitchFamily="18" charset="0"/>
                        <a:cs typeface="Times New Roman" pitchFamily="18" charset="0"/>
                      </a:endParaRPr>
                    </a:p>
                  </a:txBody>
                  <a:tcPr marL="68585" marR="68585" marT="34279" marB="34279"/>
                </a:tc>
                <a:extLst>
                  <a:ext uri="{0D108BD9-81ED-4DB2-BD59-A6C34878D82A}">
                    <a16:rowId xmlns:a16="http://schemas.microsoft.com/office/drawing/2014/main" val="10000"/>
                  </a:ext>
                </a:extLst>
              </a:tr>
              <a:tr h="1165838">
                <a:tc>
                  <a:txBody>
                    <a:bodyPr/>
                    <a:lstStyle/>
                    <a:p>
                      <a:pPr algn="ctr"/>
                      <a:r>
                        <a:rPr lang="en-US" sz="2400" dirty="0">
                          <a:latin typeface="Times New Roman" pitchFamily="18" charset="0"/>
                          <a:cs typeface="Times New Roman" pitchFamily="18" charset="0"/>
                        </a:rPr>
                        <a:t>1</a:t>
                      </a:r>
                    </a:p>
                  </a:txBody>
                  <a:tcPr marL="68585" marR="68585" marT="34279" marB="34279" anchor="ctr"/>
                </a:tc>
                <a:tc>
                  <a:txBody>
                    <a:bodyPr/>
                    <a:lstStyle/>
                    <a:p>
                      <a:pPr algn="ctr"/>
                      <a:r>
                        <a:rPr lang="en-US" sz="2400" dirty="0">
                          <a:latin typeface="Times New Roman" pitchFamily="18" charset="0"/>
                          <a:cs typeface="Times New Roman" pitchFamily="18" charset="0"/>
                        </a:rPr>
                        <a:t>+</a:t>
                      </a:r>
                    </a:p>
                  </a:txBody>
                  <a:tcPr marL="68585" marR="68585" marT="34279" marB="34279" anchor="ctr"/>
                </a:tc>
                <a:tc>
                  <a:txBody>
                    <a:bodyPr/>
                    <a:lstStyle/>
                    <a:p>
                      <a:r>
                        <a:rPr lang="en-US" sz="2400" dirty="0" err="1">
                          <a:latin typeface="Times New Roman" pitchFamily="18" charset="0"/>
                          <a:cs typeface="Times New Roman" pitchFamily="18" charset="0"/>
                        </a:rPr>
                        <a:t>Nối</a:t>
                      </a:r>
                      <a:r>
                        <a:rPr lang="en-US" sz="2400" baseline="0" dirty="0">
                          <a:latin typeface="Times New Roman" pitchFamily="18" charset="0"/>
                          <a:cs typeface="Times New Roman" pitchFamily="18" charset="0"/>
                        </a:rPr>
                        <a:t> 2 </a:t>
                      </a:r>
                      <a:r>
                        <a:rPr lang="en-US" sz="2400" baseline="0" dirty="0" err="1">
                          <a:latin typeface="Times New Roman" pitchFamily="18" charset="0"/>
                          <a:cs typeface="Times New Roman" pitchFamily="18" charset="0"/>
                        </a:rPr>
                        <a:t>chuỗi</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hoặc</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nối</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chuỗi</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và</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số</a:t>
                      </a:r>
                      <a:endParaRPr lang="en-US" sz="2400" baseline="0" dirty="0">
                        <a:latin typeface="Times New Roman" pitchFamily="18" charset="0"/>
                        <a:cs typeface="Times New Roman" pitchFamily="18" charset="0"/>
                      </a:endParaRPr>
                    </a:p>
                    <a:p>
                      <a:r>
                        <a:rPr lang="en-US" sz="2400" baseline="0" dirty="0" err="1">
                          <a:latin typeface="Times New Roman" pitchFamily="18" charset="0"/>
                          <a:cs typeface="Times New Roman" pitchFamily="18" charset="0"/>
                        </a:rPr>
                        <a:t>Ví</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dụ</a:t>
                      </a:r>
                      <a:r>
                        <a:rPr lang="en-US" sz="2400" baseline="0" dirty="0">
                          <a:latin typeface="Times New Roman" pitchFamily="18" charset="0"/>
                          <a:cs typeface="Times New Roman" pitchFamily="18" charset="0"/>
                        </a:rPr>
                        <a:t> 1: “</a:t>
                      </a:r>
                      <a:r>
                        <a:rPr lang="en-US" sz="2400" baseline="0" dirty="0" err="1">
                          <a:latin typeface="Times New Roman" pitchFamily="18" charset="0"/>
                          <a:cs typeface="Times New Roman" pitchFamily="18" charset="0"/>
                        </a:rPr>
                        <a:t>abc</a:t>
                      </a:r>
                      <a:r>
                        <a:rPr lang="en-US" sz="2400" baseline="0" dirty="0">
                          <a:latin typeface="Times New Roman" pitchFamily="18" charset="0"/>
                          <a:cs typeface="Times New Roman" pitchFamily="18" charset="0"/>
                        </a:rPr>
                        <a:t>”+”xyz” </a:t>
                      </a:r>
                      <a:r>
                        <a:rPr lang="en-US" sz="2400" baseline="0" dirty="0">
                          <a:latin typeface="Times New Roman" pitchFamily="18" charset="0"/>
                          <a:cs typeface="Times New Roman" pitchFamily="18" charset="0"/>
                          <a:sym typeface="Wingdings" pitchFamily="2" charset="2"/>
                        </a:rPr>
                        <a:t> “</a:t>
                      </a:r>
                      <a:r>
                        <a:rPr lang="en-US" sz="2400" baseline="0" dirty="0" err="1">
                          <a:latin typeface="Times New Roman" pitchFamily="18" charset="0"/>
                          <a:cs typeface="Times New Roman" pitchFamily="18" charset="0"/>
                          <a:sym typeface="Wingdings" pitchFamily="2" charset="2"/>
                        </a:rPr>
                        <a:t>abcxyz</a:t>
                      </a:r>
                      <a:r>
                        <a:rPr lang="en-US" sz="2400" baseline="0" dirty="0">
                          <a:latin typeface="Times New Roman" pitchFamily="18" charset="0"/>
                          <a:cs typeface="Times New Roman" pitchFamily="18" charset="0"/>
                          <a:sym typeface="Wingdings" pitchFamily="2" charset="2"/>
                        </a:rPr>
                        <a:t>”</a:t>
                      </a:r>
                    </a:p>
                    <a:p>
                      <a:r>
                        <a:rPr lang="en-US" sz="2400" dirty="0" err="1">
                          <a:latin typeface="Times New Roman" pitchFamily="18" charset="0"/>
                          <a:cs typeface="Times New Roman" pitchFamily="18" charset="0"/>
                        </a:rPr>
                        <a:t>Ví</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dụ</a:t>
                      </a:r>
                      <a:r>
                        <a:rPr lang="en-US" sz="2400" baseline="0" dirty="0">
                          <a:latin typeface="Times New Roman" pitchFamily="18" charset="0"/>
                          <a:cs typeface="Times New Roman" pitchFamily="18" charset="0"/>
                        </a:rPr>
                        <a:t> 2: “</a:t>
                      </a:r>
                      <a:r>
                        <a:rPr lang="en-US" sz="2400" baseline="0" dirty="0" err="1">
                          <a:latin typeface="Times New Roman" pitchFamily="18" charset="0"/>
                          <a:cs typeface="Times New Roman" pitchFamily="18" charset="0"/>
                        </a:rPr>
                        <a:t>Tổng</a:t>
                      </a:r>
                      <a:r>
                        <a:rPr lang="en-US" sz="2400" baseline="0" dirty="0">
                          <a:latin typeface="Times New Roman" pitchFamily="18" charset="0"/>
                          <a:cs typeface="Times New Roman" pitchFamily="18" charset="0"/>
                        </a:rPr>
                        <a:t> =“+ 8 </a:t>
                      </a:r>
                      <a:r>
                        <a:rPr lang="en-US" sz="2400" baseline="0" dirty="0">
                          <a:latin typeface="Times New Roman" pitchFamily="18" charset="0"/>
                          <a:cs typeface="Times New Roman" pitchFamily="18" charset="0"/>
                          <a:sym typeface="Wingdings" pitchFamily="2" charset="2"/>
                        </a:rPr>
                        <a:t> “</a:t>
                      </a:r>
                      <a:r>
                        <a:rPr lang="en-US" sz="2400" baseline="0" dirty="0" err="1">
                          <a:latin typeface="Times New Roman" pitchFamily="18" charset="0"/>
                          <a:cs typeface="Times New Roman" pitchFamily="18" charset="0"/>
                          <a:sym typeface="Wingdings" pitchFamily="2" charset="2"/>
                        </a:rPr>
                        <a:t>Tổng</a:t>
                      </a:r>
                      <a:r>
                        <a:rPr lang="en-US" sz="2400" baseline="0" dirty="0">
                          <a:latin typeface="Times New Roman" pitchFamily="18" charset="0"/>
                          <a:cs typeface="Times New Roman" pitchFamily="18" charset="0"/>
                          <a:sym typeface="Wingdings" pitchFamily="2" charset="2"/>
                        </a:rPr>
                        <a:t> </a:t>
                      </a:r>
                      <a:r>
                        <a:rPr lang="en-US" sz="2400" baseline="0">
                          <a:latin typeface="Times New Roman" pitchFamily="18" charset="0"/>
                          <a:cs typeface="Times New Roman" pitchFamily="18" charset="0"/>
                          <a:sym typeface="Wingdings" pitchFamily="2" charset="2"/>
                        </a:rPr>
                        <a:t>=8”</a:t>
                      </a:r>
                    </a:p>
                    <a:p>
                      <a:r>
                        <a:rPr lang="en-US" sz="2400" baseline="0">
                          <a:latin typeface="Times New Roman" pitchFamily="18" charset="0"/>
                          <a:cs typeface="Times New Roman" pitchFamily="18" charset="0"/>
                          <a:sym typeface="Wingdings" pitchFamily="2" charset="2"/>
                        </a:rPr>
                        <a:t>Ví dụ 3: 10 + 12 = 22</a:t>
                      </a:r>
                    </a:p>
                  </a:txBody>
                  <a:tcPr marL="68585" marR="68585" marT="34279" marB="34279"/>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E03D9855-BADF-4717-899E-808059B825AC}"/>
              </a:ext>
            </a:extLst>
          </p:cNvPr>
          <p:cNvSpPr>
            <a:spLocks noGrp="1"/>
          </p:cNvSpPr>
          <p:nvPr>
            <p:ph type="sldNum" sz="quarter" idx="12"/>
          </p:nvPr>
        </p:nvSpPr>
        <p:spPr/>
        <p:txBody>
          <a:bodyPr/>
          <a:lstStyle/>
          <a:p>
            <a:fld id="{FE1236C6-0024-4286-AA03-0A6E67CE63D4}" type="slidenum">
              <a:rPr lang="en-US" smtClean="0"/>
              <a:t>68</a:t>
            </a:fld>
            <a:endParaRPr lang="en-US"/>
          </a:p>
        </p:txBody>
      </p:sp>
    </p:spTree>
    <p:extLst>
      <p:ext uri="{BB962C8B-B14F-4D97-AF65-F5344CB8AC3E}">
        <p14:creationId xmlns:p14="http://schemas.microsoft.com/office/powerpoint/2010/main" val="182354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69</a:t>
            </a:fld>
            <a:endParaRPr lang="en-US" altLang="en-US" sz="1400" b="1">
              <a:solidFill>
                <a:schemeClr val="bg1"/>
              </a:solidFill>
              <a:latin typeface="Courier New" pitchFamily="49" charset="0"/>
              <a:cs typeface="Courier New" pitchFamily="49" charset="0"/>
            </a:endParaRPr>
          </a:p>
        </p:txBody>
      </p:sp>
      <p:sp>
        <p:nvSpPr>
          <p:cNvPr id="7" name="Title 2"/>
          <p:cNvSpPr>
            <a:spLocks noGrp="1"/>
          </p:cNvSpPr>
          <p:nvPr>
            <p:ph type="title"/>
          </p:nvPr>
        </p:nvSpPr>
        <p:spPr>
          <a:xfrm>
            <a:off x="98676" y="28282"/>
            <a:ext cx="12093324" cy="1008668"/>
          </a:xfrm>
        </p:spPr>
        <p:txBody>
          <a:bodyPr>
            <a:normAutofit/>
          </a:bodyPr>
          <a:lstStyle/>
          <a:p>
            <a:r>
              <a:rPr lang="en-US" sz="3200"/>
              <a:t>6.4.3. Các biểu thức</a:t>
            </a:r>
            <a:endParaRPr lang="en-US" sz="2900"/>
          </a:p>
        </p:txBody>
      </p:sp>
      <p:sp>
        <p:nvSpPr>
          <p:cNvPr id="5" name="Content Placeholder 1"/>
          <p:cNvSpPr>
            <a:spLocks noGrp="1"/>
          </p:cNvSpPr>
          <p:nvPr>
            <p:ph idx="1"/>
          </p:nvPr>
        </p:nvSpPr>
        <p:spPr>
          <a:xfrm>
            <a:off x="612744" y="1112363"/>
            <a:ext cx="10977894" cy="5247494"/>
          </a:xfrm>
        </p:spPr>
        <p:txBody>
          <a:bodyPr>
            <a:noAutofit/>
          </a:bodyPr>
          <a:lstStyle/>
          <a:p>
            <a:pPr marL="463550" indent="-371475">
              <a:buClr>
                <a:schemeClr val="accent6">
                  <a:lumMod val="75000"/>
                </a:schemeClr>
              </a:buClr>
              <a:defRPr/>
            </a:pPr>
            <a:r>
              <a:rPr lang="en-US" sz="2800">
                <a:latin typeface="Times" charset="0"/>
                <a:ea typeface="Times" charset="0"/>
                <a:cs typeface="Times" charset="0"/>
              </a:rPr>
              <a:t>Logical operations</a:t>
            </a:r>
          </a:p>
          <a:p>
            <a:pPr marL="92075" indent="0">
              <a:buClr>
                <a:schemeClr val="accent6">
                  <a:lumMod val="75000"/>
                </a:schemeClr>
              </a:buClr>
              <a:buNone/>
              <a:defRPr/>
            </a:pPr>
            <a:endParaRPr lang="en-US" sz="2800">
              <a:latin typeface="Times" charset="0"/>
              <a:ea typeface="Times" charset="0"/>
              <a:cs typeface="Times"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2846120296"/>
              </p:ext>
            </p:extLst>
          </p:nvPr>
        </p:nvGraphicFramePr>
        <p:xfrm>
          <a:off x="3386654" y="1828800"/>
          <a:ext cx="5359003" cy="1737360"/>
        </p:xfrm>
        <a:graphic>
          <a:graphicData uri="http://schemas.openxmlformats.org/drawingml/2006/table">
            <a:tbl>
              <a:tblPr firstRow="1" bandRow="1">
                <a:tableStyleId>{5940675A-B579-460E-94D1-54222C63F5DA}</a:tableStyleId>
              </a:tblPr>
              <a:tblGrid>
                <a:gridCol w="749075">
                  <a:extLst>
                    <a:ext uri="{9D8B030D-6E8A-4147-A177-3AD203B41FA5}">
                      <a16:colId xmlns:a16="http://schemas.microsoft.com/office/drawing/2014/main" val="20000"/>
                    </a:ext>
                  </a:extLst>
                </a:gridCol>
                <a:gridCol w="2476518">
                  <a:extLst>
                    <a:ext uri="{9D8B030D-6E8A-4147-A177-3AD203B41FA5}">
                      <a16:colId xmlns:a16="http://schemas.microsoft.com/office/drawing/2014/main" val="20001"/>
                    </a:ext>
                  </a:extLst>
                </a:gridCol>
                <a:gridCol w="2133410">
                  <a:extLst>
                    <a:ext uri="{9D8B030D-6E8A-4147-A177-3AD203B41FA5}">
                      <a16:colId xmlns:a16="http://schemas.microsoft.com/office/drawing/2014/main" val="20002"/>
                    </a:ext>
                  </a:extLst>
                </a:gridCol>
              </a:tblGrid>
              <a:tr h="434340">
                <a:tc>
                  <a:txBody>
                    <a:bodyPr/>
                    <a:lstStyle/>
                    <a:p>
                      <a:pPr algn="ctr"/>
                      <a:r>
                        <a:rPr lang="en-US" sz="2400" dirty="0" err="1">
                          <a:latin typeface="Times New Roman" pitchFamily="18" charset="0"/>
                          <a:cs typeface="Times New Roman" pitchFamily="18" charset="0"/>
                        </a:rPr>
                        <a:t>Stt</a:t>
                      </a:r>
                      <a:endParaRPr lang="en-US" sz="2400" dirty="0">
                        <a:latin typeface="Times New Roman" pitchFamily="18" charset="0"/>
                        <a:cs typeface="Times New Roman" pitchFamily="18" charset="0"/>
                      </a:endParaRPr>
                    </a:p>
                  </a:txBody>
                  <a:tcPr marL="68574" marR="68574" marT="34290" marB="34290"/>
                </a:tc>
                <a:tc>
                  <a:txBody>
                    <a:bodyPr/>
                    <a:lstStyle/>
                    <a:p>
                      <a:pPr algn="ctr"/>
                      <a:r>
                        <a:rPr lang="en-US" sz="2400" dirty="0" err="1">
                          <a:latin typeface="Times New Roman" pitchFamily="18" charset="0"/>
                          <a:cs typeface="Times New Roman" pitchFamily="18" charset="0"/>
                        </a:rPr>
                        <a:t>Ký</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hiệu</a:t>
                      </a:r>
                      <a:endParaRPr lang="en-US" sz="2400" dirty="0">
                        <a:latin typeface="Times New Roman" pitchFamily="18" charset="0"/>
                        <a:cs typeface="Times New Roman" pitchFamily="18" charset="0"/>
                      </a:endParaRPr>
                    </a:p>
                  </a:txBody>
                  <a:tcPr marL="68574" marR="68574" marT="34290" marB="34290"/>
                </a:tc>
                <a:tc>
                  <a:txBody>
                    <a:bodyPr/>
                    <a:lstStyle/>
                    <a:p>
                      <a:pPr algn="ctr"/>
                      <a:r>
                        <a:rPr lang="en-US" sz="2400" dirty="0" err="1">
                          <a:latin typeface="Times New Roman" pitchFamily="18" charset="0"/>
                          <a:cs typeface="Times New Roman" pitchFamily="18" charset="0"/>
                        </a:rPr>
                        <a:t>Mô</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tả</a:t>
                      </a:r>
                      <a:endParaRPr lang="en-US" sz="2400" dirty="0">
                        <a:latin typeface="Times New Roman" pitchFamily="18" charset="0"/>
                        <a:cs typeface="Times New Roman" pitchFamily="18" charset="0"/>
                      </a:endParaRPr>
                    </a:p>
                  </a:txBody>
                  <a:tcPr marL="68574" marR="68574" marT="34290" marB="34290"/>
                </a:tc>
                <a:extLst>
                  <a:ext uri="{0D108BD9-81ED-4DB2-BD59-A6C34878D82A}">
                    <a16:rowId xmlns:a16="http://schemas.microsoft.com/office/drawing/2014/main" val="10000"/>
                  </a:ext>
                </a:extLst>
              </a:tr>
              <a:tr h="434340">
                <a:tc>
                  <a:txBody>
                    <a:bodyPr/>
                    <a:lstStyle/>
                    <a:p>
                      <a:r>
                        <a:rPr lang="en-US" sz="2400" dirty="0">
                          <a:latin typeface="Times New Roman" pitchFamily="18" charset="0"/>
                          <a:cs typeface="Times New Roman" pitchFamily="18" charset="0"/>
                        </a:rPr>
                        <a:t>1</a:t>
                      </a:r>
                    </a:p>
                  </a:txBody>
                  <a:tcPr marL="68574" marR="68574" marT="34290" marB="34290" anchor="ctr"/>
                </a:tc>
                <a:tc>
                  <a:txBody>
                    <a:bodyPr/>
                    <a:lstStyle/>
                    <a:p>
                      <a:r>
                        <a:rPr lang="en-US" sz="2400" dirty="0">
                          <a:latin typeface="Times New Roman" pitchFamily="18" charset="0"/>
                          <a:cs typeface="Times New Roman" pitchFamily="18" charset="0"/>
                        </a:rPr>
                        <a:t>Not </a:t>
                      </a:r>
                      <a:r>
                        <a:rPr lang="en-US" sz="2400" dirty="0" err="1">
                          <a:latin typeface="Times New Roman" pitchFamily="18" charset="0"/>
                          <a:cs typeface="Times New Roman" pitchFamily="18" charset="0"/>
                        </a:rPr>
                        <a:t>hoặc</a:t>
                      </a:r>
                      <a:r>
                        <a:rPr lang="en-US" sz="2400" baseline="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marL="68574" marR="68574" marT="34290" marB="34290"/>
                </a:tc>
                <a:tc>
                  <a:txBody>
                    <a:bodyPr/>
                    <a:lstStyle/>
                    <a:p>
                      <a:r>
                        <a:rPr lang="en-US" sz="2400">
                          <a:latin typeface="Times New Roman" pitchFamily="18" charset="0"/>
                          <a:cs typeface="Times New Roman" pitchFamily="18" charset="0"/>
                        </a:rPr>
                        <a:t>Phủ</a:t>
                      </a:r>
                      <a:r>
                        <a:rPr lang="en-US" sz="2400" baseline="0">
                          <a:latin typeface="Times New Roman" pitchFamily="18" charset="0"/>
                          <a:cs typeface="Times New Roman" pitchFamily="18" charset="0"/>
                        </a:rPr>
                        <a:t> định</a:t>
                      </a:r>
                      <a:endParaRPr lang="en-US" sz="2400" dirty="0">
                        <a:latin typeface="Times New Roman" pitchFamily="18" charset="0"/>
                        <a:cs typeface="Times New Roman" pitchFamily="18" charset="0"/>
                      </a:endParaRPr>
                    </a:p>
                  </a:txBody>
                  <a:tcPr marL="68574" marR="68574" marT="34290" marB="34290"/>
                </a:tc>
                <a:extLst>
                  <a:ext uri="{0D108BD9-81ED-4DB2-BD59-A6C34878D82A}">
                    <a16:rowId xmlns:a16="http://schemas.microsoft.com/office/drawing/2014/main" val="10001"/>
                  </a:ext>
                </a:extLst>
              </a:tr>
              <a:tr h="434340">
                <a:tc>
                  <a:txBody>
                    <a:bodyPr/>
                    <a:lstStyle/>
                    <a:p>
                      <a:r>
                        <a:rPr lang="en-US" sz="2400" dirty="0">
                          <a:latin typeface="Times New Roman" pitchFamily="18" charset="0"/>
                          <a:cs typeface="Times New Roman" pitchFamily="18" charset="0"/>
                        </a:rPr>
                        <a:t>2</a:t>
                      </a:r>
                    </a:p>
                  </a:txBody>
                  <a:tcPr marL="68574" marR="68574" marT="34290" marB="34290" anchor="ctr"/>
                </a:tc>
                <a:tc>
                  <a:txBody>
                    <a:bodyPr/>
                    <a:lstStyle/>
                    <a:p>
                      <a:r>
                        <a:rPr lang="en-US" sz="2400" dirty="0">
                          <a:latin typeface="Times New Roman" pitchFamily="18" charset="0"/>
                          <a:cs typeface="Times New Roman" pitchFamily="18" charset="0"/>
                        </a:rPr>
                        <a:t>And </a:t>
                      </a:r>
                      <a:r>
                        <a:rPr lang="en-US" sz="2400" dirty="0" err="1">
                          <a:latin typeface="Times New Roman" pitchFamily="18" charset="0"/>
                          <a:cs typeface="Times New Roman" pitchFamily="18" charset="0"/>
                        </a:rPr>
                        <a:t>hoặc</a:t>
                      </a:r>
                      <a:r>
                        <a:rPr lang="en-US" sz="2400" baseline="0" dirty="0">
                          <a:latin typeface="Times New Roman" pitchFamily="18" charset="0"/>
                          <a:cs typeface="Times New Roman" pitchFamily="18" charset="0"/>
                        </a:rPr>
                        <a:t> &amp;&amp;</a:t>
                      </a:r>
                      <a:endParaRPr lang="en-US" sz="2400" dirty="0">
                        <a:latin typeface="Times New Roman" pitchFamily="18" charset="0"/>
                        <a:cs typeface="Times New Roman" pitchFamily="18" charset="0"/>
                      </a:endParaRPr>
                    </a:p>
                  </a:txBody>
                  <a:tcPr marL="68574" marR="68574" marT="34290" marB="34290"/>
                </a:tc>
                <a:tc>
                  <a:txBody>
                    <a:bodyPr/>
                    <a:lstStyle/>
                    <a:p>
                      <a:r>
                        <a:rPr lang="en-US" sz="2400">
                          <a:latin typeface="Times New Roman" pitchFamily="18" charset="0"/>
                          <a:cs typeface="Times New Roman" pitchFamily="18" charset="0"/>
                        </a:rPr>
                        <a:t>Và</a:t>
                      </a:r>
                      <a:endParaRPr lang="en-US" sz="2400" dirty="0">
                        <a:latin typeface="Times New Roman" pitchFamily="18" charset="0"/>
                        <a:cs typeface="Times New Roman" pitchFamily="18" charset="0"/>
                      </a:endParaRPr>
                    </a:p>
                  </a:txBody>
                  <a:tcPr marL="68574" marR="68574" marT="34290" marB="34290"/>
                </a:tc>
                <a:extLst>
                  <a:ext uri="{0D108BD9-81ED-4DB2-BD59-A6C34878D82A}">
                    <a16:rowId xmlns:a16="http://schemas.microsoft.com/office/drawing/2014/main" val="10002"/>
                  </a:ext>
                </a:extLst>
              </a:tr>
              <a:tr h="434340">
                <a:tc>
                  <a:txBody>
                    <a:bodyPr/>
                    <a:lstStyle/>
                    <a:p>
                      <a:r>
                        <a:rPr lang="en-US" sz="2400" dirty="0">
                          <a:latin typeface="Times New Roman" pitchFamily="18" charset="0"/>
                          <a:cs typeface="Times New Roman" pitchFamily="18" charset="0"/>
                        </a:rPr>
                        <a:t>3</a:t>
                      </a:r>
                    </a:p>
                  </a:txBody>
                  <a:tcPr marL="68574" marR="68574" marT="34290" marB="34290" anchor="ctr"/>
                </a:tc>
                <a:tc>
                  <a:txBody>
                    <a:bodyPr/>
                    <a:lstStyle/>
                    <a:p>
                      <a:r>
                        <a:rPr lang="en-US" sz="2400" dirty="0">
                          <a:latin typeface="Times New Roman" pitchFamily="18" charset="0"/>
                          <a:cs typeface="Times New Roman" pitchFamily="18" charset="0"/>
                        </a:rPr>
                        <a:t>Or </a:t>
                      </a:r>
                      <a:r>
                        <a:rPr lang="en-US" sz="2400" dirty="0" err="1">
                          <a:latin typeface="Times New Roman" pitchFamily="18" charset="0"/>
                          <a:cs typeface="Times New Roman" pitchFamily="18" charset="0"/>
                        </a:rPr>
                        <a:t>hoặc</a:t>
                      </a:r>
                      <a:r>
                        <a:rPr lang="en-US" sz="2400" baseline="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marL="68574" marR="68574" marT="34290" marB="34290"/>
                </a:tc>
                <a:tc>
                  <a:txBody>
                    <a:bodyPr/>
                    <a:lstStyle/>
                    <a:p>
                      <a:r>
                        <a:rPr lang="en-US" sz="2400">
                          <a:latin typeface="Times New Roman" pitchFamily="18" charset="0"/>
                          <a:cs typeface="Times New Roman" pitchFamily="18" charset="0"/>
                        </a:rPr>
                        <a:t>Hay; Hoặc</a:t>
                      </a:r>
                      <a:endParaRPr lang="en-US" sz="2400" dirty="0">
                        <a:latin typeface="Times New Roman" pitchFamily="18" charset="0"/>
                        <a:cs typeface="Times New Roman" pitchFamily="18" charset="0"/>
                      </a:endParaRPr>
                    </a:p>
                  </a:txBody>
                  <a:tcPr marL="68574" marR="68574" marT="34290" marB="34290"/>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9FE29007-F372-4AC8-ADA1-4EF989AC0E5C}"/>
              </a:ext>
            </a:extLst>
          </p:cNvPr>
          <p:cNvSpPr>
            <a:spLocks noGrp="1"/>
          </p:cNvSpPr>
          <p:nvPr>
            <p:ph type="sldNum" sz="quarter" idx="12"/>
          </p:nvPr>
        </p:nvSpPr>
        <p:spPr/>
        <p:txBody>
          <a:bodyPr/>
          <a:lstStyle/>
          <a:p>
            <a:fld id="{FE1236C6-0024-4286-AA03-0A6E67CE63D4}" type="slidenum">
              <a:rPr lang="en-US" smtClean="0"/>
              <a:t>69</a:t>
            </a:fld>
            <a:endParaRPr lang="en-US"/>
          </a:p>
        </p:txBody>
      </p:sp>
    </p:spTree>
    <p:extLst>
      <p:ext uri="{BB962C8B-B14F-4D97-AF65-F5344CB8AC3E}">
        <p14:creationId xmlns:p14="http://schemas.microsoft.com/office/powerpoint/2010/main" val="808781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30245" y="28282"/>
            <a:ext cx="11961755" cy="1008668"/>
          </a:xfrm>
        </p:spPr>
        <p:txBody>
          <a:bodyPr/>
          <a:lstStyle/>
          <a:p>
            <a:r>
              <a:rPr lang="en-US"/>
              <a:t>1. Khái niệm thuật toán</a:t>
            </a:r>
          </a:p>
        </p:txBody>
      </p:sp>
      <p:sp>
        <p:nvSpPr>
          <p:cNvPr id="2" name="Content Placeholder 1"/>
          <p:cNvSpPr>
            <a:spLocks noGrp="1"/>
          </p:cNvSpPr>
          <p:nvPr>
            <p:ph idx="1"/>
          </p:nvPr>
        </p:nvSpPr>
        <p:spPr>
          <a:xfrm>
            <a:off x="612353" y="1036949"/>
            <a:ext cx="10515600" cy="5381509"/>
          </a:xfrm>
        </p:spPr>
        <p:txBody>
          <a:bodyPr>
            <a:normAutofit fontScale="92500" lnSpcReduction="10000"/>
          </a:bodyPr>
          <a:lstStyle/>
          <a:p>
            <a:pPr marL="0" indent="0" algn="just">
              <a:lnSpc>
                <a:spcPct val="150000"/>
              </a:lnSpc>
              <a:buNone/>
            </a:pPr>
            <a:r>
              <a:rPr lang="en-US" sz="3000" b="1"/>
              <a:t>1.2. Các bước giải </a:t>
            </a:r>
            <a:r>
              <a:rPr lang="en-US" sz="3000" b="1">
                <a:solidFill>
                  <a:srgbClr val="FF0000"/>
                </a:solidFill>
              </a:rPr>
              <a:t>bài toán </a:t>
            </a:r>
            <a:r>
              <a:rPr lang="en-US" sz="3000" b="1"/>
              <a:t>bằng máy tính điện tử (tt)</a:t>
            </a:r>
          </a:p>
          <a:p>
            <a:pPr marL="61913" indent="0" algn="just">
              <a:lnSpc>
                <a:spcPct val="150000"/>
              </a:lnSpc>
              <a:buNone/>
            </a:pPr>
            <a:r>
              <a:rPr lang="vi-VN" sz="2600" b="1">
                <a:solidFill>
                  <a:srgbClr val="FF0000"/>
                </a:solidFill>
              </a:rPr>
              <a:t>Bước 2:</a:t>
            </a:r>
            <a:r>
              <a:rPr lang="vi-VN" sz="2600"/>
              <a:t> Lựa chọn hoặc thiết kế</a:t>
            </a:r>
            <a:r>
              <a:rPr lang="en-US" sz="2600"/>
              <a:t> </a:t>
            </a:r>
            <a:r>
              <a:rPr lang="vi-VN" sz="2600"/>
              <a:t>thuật toán</a:t>
            </a:r>
          </a:p>
          <a:p>
            <a:pPr marL="519113" indent="-284163" algn="just">
              <a:lnSpc>
                <a:spcPct val="150000"/>
              </a:lnSpc>
            </a:pPr>
            <a:r>
              <a:rPr lang="vi-VN" sz="2600"/>
              <a:t>Bước lựa chọn và thiết kế thuật toán là bước</a:t>
            </a:r>
            <a:r>
              <a:rPr lang="en-US" sz="2600"/>
              <a:t> </a:t>
            </a:r>
            <a:r>
              <a:rPr lang="vi-VN" sz="2600"/>
              <a:t>quan trọng nhất để giải một bài toán. </a:t>
            </a:r>
          </a:p>
          <a:p>
            <a:pPr marL="519113" indent="-284163" algn="just">
              <a:lnSpc>
                <a:spcPct val="150000"/>
              </a:lnSpc>
            </a:pPr>
            <a:r>
              <a:rPr lang="vi-VN" sz="2600"/>
              <a:t>Mỗi thuật toán chỉ giải một bài toán nào đó, nhưng</a:t>
            </a:r>
            <a:r>
              <a:rPr lang="en-US" sz="2600"/>
              <a:t> </a:t>
            </a:r>
            <a:r>
              <a:rPr lang="vi-VN" sz="2600"/>
              <a:t>có thể có nhiều thuật toán khác nhau cùng giải</a:t>
            </a:r>
            <a:r>
              <a:rPr lang="en-US" sz="2600"/>
              <a:t> </a:t>
            </a:r>
            <a:r>
              <a:rPr lang="vi-VN" sz="2600"/>
              <a:t>một bài toán.</a:t>
            </a:r>
          </a:p>
          <a:p>
            <a:pPr marL="519113" indent="-284163" algn="just">
              <a:lnSpc>
                <a:spcPct val="150000"/>
              </a:lnSpc>
            </a:pPr>
            <a:r>
              <a:rPr lang="vi-VN" sz="2600"/>
              <a:t>Cần chọn một thuật toán phù hợp để giải bài toán</a:t>
            </a:r>
            <a:r>
              <a:rPr lang="en-US" sz="2600"/>
              <a:t> </a:t>
            </a:r>
            <a:r>
              <a:rPr lang="vi-VN" sz="2600"/>
              <a:t>đã cho. </a:t>
            </a:r>
          </a:p>
          <a:p>
            <a:pPr marL="519113" indent="-284163" algn="just">
              <a:lnSpc>
                <a:spcPct val="150000"/>
              </a:lnSpc>
            </a:pPr>
            <a:r>
              <a:rPr lang="vi-VN" sz="2600"/>
              <a:t>Khi lựa chọn thuật toán người ta thường quan tâm</a:t>
            </a:r>
            <a:r>
              <a:rPr lang="en-US" sz="2600"/>
              <a:t> </a:t>
            </a:r>
            <a:r>
              <a:rPr lang="vi-VN" sz="2600"/>
              <a:t>đến các tài nguyên như: giờ CPU, số lượng ô</a:t>
            </a:r>
            <a:r>
              <a:rPr lang="en-US" sz="2600"/>
              <a:t> </a:t>
            </a:r>
            <a:r>
              <a:rPr lang="vi-VN" sz="2600"/>
              <a:t>nhớ,...</a:t>
            </a:r>
            <a:endParaRPr lang="en-US" sz="26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7</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B5BECD66-996A-4DA5-BFF7-74787DBEF31E}"/>
              </a:ext>
            </a:extLst>
          </p:cNvPr>
          <p:cNvSpPr>
            <a:spLocks noGrp="1"/>
          </p:cNvSpPr>
          <p:nvPr>
            <p:ph type="sldNum" sz="quarter" idx="12"/>
          </p:nvPr>
        </p:nvSpPr>
        <p:spPr/>
        <p:txBody>
          <a:bodyPr/>
          <a:lstStyle/>
          <a:p>
            <a:fld id="{FE1236C6-0024-4286-AA03-0A6E67CE63D4}" type="slidenum">
              <a:rPr lang="en-US" smtClean="0"/>
              <a:t>7</a:t>
            </a:fld>
            <a:endParaRPr lang="en-US"/>
          </a:p>
        </p:txBody>
      </p:sp>
    </p:spTree>
    <p:extLst>
      <p:ext uri="{BB962C8B-B14F-4D97-AF65-F5344CB8AC3E}">
        <p14:creationId xmlns:p14="http://schemas.microsoft.com/office/powerpoint/2010/main" val="31974553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70</a:t>
            </a:fld>
            <a:endParaRPr lang="en-US" altLang="en-US" sz="1400" b="1">
              <a:solidFill>
                <a:schemeClr val="bg1"/>
              </a:solidFill>
              <a:latin typeface="Courier New" pitchFamily="49" charset="0"/>
              <a:cs typeface="Courier New" pitchFamily="49" charset="0"/>
            </a:endParaRPr>
          </a:p>
        </p:txBody>
      </p:sp>
      <p:sp>
        <p:nvSpPr>
          <p:cNvPr id="7" name="Title 2"/>
          <p:cNvSpPr>
            <a:spLocks noGrp="1"/>
          </p:cNvSpPr>
          <p:nvPr>
            <p:ph type="title"/>
          </p:nvPr>
        </p:nvSpPr>
        <p:spPr>
          <a:xfrm>
            <a:off x="98676" y="28282"/>
            <a:ext cx="12093324" cy="1008668"/>
          </a:xfrm>
        </p:spPr>
        <p:txBody>
          <a:bodyPr>
            <a:normAutofit/>
          </a:bodyPr>
          <a:lstStyle/>
          <a:p>
            <a:r>
              <a:rPr lang="en-US" sz="3200"/>
              <a:t>6.4.3. Các biểu thức</a:t>
            </a:r>
            <a:endParaRPr lang="en-US" sz="2900"/>
          </a:p>
        </p:txBody>
      </p:sp>
      <p:sp>
        <p:nvSpPr>
          <p:cNvPr id="5" name="Content Placeholder 1"/>
          <p:cNvSpPr>
            <a:spLocks noGrp="1"/>
          </p:cNvSpPr>
          <p:nvPr>
            <p:ph idx="1"/>
          </p:nvPr>
        </p:nvSpPr>
        <p:spPr>
          <a:xfrm>
            <a:off x="612744" y="1112363"/>
            <a:ext cx="10977894" cy="5247494"/>
          </a:xfrm>
        </p:spPr>
        <p:txBody>
          <a:bodyPr>
            <a:noAutofit/>
          </a:bodyPr>
          <a:lstStyle/>
          <a:p>
            <a:pPr marL="463550" indent="-371475">
              <a:buClr>
                <a:schemeClr val="accent6">
                  <a:lumMod val="75000"/>
                </a:schemeClr>
              </a:buClr>
              <a:defRPr/>
            </a:pPr>
            <a:r>
              <a:rPr lang="en-US" sz="2800">
                <a:latin typeface="Times" charset="0"/>
                <a:ea typeface="Times" charset="0"/>
                <a:cs typeface="Times" charset="0"/>
              </a:rPr>
              <a:t>Comparison operations</a:t>
            </a:r>
          </a:p>
          <a:p>
            <a:pPr marL="92075" indent="0">
              <a:buClr>
                <a:schemeClr val="accent6">
                  <a:lumMod val="75000"/>
                </a:schemeClr>
              </a:buClr>
              <a:buNone/>
              <a:defRPr/>
            </a:pPr>
            <a:endParaRPr lang="en-US" sz="2800" dirty="0">
              <a:latin typeface="Times" charset="0"/>
              <a:ea typeface="Times" charset="0"/>
              <a:cs typeface="Times"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3643482534"/>
              </p:ext>
            </p:extLst>
          </p:nvPr>
        </p:nvGraphicFramePr>
        <p:xfrm>
          <a:off x="3621936" y="1954224"/>
          <a:ext cx="4797029" cy="3040856"/>
        </p:xfrm>
        <a:graphic>
          <a:graphicData uri="http://schemas.openxmlformats.org/drawingml/2006/table">
            <a:tbl>
              <a:tblPr firstRow="1" bandRow="1">
                <a:tableStyleId>{5940675A-B579-460E-94D1-54222C63F5DA}</a:tableStyleId>
              </a:tblPr>
              <a:tblGrid>
                <a:gridCol w="627760">
                  <a:extLst>
                    <a:ext uri="{9D8B030D-6E8A-4147-A177-3AD203B41FA5}">
                      <a16:colId xmlns:a16="http://schemas.microsoft.com/office/drawing/2014/main" val="20000"/>
                    </a:ext>
                  </a:extLst>
                </a:gridCol>
                <a:gridCol w="1292195">
                  <a:extLst>
                    <a:ext uri="{9D8B030D-6E8A-4147-A177-3AD203B41FA5}">
                      <a16:colId xmlns:a16="http://schemas.microsoft.com/office/drawing/2014/main" val="20001"/>
                    </a:ext>
                  </a:extLst>
                </a:gridCol>
                <a:gridCol w="2877074">
                  <a:extLst>
                    <a:ext uri="{9D8B030D-6E8A-4147-A177-3AD203B41FA5}">
                      <a16:colId xmlns:a16="http://schemas.microsoft.com/office/drawing/2014/main" val="20002"/>
                    </a:ext>
                  </a:extLst>
                </a:gridCol>
              </a:tblGrid>
              <a:tr h="434408">
                <a:tc>
                  <a:txBody>
                    <a:bodyPr/>
                    <a:lstStyle/>
                    <a:p>
                      <a:pPr algn="ctr"/>
                      <a:r>
                        <a:rPr lang="en-US" sz="2400" dirty="0" err="1">
                          <a:latin typeface="Times New Roman" pitchFamily="18" charset="0"/>
                          <a:cs typeface="Times New Roman" pitchFamily="18" charset="0"/>
                        </a:rPr>
                        <a:t>Stt</a:t>
                      </a:r>
                      <a:endParaRPr lang="en-US" sz="2400" dirty="0">
                        <a:latin typeface="Times New Roman" pitchFamily="18" charset="0"/>
                        <a:cs typeface="Times New Roman" pitchFamily="18" charset="0"/>
                      </a:endParaRPr>
                    </a:p>
                  </a:txBody>
                  <a:tcPr marL="68587" marR="68587" marT="34295" marB="34295"/>
                </a:tc>
                <a:tc>
                  <a:txBody>
                    <a:bodyPr/>
                    <a:lstStyle/>
                    <a:p>
                      <a:pPr algn="ctr"/>
                      <a:r>
                        <a:rPr lang="en-US" sz="2400" dirty="0" err="1">
                          <a:latin typeface="Times New Roman" pitchFamily="18" charset="0"/>
                          <a:cs typeface="Times New Roman" pitchFamily="18" charset="0"/>
                        </a:rPr>
                        <a:t>Ký</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hiệu</a:t>
                      </a:r>
                      <a:endParaRPr lang="en-US" sz="2400" dirty="0">
                        <a:latin typeface="Times New Roman" pitchFamily="18" charset="0"/>
                        <a:cs typeface="Times New Roman" pitchFamily="18" charset="0"/>
                      </a:endParaRPr>
                    </a:p>
                  </a:txBody>
                  <a:tcPr marL="68587" marR="68587" marT="34295" marB="34295"/>
                </a:tc>
                <a:tc>
                  <a:txBody>
                    <a:bodyPr/>
                    <a:lstStyle/>
                    <a:p>
                      <a:pPr algn="ctr"/>
                      <a:r>
                        <a:rPr lang="en-US" sz="2400" dirty="0" err="1">
                          <a:latin typeface="Times New Roman" pitchFamily="18" charset="0"/>
                          <a:cs typeface="Times New Roman" pitchFamily="18" charset="0"/>
                        </a:rPr>
                        <a:t>Mô</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tả</a:t>
                      </a:r>
                      <a:endParaRPr lang="en-US" sz="2400" dirty="0">
                        <a:latin typeface="Times New Roman" pitchFamily="18" charset="0"/>
                        <a:cs typeface="Times New Roman" pitchFamily="18" charset="0"/>
                      </a:endParaRPr>
                    </a:p>
                  </a:txBody>
                  <a:tcPr marL="68587" marR="68587" marT="34295" marB="34295"/>
                </a:tc>
                <a:extLst>
                  <a:ext uri="{0D108BD9-81ED-4DB2-BD59-A6C34878D82A}">
                    <a16:rowId xmlns:a16="http://schemas.microsoft.com/office/drawing/2014/main" val="10000"/>
                  </a:ext>
                </a:extLst>
              </a:tr>
              <a:tr h="434408">
                <a:tc>
                  <a:txBody>
                    <a:bodyPr/>
                    <a:lstStyle/>
                    <a:p>
                      <a:pPr algn="ctr"/>
                      <a:r>
                        <a:rPr lang="en-US" sz="2400" dirty="0">
                          <a:latin typeface="Times New Roman" pitchFamily="18" charset="0"/>
                          <a:cs typeface="Times New Roman" pitchFamily="18" charset="0"/>
                        </a:rPr>
                        <a:t>1</a:t>
                      </a:r>
                    </a:p>
                  </a:txBody>
                  <a:tcPr marL="68587" marR="68587" marT="34295" marB="34295"/>
                </a:tc>
                <a:tc>
                  <a:txBody>
                    <a:bodyPr/>
                    <a:lstStyle/>
                    <a:p>
                      <a:pPr algn="ctr"/>
                      <a:r>
                        <a:rPr lang="en-US" sz="2400" dirty="0">
                          <a:latin typeface="Times New Roman" pitchFamily="18" charset="0"/>
                          <a:cs typeface="Times New Roman" pitchFamily="18" charset="0"/>
                        </a:rPr>
                        <a:t>=</a:t>
                      </a:r>
                    </a:p>
                  </a:txBody>
                  <a:tcPr marL="68587" marR="68587" marT="34295" marB="34295"/>
                </a:tc>
                <a:tc>
                  <a:txBody>
                    <a:bodyPr/>
                    <a:lstStyle/>
                    <a:p>
                      <a:r>
                        <a:rPr lang="en-US" sz="2400" dirty="0" err="1">
                          <a:latin typeface="Times New Roman" pitchFamily="18" charset="0"/>
                          <a:cs typeface="Times New Roman" pitchFamily="18" charset="0"/>
                        </a:rPr>
                        <a:t>Bằng</a:t>
                      </a:r>
                      <a:endParaRPr lang="en-US" sz="2400" dirty="0">
                        <a:latin typeface="Times New Roman" pitchFamily="18" charset="0"/>
                        <a:cs typeface="Times New Roman" pitchFamily="18" charset="0"/>
                      </a:endParaRPr>
                    </a:p>
                  </a:txBody>
                  <a:tcPr marL="68587" marR="68587" marT="34295" marB="34295"/>
                </a:tc>
                <a:extLst>
                  <a:ext uri="{0D108BD9-81ED-4DB2-BD59-A6C34878D82A}">
                    <a16:rowId xmlns:a16="http://schemas.microsoft.com/office/drawing/2014/main" val="10001"/>
                  </a:ext>
                </a:extLst>
              </a:tr>
              <a:tr h="434408">
                <a:tc>
                  <a:txBody>
                    <a:bodyPr/>
                    <a:lstStyle/>
                    <a:p>
                      <a:pPr algn="ctr"/>
                      <a:r>
                        <a:rPr lang="en-US" sz="2400" dirty="0">
                          <a:latin typeface="Times New Roman" pitchFamily="18" charset="0"/>
                          <a:cs typeface="Times New Roman" pitchFamily="18" charset="0"/>
                        </a:rPr>
                        <a:t>2</a:t>
                      </a:r>
                    </a:p>
                  </a:txBody>
                  <a:tcPr marL="68587" marR="68587" marT="34295" marB="34295"/>
                </a:tc>
                <a:tc>
                  <a:txBody>
                    <a:bodyPr/>
                    <a:lstStyle/>
                    <a:p>
                      <a:pPr algn="ctr"/>
                      <a:r>
                        <a:rPr lang="en-US" sz="2400" dirty="0">
                          <a:latin typeface="Times New Roman" pitchFamily="18" charset="0"/>
                          <a:cs typeface="Times New Roman" pitchFamily="18" charset="0"/>
                        </a:rPr>
                        <a:t>&gt;</a:t>
                      </a:r>
                    </a:p>
                  </a:txBody>
                  <a:tcPr marL="68587" marR="68587" marT="34295" marB="34295"/>
                </a:tc>
                <a:tc>
                  <a:txBody>
                    <a:bodyPr/>
                    <a:lstStyle/>
                    <a:p>
                      <a:r>
                        <a:rPr lang="en-US" sz="2400" dirty="0" err="1">
                          <a:latin typeface="Times New Roman" pitchFamily="18" charset="0"/>
                          <a:cs typeface="Times New Roman" pitchFamily="18" charset="0"/>
                        </a:rPr>
                        <a:t>Lớn</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hơn</a:t>
                      </a:r>
                      <a:endParaRPr lang="en-US" sz="2400" dirty="0">
                        <a:latin typeface="Times New Roman" pitchFamily="18" charset="0"/>
                        <a:cs typeface="Times New Roman" pitchFamily="18" charset="0"/>
                      </a:endParaRPr>
                    </a:p>
                  </a:txBody>
                  <a:tcPr marL="68587" marR="68587" marT="34295" marB="34295"/>
                </a:tc>
                <a:extLst>
                  <a:ext uri="{0D108BD9-81ED-4DB2-BD59-A6C34878D82A}">
                    <a16:rowId xmlns:a16="http://schemas.microsoft.com/office/drawing/2014/main" val="10002"/>
                  </a:ext>
                </a:extLst>
              </a:tr>
              <a:tr h="434408">
                <a:tc>
                  <a:txBody>
                    <a:bodyPr/>
                    <a:lstStyle/>
                    <a:p>
                      <a:pPr algn="ctr"/>
                      <a:r>
                        <a:rPr lang="en-US" sz="2400" dirty="0">
                          <a:latin typeface="Times New Roman" pitchFamily="18" charset="0"/>
                          <a:cs typeface="Times New Roman" pitchFamily="18" charset="0"/>
                        </a:rPr>
                        <a:t>3</a:t>
                      </a:r>
                    </a:p>
                  </a:txBody>
                  <a:tcPr marL="68587" marR="68587" marT="34295" marB="34295"/>
                </a:tc>
                <a:tc>
                  <a:txBody>
                    <a:bodyPr/>
                    <a:lstStyle/>
                    <a:p>
                      <a:pPr algn="ctr"/>
                      <a:r>
                        <a:rPr lang="en-US" sz="2400" dirty="0">
                          <a:latin typeface="Times New Roman" pitchFamily="18" charset="0"/>
                          <a:cs typeface="Times New Roman" pitchFamily="18" charset="0"/>
                        </a:rPr>
                        <a:t>&lt;</a:t>
                      </a:r>
                    </a:p>
                  </a:txBody>
                  <a:tcPr marL="68587" marR="68587" marT="34295" marB="34295"/>
                </a:tc>
                <a:tc>
                  <a:txBody>
                    <a:bodyPr/>
                    <a:lstStyle/>
                    <a:p>
                      <a:r>
                        <a:rPr lang="en-US" sz="2400" dirty="0" err="1">
                          <a:latin typeface="Times New Roman" pitchFamily="18" charset="0"/>
                          <a:cs typeface="Times New Roman" pitchFamily="18" charset="0"/>
                        </a:rPr>
                        <a:t>Nhỏ</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hơn</a:t>
                      </a:r>
                      <a:endParaRPr lang="en-US" sz="2400" dirty="0">
                        <a:latin typeface="Times New Roman" pitchFamily="18" charset="0"/>
                        <a:cs typeface="Times New Roman" pitchFamily="18" charset="0"/>
                      </a:endParaRPr>
                    </a:p>
                  </a:txBody>
                  <a:tcPr marL="68587" marR="68587" marT="34295" marB="34295"/>
                </a:tc>
                <a:extLst>
                  <a:ext uri="{0D108BD9-81ED-4DB2-BD59-A6C34878D82A}">
                    <a16:rowId xmlns:a16="http://schemas.microsoft.com/office/drawing/2014/main" val="10003"/>
                  </a:ext>
                </a:extLst>
              </a:tr>
              <a:tr h="434408">
                <a:tc>
                  <a:txBody>
                    <a:bodyPr/>
                    <a:lstStyle/>
                    <a:p>
                      <a:pPr algn="ctr"/>
                      <a:r>
                        <a:rPr lang="en-US" sz="2400" dirty="0">
                          <a:latin typeface="Times New Roman" pitchFamily="18" charset="0"/>
                          <a:cs typeface="Times New Roman" pitchFamily="18" charset="0"/>
                        </a:rPr>
                        <a:t>4</a:t>
                      </a:r>
                    </a:p>
                  </a:txBody>
                  <a:tcPr marL="68587" marR="68587" marT="34295" marB="34295"/>
                </a:tc>
                <a:tc>
                  <a:txBody>
                    <a:bodyPr/>
                    <a:lstStyle/>
                    <a:p>
                      <a:pPr algn="ctr"/>
                      <a:r>
                        <a:rPr lang="en-US" sz="2400" dirty="0">
                          <a:latin typeface="Times New Roman" pitchFamily="18" charset="0"/>
                          <a:cs typeface="Times New Roman" pitchFamily="18" charset="0"/>
                        </a:rPr>
                        <a:t>&gt;=</a:t>
                      </a:r>
                    </a:p>
                  </a:txBody>
                  <a:tcPr marL="68587" marR="68587" marT="34295" marB="34295"/>
                </a:tc>
                <a:tc>
                  <a:txBody>
                    <a:bodyPr/>
                    <a:lstStyle/>
                    <a:p>
                      <a:r>
                        <a:rPr lang="en-US" sz="2400" dirty="0" err="1">
                          <a:latin typeface="Times New Roman" pitchFamily="18" charset="0"/>
                          <a:cs typeface="Times New Roman" pitchFamily="18" charset="0"/>
                        </a:rPr>
                        <a:t>Lớn</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hơn</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hoặc</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bằng</a:t>
                      </a:r>
                      <a:endParaRPr lang="en-US" sz="2400" dirty="0">
                        <a:latin typeface="Times New Roman" pitchFamily="18" charset="0"/>
                        <a:cs typeface="Times New Roman" pitchFamily="18" charset="0"/>
                      </a:endParaRPr>
                    </a:p>
                  </a:txBody>
                  <a:tcPr marL="68587" marR="68587" marT="34295" marB="34295"/>
                </a:tc>
                <a:extLst>
                  <a:ext uri="{0D108BD9-81ED-4DB2-BD59-A6C34878D82A}">
                    <a16:rowId xmlns:a16="http://schemas.microsoft.com/office/drawing/2014/main" val="10004"/>
                  </a:ext>
                </a:extLst>
              </a:tr>
              <a:tr h="434408">
                <a:tc>
                  <a:txBody>
                    <a:bodyPr/>
                    <a:lstStyle/>
                    <a:p>
                      <a:pPr algn="ctr"/>
                      <a:r>
                        <a:rPr lang="en-US" sz="2400" dirty="0">
                          <a:latin typeface="Times New Roman" pitchFamily="18" charset="0"/>
                          <a:cs typeface="Times New Roman" pitchFamily="18" charset="0"/>
                        </a:rPr>
                        <a:t>5</a:t>
                      </a:r>
                    </a:p>
                  </a:txBody>
                  <a:tcPr marL="68587" marR="68587" marT="34295" marB="34295"/>
                </a:tc>
                <a:tc>
                  <a:txBody>
                    <a:bodyPr/>
                    <a:lstStyle/>
                    <a:p>
                      <a:pPr algn="ctr"/>
                      <a:r>
                        <a:rPr lang="en-US" sz="2400" dirty="0">
                          <a:latin typeface="Times New Roman" pitchFamily="18" charset="0"/>
                          <a:cs typeface="Times New Roman" pitchFamily="18" charset="0"/>
                        </a:rPr>
                        <a:t>&lt;=</a:t>
                      </a:r>
                    </a:p>
                  </a:txBody>
                  <a:tcPr marL="68587" marR="68587" marT="34295" marB="34295"/>
                </a:tc>
                <a:tc>
                  <a:txBody>
                    <a:bodyPr/>
                    <a:lstStyle/>
                    <a:p>
                      <a:r>
                        <a:rPr lang="en-US" sz="2400" dirty="0" err="1">
                          <a:latin typeface="Times New Roman" pitchFamily="18" charset="0"/>
                          <a:cs typeface="Times New Roman" pitchFamily="18" charset="0"/>
                        </a:rPr>
                        <a:t>Nhỏ</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hơn</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hoặc</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bằng</a:t>
                      </a:r>
                      <a:endParaRPr lang="en-US" sz="2400" dirty="0">
                        <a:latin typeface="Times New Roman" pitchFamily="18" charset="0"/>
                        <a:cs typeface="Times New Roman" pitchFamily="18" charset="0"/>
                      </a:endParaRPr>
                    </a:p>
                  </a:txBody>
                  <a:tcPr marL="68587" marR="68587" marT="34295" marB="34295"/>
                </a:tc>
                <a:extLst>
                  <a:ext uri="{0D108BD9-81ED-4DB2-BD59-A6C34878D82A}">
                    <a16:rowId xmlns:a16="http://schemas.microsoft.com/office/drawing/2014/main" val="10005"/>
                  </a:ext>
                </a:extLst>
              </a:tr>
              <a:tr h="434408">
                <a:tc>
                  <a:txBody>
                    <a:bodyPr/>
                    <a:lstStyle/>
                    <a:p>
                      <a:pPr algn="ctr"/>
                      <a:r>
                        <a:rPr lang="en-US" sz="2400" dirty="0">
                          <a:latin typeface="Times New Roman" pitchFamily="18" charset="0"/>
                          <a:cs typeface="Times New Roman" pitchFamily="18" charset="0"/>
                        </a:rPr>
                        <a:t>6</a:t>
                      </a:r>
                    </a:p>
                  </a:txBody>
                  <a:tcPr marL="68587" marR="68587" marT="34295" marB="34295"/>
                </a:tc>
                <a:tc>
                  <a:txBody>
                    <a:bodyPr/>
                    <a:lstStyle/>
                    <a:p>
                      <a:pPr algn="ctr"/>
                      <a:r>
                        <a:rPr lang="en-US" sz="2400">
                          <a:latin typeface="Times New Roman" pitchFamily="18" charset="0"/>
                          <a:cs typeface="Times New Roman" pitchFamily="18" charset="0"/>
                        </a:rPr>
                        <a:t>&lt;&gt;</a:t>
                      </a:r>
                      <a:endParaRPr lang="en-US" sz="2400" dirty="0">
                        <a:latin typeface="Times New Roman" pitchFamily="18" charset="0"/>
                        <a:cs typeface="Times New Roman" pitchFamily="18" charset="0"/>
                      </a:endParaRPr>
                    </a:p>
                  </a:txBody>
                  <a:tcPr marL="68587" marR="68587" marT="34295" marB="34295"/>
                </a:tc>
                <a:tc>
                  <a:txBody>
                    <a:bodyPr/>
                    <a:lstStyle/>
                    <a:p>
                      <a:r>
                        <a:rPr lang="en-US" sz="2400" dirty="0" err="1">
                          <a:latin typeface="Times New Roman" pitchFamily="18" charset="0"/>
                          <a:cs typeface="Times New Roman" pitchFamily="18" charset="0"/>
                        </a:rPr>
                        <a:t>Khác</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không</a:t>
                      </a:r>
                      <a:r>
                        <a:rPr lang="en-US" sz="2400" baseline="0" dirty="0">
                          <a:latin typeface="Times New Roman" pitchFamily="18" charset="0"/>
                          <a:cs typeface="Times New Roman" pitchFamily="18" charset="0"/>
                        </a:rPr>
                        <a:t> </a:t>
                      </a:r>
                      <a:r>
                        <a:rPr lang="en-US" sz="2400" baseline="0" dirty="0" err="1">
                          <a:latin typeface="Times New Roman" pitchFamily="18" charset="0"/>
                          <a:cs typeface="Times New Roman" pitchFamily="18" charset="0"/>
                        </a:rPr>
                        <a:t>bằng</a:t>
                      </a:r>
                      <a:r>
                        <a:rPr lang="en-US" sz="2400" baseline="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txBody>
                  <a:tcPr marL="68587" marR="68587" marT="34295" marB="34295"/>
                </a:tc>
                <a:extLst>
                  <a:ext uri="{0D108BD9-81ED-4DB2-BD59-A6C34878D82A}">
                    <a16:rowId xmlns:a16="http://schemas.microsoft.com/office/drawing/2014/main" val="10006"/>
                  </a:ext>
                </a:extLst>
              </a:tr>
            </a:tbl>
          </a:graphicData>
        </a:graphic>
      </p:graphicFrame>
      <p:sp>
        <p:nvSpPr>
          <p:cNvPr id="2" name="Slide Number Placeholder 1">
            <a:extLst>
              <a:ext uri="{FF2B5EF4-FFF2-40B4-BE49-F238E27FC236}">
                <a16:creationId xmlns:a16="http://schemas.microsoft.com/office/drawing/2014/main" id="{32F2A20E-14E9-4EBF-9BDF-0473CEC78708}"/>
              </a:ext>
            </a:extLst>
          </p:cNvPr>
          <p:cNvSpPr>
            <a:spLocks noGrp="1"/>
          </p:cNvSpPr>
          <p:nvPr>
            <p:ph type="sldNum" sz="quarter" idx="12"/>
          </p:nvPr>
        </p:nvSpPr>
        <p:spPr/>
        <p:txBody>
          <a:bodyPr/>
          <a:lstStyle/>
          <a:p>
            <a:fld id="{FE1236C6-0024-4286-AA03-0A6E67CE63D4}" type="slidenum">
              <a:rPr lang="en-US" smtClean="0"/>
              <a:t>70</a:t>
            </a:fld>
            <a:endParaRPr lang="en-US"/>
          </a:p>
        </p:txBody>
      </p:sp>
    </p:spTree>
    <p:extLst>
      <p:ext uri="{BB962C8B-B14F-4D97-AF65-F5344CB8AC3E}">
        <p14:creationId xmlns:p14="http://schemas.microsoft.com/office/powerpoint/2010/main" val="2691079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72363" y="28282"/>
            <a:ext cx="12119637"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5247494"/>
          </a:xfrm>
        </p:spPr>
        <p:txBody>
          <a:bodyPr>
            <a:noAutofit/>
          </a:bodyPr>
          <a:lstStyle/>
          <a:p>
            <a:pPr marL="0" indent="0" algn="just">
              <a:buNone/>
            </a:pPr>
            <a:r>
              <a:rPr lang="en-US" sz="2800" b="1">
                <a:solidFill>
                  <a:schemeClr val="tx1">
                    <a:lumMod val="75000"/>
                    <a:lumOff val="25000"/>
                  </a:schemeClr>
                </a:solidFill>
              </a:rPr>
              <a:t>a. Dùng cấu trúc tuần tự</a:t>
            </a:r>
          </a:p>
          <a:p>
            <a:pPr marL="1377950" indent="-1377950" algn="just">
              <a:buNone/>
            </a:pPr>
            <a:r>
              <a:rPr lang="en-US" sz="2800" b="1">
                <a:solidFill>
                  <a:schemeClr val="tx1">
                    <a:lumMod val="75000"/>
                    <a:lumOff val="25000"/>
                  </a:schemeClr>
                </a:solidFill>
              </a:rPr>
              <a:t>Ví dụ 1: </a:t>
            </a:r>
            <a:r>
              <a:rPr lang="en-US" sz="2800">
                <a:solidFill>
                  <a:schemeClr val="tx1">
                    <a:lumMod val="75000"/>
                    <a:lumOff val="25000"/>
                  </a:schemeClr>
                </a:solidFill>
              </a:rPr>
              <a:t>Vẽ lưu đồ thuật toán nhập vào 2 số nguyên a và b. Tính tổng 2 số nguyên a và b và xuất kết quả.</a:t>
            </a:r>
          </a:p>
          <a:p>
            <a:pPr marL="519113" indent="-519113" algn="just">
              <a:buAutoNum type="arabicParenBoth"/>
            </a:pPr>
            <a:r>
              <a:rPr lang="en-US" sz="2800" b="1">
                <a:solidFill>
                  <a:schemeClr val="tx1">
                    <a:lumMod val="75000"/>
                    <a:lumOff val="25000"/>
                  </a:schemeClr>
                </a:solidFill>
              </a:rPr>
              <a:t>Xác định bài toán</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Input	:</a:t>
            </a:r>
            <a:r>
              <a:rPr lang="en-US" sz="2800">
                <a:solidFill>
                  <a:schemeClr val="tx1">
                    <a:lumMod val="75000"/>
                    <a:lumOff val="25000"/>
                  </a:schemeClr>
                </a:solidFill>
              </a:rPr>
              <a:t> Nhập giá trị số nguyên cho 2 biến a và b</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Ouput:</a:t>
            </a:r>
            <a:r>
              <a:rPr lang="en-US" sz="2800">
                <a:solidFill>
                  <a:schemeClr val="tx1">
                    <a:lumMod val="75000"/>
                    <a:lumOff val="25000"/>
                  </a:schemeClr>
                </a:solidFill>
              </a:rPr>
              <a:t> Tổng 2 số nguyên a và b</a:t>
            </a:r>
          </a:p>
          <a:p>
            <a:pPr marL="0" indent="0" algn="just">
              <a:buNone/>
            </a:pPr>
            <a:r>
              <a:rPr lang="en-US" sz="2800" b="1">
                <a:solidFill>
                  <a:schemeClr val="tx1">
                    <a:lumMod val="75000"/>
                    <a:lumOff val="25000"/>
                  </a:schemeClr>
                </a:solidFill>
              </a:rPr>
              <a:t>(2) Thuật toán</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Bước 1:</a:t>
            </a:r>
            <a:r>
              <a:rPr lang="en-US" sz="2800">
                <a:solidFill>
                  <a:schemeClr val="tx1">
                    <a:lumMod val="75000"/>
                    <a:lumOff val="25000"/>
                  </a:schemeClr>
                </a:solidFill>
              </a:rPr>
              <a:t> Nhập a và b</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Bước 2:</a:t>
            </a:r>
            <a:r>
              <a:rPr lang="en-US" sz="2800">
                <a:solidFill>
                  <a:schemeClr val="tx1">
                    <a:lumMod val="75000"/>
                    <a:lumOff val="25000"/>
                  </a:schemeClr>
                </a:solidFill>
              </a:rPr>
              <a:t> Tổng 2 số a và b</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71</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28213835-B2C9-42D0-8F0B-2CBA4A9D0EC8}"/>
              </a:ext>
            </a:extLst>
          </p:cNvPr>
          <p:cNvSpPr>
            <a:spLocks noGrp="1"/>
          </p:cNvSpPr>
          <p:nvPr>
            <p:ph type="sldNum" sz="quarter" idx="12"/>
          </p:nvPr>
        </p:nvSpPr>
        <p:spPr/>
        <p:txBody>
          <a:bodyPr/>
          <a:lstStyle/>
          <a:p>
            <a:fld id="{FE1236C6-0024-4286-AA03-0A6E67CE63D4}" type="slidenum">
              <a:rPr lang="en-US" smtClean="0"/>
              <a:t>71</a:t>
            </a:fld>
            <a:endParaRPr lang="en-US"/>
          </a:p>
        </p:txBody>
      </p:sp>
    </p:spTree>
    <p:extLst>
      <p:ext uri="{BB962C8B-B14F-4D97-AF65-F5344CB8AC3E}">
        <p14:creationId xmlns:p14="http://schemas.microsoft.com/office/powerpoint/2010/main" val="3448000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11833" y="28282"/>
            <a:ext cx="12080167"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chemeClr val="tx1">
                    <a:lumMod val="75000"/>
                    <a:lumOff val="25000"/>
                  </a:schemeClr>
                </a:solidFill>
              </a:rPr>
              <a:t>(3) Vẽ lưu đồ thuật toán, </a:t>
            </a:r>
            <a:r>
              <a:rPr lang="en-US" sz="2800" b="1">
                <a:solidFill>
                  <a:srgbClr val="FF0000"/>
                </a:solidFill>
              </a:rPr>
              <a:t>Cách 1:</a:t>
            </a:r>
            <a:r>
              <a:rPr lang="en-US" sz="2800">
                <a:solidFill>
                  <a:schemeClr val="tx1">
                    <a:lumMod val="75000"/>
                    <a:lumOff val="25000"/>
                  </a:schemeClr>
                </a:solidFill>
              </a:rPr>
              <a:t> gán giá trị cho biến trong chương trình.</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72</a:t>
            </a:fld>
            <a:endParaRPr lang="en-US" altLang="en-US" sz="1400" b="1">
              <a:solidFill>
                <a:schemeClr val="bg1"/>
              </a:solidFill>
              <a:latin typeface="Courier New" pitchFamily="49" charset="0"/>
              <a:cs typeface="Courier New" pitchFamily="49"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382" y="1664345"/>
            <a:ext cx="6854255" cy="4638888"/>
          </a:xfrm>
          <a:prstGeom prst="rect">
            <a:avLst/>
          </a:prstGeom>
          <a:ln>
            <a:solidFill>
              <a:srgbClr val="183D5E"/>
            </a:solidFill>
          </a:ln>
        </p:spPr>
      </p:pic>
      <p:sp>
        <p:nvSpPr>
          <p:cNvPr id="5" name="Slide Number Placeholder 4">
            <a:extLst>
              <a:ext uri="{FF2B5EF4-FFF2-40B4-BE49-F238E27FC236}">
                <a16:creationId xmlns:a16="http://schemas.microsoft.com/office/drawing/2014/main" id="{74229998-D8BF-4301-9E13-A5D3F609BE27}"/>
              </a:ext>
            </a:extLst>
          </p:cNvPr>
          <p:cNvSpPr>
            <a:spLocks noGrp="1"/>
          </p:cNvSpPr>
          <p:nvPr>
            <p:ph type="sldNum" sz="quarter" idx="12"/>
          </p:nvPr>
        </p:nvSpPr>
        <p:spPr/>
        <p:txBody>
          <a:bodyPr/>
          <a:lstStyle/>
          <a:p>
            <a:fld id="{FE1236C6-0024-4286-AA03-0A6E67CE63D4}" type="slidenum">
              <a:rPr lang="en-US" smtClean="0"/>
              <a:t>72</a:t>
            </a:fld>
            <a:endParaRPr lang="en-US"/>
          </a:p>
        </p:txBody>
      </p:sp>
    </p:spTree>
    <p:extLst>
      <p:ext uri="{BB962C8B-B14F-4D97-AF65-F5344CB8AC3E}">
        <p14:creationId xmlns:p14="http://schemas.microsoft.com/office/powerpoint/2010/main" val="1820400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6049" y="28282"/>
            <a:ext cx="12145951"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chemeClr val="tx1">
                    <a:lumMod val="75000"/>
                    <a:lumOff val="25000"/>
                  </a:schemeClr>
                </a:solidFill>
              </a:rPr>
              <a:t>(3) Vẽ lưu đồ thuật toán, </a:t>
            </a:r>
            <a:r>
              <a:rPr lang="en-US" sz="2800" b="1">
                <a:solidFill>
                  <a:srgbClr val="FF0000"/>
                </a:solidFill>
              </a:rPr>
              <a:t>Cách 2:</a:t>
            </a:r>
            <a:r>
              <a:rPr lang="en-US" sz="2800">
                <a:solidFill>
                  <a:schemeClr val="tx1">
                    <a:lumMod val="75000"/>
                    <a:lumOff val="25000"/>
                  </a:schemeClr>
                </a:solidFill>
              </a:rPr>
              <a:t> nhập giá trị cho biến khi chạy chương trình.</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73</a:t>
            </a:fld>
            <a:endParaRPr lang="en-US" altLang="en-US" sz="1400" b="1">
              <a:solidFill>
                <a:schemeClr val="bg1"/>
              </a:solidFill>
              <a:latin typeface="Courier New" pitchFamily="49" charset="0"/>
              <a:cs typeface="Courier New" pitchFamily="49"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933" y="1661052"/>
            <a:ext cx="5931784" cy="4589017"/>
          </a:xfrm>
          <a:prstGeom prst="rect">
            <a:avLst/>
          </a:prstGeom>
          <a:ln>
            <a:solidFill>
              <a:srgbClr val="183D5E"/>
            </a:solidFill>
          </a:ln>
        </p:spPr>
      </p:pic>
      <p:sp>
        <p:nvSpPr>
          <p:cNvPr id="5" name="Slide Number Placeholder 4">
            <a:extLst>
              <a:ext uri="{FF2B5EF4-FFF2-40B4-BE49-F238E27FC236}">
                <a16:creationId xmlns:a16="http://schemas.microsoft.com/office/drawing/2014/main" id="{A9ACE5C2-EEFE-4352-9E0D-2C8BB48BA561}"/>
              </a:ext>
            </a:extLst>
          </p:cNvPr>
          <p:cNvSpPr>
            <a:spLocks noGrp="1"/>
          </p:cNvSpPr>
          <p:nvPr>
            <p:ph type="sldNum" sz="quarter" idx="12"/>
          </p:nvPr>
        </p:nvSpPr>
        <p:spPr/>
        <p:txBody>
          <a:bodyPr/>
          <a:lstStyle/>
          <a:p>
            <a:fld id="{FE1236C6-0024-4286-AA03-0A6E67CE63D4}" type="slidenum">
              <a:rPr lang="en-US" smtClean="0"/>
              <a:t>73</a:t>
            </a:fld>
            <a:endParaRPr lang="en-US"/>
          </a:p>
        </p:txBody>
      </p:sp>
    </p:spTree>
    <p:extLst>
      <p:ext uri="{BB962C8B-B14F-4D97-AF65-F5344CB8AC3E}">
        <p14:creationId xmlns:p14="http://schemas.microsoft.com/office/powerpoint/2010/main" val="2502911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0" y="28282"/>
            <a:ext cx="12192000"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chemeClr val="tx1">
                    <a:lumMod val="75000"/>
                    <a:lumOff val="25000"/>
                  </a:schemeClr>
                </a:solidFill>
              </a:rPr>
              <a:t>a. Dùng cấu trúc tuần tự</a:t>
            </a:r>
          </a:p>
          <a:p>
            <a:pPr marL="1377950" indent="-1377950" algn="just">
              <a:buNone/>
            </a:pPr>
            <a:r>
              <a:rPr lang="en-US" sz="2800" b="1">
                <a:solidFill>
                  <a:schemeClr val="tx1">
                    <a:lumMod val="75000"/>
                    <a:lumOff val="25000"/>
                  </a:schemeClr>
                </a:solidFill>
              </a:rPr>
              <a:t>Ví dụ 2: </a:t>
            </a:r>
            <a:r>
              <a:rPr lang="en-US" sz="2800">
                <a:solidFill>
                  <a:schemeClr val="tx1">
                    <a:lumMod val="75000"/>
                    <a:lumOff val="25000"/>
                  </a:schemeClr>
                </a:solidFill>
              </a:rPr>
              <a:t>Vẽ lưu đồ thuật toán hoán vị giá trị 	của 2 biến x và y.</a:t>
            </a:r>
          </a:p>
          <a:p>
            <a:pPr marL="1377950" indent="-1377950" algn="just">
              <a:buNone/>
            </a:pPr>
            <a:r>
              <a:rPr lang="en-US" sz="2800" b="1">
                <a:solidFill>
                  <a:schemeClr val="tx1">
                    <a:lumMod val="75000"/>
                    <a:lumOff val="25000"/>
                  </a:schemeClr>
                </a:solidFill>
              </a:rPr>
              <a:t>(1) Xác định bài toán:</a:t>
            </a:r>
          </a:p>
          <a:p>
            <a:pPr marL="1377950" indent="-1377950" algn="just">
              <a:buNone/>
            </a:pPr>
            <a:r>
              <a:rPr lang="en-US" sz="2800" b="1">
                <a:solidFill>
                  <a:schemeClr val="tx1">
                    <a:lumMod val="75000"/>
                    <a:lumOff val="25000"/>
                  </a:schemeClr>
                </a:solidFill>
              </a:rPr>
              <a:t>	Input	:</a:t>
            </a:r>
            <a:r>
              <a:rPr lang="en-US" sz="2800">
                <a:solidFill>
                  <a:schemeClr val="tx1">
                    <a:lumMod val="75000"/>
                    <a:lumOff val="25000"/>
                  </a:schemeClr>
                </a:solidFill>
              </a:rPr>
              <a:t> nhập x = 10 và y = 20</a:t>
            </a:r>
          </a:p>
          <a:p>
            <a:pPr marL="1377950" indent="-1377950" algn="just">
              <a:buNone/>
            </a:pPr>
            <a:r>
              <a:rPr lang="en-US" sz="2800" b="1">
                <a:solidFill>
                  <a:schemeClr val="tx1">
                    <a:lumMod val="75000"/>
                    <a:lumOff val="25000"/>
                  </a:schemeClr>
                </a:solidFill>
              </a:rPr>
              <a:t>	Ouput	:</a:t>
            </a:r>
            <a:r>
              <a:rPr lang="en-US" sz="2800">
                <a:solidFill>
                  <a:schemeClr val="tx1">
                    <a:lumMod val="75000"/>
                    <a:lumOff val="25000"/>
                  </a:schemeClr>
                </a:solidFill>
              </a:rPr>
              <a:t> kết quả x = 20 và y =10</a:t>
            </a:r>
          </a:p>
          <a:p>
            <a:pPr marL="0" indent="0" algn="just">
              <a:buNone/>
            </a:pPr>
            <a:r>
              <a:rPr lang="en-US" sz="2800" b="1"/>
              <a:t>(2) Thuật toán</a:t>
            </a:r>
          </a:p>
          <a:p>
            <a:pPr marL="1377950" indent="-1377950" algn="just">
              <a:buNone/>
            </a:pPr>
            <a:r>
              <a:rPr lang="en-US" sz="2800" b="1"/>
              <a:t>	Bước 1	: </a:t>
            </a:r>
            <a:r>
              <a:rPr lang="en-US" sz="2800"/>
              <a:t>Temp = x</a:t>
            </a:r>
          </a:p>
          <a:p>
            <a:pPr marL="1377950" indent="-1377950" algn="just">
              <a:buNone/>
            </a:pPr>
            <a:r>
              <a:rPr lang="en-US" sz="2800" b="1"/>
              <a:t>	Bước 2	: </a:t>
            </a:r>
            <a:r>
              <a:rPr lang="en-US" sz="2800"/>
              <a:t>x = y</a:t>
            </a:r>
          </a:p>
          <a:p>
            <a:pPr marL="1377950" indent="-1377950" algn="just">
              <a:buNone/>
            </a:pPr>
            <a:r>
              <a:rPr lang="en-US" sz="2800" b="1"/>
              <a:t>	Bước 3	: </a:t>
            </a:r>
            <a:r>
              <a:rPr lang="en-US" sz="2800"/>
              <a:t>y = Temp</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74</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D1EFFED3-61CB-44FE-AA34-A6F13FED4A50}"/>
              </a:ext>
            </a:extLst>
          </p:cNvPr>
          <p:cNvSpPr>
            <a:spLocks noGrp="1"/>
          </p:cNvSpPr>
          <p:nvPr>
            <p:ph type="sldNum" sz="quarter" idx="12"/>
          </p:nvPr>
        </p:nvSpPr>
        <p:spPr/>
        <p:txBody>
          <a:bodyPr/>
          <a:lstStyle/>
          <a:p>
            <a:fld id="{FE1236C6-0024-4286-AA03-0A6E67CE63D4}" type="slidenum">
              <a:rPr lang="en-US" smtClean="0"/>
              <a:t>74</a:t>
            </a:fld>
            <a:endParaRPr lang="en-US"/>
          </a:p>
        </p:txBody>
      </p:sp>
    </p:spTree>
    <p:extLst>
      <p:ext uri="{BB962C8B-B14F-4D97-AF65-F5344CB8AC3E}">
        <p14:creationId xmlns:p14="http://schemas.microsoft.com/office/powerpoint/2010/main" val="3345574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0" y="28282"/>
            <a:ext cx="12192000"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chemeClr val="tx1">
                    <a:lumMod val="75000"/>
                    <a:lumOff val="25000"/>
                  </a:schemeClr>
                </a:solidFill>
              </a:rPr>
              <a:t>(3) Vẽ lưu đồ thuật toán, Cách 1:</a:t>
            </a:r>
            <a:r>
              <a:rPr lang="en-US" sz="2800">
                <a:solidFill>
                  <a:schemeClr val="tx1">
                    <a:lumMod val="75000"/>
                    <a:lumOff val="25000"/>
                  </a:schemeClr>
                </a:solidFill>
              </a:rPr>
              <a:t> gán giá trị cho biến trong chương trình.</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75</a:t>
            </a:fld>
            <a:endParaRPr lang="en-US" altLang="en-US" sz="1400" b="1">
              <a:solidFill>
                <a:schemeClr val="bg1"/>
              </a:solidFill>
              <a:latin typeface="Courier New" pitchFamily="49" charset="0"/>
              <a:cs typeface="Courier New" pitchFamily="49"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789" y="1650537"/>
            <a:ext cx="7942997" cy="4767922"/>
          </a:xfrm>
          <a:prstGeom prst="rect">
            <a:avLst/>
          </a:prstGeom>
          <a:ln>
            <a:solidFill>
              <a:srgbClr val="183D5E"/>
            </a:solidFill>
          </a:ln>
        </p:spPr>
      </p:pic>
      <p:sp>
        <p:nvSpPr>
          <p:cNvPr id="3" name="Rounded Rectangle 2"/>
          <p:cNvSpPr/>
          <p:nvPr/>
        </p:nvSpPr>
        <p:spPr>
          <a:xfrm>
            <a:off x="2865210" y="3416643"/>
            <a:ext cx="2140393" cy="1513703"/>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6CF296A4-21B4-411F-B0E3-CE6C7D9380E3}"/>
              </a:ext>
            </a:extLst>
          </p:cNvPr>
          <p:cNvSpPr>
            <a:spLocks noGrp="1"/>
          </p:cNvSpPr>
          <p:nvPr>
            <p:ph type="sldNum" sz="quarter" idx="12"/>
          </p:nvPr>
        </p:nvSpPr>
        <p:spPr/>
        <p:txBody>
          <a:bodyPr/>
          <a:lstStyle/>
          <a:p>
            <a:fld id="{FE1236C6-0024-4286-AA03-0A6E67CE63D4}" type="slidenum">
              <a:rPr lang="en-US" smtClean="0"/>
              <a:t>75</a:t>
            </a:fld>
            <a:endParaRPr lang="en-US"/>
          </a:p>
        </p:txBody>
      </p:sp>
    </p:spTree>
    <p:extLst>
      <p:ext uri="{BB962C8B-B14F-4D97-AF65-F5344CB8AC3E}">
        <p14:creationId xmlns:p14="http://schemas.microsoft.com/office/powerpoint/2010/main" val="404288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0" y="28282"/>
            <a:ext cx="12192000"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223667" y="1112363"/>
            <a:ext cx="11749052" cy="4958499"/>
          </a:xfrm>
        </p:spPr>
        <p:txBody>
          <a:bodyPr>
            <a:noAutofit/>
          </a:bodyPr>
          <a:lstStyle/>
          <a:p>
            <a:pPr marL="0" indent="0" algn="just">
              <a:buNone/>
            </a:pPr>
            <a:r>
              <a:rPr lang="en-US" sz="2800" b="1">
                <a:solidFill>
                  <a:schemeClr val="tx1">
                    <a:lumMod val="75000"/>
                    <a:lumOff val="25000"/>
                  </a:schemeClr>
                </a:solidFill>
              </a:rPr>
              <a:t>(3) Vẽ lưu đồ thuật toán, Cách 2:</a:t>
            </a:r>
            <a:r>
              <a:rPr lang="en-US" sz="2800">
                <a:solidFill>
                  <a:schemeClr val="tx1">
                    <a:lumMod val="75000"/>
                    <a:lumOff val="25000"/>
                  </a:schemeClr>
                </a:solidFill>
              </a:rPr>
              <a:t> nhập giá trị cho biến khi chạy chương trình.</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76</a:t>
            </a:fld>
            <a:endParaRPr lang="en-US" altLang="en-US" sz="1400" b="1">
              <a:solidFill>
                <a:schemeClr val="bg1"/>
              </a:solidFill>
              <a:latin typeface="Courier New" pitchFamily="49" charset="0"/>
              <a:cs typeface="Courier New" pitchFamily="49"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886" y="1609641"/>
            <a:ext cx="7295334" cy="4698869"/>
          </a:xfrm>
          <a:prstGeom prst="rect">
            <a:avLst/>
          </a:prstGeom>
          <a:ln>
            <a:solidFill>
              <a:srgbClr val="FF0000"/>
            </a:solidFill>
          </a:ln>
        </p:spPr>
      </p:pic>
      <p:sp>
        <p:nvSpPr>
          <p:cNvPr id="3" name="Slide Number Placeholder 2">
            <a:extLst>
              <a:ext uri="{FF2B5EF4-FFF2-40B4-BE49-F238E27FC236}">
                <a16:creationId xmlns:a16="http://schemas.microsoft.com/office/drawing/2014/main" id="{2D21402D-5920-4E05-8C50-BE686464C51E}"/>
              </a:ext>
            </a:extLst>
          </p:cNvPr>
          <p:cNvSpPr>
            <a:spLocks noGrp="1"/>
          </p:cNvSpPr>
          <p:nvPr>
            <p:ph type="sldNum" sz="quarter" idx="12"/>
          </p:nvPr>
        </p:nvSpPr>
        <p:spPr/>
        <p:txBody>
          <a:bodyPr/>
          <a:lstStyle/>
          <a:p>
            <a:fld id="{FE1236C6-0024-4286-AA03-0A6E67CE63D4}" type="slidenum">
              <a:rPr lang="en-US" smtClean="0"/>
              <a:t>76</a:t>
            </a:fld>
            <a:endParaRPr lang="en-US"/>
          </a:p>
        </p:txBody>
      </p:sp>
    </p:spTree>
    <p:extLst>
      <p:ext uri="{BB962C8B-B14F-4D97-AF65-F5344CB8AC3E}">
        <p14:creationId xmlns:p14="http://schemas.microsoft.com/office/powerpoint/2010/main" val="1727225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31568" y="28282"/>
            <a:ext cx="12060432"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chemeClr val="tx1">
                    <a:lumMod val="75000"/>
                    <a:lumOff val="25000"/>
                  </a:schemeClr>
                </a:solidFill>
              </a:rPr>
              <a:t>b. Dùng cấu trúc rẽ nhánh</a:t>
            </a:r>
          </a:p>
          <a:p>
            <a:pPr marL="1377950" indent="-1377950" algn="just">
              <a:buNone/>
            </a:pPr>
            <a:r>
              <a:rPr lang="en-US" sz="2800" b="1">
                <a:solidFill>
                  <a:schemeClr val="tx1">
                    <a:lumMod val="75000"/>
                    <a:lumOff val="25000"/>
                  </a:schemeClr>
                </a:solidFill>
              </a:rPr>
              <a:t>Ví dụ 1: </a:t>
            </a:r>
            <a:r>
              <a:rPr lang="en-US" sz="2800">
                <a:solidFill>
                  <a:schemeClr val="tx1">
                    <a:lumMod val="75000"/>
                    <a:lumOff val="25000"/>
                  </a:schemeClr>
                </a:solidFill>
              </a:rPr>
              <a:t>Cho 2 số nguyên a và b. Hãy cho biết kết quả so sánh 2 số đó dưới dạng “a lớn hơn b”, “a nhỏ hơn b”, hay “a bằng b”.</a:t>
            </a:r>
          </a:p>
          <a:p>
            <a:pPr marL="0" indent="0" algn="just">
              <a:buNone/>
            </a:pPr>
            <a:r>
              <a:rPr lang="en-US" sz="2800" b="1">
                <a:solidFill>
                  <a:schemeClr val="tx1">
                    <a:lumMod val="75000"/>
                    <a:lumOff val="25000"/>
                  </a:schemeClr>
                </a:solidFill>
              </a:rPr>
              <a:t>(1) Xác định bài toán</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Input: </a:t>
            </a:r>
            <a:r>
              <a:rPr lang="en-US" sz="2800">
                <a:solidFill>
                  <a:schemeClr val="tx1">
                    <a:lumMod val="75000"/>
                    <a:lumOff val="25000"/>
                  </a:schemeClr>
                </a:solidFill>
              </a:rPr>
              <a:t>2 biến a và b có giá trị xác định</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Output:</a:t>
            </a:r>
            <a:r>
              <a:rPr lang="en-US" sz="2800">
                <a:solidFill>
                  <a:schemeClr val="tx1">
                    <a:lumMod val="75000"/>
                    <a:lumOff val="25000"/>
                  </a:schemeClr>
                </a:solidFill>
              </a:rPr>
              <a:t> kết quả so sánh</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77</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0348438-C30B-4039-9702-E8B323FE723C}"/>
              </a:ext>
            </a:extLst>
          </p:cNvPr>
          <p:cNvSpPr>
            <a:spLocks noGrp="1"/>
          </p:cNvSpPr>
          <p:nvPr>
            <p:ph type="sldNum" sz="quarter" idx="12"/>
          </p:nvPr>
        </p:nvSpPr>
        <p:spPr/>
        <p:txBody>
          <a:bodyPr/>
          <a:lstStyle/>
          <a:p>
            <a:fld id="{FE1236C6-0024-4286-AA03-0A6E67CE63D4}" type="slidenum">
              <a:rPr lang="en-US" smtClean="0"/>
              <a:t>77</a:t>
            </a:fld>
            <a:endParaRPr lang="en-US"/>
          </a:p>
        </p:txBody>
      </p:sp>
    </p:spTree>
    <p:extLst>
      <p:ext uri="{BB962C8B-B14F-4D97-AF65-F5344CB8AC3E}">
        <p14:creationId xmlns:p14="http://schemas.microsoft.com/office/powerpoint/2010/main" val="3844005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11833" y="28282"/>
            <a:ext cx="12080167"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50433" y="1112363"/>
            <a:ext cx="12080167" cy="4958499"/>
          </a:xfrm>
        </p:spPr>
        <p:txBody>
          <a:bodyPr>
            <a:noAutofit/>
          </a:bodyPr>
          <a:lstStyle/>
          <a:p>
            <a:pPr marL="0" indent="0" algn="just">
              <a:buNone/>
            </a:pPr>
            <a:r>
              <a:rPr lang="en-US" sz="2800" b="1">
                <a:solidFill>
                  <a:schemeClr val="tx1">
                    <a:lumMod val="75000"/>
                    <a:lumOff val="25000"/>
                  </a:schemeClr>
                </a:solidFill>
              </a:rPr>
              <a:t>b. Dùng cấu trúc rẽ nhánh</a:t>
            </a:r>
          </a:p>
          <a:p>
            <a:pPr marL="1377950" indent="-1377950" algn="just">
              <a:buNone/>
            </a:pPr>
            <a:r>
              <a:rPr lang="en-US" sz="2800" b="1">
                <a:solidFill>
                  <a:schemeClr val="tx1">
                    <a:lumMod val="75000"/>
                    <a:lumOff val="25000"/>
                  </a:schemeClr>
                </a:solidFill>
              </a:rPr>
              <a:t>Ví dụ 1: </a:t>
            </a:r>
            <a:r>
              <a:rPr lang="en-US" sz="2800">
                <a:solidFill>
                  <a:schemeClr val="tx1">
                    <a:lumMod val="75000"/>
                    <a:lumOff val="25000"/>
                  </a:schemeClr>
                </a:solidFill>
              </a:rPr>
              <a:t>Cho 2 số nguyên a và b. Hãy cho biết kết quả so sánh 2 số đó dưới dạng “a lớn hơn b”, “a nhỏ hơn b”, hay “a bằng b”.</a:t>
            </a:r>
          </a:p>
          <a:p>
            <a:pPr marL="0" indent="0" algn="just">
              <a:buNone/>
            </a:pPr>
            <a:r>
              <a:rPr lang="en-US" sz="2800" b="1">
                <a:solidFill>
                  <a:schemeClr val="tx1">
                    <a:lumMod val="75000"/>
                    <a:lumOff val="25000"/>
                  </a:schemeClr>
                </a:solidFill>
              </a:rPr>
              <a:t>(2) Thuật toán</a:t>
            </a:r>
          </a:p>
          <a:p>
            <a:pPr marL="2401888" indent="-1546225" algn="just">
              <a:buNone/>
            </a:pPr>
            <a:r>
              <a:rPr lang="en-US" sz="2800" b="1">
                <a:solidFill>
                  <a:schemeClr val="tx1">
                    <a:lumMod val="75000"/>
                    <a:lumOff val="25000"/>
                  </a:schemeClr>
                </a:solidFill>
              </a:rPr>
              <a:t>Bước 1:</a:t>
            </a:r>
            <a:r>
              <a:rPr lang="en-US" sz="2800">
                <a:solidFill>
                  <a:schemeClr val="tx1">
                    <a:lumMod val="75000"/>
                    <a:lumOff val="25000"/>
                  </a:schemeClr>
                </a:solidFill>
              </a:rPr>
              <a:t> Nếu a&gt;b thì kết quả là “a lớn hơn b” và chuyển qua bước 3.</a:t>
            </a:r>
          </a:p>
          <a:p>
            <a:pPr marL="2401888" indent="-1546225" algn="just">
              <a:buNone/>
            </a:pPr>
            <a:r>
              <a:rPr lang="en-US" sz="2800" b="1">
                <a:solidFill>
                  <a:schemeClr val="tx1">
                    <a:lumMod val="75000"/>
                    <a:lumOff val="25000"/>
                  </a:schemeClr>
                </a:solidFill>
              </a:rPr>
              <a:t>Bước 2:</a:t>
            </a:r>
            <a:r>
              <a:rPr lang="en-US" sz="2800">
                <a:solidFill>
                  <a:schemeClr val="tx1">
                    <a:lumMod val="75000"/>
                    <a:lumOff val="25000"/>
                  </a:schemeClr>
                </a:solidFill>
              </a:rPr>
              <a:t> Nếu a&lt;b thì kết quả là “a nhỏ hơn b”; ngược lại thì kết quả là “a bằng b”.</a:t>
            </a:r>
          </a:p>
          <a:p>
            <a:pPr marL="855663" indent="0" algn="just">
              <a:buNone/>
            </a:pPr>
            <a:r>
              <a:rPr lang="en-US" sz="2800" b="1">
                <a:solidFill>
                  <a:schemeClr val="tx1">
                    <a:lumMod val="75000"/>
                    <a:lumOff val="25000"/>
                  </a:schemeClr>
                </a:solidFill>
              </a:rPr>
              <a:t>Bước 3:</a:t>
            </a:r>
            <a:r>
              <a:rPr lang="en-US" sz="2800">
                <a:solidFill>
                  <a:schemeClr val="tx1">
                    <a:lumMod val="75000"/>
                    <a:lumOff val="25000"/>
                  </a:schemeClr>
                </a:solidFill>
              </a:rPr>
              <a:t> Kết thúc thuật toán</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78</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7C1B77C7-FC24-4BD6-BAD2-5834EFB08467}"/>
              </a:ext>
            </a:extLst>
          </p:cNvPr>
          <p:cNvSpPr>
            <a:spLocks noGrp="1"/>
          </p:cNvSpPr>
          <p:nvPr>
            <p:ph type="sldNum" sz="quarter" idx="12"/>
          </p:nvPr>
        </p:nvSpPr>
        <p:spPr/>
        <p:txBody>
          <a:bodyPr/>
          <a:lstStyle/>
          <a:p>
            <a:fld id="{FE1236C6-0024-4286-AA03-0A6E67CE63D4}" type="slidenum">
              <a:rPr lang="en-US" smtClean="0"/>
              <a:t>78</a:t>
            </a:fld>
            <a:endParaRPr lang="en-US"/>
          </a:p>
        </p:txBody>
      </p:sp>
    </p:spTree>
    <p:extLst>
      <p:ext uri="{BB962C8B-B14F-4D97-AF65-F5344CB8AC3E}">
        <p14:creationId xmlns:p14="http://schemas.microsoft.com/office/powerpoint/2010/main" val="4288727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51304" y="28282"/>
            <a:ext cx="12040696"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151304" y="1112363"/>
            <a:ext cx="11801680" cy="4958499"/>
          </a:xfrm>
        </p:spPr>
        <p:txBody>
          <a:bodyPr>
            <a:noAutofit/>
          </a:bodyPr>
          <a:lstStyle/>
          <a:p>
            <a:pPr marL="0" indent="0" algn="just">
              <a:buNone/>
            </a:pPr>
            <a:r>
              <a:rPr lang="en-US" sz="2800" b="1">
                <a:solidFill>
                  <a:schemeClr val="tx1">
                    <a:lumMod val="75000"/>
                    <a:lumOff val="25000"/>
                  </a:schemeClr>
                </a:solidFill>
              </a:rPr>
              <a:t>(3) Vẽ lưu đồ thuật toán</a:t>
            </a:r>
            <a:r>
              <a:rPr lang="en-US" sz="2800">
                <a:solidFill>
                  <a:schemeClr val="tx1">
                    <a:lumMod val="75000"/>
                    <a:lumOff val="25000"/>
                  </a:schemeClr>
                </a:solidFill>
              </a:rPr>
              <a:t>, trong đó giá trị a và b được nhập khi chạy chương trình</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79</a:t>
            </a:fld>
            <a:endParaRPr lang="en-US" altLang="en-US" sz="1400" b="1">
              <a:solidFill>
                <a:schemeClr val="bg1"/>
              </a:solidFill>
              <a:latin typeface="Courier New" pitchFamily="49" charset="0"/>
              <a:cs typeface="Courier New" pitchFamily="49"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295" y="1634722"/>
            <a:ext cx="7716327" cy="4696481"/>
          </a:xfrm>
          <a:prstGeom prst="rect">
            <a:avLst/>
          </a:prstGeom>
          <a:ln>
            <a:solidFill>
              <a:srgbClr val="FF0000"/>
            </a:solidFill>
          </a:ln>
        </p:spPr>
      </p:pic>
      <p:sp>
        <p:nvSpPr>
          <p:cNvPr id="5" name="Slide Number Placeholder 4">
            <a:extLst>
              <a:ext uri="{FF2B5EF4-FFF2-40B4-BE49-F238E27FC236}">
                <a16:creationId xmlns:a16="http://schemas.microsoft.com/office/drawing/2014/main" id="{92203D01-833F-48E9-A7CA-EDAF271286B7}"/>
              </a:ext>
            </a:extLst>
          </p:cNvPr>
          <p:cNvSpPr>
            <a:spLocks noGrp="1"/>
          </p:cNvSpPr>
          <p:nvPr>
            <p:ph type="sldNum" sz="quarter" idx="12"/>
          </p:nvPr>
        </p:nvSpPr>
        <p:spPr/>
        <p:txBody>
          <a:bodyPr/>
          <a:lstStyle/>
          <a:p>
            <a:fld id="{FE1236C6-0024-4286-AA03-0A6E67CE63D4}" type="slidenum">
              <a:rPr lang="en-US" smtClean="0"/>
              <a:t>79</a:t>
            </a:fld>
            <a:endParaRPr lang="en-US"/>
          </a:p>
        </p:txBody>
      </p:sp>
    </p:spTree>
    <p:extLst>
      <p:ext uri="{BB962C8B-B14F-4D97-AF65-F5344CB8AC3E}">
        <p14:creationId xmlns:p14="http://schemas.microsoft.com/office/powerpoint/2010/main" val="109641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94705" y="28282"/>
            <a:ext cx="11797295" cy="1008668"/>
          </a:xfrm>
        </p:spPr>
        <p:txBody>
          <a:bodyPr/>
          <a:lstStyle/>
          <a:p>
            <a:r>
              <a:rPr lang="en-US"/>
              <a:t>1. Khái niệm thuật toán</a:t>
            </a:r>
          </a:p>
        </p:txBody>
      </p:sp>
      <p:sp>
        <p:nvSpPr>
          <p:cNvPr id="2" name="Content Placeholder 1"/>
          <p:cNvSpPr>
            <a:spLocks noGrp="1"/>
          </p:cNvSpPr>
          <p:nvPr>
            <p:ph idx="1"/>
          </p:nvPr>
        </p:nvSpPr>
        <p:spPr>
          <a:xfrm>
            <a:off x="838200" y="1036949"/>
            <a:ext cx="10515600" cy="5381509"/>
          </a:xfrm>
        </p:spPr>
        <p:txBody>
          <a:bodyPr>
            <a:normAutofit fontScale="92500" lnSpcReduction="10000"/>
          </a:bodyPr>
          <a:lstStyle/>
          <a:p>
            <a:pPr marL="0" indent="0" algn="just">
              <a:lnSpc>
                <a:spcPct val="150000"/>
              </a:lnSpc>
              <a:buNone/>
            </a:pPr>
            <a:r>
              <a:rPr lang="en-US" sz="3000" b="1"/>
              <a:t>1.2. Các bước giải </a:t>
            </a:r>
            <a:r>
              <a:rPr lang="en-US" sz="3000" b="1">
                <a:solidFill>
                  <a:srgbClr val="FF0000"/>
                </a:solidFill>
              </a:rPr>
              <a:t>bài toán</a:t>
            </a:r>
            <a:r>
              <a:rPr lang="en-US" sz="3000" b="1"/>
              <a:t> bằng máy tính điện tử (tt)</a:t>
            </a:r>
          </a:p>
          <a:p>
            <a:pPr marL="61913" indent="0" algn="just">
              <a:lnSpc>
                <a:spcPct val="150000"/>
              </a:lnSpc>
              <a:buNone/>
            </a:pPr>
            <a:r>
              <a:rPr lang="vi-VN" sz="2600" b="1">
                <a:solidFill>
                  <a:srgbClr val="FF0000"/>
                </a:solidFill>
              </a:rPr>
              <a:t>Bước 2:</a:t>
            </a:r>
            <a:r>
              <a:rPr lang="vi-VN" sz="2600"/>
              <a:t> Lựa chọn hoặc thiết kế</a:t>
            </a:r>
            <a:r>
              <a:rPr lang="en-US" sz="2600"/>
              <a:t> </a:t>
            </a:r>
            <a:r>
              <a:rPr lang="vi-VN" sz="2600"/>
              <a:t>thuật toán</a:t>
            </a:r>
            <a:r>
              <a:rPr lang="en-US" sz="2600"/>
              <a:t> (tt)</a:t>
            </a:r>
            <a:endParaRPr lang="vi-VN" sz="2600"/>
          </a:p>
          <a:p>
            <a:pPr marL="568325" indent="-284163" algn="just">
              <a:lnSpc>
                <a:spcPct val="150000"/>
              </a:lnSpc>
            </a:pPr>
            <a:r>
              <a:rPr lang="vi-VN" sz="2600"/>
              <a:t>Trong</a:t>
            </a:r>
            <a:r>
              <a:rPr lang="en-US" sz="2600"/>
              <a:t> </a:t>
            </a:r>
            <a:r>
              <a:rPr lang="vi-VN" sz="2600"/>
              <a:t>các</a:t>
            </a:r>
            <a:r>
              <a:rPr lang="en-US" sz="2600"/>
              <a:t> </a:t>
            </a:r>
            <a:r>
              <a:rPr lang="vi-VN" sz="2600"/>
              <a:t>loại tài nguyên, người ta quan tâm</a:t>
            </a:r>
            <a:r>
              <a:rPr lang="en-US" sz="2600"/>
              <a:t> </a:t>
            </a:r>
            <a:r>
              <a:rPr lang="vi-VN" sz="2600"/>
              <a:t>nhiều nhất đến thời gian vì đó là dạng tài nguyên</a:t>
            </a:r>
            <a:r>
              <a:rPr lang="en-US" sz="2600"/>
              <a:t> </a:t>
            </a:r>
            <a:r>
              <a:rPr lang="vi-VN" sz="2600"/>
              <a:t>không tái tạo được. </a:t>
            </a:r>
          </a:p>
          <a:p>
            <a:pPr marL="568325" indent="-284163" algn="just">
              <a:lnSpc>
                <a:spcPct val="150000"/>
              </a:lnSpc>
            </a:pPr>
            <a:r>
              <a:rPr lang="vi-VN" sz="2600"/>
              <a:t>Trong thực tế, khi lựa chọn thuật toán người ta</a:t>
            </a:r>
            <a:r>
              <a:rPr lang="en-US" sz="2600"/>
              <a:t> </a:t>
            </a:r>
            <a:r>
              <a:rPr lang="vi-VN" sz="2600"/>
              <a:t>còn quan tâm tới việc</a:t>
            </a:r>
            <a:r>
              <a:rPr lang="en-US" sz="2600"/>
              <a:t> </a:t>
            </a:r>
            <a:r>
              <a:rPr lang="vi-VN" sz="2600"/>
              <a:t>viết chương trình cho thuật</a:t>
            </a:r>
            <a:r>
              <a:rPr lang="en-US" sz="2600"/>
              <a:t> </a:t>
            </a:r>
            <a:r>
              <a:rPr lang="vi-VN" sz="2600"/>
              <a:t>toán đó được dễ dàng. </a:t>
            </a:r>
          </a:p>
          <a:p>
            <a:pPr marL="568325" indent="-284163" algn="just">
              <a:lnSpc>
                <a:spcPct val="150000"/>
              </a:lnSpc>
            </a:pPr>
            <a:r>
              <a:rPr lang="vi-VN" sz="2600"/>
              <a:t>Việc thiết kế và lựa chọn thuật toán để giải một bài</a:t>
            </a:r>
            <a:r>
              <a:rPr lang="en-US" sz="2600"/>
              <a:t> </a:t>
            </a:r>
            <a:r>
              <a:rPr lang="vi-VN" sz="2600"/>
              <a:t>toán cụ thể cần  căn</a:t>
            </a:r>
            <a:r>
              <a:rPr lang="en-US" sz="2600"/>
              <a:t> </a:t>
            </a:r>
            <a:r>
              <a:rPr lang="vi-VN" sz="2600"/>
              <a:t>cứ</a:t>
            </a:r>
            <a:r>
              <a:rPr lang="en-US" sz="2600"/>
              <a:t> </a:t>
            </a:r>
            <a:r>
              <a:rPr lang="vi-VN" sz="2600"/>
              <a:t>vào</a:t>
            </a:r>
            <a:r>
              <a:rPr lang="en-US" sz="2600"/>
              <a:t> </a:t>
            </a:r>
            <a:r>
              <a:rPr lang="vi-VN" sz="2600"/>
              <a:t>lượng</a:t>
            </a:r>
            <a:r>
              <a:rPr lang="en-US" sz="2600"/>
              <a:t> </a:t>
            </a:r>
            <a:r>
              <a:rPr lang="vi-VN" sz="2600"/>
              <a:t>tài</a:t>
            </a:r>
            <a:r>
              <a:rPr lang="en-US" sz="2600"/>
              <a:t> </a:t>
            </a:r>
            <a:r>
              <a:rPr lang="vi-VN" sz="2600"/>
              <a:t>nguyên mà</a:t>
            </a:r>
            <a:r>
              <a:rPr lang="en-US" sz="2600"/>
              <a:t> </a:t>
            </a:r>
            <a:r>
              <a:rPr lang="vi-VN" sz="2600"/>
              <a:t>thuật</a:t>
            </a:r>
            <a:r>
              <a:rPr lang="en-US" sz="2600"/>
              <a:t> </a:t>
            </a:r>
            <a:r>
              <a:rPr lang="vi-VN" sz="2600"/>
              <a:t>toán đòi hỏi và lượng tài nguyên thực tế cho</a:t>
            </a:r>
            <a:r>
              <a:rPr lang="en-US" sz="2600"/>
              <a:t> </a:t>
            </a:r>
            <a:r>
              <a:rPr lang="vi-VN" sz="2600"/>
              <a:t>phép.</a:t>
            </a:r>
            <a:endParaRPr lang="en-US" sz="2600"/>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8</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DCA05BF-B8B0-4094-A63B-1B0459965272}"/>
              </a:ext>
            </a:extLst>
          </p:cNvPr>
          <p:cNvSpPr>
            <a:spLocks noGrp="1"/>
          </p:cNvSpPr>
          <p:nvPr>
            <p:ph type="sldNum" sz="quarter" idx="12"/>
          </p:nvPr>
        </p:nvSpPr>
        <p:spPr/>
        <p:txBody>
          <a:bodyPr/>
          <a:lstStyle/>
          <a:p>
            <a:fld id="{FE1236C6-0024-4286-AA03-0A6E67CE63D4}" type="slidenum">
              <a:rPr lang="en-US" smtClean="0"/>
              <a:t>8</a:t>
            </a:fld>
            <a:endParaRPr lang="en-US"/>
          </a:p>
        </p:txBody>
      </p:sp>
    </p:spTree>
    <p:extLst>
      <p:ext uri="{BB962C8B-B14F-4D97-AF65-F5344CB8AC3E}">
        <p14:creationId xmlns:p14="http://schemas.microsoft.com/office/powerpoint/2010/main" val="36908233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31568" y="28282"/>
            <a:ext cx="12060432"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chemeClr val="tx1">
                    <a:lumMod val="75000"/>
                    <a:lumOff val="25000"/>
                  </a:schemeClr>
                </a:solidFill>
              </a:rPr>
              <a:t>b. Dùng cấu trúc rẽ nhánh</a:t>
            </a:r>
          </a:p>
          <a:p>
            <a:pPr marL="1377950" indent="-1377950" algn="just">
              <a:buNone/>
            </a:pPr>
            <a:r>
              <a:rPr lang="en-US" sz="2800" b="1">
                <a:solidFill>
                  <a:schemeClr val="tx1">
                    <a:lumMod val="75000"/>
                    <a:lumOff val="25000"/>
                  </a:schemeClr>
                </a:solidFill>
              </a:rPr>
              <a:t>Ví dụ 2: </a:t>
            </a:r>
            <a:r>
              <a:rPr lang="vi-VN" sz="2800">
                <a:solidFill>
                  <a:schemeClr val="tx1">
                    <a:lumMod val="75000"/>
                    <a:lumOff val="25000"/>
                  </a:schemeClr>
                </a:solidFill>
              </a:rPr>
              <a:t>Viết chương trình tìm và đưa ra nghiệm của phương trình bậc hai tổng</a:t>
            </a:r>
            <a:r>
              <a:rPr lang="en-US" sz="2800">
                <a:solidFill>
                  <a:schemeClr val="tx1">
                    <a:lumMod val="75000"/>
                    <a:lumOff val="25000"/>
                  </a:schemeClr>
                </a:solidFill>
              </a:rPr>
              <a:t> </a:t>
            </a:r>
            <a:r>
              <a:rPr lang="vi-VN" sz="2800">
                <a:solidFill>
                  <a:schemeClr val="tx1">
                    <a:lumMod val="75000"/>
                    <a:lumOff val="25000"/>
                  </a:schemeClr>
                </a:solidFill>
              </a:rPr>
              <a:t>quát: ax</a:t>
            </a:r>
            <a:r>
              <a:rPr lang="vi-VN" sz="2800" baseline="30000">
                <a:solidFill>
                  <a:schemeClr val="tx1">
                    <a:lumMod val="75000"/>
                    <a:lumOff val="25000"/>
                  </a:schemeClr>
                </a:solidFill>
              </a:rPr>
              <a:t>2</a:t>
            </a:r>
            <a:r>
              <a:rPr lang="en-US" sz="2800">
                <a:solidFill>
                  <a:schemeClr val="tx1">
                    <a:lumMod val="75000"/>
                    <a:lumOff val="25000"/>
                  </a:schemeClr>
                </a:solidFill>
              </a:rPr>
              <a:t> </a:t>
            </a:r>
            <a:r>
              <a:rPr lang="vi-VN" sz="2800">
                <a:solidFill>
                  <a:schemeClr val="tx1">
                    <a:lumMod val="75000"/>
                    <a:lumOff val="25000"/>
                  </a:schemeClr>
                </a:solidFill>
              </a:rPr>
              <a:t>+ bx + c = 0 (a ≠ 0).</a:t>
            </a:r>
            <a:endParaRPr lang="en-US" sz="2800">
              <a:solidFill>
                <a:schemeClr val="tx1">
                  <a:lumMod val="75000"/>
                  <a:lumOff val="25000"/>
                </a:schemeClr>
              </a:solidFill>
            </a:endParaRPr>
          </a:p>
          <a:p>
            <a:pPr marL="0" indent="0" algn="just">
              <a:buNone/>
            </a:pPr>
            <a:r>
              <a:rPr lang="en-US" sz="2800" b="1">
                <a:solidFill>
                  <a:schemeClr val="tx1">
                    <a:lumMod val="75000"/>
                    <a:lumOff val="25000"/>
                  </a:schemeClr>
                </a:solidFill>
              </a:rPr>
              <a:t>(1) Xác định bài toán</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Input: </a:t>
            </a:r>
            <a:r>
              <a:rPr lang="en-US" sz="2800">
                <a:solidFill>
                  <a:schemeClr val="tx1">
                    <a:lumMod val="75000"/>
                    <a:lumOff val="25000"/>
                  </a:schemeClr>
                </a:solidFill>
              </a:rPr>
              <a:t>Ba số nguyên a, b, và c (a&lt;&gt;0) có giá trị xác định</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Output:</a:t>
            </a:r>
            <a:r>
              <a:rPr lang="en-US" sz="2800">
                <a:solidFill>
                  <a:schemeClr val="tx1">
                    <a:lumMod val="75000"/>
                    <a:lumOff val="25000"/>
                  </a:schemeClr>
                </a:solidFill>
              </a:rPr>
              <a:t> Kết luận về nghiệm của pt bậc hai: ax</a:t>
            </a:r>
            <a:r>
              <a:rPr lang="en-US" sz="2800" baseline="30000">
                <a:solidFill>
                  <a:schemeClr val="tx1">
                    <a:lumMod val="75000"/>
                    <a:lumOff val="25000"/>
                  </a:schemeClr>
                </a:solidFill>
              </a:rPr>
              <a:t>2</a:t>
            </a:r>
            <a:r>
              <a:rPr lang="en-US" sz="2800">
                <a:solidFill>
                  <a:schemeClr val="tx1">
                    <a:lumMod val="75000"/>
                    <a:lumOff val="25000"/>
                  </a:schemeClr>
                </a:solidFill>
              </a:rPr>
              <a:t> + bx + c = 0.</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80</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D19BEDF-3256-4B14-8076-4893445EC6C5}"/>
              </a:ext>
            </a:extLst>
          </p:cNvPr>
          <p:cNvSpPr>
            <a:spLocks noGrp="1"/>
          </p:cNvSpPr>
          <p:nvPr>
            <p:ph type="sldNum" sz="quarter" idx="12"/>
          </p:nvPr>
        </p:nvSpPr>
        <p:spPr/>
        <p:txBody>
          <a:bodyPr/>
          <a:lstStyle/>
          <a:p>
            <a:fld id="{FE1236C6-0024-4286-AA03-0A6E67CE63D4}" type="slidenum">
              <a:rPr lang="en-US" smtClean="0"/>
              <a:t>80</a:t>
            </a:fld>
            <a:endParaRPr lang="en-US"/>
          </a:p>
        </p:txBody>
      </p:sp>
    </p:spTree>
    <p:extLst>
      <p:ext uri="{BB962C8B-B14F-4D97-AF65-F5344CB8AC3E}">
        <p14:creationId xmlns:p14="http://schemas.microsoft.com/office/powerpoint/2010/main" val="2444460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05255" y="28282"/>
            <a:ext cx="12086745"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chemeClr val="tx1">
                    <a:lumMod val="75000"/>
                    <a:lumOff val="25000"/>
                  </a:schemeClr>
                </a:solidFill>
              </a:rPr>
              <a:t>b. Dùng cấu trúc rẽ nhánh</a:t>
            </a:r>
          </a:p>
          <a:p>
            <a:pPr marL="1377950" indent="-1377950" algn="just">
              <a:buNone/>
            </a:pPr>
            <a:r>
              <a:rPr lang="en-US" sz="2800" b="1">
                <a:solidFill>
                  <a:schemeClr val="tx1">
                    <a:lumMod val="75000"/>
                    <a:lumOff val="25000"/>
                  </a:schemeClr>
                </a:solidFill>
              </a:rPr>
              <a:t>Ví dụ 2: </a:t>
            </a:r>
            <a:r>
              <a:rPr lang="vi-VN" sz="2800">
                <a:solidFill>
                  <a:schemeClr val="tx1">
                    <a:lumMod val="75000"/>
                    <a:lumOff val="25000"/>
                  </a:schemeClr>
                </a:solidFill>
              </a:rPr>
              <a:t>Viết chương trình tìm và đưa ra nghiệm của phương trình bậc hai tổng</a:t>
            </a:r>
            <a:r>
              <a:rPr lang="en-US" sz="2800">
                <a:solidFill>
                  <a:schemeClr val="tx1">
                    <a:lumMod val="75000"/>
                    <a:lumOff val="25000"/>
                  </a:schemeClr>
                </a:solidFill>
              </a:rPr>
              <a:t> </a:t>
            </a:r>
            <a:r>
              <a:rPr lang="vi-VN" sz="2800">
                <a:solidFill>
                  <a:schemeClr val="tx1">
                    <a:lumMod val="75000"/>
                    <a:lumOff val="25000"/>
                  </a:schemeClr>
                </a:solidFill>
              </a:rPr>
              <a:t>quát: ax</a:t>
            </a:r>
            <a:r>
              <a:rPr lang="vi-VN" sz="2800" baseline="30000">
                <a:solidFill>
                  <a:schemeClr val="tx1">
                    <a:lumMod val="75000"/>
                    <a:lumOff val="25000"/>
                  </a:schemeClr>
                </a:solidFill>
              </a:rPr>
              <a:t>2</a:t>
            </a:r>
            <a:r>
              <a:rPr lang="en-US" sz="2800">
                <a:solidFill>
                  <a:schemeClr val="tx1">
                    <a:lumMod val="75000"/>
                    <a:lumOff val="25000"/>
                  </a:schemeClr>
                </a:solidFill>
              </a:rPr>
              <a:t> </a:t>
            </a:r>
            <a:r>
              <a:rPr lang="vi-VN" sz="2800">
                <a:solidFill>
                  <a:schemeClr val="tx1">
                    <a:lumMod val="75000"/>
                    <a:lumOff val="25000"/>
                  </a:schemeClr>
                </a:solidFill>
              </a:rPr>
              <a:t>+ bx + c = 0 (a ≠ 0).</a:t>
            </a:r>
            <a:endParaRPr lang="en-US" sz="2800">
              <a:solidFill>
                <a:schemeClr val="tx1">
                  <a:lumMod val="75000"/>
                  <a:lumOff val="25000"/>
                </a:schemeClr>
              </a:solidFill>
            </a:endParaRPr>
          </a:p>
          <a:p>
            <a:pPr marL="0" indent="0" algn="just">
              <a:buNone/>
            </a:pPr>
            <a:r>
              <a:rPr lang="en-US" sz="2800" b="1">
                <a:solidFill>
                  <a:schemeClr val="tx1">
                    <a:lumMod val="75000"/>
                    <a:lumOff val="25000"/>
                  </a:schemeClr>
                </a:solidFill>
              </a:rPr>
              <a:t>(2) Thuật toán</a:t>
            </a: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81</a:t>
            </a:fld>
            <a:endParaRPr lang="en-US" altLang="en-US" sz="1400" b="1">
              <a:solidFill>
                <a:schemeClr val="bg1"/>
              </a:solidFill>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74206634"/>
              </p:ext>
            </p:extLst>
          </p:nvPr>
        </p:nvGraphicFramePr>
        <p:xfrm>
          <a:off x="3462311" y="2644125"/>
          <a:ext cx="8447963" cy="3441101"/>
        </p:xfrm>
        <a:graphic>
          <a:graphicData uri="http://schemas.openxmlformats.org/drawingml/2006/table">
            <a:tbl>
              <a:tblPr firstRow="1" bandRow="1">
                <a:tableStyleId>{5940675A-B579-460E-94D1-54222C63F5DA}</a:tableStyleId>
              </a:tblPr>
              <a:tblGrid>
                <a:gridCol w="3930554">
                  <a:extLst>
                    <a:ext uri="{9D8B030D-6E8A-4147-A177-3AD203B41FA5}">
                      <a16:colId xmlns:a16="http://schemas.microsoft.com/office/drawing/2014/main" val="20000"/>
                    </a:ext>
                  </a:extLst>
                </a:gridCol>
                <a:gridCol w="4517409">
                  <a:extLst>
                    <a:ext uri="{9D8B030D-6E8A-4147-A177-3AD203B41FA5}">
                      <a16:colId xmlns:a16="http://schemas.microsoft.com/office/drawing/2014/main" val="20001"/>
                    </a:ext>
                  </a:extLst>
                </a:gridCol>
              </a:tblGrid>
              <a:tr h="432649">
                <a:tc gridSpan="2">
                  <a:txBody>
                    <a:bodyPr/>
                    <a:lstStyle/>
                    <a:p>
                      <a:pPr marL="0" indent="0" algn="just">
                        <a:buNone/>
                        <a:tabLst>
                          <a:tab pos="1087438" algn="l"/>
                        </a:tabLst>
                      </a:pPr>
                      <a:r>
                        <a:rPr lang="en-US" sz="1400" b="1">
                          <a:latin typeface="Times New Roman" pitchFamily="18" charset="0"/>
                          <a:cs typeface="Times New Roman" pitchFamily="18" charset="0"/>
                        </a:rPr>
                        <a:t>Đầu vào	: a, b và c là các số thực</a:t>
                      </a:r>
                    </a:p>
                    <a:p>
                      <a:pPr marL="0" indent="0" algn="just">
                        <a:buNone/>
                        <a:tabLst>
                          <a:tab pos="1087438" algn="l"/>
                        </a:tabLst>
                      </a:pPr>
                      <a:r>
                        <a:rPr lang="en-US" sz="1400" b="1">
                          <a:latin typeface="Times New Roman" pitchFamily="18" charset="0"/>
                          <a:cs typeface="Times New Roman" pitchFamily="18" charset="0"/>
                        </a:rPr>
                        <a:t>Đầu ra	:</a:t>
                      </a:r>
                      <a:r>
                        <a:rPr lang="en-US" sz="1400" b="1" baseline="0">
                          <a:latin typeface="Times New Roman" pitchFamily="18" charset="0"/>
                          <a:cs typeface="Times New Roman" pitchFamily="18" charset="0"/>
                        </a:rPr>
                        <a:t> </a:t>
                      </a:r>
                      <a:r>
                        <a:rPr lang="en-US" sz="1400" b="1">
                          <a:latin typeface="Times New Roman" pitchFamily="18" charset="0"/>
                          <a:cs typeface="Times New Roman" pitchFamily="18" charset="0"/>
                        </a:rPr>
                        <a:t>nghiệm kép x1=x2; pt VN; pt VSN; pt có</a:t>
                      </a:r>
                      <a:r>
                        <a:rPr lang="en-US" sz="1400" b="1" baseline="0">
                          <a:latin typeface="Times New Roman" pitchFamily="18" charset="0"/>
                          <a:cs typeface="Times New Roman" pitchFamily="18" charset="0"/>
                        </a:rPr>
                        <a:t> nghiệm x=-c/b</a:t>
                      </a:r>
                      <a:r>
                        <a:rPr lang="en-US" sz="1400" b="1">
                          <a:latin typeface="Times New Roman" pitchFamily="18" charset="0"/>
                          <a:cs typeface="Times New Roman" pitchFamily="18" charset="0"/>
                        </a:rPr>
                        <a:t>; pt có 2 nghiệm x1, x2;…</a:t>
                      </a:r>
                    </a:p>
                  </a:txBody>
                  <a:tcPr anchor="ctr"/>
                </a:tc>
                <a:tc hMerge="1">
                  <a:txBody>
                    <a:bodyPr/>
                    <a:lstStyle/>
                    <a:p>
                      <a:endParaRPr lang="en-US">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2922941">
                <a:tc>
                  <a:txBody>
                    <a:bodyPr/>
                    <a:lstStyle/>
                    <a:p>
                      <a:pPr marL="0" indent="0" algn="just">
                        <a:lnSpc>
                          <a:spcPct val="114000"/>
                        </a:lnSpc>
                        <a:buNone/>
                        <a:tabLst>
                          <a:tab pos="457200" algn="l"/>
                        </a:tabLst>
                      </a:pPr>
                      <a:r>
                        <a:rPr lang="en-US" sz="1700">
                          <a:solidFill>
                            <a:schemeClr val="tx1"/>
                          </a:solidFill>
                          <a:latin typeface="Times New Roman" pitchFamily="18" charset="0"/>
                          <a:cs typeface="Times New Roman" pitchFamily="18" charset="0"/>
                        </a:rPr>
                        <a:t>1.	Nhập a, b, c là</a:t>
                      </a:r>
                      <a:r>
                        <a:rPr lang="en-US" sz="1700" baseline="0">
                          <a:solidFill>
                            <a:schemeClr val="tx1"/>
                          </a:solidFill>
                          <a:latin typeface="Times New Roman" pitchFamily="18" charset="0"/>
                          <a:cs typeface="Times New Roman" pitchFamily="18" charset="0"/>
                        </a:rPr>
                        <a:t> các số thực</a:t>
                      </a:r>
                      <a:endParaRPr lang="en-US" sz="1700">
                        <a:solidFill>
                          <a:schemeClr val="tx1"/>
                        </a:solidFill>
                        <a:latin typeface="Times New Roman" pitchFamily="18" charset="0"/>
                        <a:cs typeface="Times New Roman" pitchFamily="18" charset="0"/>
                      </a:endParaRPr>
                    </a:p>
                    <a:p>
                      <a:pPr marL="0" indent="0" algn="just">
                        <a:lnSpc>
                          <a:spcPct val="114000"/>
                        </a:lnSpc>
                        <a:buNone/>
                        <a:tabLst>
                          <a:tab pos="457200" algn="l"/>
                        </a:tabLst>
                      </a:pPr>
                      <a:r>
                        <a:rPr lang="en-US" sz="1700">
                          <a:solidFill>
                            <a:schemeClr val="tx1"/>
                          </a:solidFill>
                          <a:latin typeface="Times New Roman" pitchFamily="18" charset="0"/>
                          <a:cs typeface="Times New Roman" pitchFamily="18" charset="0"/>
                        </a:rPr>
                        <a:t>2.	Nếu a = 0 thì</a:t>
                      </a:r>
                    </a:p>
                    <a:p>
                      <a:pPr marL="0" indent="0" algn="just">
                        <a:lnSpc>
                          <a:spcPct val="114000"/>
                        </a:lnSpc>
                        <a:buNone/>
                        <a:tabLst>
                          <a:tab pos="1087438" algn="l"/>
                        </a:tabLst>
                      </a:pPr>
                      <a:r>
                        <a:rPr lang="en-US" sz="1700">
                          <a:solidFill>
                            <a:schemeClr val="tx1"/>
                          </a:solidFill>
                          <a:latin typeface="Times New Roman" pitchFamily="18" charset="0"/>
                          <a:cs typeface="Times New Roman" pitchFamily="18" charset="0"/>
                        </a:rPr>
                        <a:t>3.	Nếu b = 0 thì</a:t>
                      </a:r>
                    </a:p>
                    <a:p>
                      <a:pPr marL="0" indent="0" algn="just">
                        <a:lnSpc>
                          <a:spcPct val="114000"/>
                        </a:lnSpc>
                        <a:buNone/>
                        <a:tabLst>
                          <a:tab pos="1544638" algn="l"/>
                        </a:tabLst>
                      </a:pPr>
                      <a:r>
                        <a:rPr lang="en-US" sz="1700">
                          <a:solidFill>
                            <a:schemeClr val="tx1"/>
                          </a:solidFill>
                          <a:latin typeface="Times New Roman" pitchFamily="18" charset="0"/>
                          <a:cs typeface="Times New Roman" pitchFamily="18" charset="0"/>
                        </a:rPr>
                        <a:t>4.	Nếu c = 0 thì </a:t>
                      </a:r>
                    </a:p>
                    <a:p>
                      <a:pPr marL="0" indent="0" algn="just">
                        <a:lnSpc>
                          <a:spcPct val="114000"/>
                        </a:lnSpc>
                        <a:buNone/>
                        <a:tabLst>
                          <a:tab pos="2001838" algn="l"/>
                        </a:tabLst>
                      </a:pPr>
                      <a:r>
                        <a:rPr lang="en-US" sz="1700">
                          <a:solidFill>
                            <a:schemeClr val="tx1"/>
                          </a:solidFill>
                          <a:latin typeface="Times New Roman" pitchFamily="18" charset="0"/>
                          <a:cs typeface="Times New Roman" pitchFamily="18" charset="0"/>
                        </a:rPr>
                        <a:t>5.	PTVSN</a:t>
                      </a:r>
                    </a:p>
                    <a:p>
                      <a:pPr marL="0" indent="0" algn="just">
                        <a:lnSpc>
                          <a:spcPct val="114000"/>
                        </a:lnSpc>
                        <a:buNone/>
                        <a:tabLst>
                          <a:tab pos="1544638" algn="l"/>
                        </a:tabLst>
                      </a:pPr>
                      <a:r>
                        <a:rPr lang="en-US" sz="1700">
                          <a:solidFill>
                            <a:schemeClr val="tx1"/>
                          </a:solidFill>
                          <a:latin typeface="Times New Roman" pitchFamily="18" charset="0"/>
                          <a:cs typeface="Times New Roman" pitchFamily="18" charset="0"/>
                        </a:rPr>
                        <a:t>6.	Ngược lại c&lt;&gt;0 thì </a:t>
                      </a:r>
                    </a:p>
                    <a:p>
                      <a:pPr marL="0" indent="0" algn="just">
                        <a:lnSpc>
                          <a:spcPct val="114000"/>
                        </a:lnSpc>
                        <a:buNone/>
                        <a:tabLst>
                          <a:tab pos="2063750" algn="l"/>
                        </a:tabLst>
                      </a:pPr>
                      <a:r>
                        <a:rPr lang="en-US" sz="1700">
                          <a:solidFill>
                            <a:schemeClr val="tx1"/>
                          </a:solidFill>
                          <a:latin typeface="Times New Roman" pitchFamily="18" charset="0"/>
                          <a:cs typeface="Times New Roman" pitchFamily="18" charset="0"/>
                        </a:rPr>
                        <a:t>7.	PTVN</a:t>
                      </a:r>
                    </a:p>
                    <a:p>
                      <a:pPr marL="0" indent="0" algn="just">
                        <a:lnSpc>
                          <a:spcPct val="114000"/>
                        </a:lnSpc>
                        <a:buNone/>
                        <a:tabLst>
                          <a:tab pos="1087438" algn="l"/>
                        </a:tabLst>
                      </a:pPr>
                      <a:r>
                        <a:rPr lang="en-US" sz="1700">
                          <a:solidFill>
                            <a:schemeClr val="tx1"/>
                          </a:solidFill>
                          <a:latin typeface="Times New Roman" pitchFamily="18" charset="0"/>
                          <a:cs typeface="Times New Roman" pitchFamily="18" charset="0"/>
                        </a:rPr>
                        <a:t>8.	Ngược lại b&lt;&gt;0 thì </a:t>
                      </a:r>
                    </a:p>
                    <a:p>
                      <a:pPr marL="0" indent="0" algn="just">
                        <a:lnSpc>
                          <a:spcPct val="114000"/>
                        </a:lnSpc>
                        <a:buNone/>
                        <a:tabLst>
                          <a:tab pos="1544638" algn="l"/>
                        </a:tabLst>
                      </a:pPr>
                      <a:r>
                        <a:rPr lang="en-US" sz="1700">
                          <a:solidFill>
                            <a:schemeClr val="tx1"/>
                          </a:solidFill>
                          <a:latin typeface="Times New Roman" pitchFamily="18" charset="0"/>
                          <a:cs typeface="Times New Roman" pitchFamily="18" charset="0"/>
                        </a:rPr>
                        <a:t>9.	PT có nghiệm x=-c/b</a:t>
                      </a:r>
                    </a:p>
                  </a:txBody>
                  <a:tcPr anchor="ctr"/>
                </a:tc>
                <a:tc>
                  <a:txBody>
                    <a:bodyPr/>
                    <a:lstStyle/>
                    <a:p>
                      <a:pPr marL="0" marR="0" indent="0" algn="just" defTabSz="914400" rtl="0" eaLnBrk="1" fontAlgn="auto" latinLnBrk="0" hangingPunct="1">
                        <a:lnSpc>
                          <a:spcPct val="120000"/>
                        </a:lnSpc>
                        <a:spcBef>
                          <a:spcPts val="0"/>
                        </a:spcBef>
                        <a:spcAft>
                          <a:spcPts val="0"/>
                        </a:spcAft>
                        <a:buClrTx/>
                        <a:buSzTx/>
                        <a:buFontTx/>
                        <a:buNone/>
                        <a:tabLst>
                          <a:tab pos="395288" algn="l"/>
                        </a:tabLst>
                        <a:defRPr/>
                      </a:pPr>
                      <a:r>
                        <a:rPr lang="en-US" sz="1700">
                          <a:solidFill>
                            <a:srgbClr val="FF0000"/>
                          </a:solidFill>
                          <a:latin typeface="Times New Roman" pitchFamily="18" charset="0"/>
                          <a:cs typeface="Times New Roman" pitchFamily="18" charset="0"/>
                        </a:rPr>
                        <a:t>10.	Ngược lại a&lt;&gt;0</a:t>
                      </a:r>
                    </a:p>
                    <a:p>
                      <a:pPr marL="0" indent="0" algn="just">
                        <a:lnSpc>
                          <a:spcPct val="120000"/>
                        </a:lnSpc>
                        <a:buNone/>
                        <a:tabLst>
                          <a:tab pos="741363" algn="l"/>
                        </a:tabLst>
                      </a:pPr>
                      <a:r>
                        <a:rPr lang="en-US" sz="1700">
                          <a:solidFill>
                            <a:srgbClr val="FF0000"/>
                          </a:solidFill>
                          <a:latin typeface="Times New Roman" pitchFamily="18" charset="0"/>
                          <a:cs typeface="Times New Roman" pitchFamily="18" charset="0"/>
                        </a:rPr>
                        <a:t>11.	Tính Delta = b</a:t>
                      </a:r>
                      <a:r>
                        <a:rPr lang="en-US" sz="1700" baseline="30000">
                          <a:solidFill>
                            <a:srgbClr val="FF0000"/>
                          </a:solidFill>
                          <a:latin typeface="Times New Roman" pitchFamily="18" charset="0"/>
                          <a:cs typeface="Times New Roman" pitchFamily="18" charset="0"/>
                        </a:rPr>
                        <a:t>2</a:t>
                      </a:r>
                      <a:r>
                        <a:rPr lang="en-US" sz="1700">
                          <a:solidFill>
                            <a:srgbClr val="FF0000"/>
                          </a:solidFill>
                          <a:latin typeface="Times New Roman" pitchFamily="18" charset="0"/>
                          <a:cs typeface="Times New Roman" pitchFamily="18" charset="0"/>
                        </a:rPr>
                        <a:t> – 4*a*c</a:t>
                      </a:r>
                    </a:p>
                    <a:p>
                      <a:pPr marL="0" indent="0" algn="just">
                        <a:lnSpc>
                          <a:spcPct val="120000"/>
                        </a:lnSpc>
                        <a:buNone/>
                        <a:tabLst>
                          <a:tab pos="741363" algn="l"/>
                        </a:tabLst>
                      </a:pPr>
                      <a:r>
                        <a:rPr lang="en-US" sz="1700">
                          <a:solidFill>
                            <a:srgbClr val="FF0000"/>
                          </a:solidFill>
                          <a:latin typeface="Times New Roman" pitchFamily="18" charset="0"/>
                          <a:cs typeface="Times New Roman" pitchFamily="18" charset="0"/>
                        </a:rPr>
                        <a:t>12.	Nếu Delta&lt;0 thì </a:t>
                      </a:r>
                    </a:p>
                    <a:p>
                      <a:pPr marL="0" indent="0" algn="just">
                        <a:lnSpc>
                          <a:spcPct val="120000"/>
                        </a:lnSpc>
                        <a:buNone/>
                        <a:tabLst>
                          <a:tab pos="1371600" algn="l"/>
                        </a:tabLst>
                      </a:pPr>
                      <a:r>
                        <a:rPr lang="en-US" sz="1700">
                          <a:solidFill>
                            <a:srgbClr val="FF0000"/>
                          </a:solidFill>
                          <a:latin typeface="Times New Roman" pitchFamily="18" charset="0"/>
                          <a:cs typeface="Times New Roman" pitchFamily="18" charset="0"/>
                        </a:rPr>
                        <a:t>13.	PTVN</a:t>
                      </a:r>
                    </a:p>
                    <a:p>
                      <a:pPr marL="0" indent="0" algn="just">
                        <a:lnSpc>
                          <a:spcPct val="120000"/>
                        </a:lnSpc>
                        <a:buNone/>
                        <a:tabLst>
                          <a:tab pos="741363" algn="l"/>
                        </a:tabLst>
                      </a:pPr>
                      <a:r>
                        <a:rPr lang="en-US" sz="1700">
                          <a:solidFill>
                            <a:srgbClr val="FF0000"/>
                          </a:solidFill>
                          <a:latin typeface="Times New Roman" pitchFamily="18" charset="0"/>
                          <a:cs typeface="Times New Roman" pitchFamily="18" charset="0"/>
                        </a:rPr>
                        <a:t>14.	Nếu Delta = 0 thì </a:t>
                      </a:r>
                    </a:p>
                    <a:p>
                      <a:pPr marL="0" indent="0" algn="just">
                        <a:lnSpc>
                          <a:spcPct val="120000"/>
                        </a:lnSpc>
                        <a:buNone/>
                        <a:tabLst>
                          <a:tab pos="1371600" algn="l"/>
                        </a:tabLst>
                      </a:pPr>
                      <a:r>
                        <a:rPr lang="en-US" sz="1700">
                          <a:solidFill>
                            <a:srgbClr val="FF0000"/>
                          </a:solidFill>
                          <a:latin typeface="Times New Roman" pitchFamily="18" charset="0"/>
                          <a:cs typeface="Times New Roman" pitchFamily="18" charset="0"/>
                        </a:rPr>
                        <a:t>15.	PT có nghiệm x1 = x2 = -b/(2*a)</a:t>
                      </a:r>
                    </a:p>
                    <a:p>
                      <a:pPr marL="0" indent="0" algn="just">
                        <a:lnSpc>
                          <a:spcPct val="120000"/>
                        </a:lnSpc>
                        <a:buNone/>
                        <a:tabLst>
                          <a:tab pos="741363" algn="l"/>
                        </a:tabLst>
                      </a:pPr>
                      <a:r>
                        <a:rPr lang="en-US" sz="1700">
                          <a:solidFill>
                            <a:srgbClr val="FF0000"/>
                          </a:solidFill>
                          <a:latin typeface="Times New Roman" pitchFamily="18" charset="0"/>
                          <a:cs typeface="Times New Roman" pitchFamily="18" charset="0"/>
                        </a:rPr>
                        <a:t>16.	Ngược lại Delta&gt;0</a:t>
                      </a:r>
                    </a:p>
                    <a:p>
                      <a:pPr marL="0" indent="0" algn="just">
                        <a:lnSpc>
                          <a:spcPct val="120000"/>
                        </a:lnSpc>
                        <a:buNone/>
                        <a:tabLst>
                          <a:tab pos="1371600" algn="l"/>
                        </a:tabLst>
                      </a:pPr>
                      <a:r>
                        <a:rPr lang="en-US" sz="1700">
                          <a:solidFill>
                            <a:srgbClr val="FF0000"/>
                          </a:solidFill>
                          <a:latin typeface="Times New Roman" pitchFamily="18" charset="0"/>
                          <a:cs typeface="Times New Roman" pitchFamily="18" charset="0"/>
                        </a:rPr>
                        <a:t>17.	x1 = (-b – sqrt(Delta))/(2*a)</a:t>
                      </a:r>
                    </a:p>
                    <a:p>
                      <a:pPr marL="0" indent="0" algn="just">
                        <a:lnSpc>
                          <a:spcPct val="120000"/>
                        </a:lnSpc>
                        <a:buNone/>
                        <a:tabLst>
                          <a:tab pos="1371600" algn="l"/>
                        </a:tabLst>
                      </a:pPr>
                      <a:r>
                        <a:rPr lang="en-US" sz="1700">
                          <a:solidFill>
                            <a:srgbClr val="FF0000"/>
                          </a:solidFill>
                          <a:latin typeface="Times New Roman" pitchFamily="18" charset="0"/>
                          <a:cs typeface="Times New Roman" pitchFamily="18" charset="0"/>
                        </a:rPr>
                        <a:t>18.	x2 = (-b + sqrt(Delta))/(2*a)</a:t>
                      </a:r>
                    </a:p>
                  </a:txBody>
                  <a:tcPr anchor="ct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4684CF9A-CE5B-44D2-8418-5F9FC4F47793}"/>
              </a:ext>
            </a:extLst>
          </p:cNvPr>
          <p:cNvSpPr>
            <a:spLocks noGrp="1"/>
          </p:cNvSpPr>
          <p:nvPr>
            <p:ph type="sldNum" sz="quarter" idx="12"/>
          </p:nvPr>
        </p:nvSpPr>
        <p:spPr/>
        <p:txBody>
          <a:bodyPr/>
          <a:lstStyle/>
          <a:p>
            <a:fld id="{FE1236C6-0024-4286-AA03-0A6E67CE63D4}" type="slidenum">
              <a:rPr lang="en-US" smtClean="0"/>
              <a:t>81</a:t>
            </a:fld>
            <a:endParaRPr lang="en-US"/>
          </a:p>
        </p:txBody>
      </p:sp>
    </p:spTree>
    <p:extLst>
      <p:ext uri="{BB962C8B-B14F-4D97-AF65-F5344CB8AC3E}">
        <p14:creationId xmlns:p14="http://schemas.microsoft.com/office/powerpoint/2010/main" val="280758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6049" y="28282"/>
            <a:ext cx="12145951"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136478" y="1104304"/>
            <a:ext cx="3370997" cy="4958499"/>
          </a:xfrm>
        </p:spPr>
        <p:txBody>
          <a:bodyPr>
            <a:noAutofit/>
          </a:bodyPr>
          <a:lstStyle/>
          <a:p>
            <a:pPr marL="0" indent="0" algn="just">
              <a:buNone/>
            </a:pPr>
            <a:r>
              <a:rPr lang="en-US" sz="2800" b="1">
                <a:solidFill>
                  <a:schemeClr val="tx1">
                    <a:lumMod val="75000"/>
                    <a:lumOff val="25000"/>
                  </a:schemeClr>
                </a:solidFill>
              </a:rPr>
              <a:t>(3)Vẽ lưu đồ thuật toán</a:t>
            </a:r>
            <a:r>
              <a:rPr lang="en-US" sz="2800">
                <a:solidFill>
                  <a:schemeClr val="tx1">
                    <a:lumMod val="75000"/>
                    <a:lumOff val="25000"/>
                  </a:schemeClr>
                </a:solidFill>
              </a:rPr>
              <a:t>, trong đó giá trị a, b, và c được nhập khi chạy chương trình</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82</a:t>
            </a:fld>
            <a:endParaRPr lang="en-US" altLang="en-US" sz="1400" b="1">
              <a:solidFill>
                <a:schemeClr val="bg1"/>
              </a:solidFill>
              <a:latin typeface="Courier New" pitchFamily="49" charset="0"/>
              <a:cs typeface="Courier New" pitchFamily="49"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203" y="1060282"/>
            <a:ext cx="7030566" cy="5248420"/>
          </a:xfrm>
          <a:prstGeom prst="rect">
            <a:avLst/>
          </a:prstGeom>
          <a:ln>
            <a:solidFill>
              <a:srgbClr val="FF0000"/>
            </a:solidFill>
          </a:ln>
        </p:spPr>
      </p:pic>
      <p:sp>
        <p:nvSpPr>
          <p:cNvPr id="5" name="Slide Number Placeholder 4">
            <a:extLst>
              <a:ext uri="{FF2B5EF4-FFF2-40B4-BE49-F238E27FC236}">
                <a16:creationId xmlns:a16="http://schemas.microsoft.com/office/drawing/2014/main" id="{83828F29-D567-46C7-80FE-A6ADD867034C}"/>
              </a:ext>
            </a:extLst>
          </p:cNvPr>
          <p:cNvSpPr>
            <a:spLocks noGrp="1"/>
          </p:cNvSpPr>
          <p:nvPr>
            <p:ph type="sldNum" sz="quarter" idx="12"/>
          </p:nvPr>
        </p:nvSpPr>
        <p:spPr/>
        <p:txBody>
          <a:bodyPr/>
          <a:lstStyle/>
          <a:p>
            <a:fld id="{FE1236C6-0024-4286-AA03-0A6E67CE63D4}" type="slidenum">
              <a:rPr lang="en-US" smtClean="0"/>
              <a:t>82</a:t>
            </a:fld>
            <a:endParaRPr lang="en-US"/>
          </a:p>
        </p:txBody>
      </p:sp>
    </p:spTree>
    <p:extLst>
      <p:ext uri="{BB962C8B-B14F-4D97-AF65-F5344CB8AC3E}">
        <p14:creationId xmlns:p14="http://schemas.microsoft.com/office/powerpoint/2010/main" val="2429831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72363" y="28282"/>
            <a:ext cx="12119637"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rgbClr val="0000FF"/>
                </a:solidFill>
              </a:rPr>
              <a:t>c. Dùng cấu trúc lặp</a:t>
            </a:r>
          </a:p>
          <a:p>
            <a:pPr marL="1377950" indent="-1377950" algn="just">
              <a:buNone/>
            </a:pPr>
            <a:r>
              <a:rPr lang="vi-VN" sz="2800" b="1">
                <a:solidFill>
                  <a:schemeClr val="tx1">
                    <a:lumMod val="75000"/>
                    <a:lumOff val="25000"/>
                  </a:schemeClr>
                </a:solidFill>
              </a:rPr>
              <a:t>Ví</a:t>
            </a:r>
            <a:r>
              <a:rPr lang="en-US" sz="2800" b="1">
                <a:solidFill>
                  <a:schemeClr val="tx1">
                    <a:lumMod val="75000"/>
                    <a:lumOff val="25000"/>
                  </a:schemeClr>
                </a:solidFill>
              </a:rPr>
              <a:t> </a:t>
            </a:r>
            <a:r>
              <a:rPr lang="vi-VN" sz="2800" b="1">
                <a:solidFill>
                  <a:schemeClr val="tx1">
                    <a:lumMod val="75000"/>
                    <a:lumOff val="25000"/>
                  </a:schemeClr>
                </a:solidFill>
              </a:rPr>
              <a:t>dụ</a:t>
            </a:r>
            <a:r>
              <a:rPr lang="en-US" sz="2800" b="1">
                <a:solidFill>
                  <a:schemeClr val="tx1">
                    <a:lumMod val="75000"/>
                    <a:lumOff val="25000"/>
                  </a:schemeClr>
                </a:solidFill>
              </a:rPr>
              <a:t> </a:t>
            </a:r>
            <a:r>
              <a:rPr lang="vi-VN" sz="2800" b="1">
                <a:solidFill>
                  <a:schemeClr val="tx1">
                    <a:lumMod val="75000"/>
                    <a:lumOff val="25000"/>
                  </a:schemeClr>
                </a:solidFill>
              </a:rPr>
              <a:t>1: </a:t>
            </a:r>
            <a:r>
              <a:rPr lang="vi-VN" sz="2800">
                <a:solidFill>
                  <a:schemeClr val="tx1">
                    <a:lumMod val="75000"/>
                    <a:lumOff val="25000"/>
                  </a:schemeClr>
                </a:solidFill>
              </a:rPr>
              <a:t>Viết chương trình tìm ước </a:t>
            </a:r>
            <a:r>
              <a:rPr lang="en-US" sz="2800">
                <a:solidFill>
                  <a:schemeClr val="tx1">
                    <a:lumMod val="75000"/>
                    <a:lumOff val="25000"/>
                  </a:schemeClr>
                </a:solidFill>
              </a:rPr>
              <a:t>số </a:t>
            </a:r>
            <a:r>
              <a:rPr lang="vi-VN" sz="2800">
                <a:solidFill>
                  <a:schemeClr val="tx1">
                    <a:lumMod val="75000"/>
                    <a:lumOff val="25000"/>
                  </a:schemeClr>
                </a:solidFill>
              </a:rPr>
              <a:t>chung lớn nhất (U</a:t>
            </a:r>
            <a:r>
              <a:rPr lang="en-US" sz="2800">
                <a:solidFill>
                  <a:schemeClr val="tx1">
                    <a:lumMod val="75000"/>
                    <a:lumOff val="25000"/>
                  </a:schemeClr>
                </a:solidFill>
              </a:rPr>
              <a:t>S</a:t>
            </a:r>
            <a:r>
              <a:rPr lang="vi-VN" sz="2800">
                <a:solidFill>
                  <a:schemeClr val="tx1">
                    <a:lumMod val="75000"/>
                    <a:lumOff val="25000"/>
                  </a:schemeClr>
                </a:solidFill>
              </a:rPr>
              <a:t>CLN) của hai số  nguyên</a:t>
            </a:r>
            <a:r>
              <a:rPr lang="en-US" sz="2800">
                <a:solidFill>
                  <a:schemeClr val="tx1">
                    <a:lumMod val="75000"/>
                    <a:lumOff val="25000"/>
                  </a:schemeClr>
                </a:solidFill>
              </a:rPr>
              <a:t> </a:t>
            </a:r>
            <a:r>
              <a:rPr lang="vi-VN" sz="2800">
                <a:solidFill>
                  <a:schemeClr val="tx1">
                    <a:lumMod val="75000"/>
                    <a:lumOff val="25000"/>
                  </a:schemeClr>
                </a:solidFill>
              </a:rPr>
              <a:t>dương </a:t>
            </a:r>
            <a:r>
              <a:rPr lang="en-US" sz="2800">
                <a:solidFill>
                  <a:schemeClr val="tx1">
                    <a:lumMod val="75000"/>
                    <a:lumOff val="25000"/>
                  </a:schemeClr>
                </a:solidFill>
              </a:rPr>
              <a:t>A</a:t>
            </a:r>
            <a:r>
              <a:rPr lang="vi-VN" sz="2800">
                <a:solidFill>
                  <a:schemeClr val="tx1">
                    <a:lumMod val="75000"/>
                    <a:lumOff val="25000"/>
                  </a:schemeClr>
                </a:solidFill>
              </a:rPr>
              <a:t> và </a:t>
            </a:r>
            <a:r>
              <a:rPr lang="en-US" sz="2800">
                <a:solidFill>
                  <a:schemeClr val="tx1">
                    <a:lumMod val="75000"/>
                    <a:lumOff val="25000"/>
                  </a:schemeClr>
                </a:solidFill>
              </a:rPr>
              <a:t>B</a:t>
            </a:r>
            <a:r>
              <a:rPr lang="vi-VN" sz="2800">
                <a:solidFill>
                  <a:schemeClr val="tx1">
                    <a:lumMod val="75000"/>
                    <a:lumOff val="25000"/>
                  </a:schemeClr>
                </a:solidFill>
              </a:rPr>
              <a:t>.</a:t>
            </a:r>
            <a:endParaRPr lang="en-US" sz="2800">
              <a:solidFill>
                <a:schemeClr val="tx1">
                  <a:lumMod val="75000"/>
                  <a:lumOff val="25000"/>
                </a:schemeClr>
              </a:solidFill>
            </a:endParaRPr>
          </a:p>
          <a:p>
            <a:pPr marL="0" indent="0" algn="just">
              <a:buNone/>
            </a:pPr>
            <a:r>
              <a:rPr lang="en-US" sz="2800" b="1">
                <a:solidFill>
                  <a:schemeClr val="tx1">
                    <a:lumMod val="75000"/>
                    <a:lumOff val="25000"/>
                  </a:schemeClr>
                </a:solidFill>
              </a:rPr>
              <a:t>(1) Xác định bài toán</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Input: </a:t>
            </a:r>
            <a:r>
              <a:rPr lang="en-US" sz="2800">
                <a:solidFill>
                  <a:schemeClr val="tx1">
                    <a:lumMod val="75000"/>
                    <a:lumOff val="25000"/>
                  </a:schemeClr>
                </a:solidFill>
              </a:rPr>
              <a:t>Hai số nguyên dương A và B có giá trị xác định.</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Output:</a:t>
            </a:r>
            <a:r>
              <a:rPr lang="en-US" sz="2800">
                <a:solidFill>
                  <a:schemeClr val="tx1">
                    <a:lumMod val="75000"/>
                    <a:lumOff val="25000"/>
                  </a:schemeClr>
                </a:solidFill>
              </a:rPr>
              <a:t> Kết quả USCLN của A và B.</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83</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9E02ECD9-C6A9-4C88-AB73-69CC46B7C692}"/>
              </a:ext>
            </a:extLst>
          </p:cNvPr>
          <p:cNvSpPr>
            <a:spLocks noGrp="1"/>
          </p:cNvSpPr>
          <p:nvPr>
            <p:ph type="sldNum" sz="quarter" idx="12"/>
          </p:nvPr>
        </p:nvSpPr>
        <p:spPr/>
        <p:txBody>
          <a:bodyPr/>
          <a:lstStyle/>
          <a:p>
            <a:fld id="{FE1236C6-0024-4286-AA03-0A6E67CE63D4}" type="slidenum">
              <a:rPr lang="en-US" smtClean="0"/>
              <a:t>83</a:t>
            </a:fld>
            <a:endParaRPr lang="en-US"/>
          </a:p>
        </p:txBody>
      </p:sp>
    </p:spTree>
    <p:extLst>
      <p:ext uri="{BB962C8B-B14F-4D97-AF65-F5344CB8AC3E}">
        <p14:creationId xmlns:p14="http://schemas.microsoft.com/office/powerpoint/2010/main" val="17708399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78941" y="28282"/>
            <a:ext cx="12113059"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243401" y="1112363"/>
            <a:ext cx="11689847" cy="4958499"/>
          </a:xfrm>
        </p:spPr>
        <p:txBody>
          <a:bodyPr>
            <a:noAutofit/>
          </a:bodyPr>
          <a:lstStyle/>
          <a:p>
            <a:pPr marL="0" indent="0" algn="just">
              <a:buNone/>
            </a:pPr>
            <a:r>
              <a:rPr lang="en-US" sz="2800" b="1">
                <a:solidFill>
                  <a:srgbClr val="0000FF"/>
                </a:solidFill>
              </a:rPr>
              <a:t>c. Dùng cấu trúc lặp</a:t>
            </a:r>
          </a:p>
          <a:p>
            <a:pPr marL="1377950" indent="-1377950" algn="just">
              <a:buNone/>
            </a:pPr>
            <a:r>
              <a:rPr lang="vi-VN" sz="2800" b="1">
                <a:solidFill>
                  <a:schemeClr val="tx1">
                    <a:lumMod val="75000"/>
                    <a:lumOff val="25000"/>
                  </a:schemeClr>
                </a:solidFill>
              </a:rPr>
              <a:t>Ví</a:t>
            </a:r>
            <a:r>
              <a:rPr lang="en-US" sz="2800" b="1">
                <a:solidFill>
                  <a:schemeClr val="tx1">
                    <a:lumMod val="75000"/>
                    <a:lumOff val="25000"/>
                  </a:schemeClr>
                </a:solidFill>
              </a:rPr>
              <a:t> </a:t>
            </a:r>
            <a:r>
              <a:rPr lang="vi-VN" sz="2800" b="1">
                <a:solidFill>
                  <a:schemeClr val="tx1">
                    <a:lumMod val="75000"/>
                    <a:lumOff val="25000"/>
                  </a:schemeClr>
                </a:solidFill>
              </a:rPr>
              <a:t>dụ</a:t>
            </a:r>
            <a:r>
              <a:rPr lang="en-US" sz="2800" b="1">
                <a:solidFill>
                  <a:schemeClr val="tx1">
                    <a:lumMod val="75000"/>
                    <a:lumOff val="25000"/>
                  </a:schemeClr>
                </a:solidFill>
              </a:rPr>
              <a:t> </a:t>
            </a:r>
            <a:r>
              <a:rPr lang="vi-VN" sz="2800" b="1">
                <a:solidFill>
                  <a:schemeClr val="tx1">
                    <a:lumMod val="75000"/>
                    <a:lumOff val="25000"/>
                  </a:schemeClr>
                </a:solidFill>
              </a:rPr>
              <a:t>1: </a:t>
            </a:r>
            <a:r>
              <a:rPr lang="vi-VN" sz="2800">
                <a:solidFill>
                  <a:schemeClr val="tx1">
                    <a:lumMod val="75000"/>
                    <a:lumOff val="25000"/>
                  </a:schemeClr>
                </a:solidFill>
              </a:rPr>
              <a:t>Viết chương trình tìm ước </a:t>
            </a:r>
            <a:r>
              <a:rPr lang="en-US" sz="2800">
                <a:solidFill>
                  <a:schemeClr val="tx1">
                    <a:lumMod val="75000"/>
                    <a:lumOff val="25000"/>
                  </a:schemeClr>
                </a:solidFill>
              </a:rPr>
              <a:t>số </a:t>
            </a:r>
            <a:r>
              <a:rPr lang="vi-VN" sz="2800">
                <a:solidFill>
                  <a:schemeClr val="tx1">
                    <a:lumMod val="75000"/>
                    <a:lumOff val="25000"/>
                  </a:schemeClr>
                </a:solidFill>
              </a:rPr>
              <a:t>chung lớn nhất (U</a:t>
            </a:r>
            <a:r>
              <a:rPr lang="en-US" sz="2800">
                <a:solidFill>
                  <a:schemeClr val="tx1">
                    <a:lumMod val="75000"/>
                    <a:lumOff val="25000"/>
                  </a:schemeClr>
                </a:solidFill>
              </a:rPr>
              <a:t>S</a:t>
            </a:r>
            <a:r>
              <a:rPr lang="vi-VN" sz="2800">
                <a:solidFill>
                  <a:schemeClr val="tx1">
                    <a:lumMod val="75000"/>
                    <a:lumOff val="25000"/>
                  </a:schemeClr>
                </a:solidFill>
              </a:rPr>
              <a:t>CLN) của hai số  nguyên</a:t>
            </a:r>
            <a:r>
              <a:rPr lang="en-US" sz="2800">
                <a:solidFill>
                  <a:schemeClr val="tx1">
                    <a:lumMod val="75000"/>
                    <a:lumOff val="25000"/>
                  </a:schemeClr>
                </a:solidFill>
              </a:rPr>
              <a:t> </a:t>
            </a:r>
            <a:r>
              <a:rPr lang="vi-VN" sz="2800">
                <a:solidFill>
                  <a:schemeClr val="tx1">
                    <a:lumMod val="75000"/>
                    <a:lumOff val="25000"/>
                  </a:schemeClr>
                </a:solidFill>
              </a:rPr>
              <a:t>dương </a:t>
            </a:r>
            <a:r>
              <a:rPr lang="en-US" sz="2800">
                <a:solidFill>
                  <a:schemeClr val="tx1">
                    <a:lumMod val="75000"/>
                    <a:lumOff val="25000"/>
                  </a:schemeClr>
                </a:solidFill>
              </a:rPr>
              <a:t>A</a:t>
            </a:r>
            <a:r>
              <a:rPr lang="vi-VN" sz="2800">
                <a:solidFill>
                  <a:schemeClr val="tx1">
                    <a:lumMod val="75000"/>
                    <a:lumOff val="25000"/>
                  </a:schemeClr>
                </a:solidFill>
              </a:rPr>
              <a:t> và </a:t>
            </a:r>
            <a:r>
              <a:rPr lang="en-US" sz="2800">
                <a:solidFill>
                  <a:schemeClr val="tx1">
                    <a:lumMod val="75000"/>
                    <a:lumOff val="25000"/>
                  </a:schemeClr>
                </a:solidFill>
              </a:rPr>
              <a:t>B</a:t>
            </a:r>
            <a:r>
              <a:rPr lang="vi-VN" sz="2800">
                <a:solidFill>
                  <a:schemeClr val="tx1">
                    <a:lumMod val="75000"/>
                    <a:lumOff val="25000"/>
                  </a:schemeClr>
                </a:solidFill>
              </a:rPr>
              <a:t>.</a:t>
            </a:r>
            <a:endParaRPr lang="en-US" sz="2800">
              <a:solidFill>
                <a:schemeClr val="tx1">
                  <a:lumMod val="75000"/>
                  <a:lumOff val="25000"/>
                </a:schemeClr>
              </a:solidFill>
            </a:endParaRPr>
          </a:p>
          <a:p>
            <a:pPr marL="0" indent="0" algn="just">
              <a:buNone/>
            </a:pPr>
            <a:r>
              <a:rPr lang="en-US" sz="2800" b="1">
                <a:solidFill>
                  <a:schemeClr val="tx1">
                    <a:lumMod val="75000"/>
                    <a:lumOff val="25000"/>
                  </a:schemeClr>
                </a:solidFill>
              </a:rPr>
              <a:t>(2) Thuật toán</a:t>
            </a:r>
          </a:p>
          <a:p>
            <a:pPr marL="914400" indent="-914400" algn="just">
              <a:buNone/>
            </a:pPr>
            <a:r>
              <a:rPr lang="en-US" sz="2800">
                <a:solidFill>
                  <a:schemeClr val="tx1">
                    <a:lumMod val="75000"/>
                    <a:lumOff val="25000"/>
                  </a:schemeClr>
                </a:solidFill>
              </a:rPr>
              <a:t>	</a:t>
            </a:r>
            <a:r>
              <a:rPr lang="en-US" sz="2800" b="1">
                <a:solidFill>
                  <a:schemeClr val="tx1">
                    <a:lumMod val="75000"/>
                    <a:lumOff val="25000"/>
                  </a:schemeClr>
                </a:solidFill>
              </a:rPr>
              <a:t>Bước 1: </a:t>
            </a:r>
            <a:r>
              <a:rPr lang="en-US" sz="2800">
                <a:solidFill>
                  <a:schemeClr val="tx1">
                    <a:lumMod val="75000"/>
                    <a:lumOff val="25000"/>
                  </a:schemeClr>
                </a:solidFill>
              </a:rPr>
              <a:t>Nếu A = B thì chuyển sang bước 3.</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Bước 2: </a:t>
            </a:r>
            <a:r>
              <a:rPr lang="en-US" sz="2800">
                <a:solidFill>
                  <a:schemeClr val="tx1">
                    <a:lumMod val="75000"/>
                    <a:lumOff val="25000"/>
                  </a:schemeClr>
                </a:solidFill>
              </a:rPr>
              <a:t>Nếu A &gt; B thì gán A ← A – B; Ngược lại gán B ← B – A</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Bước 3: </a:t>
            </a:r>
            <a:r>
              <a:rPr lang="en-US" sz="2800">
                <a:solidFill>
                  <a:schemeClr val="tx1">
                    <a:lumMod val="75000"/>
                    <a:lumOff val="25000"/>
                  </a:schemeClr>
                </a:solidFill>
              </a:rPr>
              <a:t>Thông báo giá trị A và kết thúc thuật toán. </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84</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564B6769-4679-4936-A964-524AA2ADFBA5}"/>
              </a:ext>
            </a:extLst>
          </p:cNvPr>
          <p:cNvSpPr>
            <a:spLocks noGrp="1"/>
          </p:cNvSpPr>
          <p:nvPr>
            <p:ph type="sldNum" sz="quarter" idx="12"/>
          </p:nvPr>
        </p:nvSpPr>
        <p:spPr/>
        <p:txBody>
          <a:bodyPr/>
          <a:lstStyle/>
          <a:p>
            <a:fld id="{FE1236C6-0024-4286-AA03-0A6E67CE63D4}" type="slidenum">
              <a:rPr lang="en-US" smtClean="0"/>
              <a:t>84</a:t>
            </a:fld>
            <a:endParaRPr lang="en-US"/>
          </a:p>
        </p:txBody>
      </p:sp>
    </p:spTree>
    <p:extLst>
      <p:ext uri="{BB962C8B-B14F-4D97-AF65-F5344CB8AC3E}">
        <p14:creationId xmlns:p14="http://schemas.microsoft.com/office/powerpoint/2010/main" val="23354272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05255" y="28282"/>
            <a:ext cx="12086745"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236823" y="1112363"/>
            <a:ext cx="11762210" cy="4958499"/>
          </a:xfrm>
        </p:spPr>
        <p:txBody>
          <a:bodyPr>
            <a:noAutofit/>
          </a:bodyPr>
          <a:lstStyle/>
          <a:p>
            <a:pPr marL="0" indent="0" algn="just">
              <a:buNone/>
            </a:pPr>
            <a:r>
              <a:rPr lang="en-US" sz="2800" b="1">
                <a:solidFill>
                  <a:schemeClr val="tx1">
                    <a:lumMod val="75000"/>
                    <a:lumOff val="25000"/>
                  </a:schemeClr>
                </a:solidFill>
              </a:rPr>
              <a:t>(3) Vẽ lưu đồ thuật toán</a:t>
            </a:r>
            <a:r>
              <a:rPr lang="en-US" sz="2800">
                <a:solidFill>
                  <a:schemeClr val="tx1">
                    <a:lumMod val="75000"/>
                    <a:lumOff val="25000"/>
                  </a:schemeClr>
                </a:solidFill>
              </a:rPr>
              <a:t>, trong đó giá trị a và b được nhập khi chạy CT.</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85</a:t>
            </a:fld>
            <a:endParaRPr lang="en-US" altLang="en-US" sz="1400" b="1">
              <a:solidFill>
                <a:schemeClr val="bg1"/>
              </a:solidFill>
              <a:latin typeface="Courier New" pitchFamily="49" charset="0"/>
              <a:cs typeface="Courier New" pitchFamily="49"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56" y="1602287"/>
            <a:ext cx="10672549" cy="4740681"/>
          </a:xfrm>
          <a:prstGeom prst="rect">
            <a:avLst/>
          </a:prstGeom>
          <a:ln>
            <a:solidFill>
              <a:srgbClr val="FF0000"/>
            </a:solidFill>
          </a:ln>
        </p:spPr>
      </p:pic>
      <p:sp>
        <p:nvSpPr>
          <p:cNvPr id="3" name="Slide Number Placeholder 2">
            <a:extLst>
              <a:ext uri="{FF2B5EF4-FFF2-40B4-BE49-F238E27FC236}">
                <a16:creationId xmlns:a16="http://schemas.microsoft.com/office/drawing/2014/main" id="{FAC9DF6C-F02B-4477-B71F-E642D1156CDD}"/>
              </a:ext>
            </a:extLst>
          </p:cNvPr>
          <p:cNvSpPr>
            <a:spLocks noGrp="1"/>
          </p:cNvSpPr>
          <p:nvPr>
            <p:ph type="sldNum" sz="quarter" idx="12"/>
          </p:nvPr>
        </p:nvSpPr>
        <p:spPr/>
        <p:txBody>
          <a:bodyPr/>
          <a:lstStyle/>
          <a:p>
            <a:fld id="{FE1236C6-0024-4286-AA03-0A6E67CE63D4}" type="slidenum">
              <a:rPr lang="en-US" smtClean="0"/>
              <a:t>85</a:t>
            </a:fld>
            <a:endParaRPr lang="en-US"/>
          </a:p>
        </p:txBody>
      </p:sp>
    </p:spTree>
    <p:extLst>
      <p:ext uri="{BB962C8B-B14F-4D97-AF65-F5344CB8AC3E}">
        <p14:creationId xmlns:p14="http://schemas.microsoft.com/office/powerpoint/2010/main" val="3781105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5519" y="28282"/>
            <a:ext cx="12106481"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chemeClr val="tx1">
                    <a:lumMod val="75000"/>
                    <a:lumOff val="25000"/>
                  </a:schemeClr>
                </a:solidFill>
              </a:rPr>
              <a:t>c. Dùng cấu trúc lặp</a:t>
            </a:r>
          </a:p>
          <a:p>
            <a:pPr marL="1377950" indent="-1377950" algn="just">
              <a:buNone/>
            </a:pPr>
            <a:r>
              <a:rPr lang="vi-VN" sz="2800" b="1">
                <a:solidFill>
                  <a:schemeClr val="tx1">
                    <a:lumMod val="75000"/>
                    <a:lumOff val="25000"/>
                  </a:schemeClr>
                </a:solidFill>
              </a:rPr>
              <a:t>Ví</a:t>
            </a:r>
            <a:r>
              <a:rPr lang="en-US" sz="2800" b="1">
                <a:solidFill>
                  <a:schemeClr val="tx1">
                    <a:lumMod val="75000"/>
                    <a:lumOff val="25000"/>
                  </a:schemeClr>
                </a:solidFill>
              </a:rPr>
              <a:t> </a:t>
            </a:r>
            <a:r>
              <a:rPr lang="vi-VN" sz="2800" b="1">
                <a:solidFill>
                  <a:schemeClr val="tx1">
                    <a:lumMod val="75000"/>
                    <a:lumOff val="25000"/>
                  </a:schemeClr>
                </a:solidFill>
              </a:rPr>
              <a:t>dụ</a:t>
            </a:r>
            <a:r>
              <a:rPr lang="en-US" sz="2800" b="1">
                <a:solidFill>
                  <a:schemeClr val="tx1">
                    <a:lumMod val="75000"/>
                    <a:lumOff val="25000"/>
                  </a:schemeClr>
                </a:solidFill>
              </a:rPr>
              <a:t> 2</a:t>
            </a:r>
            <a:r>
              <a:rPr lang="vi-VN" sz="2800" b="1">
                <a:solidFill>
                  <a:schemeClr val="tx1">
                    <a:lumMod val="75000"/>
                    <a:lumOff val="25000"/>
                  </a:schemeClr>
                </a:solidFill>
              </a:rPr>
              <a:t>: </a:t>
            </a:r>
            <a:r>
              <a:rPr lang="vi-VN" sz="2800">
                <a:solidFill>
                  <a:schemeClr val="tx1">
                    <a:lumMod val="75000"/>
                    <a:lumOff val="25000"/>
                  </a:schemeClr>
                </a:solidFill>
              </a:rPr>
              <a:t>Viết chương trình </a:t>
            </a:r>
            <a:r>
              <a:rPr lang="en-US" sz="2800">
                <a:solidFill>
                  <a:schemeClr val="tx1">
                    <a:lumMod val="75000"/>
                    <a:lumOff val="25000"/>
                  </a:schemeClr>
                </a:solidFill>
              </a:rPr>
              <a:t>nhập vào số nguyên dương N và kiểm tra N có phải là số nguyên tố không?</a:t>
            </a:r>
          </a:p>
          <a:p>
            <a:pPr marL="0" indent="0" algn="just">
              <a:buNone/>
            </a:pPr>
            <a:r>
              <a:rPr lang="en-US" sz="2800" b="1">
                <a:solidFill>
                  <a:schemeClr val="tx1">
                    <a:lumMod val="75000"/>
                    <a:lumOff val="25000"/>
                  </a:schemeClr>
                </a:solidFill>
              </a:rPr>
              <a:t>(1) Xác định bài toán</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Input: </a:t>
            </a:r>
            <a:r>
              <a:rPr lang="en-US" sz="2800">
                <a:solidFill>
                  <a:schemeClr val="tx1">
                    <a:lumMod val="75000"/>
                    <a:lumOff val="25000"/>
                  </a:schemeClr>
                </a:solidFill>
              </a:rPr>
              <a:t>Số nguyên dương N.</a:t>
            </a:r>
          </a:p>
          <a:p>
            <a:pPr marL="2292350" indent="-1377950" algn="just">
              <a:buNone/>
            </a:pPr>
            <a:r>
              <a:rPr lang="en-US" sz="2800" b="1">
                <a:solidFill>
                  <a:schemeClr val="tx1">
                    <a:lumMod val="75000"/>
                    <a:lumOff val="25000"/>
                  </a:schemeClr>
                </a:solidFill>
              </a:rPr>
              <a:t>Output:</a:t>
            </a:r>
            <a:r>
              <a:rPr lang="en-US" sz="2800">
                <a:solidFill>
                  <a:schemeClr val="tx1">
                    <a:lumMod val="75000"/>
                    <a:lumOff val="25000"/>
                  </a:schemeClr>
                </a:solidFill>
              </a:rPr>
              <a:t> Kết quả thông báo “N là số nguyên tố” hay “N không phải là số nguyên tố”.</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86</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97740013-9443-4C28-BFC6-590283E80CAE}"/>
              </a:ext>
            </a:extLst>
          </p:cNvPr>
          <p:cNvSpPr>
            <a:spLocks noGrp="1"/>
          </p:cNvSpPr>
          <p:nvPr>
            <p:ph type="sldNum" sz="quarter" idx="12"/>
          </p:nvPr>
        </p:nvSpPr>
        <p:spPr/>
        <p:txBody>
          <a:bodyPr/>
          <a:lstStyle/>
          <a:p>
            <a:fld id="{FE1236C6-0024-4286-AA03-0A6E67CE63D4}" type="slidenum">
              <a:rPr lang="en-US" smtClean="0"/>
              <a:t>86</a:t>
            </a:fld>
            <a:endParaRPr lang="en-US"/>
          </a:p>
        </p:txBody>
      </p:sp>
    </p:spTree>
    <p:extLst>
      <p:ext uri="{BB962C8B-B14F-4D97-AF65-F5344CB8AC3E}">
        <p14:creationId xmlns:p14="http://schemas.microsoft.com/office/powerpoint/2010/main" val="1067647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18412" y="28282"/>
            <a:ext cx="12073588"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rgbClr val="0000FF"/>
                </a:solidFill>
              </a:rPr>
              <a:t>c. Dùng cấu trúc lặp</a:t>
            </a:r>
          </a:p>
          <a:p>
            <a:pPr marL="1377950" indent="-1377950" algn="just">
              <a:buNone/>
            </a:pPr>
            <a:r>
              <a:rPr lang="vi-VN" sz="2800" b="1">
                <a:solidFill>
                  <a:schemeClr val="tx1">
                    <a:lumMod val="75000"/>
                    <a:lumOff val="25000"/>
                  </a:schemeClr>
                </a:solidFill>
              </a:rPr>
              <a:t>Ví</a:t>
            </a:r>
            <a:r>
              <a:rPr lang="en-US" sz="2800" b="1">
                <a:solidFill>
                  <a:schemeClr val="tx1">
                    <a:lumMod val="75000"/>
                    <a:lumOff val="25000"/>
                  </a:schemeClr>
                </a:solidFill>
              </a:rPr>
              <a:t> </a:t>
            </a:r>
            <a:r>
              <a:rPr lang="vi-VN" sz="2800" b="1">
                <a:solidFill>
                  <a:schemeClr val="tx1">
                    <a:lumMod val="75000"/>
                    <a:lumOff val="25000"/>
                  </a:schemeClr>
                </a:solidFill>
              </a:rPr>
              <a:t>dụ</a:t>
            </a:r>
            <a:r>
              <a:rPr lang="en-US" sz="2800" b="1">
                <a:solidFill>
                  <a:schemeClr val="tx1">
                    <a:lumMod val="75000"/>
                    <a:lumOff val="25000"/>
                  </a:schemeClr>
                </a:solidFill>
              </a:rPr>
              <a:t> 2</a:t>
            </a:r>
            <a:r>
              <a:rPr lang="vi-VN" sz="2800" b="1">
                <a:solidFill>
                  <a:schemeClr val="tx1">
                    <a:lumMod val="75000"/>
                    <a:lumOff val="25000"/>
                  </a:schemeClr>
                </a:solidFill>
              </a:rPr>
              <a:t>: </a:t>
            </a:r>
            <a:r>
              <a:rPr lang="vi-VN" sz="2800">
                <a:solidFill>
                  <a:schemeClr val="tx1">
                    <a:lumMod val="75000"/>
                    <a:lumOff val="25000"/>
                  </a:schemeClr>
                </a:solidFill>
              </a:rPr>
              <a:t>Viết chương trình </a:t>
            </a:r>
            <a:r>
              <a:rPr lang="en-US" sz="2800">
                <a:solidFill>
                  <a:schemeClr val="tx1">
                    <a:lumMod val="75000"/>
                    <a:lumOff val="25000"/>
                  </a:schemeClr>
                </a:solidFill>
              </a:rPr>
              <a:t>nhập vào số nguyên dương N và kiểm tra N có phải là số nguyên tố không?</a:t>
            </a:r>
          </a:p>
          <a:p>
            <a:pPr marL="0" indent="0" algn="just">
              <a:buNone/>
            </a:pPr>
            <a:r>
              <a:rPr lang="en-US" sz="2800" b="1">
                <a:solidFill>
                  <a:schemeClr val="tx1">
                    <a:lumMod val="75000"/>
                    <a:lumOff val="25000"/>
                  </a:schemeClr>
                </a:solidFill>
              </a:rPr>
              <a:t>(2) Thuật toán</a:t>
            </a:r>
          </a:p>
          <a:p>
            <a:pPr marL="623888" algn="just"/>
            <a:r>
              <a:rPr lang="en-US" sz="2800" b="1" i="1">
                <a:solidFill>
                  <a:schemeClr val="tx1">
                    <a:lumMod val="75000"/>
                    <a:lumOff val="25000"/>
                  </a:schemeClr>
                </a:solidFill>
              </a:rPr>
              <a:t>Tính chất của số nguyên tố:</a:t>
            </a:r>
            <a:r>
              <a:rPr lang="en-US" sz="2800">
                <a:solidFill>
                  <a:schemeClr val="tx1">
                    <a:lumMod val="75000"/>
                    <a:lumOff val="25000"/>
                  </a:schemeClr>
                </a:solidFill>
              </a:rPr>
              <a:t> “Số nguyên tố là số nguyên lớn hơn 1, và là số chỉ chia hết cho 1 và chia hết cho chính nó.”</a:t>
            </a:r>
          </a:p>
          <a:p>
            <a:pPr marL="623888" algn="just"/>
            <a:r>
              <a:rPr lang="vi-VN" sz="2800">
                <a:solidFill>
                  <a:schemeClr val="tx1">
                    <a:lumMod val="75000"/>
                    <a:lumOff val="25000"/>
                  </a:schemeClr>
                </a:solidFill>
              </a:rPr>
              <a:t>Như vậy, ta có ý tưởng: nếu N&gt;1 thì</a:t>
            </a:r>
            <a:r>
              <a:rPr lang="en-US" sz="2800">
                <a:solidFill>
                  <a:schemeClr val="tx1">
                    <a:lumMod val="75000"/>
                    <a:lumOff val="25000"/>
                  </a:schemeClr>
                </a:solidFill>
              </a:rPr>
              <a:t> </a:t>
            </a:r>
            <a:r>
              <a:rPr lang="vi-VN" sz="2800">
                <a:solidFill>
                  <a:schemeClr val="tx1">
                    <a:lumMod val="75000"/>
                    <a:lumOff val="25000"/>
                  </a:schemeClr>
                </a:solidFill>
              </a:rPr>
              <a:t>xét lần lượt các số từ 2</a:t>
            </a:r>
            <a:r>
              <a:rPr lang="en-US" sz="2800">
                <a:solidFill>
                  <a:schemeClr val="tx1">
                    <a:lumMod val="75000"/>
                    <a:lumOff val="25000"/>
                  </a:schemeClr>
                </a:solidFill>
              </a:rPr>
              <a:t> </a:t>
            </a:r>
            <a:r>
              <a:rPr lang="vi-VN" sz="2800">
                <a:solidFill>
                  <a:schemeClr val="tx1">
                    <a:lumMod val="75000"/>
                    <a:lumOff val="25000"/>
                  </a:schemeClr>
                </a:solidFill>
              </a:rPr>
              <a:t>đến N </a:t>
            </a:r>
            <a:r>
              <a:rPr lang="vi-VN" sz="2800" i="1">
                <a:solidFill>
                  <a:schemeClr val="tx1">
                    <a:lumMod val="75000"/>
                    <a:lumOff val="25000"/>
                  </a:schemeClr>
                </a:solidFill>
              </a:rPr>
              <a:t>(dùng biến</a:t>
            </a:r>
            <a:r>
              <a:rPr lang="en-US" sz="2800" i="1">
                <a:solidFill>
                  <a:schemeClr val="tx1">
                    <a:lumMod val="75000"/>
                    <a:lumOff val="25000"/>
                  </a:schemeClr>
                </a:solidFill>
              </a:rPr>
              <a:t> </a:t>
            </a:r>
            <a:r>
              <a:rPr lang="vi-VN" sz="2800" i="1">
                <a:solidFill>
                  <a:schemeClr val="tx1">
                    <a:lumMod val="75000"/>
                    <a:lumOff val="25000"/>
                  </a:schemeClr>
                </a:solidFill>
              </a:rPr>
              <a:t>đếm i)</a:t>
            </a:r>
            <a:r>
              <a:rPr lang="vi-VN" sz="2800">
                <a:solidFill>
                  <a:schemeClr val="tx1">
                    <a:lumMod val="75000"/>
                    <a:lumOff val="25000"/>
                  </a:schemeClr>
                </a:solidFill>
              </a:rPr>
              <a:t>, nếu có số i nào</a:t>
            </a:r>
            <a:r>
              <a:rPr lang="en-US" sz="2800">
                <a:solidFill>
                  <a:schemeClr val="tx1">
                    <a:lumMod val="75000"/>
                    <a:lumOff val="25000"/>
                  </a:schemeClr>
                </a:solidFill>
              </a:rPr>
              <a:t> đó</a:t>
            </a:r>
            <a:r>
              <a:rPr lang="vi-VN" sz="2800">
                <a:solidFill>
                  <a:schemeClr val="tx1">
                    <a:lumMod val="75000"/>
                    <a:lumOff val="25000"/>
                  </a:schemeClr>
                </a:solidFill>
              </a:rPr>
              <a:t> là ước số của N (N</a:t>
            </a:r>
            <a:r>
              <a:rPr lang="en-US" sz="2800">
                <a:solidFill>
                  <a:schemeClr val="tx1">
                    <a:lumMod val="75000"/>
                    <a:lumOff val="25000"/>
                  </a:schemeClr>
                </a:solidFill>
              </a:rPr>
              <a:t> </a:t>
            </a:r>
            <a:r>
              <a:rPr lang="vi-VN" sz="2800">
                <a:solidFill>
                  <a:schemeClr val="tx1">
                    <a:lumMod val="75000"/>
                    <a:lumOff val="25000"/>
                  </a:schemeClr>
                </a:solidFill>
              </a:rPr>
              <a:t>mod i = 0) thì dừng lại, ngược lại tăng biến</a:t>
            </a:r>
            <a:r>
              <a:rPr lang="en-US" sz="2800">
                <a:solidFill>
                  <a:schemeClr val="tx1">
                    <a:lumMod val="75000"/>
                    <a:lumOff val="25000"/>
                  </a:schemeClr>
                </a:solidFill>
              </a:rPr>
              <a:t> </a:t>
            </a:r>
            <a:r>
              <a:rPr lang="vi-VN" sz="2800">
                <a:solidFill>
                  <a:schemeClr val="tx1">
                    <a:lumMod val="75000"/>
                    <a:lumOff val="25000"/>
                  </a:schemeClr>
                </a:solidFill>
              </a:rPr>
              <a:t>đếm i lên 1 đơn vị.</a:t>
            </a:r>
            <a:endParaRPr lang="en-US" sz="2800">
              <a:solidFill>
                <a:schemeClr val="tx1">
                  <a:lumMod val="75000"/>
                  <a:lumOff val="25000"/>
                </a:schemeClr>
              </a:solidFill>
            </a:endParaRPr>
          </a:p>
          <a:p>
            <a:pPr marL="914400" indent="-91440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87</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8DAE145D-32FF-4F84-B3DA-928F4E5E6F1C}"/>
              </a:ext>
            </a:extLst>
          </p:cNvPr>
          <p:cNvSpPr>
            <a:spLocks noGrp="1"/>
          </p:cNvSpPr>
          <p:nvPr>
            <p:ph type="sldNum" sz="quarter" idx="12"/>
          </p:nvPr>
        </p:nvSpPr>
        <p:spPr/>
        <p:txBody>
          <a:bodyPr/>
          <a:lstStyle/>
          <a:p>
            <a:fld id="{FE1236C6-0024-4286-AA03-0A6E67CE63D4}" type="slidenum">
              <a:rPr lang="en-US" smtClean="0"/>
              <a:t>87</a:t>
            </a:fld>
            <a:endParaRPr lang="en-US"/>
          </a:p>
        </p:txBody>
      </p:sp>
    </p:spTree>
    <p:extLst>
      <p:ext uri="{BB962C8B-B14F-4D97-AF65-F5344CB8AC3E}">
        <p14:creationId xmlns:p14="http://schemas.microsoft.com/office/powerpoint/2010/main" val="3490393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6049" y="28282"/>
            <a:ext cx="12145951"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5179255"/>
          </a:xfrm>
        </p:spPr>
        <p:txBody>
          <a:bodyPr>
            <a:noAutofit/>
          </a:bodyPr>
          <a:lstStyle/>
          <a:p>
            <a:pPr algn="just"/>
            <a:r>
              <a:rPr lang="vi-VN" sz="2400" b="1">
                <a:solidFill>
                  <a:schemeClr val="tx1">
                    <a:lumMod val="75000"/>
                    <a:lumOff val="25000"/>
                  </a:schemeClr>
                </a:solidFill>
              </a:rPr>
              <a:t>Xét giá trị của i:</a:t>
            </a:r>
          </a:p>
          <a:p>
            <a:pPr marL="0" indent="0" algn="just">
              <a:buNone/>
            </a:pPr>
            <a:r>
              <a:rPr lang="en-US" sz="2400">
                <a:solidFill>
                  <a:schemeClr val="tx1">
                    <a:lumMod val="75000"/>
                    <a:lumOff val="25000"/>
                  </a:schemeClr>
                </a:solidFill>
              </a:rPr>
              <a:t>	</a:t>
            </a:r>
            <a:r>
              <a:rPr lang="vi-VN" sz="2400">
                <a:solidFill>
                  <a:schemeClr val="tx1">
                    <a:lumMod val="75000"/>
                    <a:lumOff val="25000"/>
                  </a:schemeClr>
                </a:solidFill>
              </a:rPr>
              <a:t>+ Nếu i = N thì kết luận “N là số nguyên tố”.</a:t>
            </a:r>
          </a:p>
          <a:p>
            <a:pPr marL="0" indent="0" algn="just">
              <a:buNone/>
            </a:pPr>
            <a:r>
              <a:rPr lang="en-US" sz="2400">
                <a:solidFill>
                  <a:schemeClr val="tx1">
                    <a:lumMod val="75000"/>
                    <a:lumOff val="25000"/>
                  </a:schemeClr>
                </a:solidFill>
              </a:rPr>
              <a:t>	</a:t>
            </a:r>
            <a:r>
              <a:rPr lang="vi-VN" sz="2400">
                <a:solidFill>
                  <a:schemeClr val="tx1">
                    <a:lumMod val="75000"/>
                    <a:lumOff val="25000"/>
                  </a:schemeClr>
                </a:solidFill>
              </a:rPr>
              <a:t>+ Ngược lại, kết luận “N không phải số nguyên tố”.</a:t>
            </a:r>
          </a:p>
          <a:p>
            <a:pPr algn="just"/>
            <a:r>
              <a:rPr lang="vi-VN" sz="2400" b="1">
                <a:solidFill>
                  <a:schemeClr val="tx1">
                    <a:lumMod val="75000"/>
                    <a:lumOff val="25000"/>
                  </a:schemeClr>
                </a:solidFill>
              </a:rPr>
              <a:t>Thuật toán được mô tả như sau:</a:t>
            </a:r>
          </a:p>
          <a:p>
            <a:pPr marL="914400" indent="0" algn="just">
              <a:buNone/>
            </a:pPr>
            <a:r>
              <a:rPr lang="vi-VN" sz="2400" b="1">
                <a:solidFill>
                  <a:schemeClr val="tx1">
                    <a:lumMod val="75000"/>
                    <a:lumOff val="25000"/>
                  </a:schemeClr>
                </a:solidFill>
              </a:rPr>
              <a:t>Bước 1: </a:t>
            </a:r>
            <a:r>
              <a:rPr lang="vi-VN" sz="2400">
                <a:solidFill>
                  <a:schemeClr val="tx1">
                    <a:lumMod val="75000"/>
                    <a:lumOff val="25000"/>
                  </a:schemeClr>
                </a:solidFill>
              </a:rPr>
              <a:t>Gán i ← 2. Nếu N ≤ 1 thì nhảy đến bước 5.</a:t>
            </a:r>
          </a:p>
          <a:p>
            <a:pPr marL="914400" indent="0" algn="just">
              <a:buNone/>
            </a:pPr>
            <a:r>
              <a:rPr lang="vi-VN" sz="2400" b="1">
                <a:solidFill>
                  <a:schemeClr val="tx1">
                    <a:lumMod val="75000"/>
                    <a:lumOff val="25000"/>
                  </a:schemeClr>
                </a:solidFill>
              </a:rPr>
              <a:t>Bước 2: </a:t>
            </a:r>
            <a:r>
              <a:rPr lang="vi-VN" sz="2400">
                <a:solidFill>
                  <a:schemeClr val="tx1">
                    <a:lumMod val="75000"/>
                    <a:lumOff val="25000"/>
                  </a:schemeClr>
                </a:solidFill>
              </a:rPr>
              <a:t>Nếu N mod i = 0 thì nhảy đến bước 4.</a:t>
            </a:r>
          </a:p>
          <a:p>
            <a:pPr marL="914400" indent="0" algn="just">
              <a:buNone/>
            </a:pPr>
            <a:r>
              <a:rPr lang="vi-VN" sz="2400" b="1">
                <a:solidFill>
                  <a:schemeClr val="tx1">
                    <a:lumMod val="75000"/>
                    <a:lumOff val="25000"/>
                  </a:schemeClr>
                </a:solidFill>
              </a:rPr>
              <a:t>Bước 3: </a:t>
            </a:r>
            <a:r>
              <a:rPr lang="vi-VN" sz="2400">
                <a:solidFill>
                  <a:schemeClr val="tx1">
                    <a:lumMod val="75000"/>
                    <a:lumOff val="25000"/>
                  </a:schemeClr>
                </a:solidFill>
              </a:rPr>
              <a:t>Gán i ← i+1. Nếu i ≤ n thì quay lại bước 2.</a:t>
            </a:r>
          </a:p>
          <a:p>
            <a:pPr marL="2006600" indent="-1092200" algn="just">
              <a:buNone/>
            </a:pPr>
            <a:r>
              <a:rPr lang="vi-VN" sz="2400" b="1">
                <a:solidFill>
                  <a:schemeClr val="tx1">
                    <a:lumMod val="75000"/>
                    <a:lumOff val="25000"/>
                  </a:schemeClr>
                </a:solidFill>
              </a:rPr>
              <a:t>Bước 4: </a:t>
            </a:r>
            <a:r>
              <a:rPr lang="vi-VN" sz="2400">
                <a:solidFill>
                  <a:schemeClr val="tx1">
                    <a:lumMod val="75000"/>
                    <a:lumOff val="25000"/>
                  </a:schemeClr>
                </a:solidFill>
              </a:rPr>
              <a:t>Nếu i = N, kết luận “N là số nguyên tố”; ngược lại, kết luận “N</a:t>
            </a:r>
            <a:r>
              <a:rPr lang="en-US" sz="2400">
                <a:solidFill>
                  <a:schemeClr val="tx1">
                    <a:lumMod val="75000"/>
                    <a:lumOff val="25000"/>
                  </a:schemeClr>
                </a:solidFill>
              </a:rPr>
              <a:t> </a:t>
            </a:r>
            <a:r>
              <a:rPr lang="vi-VN" sz="2400">
                <a:solidFill>
                  <a:schemeClr val="tx1">
                    <a:lumMod val="75000"/>
                    <a:lumOff val="25000"/>
                  </a:schemeClr>
                </a:solidFill>
              </a:rPr>
              <a:t>không phải số nguyên tố”. </a:t>
            </a:r>
          </a:p>
          <a:p>
            <a:pPr marL="914400" indent="0" algn="just">
              <a:buNone/>
            </a:pPr>
            <a:r>
              <a:rPr lang="vi-VN" sz="2400" b="1">
                <a:solidFill>
                  <a:schemeClr val="tx1">
                    <a:lumMod val="75000"/>
                    <a:lumOff val="25000"/>
                  </a:schemeClr>
                </a:solidFill>
              </a:rPr>
              <a:t>Bước 5:</a:t>
            </a:r>
            <a:r>
              <a:rPr lang="vi-VN" sz="2400">
                <a:solidFill>
                  <a:schemeClr val="tx1">
                    <a:lumMod val="75000"/>
                    <a:lumOff val="25000"/>
                  </a:schemeClr>
                </a:solidFill>
              </a:rPr>
              <a:t> Kết thúc thuật toán.</a:t>
            </a:r>
            <a:endParaRPr lang="en-US" sz="24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88</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937BF596-F7ED-4DD0-BC3B-1374ADA304C6}"/>
              </a:ext>
            </a:extLst>
          </p:cNvPr>
          <p:cNvSpPr>
            <a:spLocks noGrp="1"/>
          </p:cNvSpPr>
          <p:nvPr>
            <p:ph type="sldNum" sz="quarter" idx="12"/>
          </p:nvPr>
        </p:nvSpPr>
        <p:spPr/>
        <p:txBody>
          <a:bodyPr/>
          <a:lstStyle/>
          <a:p>
            <a:fld id="{FE1236C6-0024-4286-AA03-0A6E67CE63D4}" type="slidenum">
              <a:rPr lang="en-US" smtClean="0"/>
              <a:t>88</a:t>
            </a:fld>
            <a:endParaRPr lang="en-US"/>
          </a:p>
        </p:txBody>
      </p:sp>
    </p:spTree>
    <p:extLst>
      <p:ext uri="{BB962C8B-B14F-4D97-AF65-F5344CB8AC3E}">
        <p14:creationId xmlns:p14="http://schemas.microsoft.com/office/powerpoint/2010/main" val="3390720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78941" y="28282"/>
            <a:ext cx="12113059"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177617" y="1026052"/>
            <a:ext cx="11860887" cy="4958499"/>
          </a:xfrm>
        </p:spPr>
        <p:txBody>
          <a:bodyPr>
            <a:noAutofit/>
          </a:bodyPr>
          <a:lstStyle/>
          <a:p>
            <a:pPr marL="0" indent="0" algn="just">
              <a:buNone/>
            </a:pPr>
            <a:r>
              <a:rPr lang="en-US" sz="2800" b="1">
                <a:solidFill>
                  <a:schemeClr val="tx1">
                    <a:lumMod val="75000"/>
                    <a:lumOff val="25000"/>
                  </a:schemeClr>
                </a:solidFill>
              </a:rPr>
              <a:t>(3) Vẽ lưu đồ thuật toán</a:t>
            </a:r>
            <a:r>
              <a:rPr lang="en-US" sz="2800">
                <a:solidFill>
                  <a:schemeClr val="tx1">
                    <a:lumMod val="75000"/>
                    <a:lumOff val="25000"/>
                  </a:schemeClr>
                </a:solidFill>
              </a:rPr>
              <a:t>, trong đó giá trị N được nhập khi chạy CT.</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89</a:t>
            </a:fld>
            <a:endParaRPr lang="en-US" altLang="en-US" sz="1400" b="1">
              <a:solidFill>
                <a:schemeClr val="bg1"/>
              </a:solidFill>
              <a:latin typeface="Courier New" pitchFamily="49" charset="0"/>
              <a:cs typeface="Courier New" pitchFamily="49"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007" y="1493384"/>
            <a:ext cx="9926436" cy="4858428"/>
          </a:xfrm>
          <a:prstGeom prst="rect">
            <a:avLst/>
          </a:prstGeom>
          <a:ln>
            <a:solidFill>
              <a:srgbClr val="FF0000"/>
            </a:solidFill>
          </a:ln>
        </p:spPr>
      </p:pic>
      <p:sp>
        <p:nvSpPr>
          <p:cNvPr id="3" name="Slide Number Placeholder 2">
            <a:extLst>
              <a:ext uri="{FF2B5EF4-FFF2-40B4-BE49-F238E27FC236}">
                <a16:creationId xmlns:a16="http://schemas.microsoft.com/office/drawing/2014/main" id="{220A42EC-55DD-430D-998A-FC18420B25CB}"/>
              </a:ext>
            </a:extLst>
          </p:cNvPr>
          <p:cNvSpPr>
            <a:spLocks noGrp="1"/>
          </p:cNvSpPr>
          <p:nvPr>
            <p:ph type="sldNum" sz="quarter" idx="12"/>
          </p:nvPr>
        </p:nvSpPr>
        <p:spPr/>
        <p:txBody>
          <a:bodyPr/>
          <a:lstStyle/>
          <a:p>
            <a:fld id="{FE1236C6-0024-4286-AA03-0A6E67CE63D4}" type="slidenum">
              <a:rPr lang="en-US" smtClean="0"/>
              <a:t>89</a:t>
            </a:fld>
            <a:endParaRPr lang="en-US"/>
          </a:p>
        </p:txBody>
      </p:sp>
    </p:spTree>
    <p:extLst>
      <p:ext uri="{BB962C8B-B14F-4D97-AF65-F5344CB8AC3E}">
        <p14:creationId xmlns:p14="http://schemas.microsoft.com/office/powerpoint/2010/main" val="2559856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269715" y="28282"/>
            <a:ext cx="11922285" cy="1008668"/>
          </a:xfrm>
        </p:spPr>
        <p:txBody>
          <a:bodyPr/>
          <a:lstStyle/>
          <a:p>
            <a:r>
              <a:rPr lang="en-US"/>
              <a:t>1. Khái niệm thuật toán</a:t>
            </a:r>
          </a:p>
        </p:txBody>
      </p:sp>
      <p:sp>
        <p:nvSpPr>
          <p:cNvPr id="2" name="Content Placeholder 1"/>
          <p:cNvSpPr>
            <a:spLocks noGrp="1"/>
          </p:cNvSpPr>
          <p:nvPr>
            <p:ph idx="1"/>
          </p:nvPr>
        </p:nvSpPr>
        <p:spPr>
          <a:xfrm>
            <a:off x="742981" y="1111035"/>
            <a:ext cx="10908069" cy="5307424"/>
          </a:xfrm>
        </p:spPr>
        <p:txBody>
          <a:bodyPr>
            <a:normAutofit fontScale="70000" lnSpcReduction="20000"/>
          </a:bodyPr>
          <a:lstStyle/>
          <a:p>
            <a:pPr marL="0" indent="0" algn="just">
              <a:lnSpc>
                <a:spcPct val="160000"/>
              </a:lnSpc>
              <a:buNone/>
            </a:pPr>
            <a:r>
              <a:rPr lang="en-US" b="1"/>
              <a:t>1.2. Các bước giải </a:t>
            </a:r>
            <a:r>
              <a:rPr lang="en-US" b="1">
                <a:solidFill>
                  <a:srgbClr val="FF0000"/>
                </a:solidFill>
              </a:rPr>
              <a:t>bài toán</a:t>
            </a:r>
            <a:r>
              <a:rPr lang="en-US" b="1"/>
              <a:t> bằng máy tính điện tử (tt)</a:t>
            </a:r>
          </a:p>
          <a:p>
            <a:pPr marL="61913" indent="0" algn="just">
              <a:lnSpc>
                <a:spcPct val="160000"/>
              </a:lnSpc>
              <a:buNone/>
            </a:pPr>
            <a:r>
              <a:rPr lang="vi-VN" sz="2800" b="1">
                <a:solidFill>
                  <a:srgbClr val="FF0000"/>
                </a:solidFill>
              </a:rPr>
              <a:t>Bước 3:</a:t>
            </a:r>
            <a:r>
              <a:rPr lang="vi-VN" sz="2800"/>
              <a:t> Viết chương trình</a:t>
            </a:r>
            <a:endParaRPr lang="en-US" sz="2800"/>
          </a:p>
          <a:p>
            <a:pPr marL="519113" indent="-284163" algn="just">
              <a:lnSpc>
                <a:spcPct val="160000"/>
              </a:lnSpc>
            </a:pPr>
            <a:r>
              <a:rPr lang="vi-VN" sz="2800"/>
              <a:t>Việc viết chương trình là một tổng hợp hữu cơ giữa</a:t>
            </a:r>
            <a:r>
              <a:rPr lang="en-US" sz="2800"/>
              <a:t> </a:t>
            </a:r>
            <a:r>
              <a:rPr lang="vi-VN" sz="2800"/>
              <a:t>việc lựa chọn cấu trúc dữ liệu và ngôn ngữ lập trình</a:t>
            </a:r>
            <a:r>
              <a:rPr lang="en-US" sz="2800"/>
              <a:t> </a:t>
            </a:r>
            <a:r>
              <a:rPr lang="vi-VN" sz="2800"/>
              <a:t>để diễn đạt đúng thuật toán. </a:t>
            </a:r>
          </a:p>
          <a:p>
            <a:pPr marL="519113" indent="-284163" algn="just">
              <a:lnSpc>
                <a:spcPct val="160000"/>
              </a:lnSpc>
            </a:pPr>
            <a:r>
              <a:rPr lang="vi-VN" sz="2800"/>
              <a:t>Khi</a:t>
            </a:r>
            <a:r>
              <a:rPr lang="en-US" sz="2800"/>
              <a:t> </a:t>
            </a:r>
            <a:r>
              <a:rPr lang="vi-VN" sz="2800"/>
              <a:t>viết chương trình ta cần lựa chọn một ngôn ngữ</a:t>
            </a:r>
            <a:r>
              <a:rPr lang="en-US" sz="2800"/>
              <a:t> </a:t>
            </a:r>
            <a:r>
              <a:rPr lang="vi-VN" sz="2800"/>
              <a:t>bậc</a:t>
            </a:r>
            <a:r>
              <a:rPr lang="en-US" sz="2800"/>
              <a:t> </a:t>
            </a:r>
            <a:r>
              <a:rPr lang="vi-VN" sz="2800"/>
              <a:t>cao, hoặc hợp ngữ, hoặc ngôn ngữ</a:t>
            </a:r>
            <a:r>
              <a:rPr lang="en-US" sz="2800"/>
              <a:t> </a:t>
            </a:r>
            <a:r>
              <a:rPr lang="vi-VN" sz="2800"/>
              <a:t>máy, hoặc</a:t>
            </a:r>
            <a:r>
              <a:rPr lang="en-US" sz="2800"/>
              <a:t> </a:t>
            </a:r>
            <a:r>
              <a:rPr lang="vi-VN" sz="2800"/>
              <a:t>một phần mềm chuyên dụng thích hợp cho thuật</a:t>
            </a:r>
            <a:r>
              <a:rPr lang="en-US" sz="2800"/>
              <a:t> </a:t>
            </a:r>
            <a:r>
              <a:rPr lang="vi-VN" sz="2800"/>
              <a:t>toán đã</a:t>
            </a:r>
            <a:r>
              <a:rPr lang="en-US" sz="2800"/>
              <a:t> </a:t>
            </a:r>
            <a:r>
              <a:rPr lang="vi-VN" sz="2800"/>
              <a:t>lựa chọn. </a:t>
            </a:r>
          </a:p>
          <a:p>
            <a:pPr marL="519113" indent="-284163" algn="just">
              <a:lnSpc>
                <a:spcPct val="160000"/>
              </a:lnSpc>
            </a:pPr>
            <a:r>
              <a:rPr lang="vi-VN" sz="2800"/>
              <a:t>Viết chương trình trong ngôn ngữ nào ta cần phải</a:t>
            </a:r>
            <a:r>
              <a:rPr lang="en-US" sz="2800"/>
              <a:t> </a:t>
            </a:r>
            <a:r>
              <a:rPr lang="vi-VN" sz="2800"/>
              <a:t>tuân theo đúng quy định ngữ pháp của ngôn ngữ đó.</a:t>
            </a:r>
          </a:p>
          <a:p>
            <a:pPr marL="519113" indent="-284163" algn="just">
              <a:lnSpc>
                <a:spcPct val="160000"/>
              </a:lnSpc>
            </a:pPr>
            <a:r>
              <a:rPr lang="vi-VN" sz="2800"/>
              <a:t>Chương trình dịch có thể giúp ta phát hiện và thông</a:t>
            </a:r>
            <a:r>
              <a:rPr lang="en-US" sz="2800"/>
              <a:t> </a:t>
            </a:r>
            <a:r>
              <a:rPr lang="vi-VN" sz="2800"/>
              <a:t>báo đầy đủ các sai sót về mặt ngữ pháp.</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9</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55297E19-D65B-4E21-8CDC-F5BB1CAF216C}"/>
              </a:ext>
            </a:extLst>
          </p:cNvPr>
          <p:cNvSpPr>
            <a:spLocks noGrp="1"/>
          </p:cNvSpPr>
          <p:nvPr>
            <p:ph type="sldNum" sz="quarter" idx="12"/>
          </p:nvPr>
        </p:nvSpPr>
        <p:spPr/>
        <p:txBody>
          <a:bodyPr/>
          <a:lstStyle/>
          <a:p>
            <a:fld id="{FE1236C6-0024-4286-AA03-0A6E67CE63D4}" type="slidenum">
              <a:rPr lang="en-US" smtClean="0"/>
              <a:t>9</a:t>
            </a:fld>
            <a:endParaRPr lang="en-US"/>
          </a:p>
        </p:txBody>
      </p:sp>
    </p:spTree>
    <p:extLst>
      <p:ext uri="{BB962C8B-B14F-4D97-AF65-F5344CB8AC3E}">
        <p14:creationId xmlns:p14="http://schemas.microsoft.com/office/powerpoint/2010/main" val="42860764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44725" y="28282"/>
            <a:ext cx="12047275"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3" y="1112363"/>
            <a:ext cx="11222139" cy="4958499"/>
          </a:xfrm>
        </p:spPr>
        <p:txBody>
          <a:bodyPr>
            <a:noAutofit/>
          </a:bodyPr>
          <a:lstStyle/>
          <a:p>
            <a:pPr marL="0" indent="0" algn="just">
              <a:buNone/>
            </a:pPr>
            <a:r>
              <a:rPr lang="en-US" sz="2800" b="1">
                <a:solidFill>
                  <a:srgbClr val="0000FF"/>
                </a:solidFill>
              </a:rPr>
              <a:t>c. Dùng cấu trúc lặp</a:t>
            </a:r>
          </a:p>
          <a:p>
            <a:pPr marL="1377950" indent="-1377950" algn="just">
              <a:buNone/>
            </a:pPr>
            <a:r>
              <a:rPr lang="vi-VN" sz="2800" b="1">
                <a:solidFill>
                  <a:schemeClr val="tx1">
                    <a:lumMod val="75000"/>
                    <a:lumOff val="25000"/>
                  </a:schemeClr>
                </a:solidFill>
              </a:rPr>
              <a:t>Ví</a:t>
            </a:r>
            <a:r>
              <a:rPr lang="en-US" sz="2800" b="1">
                <a:solidFill>
                  <a:schemeClr val="tx1">
                    <a:lumMod val="75000"/>
                    <a:lumOff val="25000"/>
                  </a:schemeClr>
                </a:solidFill>
              </a:rPr>
              <a:t> </a:t>
            </a:r>
            <a:r>
              <a:rPr lang="vi-VN" sz="2800" b="1">
                <a:solidFill>
                  <a:schemeClr val="tx1">
                    <a:lumMod val="75000"/>
                    <a:lumOff val="25000"/>
                  </a:schemeClr>
                </a:solidFill>
              </a:rPr>
              <a:t>dụ</a:t>
            </a:r>
            <a:r>
              <a:rPr lang="en-US" sz="2800" b="1">
                <a:solidFill>
                  <a:schemeClr val="tx1">
                    <a:lumMod val="75000"/>
                    <a:lumOff val="25000"/>
                  </a:schemeClr>
                </a:solidFill>
              </a:rPr>
              <a:t> 3</a:t>
            </a:r>
            <a:r>
              <a:rPr lang="vi-VN" sz="2800" b="1">
                <a:solidFill>
                  <a:schemeClr val="tx1">
                    <a:lumMod val="75000"/>
                    <a:lumOff val="25000"/>
                  </a:schemeClr>
                </a:solidFill>
              </a:rPr>
              <a:t>: </a:t>
            </a:r>
            <a:r>
              <a:rPr lang="vi-VN" sz="2800">
                <a:solidFill>
                  <a:schemeClr val="tx1">
                    <a:lumMod val="75000"/>
                    <a:lumOff val="25000"/>
                  </a:schemeClr>
                </a:solidFill>
              </a:rPr>
              <a:t>Viết chương trình </a:t>
            </a:r>
            <a:r>
              <a:rPr lang="en-US" sz="2800">
                <a:solidFill>
                  <a:schemeClr val="tx1">
                    <a:lumMod val="75000"/>
                    <a:lumOff val="25000"/>
                  </a:schemeClr>
                </a:solidFill>
              </a:rPr>
              <a:t>tính tổng các chữ số của một số nguyên dương N.</a:t>
            </a:r>
          </a:p>
          <a:p>
            <a:pPr marL="0" indent="0" algn="just">
              <a:buNone/>
            </a:pPr>
            <a:r>
              <a:rPr lang="en-US" sz="2800" b="1">
                <a:solidFill>
                  <a:schemeClr val="tx1">
                    <a:lumMod val="75000"/>
                    <a:lumOff val="25000"/>
                  </a:schemeClr>
                </a:solidFill>
              </a:rPr>
              <a:t>(1) Xác định bài toán</a:t>
            </a:r>
          </a:p>
          <a:p>
            <a:pPr marL="0" indent="0" algn="just">
              <a:buNone/>
            </a:pPr>
            <a:r>
              <a:rPr lang="en-US" sz="2800">
                <a:solidFill>
                  <a:schemeClr val="tx1">
                    <a:lumMod val="75000"/>
                    <a:lumOff val="25000"/>
                  </a:schemeClr>
                </a:solidFill>
              </a:rPr>
              <a:t>	</a:t>
            </a:r>
            <a:r>
              <a:rPr lang="en-US" sz="2800" b="1">
                <a:solidFill>
                  <a:schemeClr val="tx1">
                    <a:lumMod val="75000"/>
                    <a:lumOff val="25000"/>
                  </a:schemeClr>
                </a:solidFill>
              </a:rPr>
              <a:t>Input: </a:t>
            </a:r>
            <a:r>
              <a:rPr lang="en-US" sz="2800">
                <a:solidFill>
                  <a:schemeClr val="tx1">
                    <a:lumMod val="75000"/>
                    <a:lumOff val="25000"/>
                  </a:schemeClr>
                </a:solidFill>
              </a:rPr>
              <a:t>Số nguyên dương N.</a:t>
            </a:r>
          </a:p>
          <a:p>
            <a:pPr marL="2292350" indent="-1377950" algn="just">
              <a:buNone/>
            </a:pPr>
            <a:r>
              <a:rPr lang="en-US" sz="2800" b="1">
                <a:solidFill>
                  <a:schemeClr val="tx1">
                    <a:lumMod val="75000"/>
                    <a:lumOff val="25000"/>
                  </a:schemeClr>
                </a:solidFill>
              </a:rPr>
              <a:t>Output:</a:t>
            </a:r>
            <a:r>
              <a:rPr lang="en-US" sz="2800">
                <a:solidFill>
                  <a:schemeClr val="tx1">
                    <a:lumMod val="75000"/>
                    <a:lumOff val="25000"/>
                  </a:schemeClr>
                </a:solidFill>
              </a:rPr>
              <a:t> Kết quả tổng các chữ số của N.</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90</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647AA104-F224-4641-97A6-44FA7A90730F}"/>
              </a:ext>
            </a:extLst>
          </p:cNvPr>
          <p:cNvSpPr>
            <a:spLocks noGrp="1"/>
          </p:cNvSpPr>
          <p:nvPr>
            <p:ph type="sldNum" sz="quarter" idx="12"/>
          </p:nvPr>
        </p:nvSpPr>
        <p:spPr/>
        <p:txBody>
          <a:bodyPr/>
          <a:lstStyle/>
          <a:p>
            <a:fld id="{FE1236C6-0024-4286-AA03-0A6E67CE63D4}" type="slidenum">
              <a:rPr lang="en-US" smtClean="0"/>
              <a:t>90</a:t>
            </a:fld>
            <a:endParaRPr lang="en-US"/>
          </a:p>
        </p:txBody>
      </p:sp>
    </p:spTree>
    <p:extLst>
      <p:ext uri="{BB962C8B-B14F-4D97-AF65-F5344CB8AC3E}">
        <p14:creationId xmlns:p14="http://schemas.microsoft.com/office/powerpoint/2010/main" val="27161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24990" y="28282"/>
            <a:ext cx="12067010"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171039" y="1112363"/>
            <a:ext cx="11874043" cy="4958499"/>
          </a:xfrm>
        </p:spPr>
        <p:txBody>
          <a:bodyPr>
            <a:noAutofit/>
          </a:bodyPr>
          <a:lstStyle/>
          <a:p>
            <a:pPr marL="0" indent="0" algn="just">
              <a:buNone/>
            </a:pPr>
            <a:r>
              <a:rPr lang="en-US" sz="2800" b="1">
                <a:solidFill>
                  <a:srgbClr val="0000FF"/>
                </a:solidFill>
              </a:rPr>
              <a:t>c. Dùng cấu trúc lặp</a:t>
            </a:r>
          </a:p>
          <a:p>
            <a:pPr marL="1377950" indent="-1377950" algn="just">
              <a:buNone/>
            </a:pPr>
            <a:r>
              <a:rPr lang="vi-VN" sz="2800" b="1">
                <a:solidFill>
                  <a:schemeClr val="tx1">
                    <a:lumMod val="75000"/>
                    <a:lumOff val="25000"/>
                  </a:schemeClr>
                </a:solidFill>
              </a:rPr>
              <a:t>Ví</a:t>
            </a:r>
            <a:r>
              <a:rPr lang="en-US" sz="2800" b="1">
                <a:solidFill>
                  <a:schemeClr val="tx1">
                    <a:lumMod val="75000"/>
                    <a:lumOff val="25000"/>
                  </a:schemeClr>
                </a:solidFill>
              </a:rPr>
              <a:t> </a:t>
            </a:r>
            <a:r>
              <a:rPr lang="vi-VN" sz="2800" b="1">
                <a:solidFill>
                  <a:schemeClr val="tx1">
                    <a:lumMod val="75000"/>
                    <a:lumOff val="25000"/>
                  </a:schemeClr>
                </a:solidFill>
              </a:rPr>
              <a:t>dụ</a:t>
            </a:r>
            <a:r>
              <a:rPr lang="en-US" sz="2800" b="1">
                <a:solidFill>
                  <a:schemeClr val="tx1">
                    <a:lumMod val="75000"/>
                    <a:lumOff val="25000"/>
                  </a:schemeClr>
                </a:solidFill>
              </a:rPr>
              <a:t> 3</a:t>
            </a:r>
            <a:r>
              <a:rPr lang="vi-VN" sz="2800" b="1">
                <a:solidFill>
                  <a:schemeClr val="tx1">
                    <a:lumMod val="75000"/>
                    <a:lumOff val="25000"/>
                  </a:schemeClr>
                </a:solidFill>
              </a:rPr>
              <a:t>: </a:t>
            </a:r>
            <a:r>
              <a:rPr lang="vi-VN" sz="2800">
                <a:solidFill>
                  <a:schemeClr val="tx1">
                    <a:lumMod val="75000"/>
                    <a:lumOff val="25000"/>
                  </a:schemeClr>
                </a:solidFill>
              </a:rPr>
              <a:t>Viết chương trình </a:t>
            </a:r>
            <a:r>
              <a:rPr lang="en-US" sz="2800">
                <a:solidFill>
                  <a:schemeClr val="tx1">
                    <a:lumMod val="75000"/>
                    <a:lumOff val="25000"/>
                  </a:schemeClr>
                </a:solidFill>
              </a:rPr>
              <a:t>tính tổng các chữ số của một số nguyên dương N.</a:t>
            </a:r>
          </a:p>
          <a:p>
            <a:pPr marL="0" indent="0" algn="just">
              <a:buNone/>
            </a:pPr>
            <a:r>
              <a:rPr lang="en-US" sz="2800" b="1">
                <a:solidFill>
                  <a:schemeClr val="tx1">
                    <a:lumMod val="75000"/>
                    <a:lumOff val="25000"/>
                  </a:schemeClr>
                </a:solidFill>
              </a:rPr>
              <a:t>(2) Thuật toán</a:t>
            </a:r>
          </a:p>
          <a:p>
            <a:pPr marL="0" indent="0" algn="just">
              <a:buNone/>
            </a:pPr>
            <a:r>
              <a:rPr lang="en-US" sz="2800">
                <a:solidFill>
                  <a:schemeClr val="tx1">
                    <a:lumMod val="75000"/>
                    <a:lumOff val="25000"/>
                  </a:schemeClr>
                </a:solidFill>
              </a:rPr>
              <a:t>	</a:t>
            </a:r>
            <a:r>
              <a:rPr lang="vi-VN" sz="2800" i="1">
                <a:solidFill>
                  <a:schemeClr val="tx1">
                    <a:lumMod val="75000"/>
                    <a:lumOff val="25000"/>
                  </a:schemeClr>
                </a:solidFill>
              </a:rPr>
              <a:t>Ý</a:t>
            </a:r>
            <a:r>
              <a:rPr lang="en-US" sz="2800" i="1">
                <a:solidFill>
                  <a:schemeClr val="tx1">
                    <a:lumMod val="75000"/>
                    <a:lumOff val="25000"/>
                  </a:schemeClr>
                </a:solidFill>
              </a:rPr>
              <a:t> </a:t>
            </a:r>
            <a:r>
              <a:rPr lang="vi-VN" sz="2800" i="1">
                <a:solidFill>
                  <a:schemeClr val="tx1">
                    <a:lumMod val="75000"/>
                    <a:lumOff val="25000"/>
                  </a:schemeClr>
                </a:solidFill>
              </a:rPr>
              <a:t>t</a:t>
            </a:r>
            <a:r>
              <a:rPr lang="en-US" sz="2800" i="1">
                <a:solidFill>
                  <a:schemeClr val="tx1">
                    <a:lumMod val="75000"/>
                    <a:lumOff val="25000"/>
                  </a:schemeClr>
                </a:solidFill>
              </a:rPr>
              <a:t>ư</a:t>
            </a:r>
            <a:r>
              <a:rPr lang="vi-VN" sz="2800" i="1">
                <a:solidFill>
                  <a:schemeClr val="tx1">
                    <a:lumMod val="75000"/>
                    <a:lumOff val="25000"/>
                  </a:schemeClr>
                </a:solidFill>
              </a:rPr>
              <a:t>ởng là ta chia số đó cho</a:t>
            </a:r>
            <a:r>
              <a:rPr lang="en-US" sz="2800" i="1">
                <a:solidFill>
                  <a:schemeClr val="tx1">
                    <a:lumMod val="75000"/>
                    <a:lumOff val="25000"/>
                  </a:schemeClr>
                </a:solidFill>
              </a:rPr>
              <a:t> </a:t>
            </a:r>
            <a:r>
              <a:rPr lang="vi-VN" sz="2800" i="1">
                <a:solidFill>
                  <a:schemeClr val="tx1">
                    <a:lumMod val="75000"/>
                    <a:lumOff val="25000"/>
                  </a:schemeClr>
                </a:solidFill>
              </a:rPr>
              <a:t>10 lấy </a:t>
            </a:r>
            <a:r>
              <a:rPr lang="en-US" sz="2800" i="1">
                <a:solidFill>
                  <a:schemeClr val="tx1">
                    <a:lumMod val="75000"/>
                    <a:lumOff val="25000"/>
                  </a:schemeClr>
                </a:solidFill>
              </a:rPr>
              <a:t>phần </a:t>
            </a:r>
            <a:r>
              <a:rPr lang="vi-VN" sz="2800" i="1">
                <a:solidFill>
                  <a:schemeClr val="tx1">
                    <a:lumMod val="75000"/>
                    <a:lumOff val="25000"/>
                  </a:schemeClr>
                </a:solidFill>
              </a:rPr>
              <a:t>dư (</a:t>
            </a:r>
            <a:r>
              <a:rPr lang="en-US" sz="2800" i="1">
                <a:solidFill>
                  <a:schemeClr val="tx1">
                    <a:lumMod val="75000"/>
                    <a:lumOff val="25000"/>
                  </a:schemeClr>
                </a:solidFill>
              </a:rPr>
              <a:t>dùng hàm </a:t>
            </a:r>
            <a:r>
              <a:rPr lang="vi-VN" sz="2800" i="1">
                <a:solidFill>
                  <a:schemeClr val="tx1">
                    <a:lumMod val="75000"/>
                    <a:lumOff val="25000"/>
                  </a:schemeClr>
                </a:solidFill>
              </a:rPr>
              <a:t>mod)</a:t>
            </a:r>
            <a:r>
              <a:rPr lang="en-US" sz="2800" i="1">
                <a:solidFill>
                  <a:schemeClr val="tx1">
                    <a:lumMod val="75000"/>
                    <a:lumOff val="25000"/>
                  </a:schemeClr>
                </a:solidFill>
              </a:rPr>
              <a:t> </a:t>
            </a:r>
            <a:r>
              <a:rPr lang="vi-VN" sz="2800" i="1">
                <a:solidFill>
                  <a:schemeClr val="tx1">
                    <a:lumMod val="75000"/>
                    <a:lumOff val="25000"/>
                  </a:schemeClr>
                </a:solidFill>
              </a:rPr>
              <a:t>thì được chữ số hàng đơn vị, và lấy</a:t>
            </a:r>
            <a:r>
              <a:rPr lang="en-US" sz="2800" i="1">
                <a:solidFill>
                  <a:schemeClr val="tx1">
                    <a:lumMod val="75000"/>
                    <a:lumOff val="25000"/>
                  </a:schemeClr>
                </a:solidFill>
              </a:rPr>
              <a:t> </a:t>
            </a:r>
            <a:r>
              <a:rPr lang="vi-VN" sz="2800" i="1">
                <a:solidFill>
                  <a:schemeClr val="tx1">
                    <a:lumMod val="75000"/>
                    <a:lumOff val="25000"/>
                  </a:schemeClr>
                </a:solidFill>
              </a:rPr>
              <a:t>số </a:t>
            </a:r>
            <a:r>
              <a:rPr lang="en-US" sz="2800" i="1">
                <a:solidFill>
                  <a:schemeClr val="tx1">
                    <a:lumMod val="75000"/>
                    <a:lumOff val="25000"/>
                  </a:schemeClr>
                </a:solidFill>
              </a:rPr>
              <a:t>đ</a:t>
            </a:r>
            <a:r>
              <a:rPr lang="vi-VN" sz="2800" i="1">
                <a:solidFill>
                  <a:schemeClr val="tx1">
                    <a:lumMod val="75000"/>
                    <a:lumOff val="25000"/>
                  </a:schemeClr>
                </a:solidFill>
              </a:rPr>
              <a:t>ó div 10 thì sẽ </a:t>
            </a:r>
            <a:r>
              <a:rPr lang="en-US" sz="2800" i="1">
                <a:solidFill>
                  <a:schemeClr val="tx1">
                    <a:lumMod val="75000"/>
                    <a:lumOff val="25000"/>
                  </a:schemeClr>
                </a:solidFill>
              </a:rPr>
              <a:t>đư</a:t>
            </a:r>
            <a:r>
              <a:rPr lang="vi-VN" sz="2800" i="1">
                <a:solidFill>
                  <a:schemeClr val="tx1">
                    <a:lumMod val="75000"/>
                    <a:lumOff val="25000"/>
                  </a:schemeClr>
                </a:solidFill>
              </a:rPr>
              <a:t>ợc phần còn lại. Do đó sẽ chia liên tục cho đến khi không chia</a:t>
            </a:r>
            <a:r>
              <a:rPr lang="en-US" sz="2800" i="1">
                <a:solidFill>
                  <a:schemeClr val="tx1">
                    <a:lumMod val="75000"/>
                    <a:lumOff val="25000"/>
                  </a:schemeClr>
                </a:solidFill>
              </a:rPr>
              <a:t> </a:t>
            </a:r>
            <a:r>
              <a:rPr lang="vi-VN" sz="2800" i="1">
                <a:solidFill>
                  <a:schemeClr val="tx1">
                    <a:lumMod val="75000"/>
                    <a:lumOff val="25000"/>
                  </a:schemeClr>
                </a:solidFill>
              </a:rPr>
              <a:t>được nữa (số đó bằng 0), mỗi lần chia thì được một chữ  số và ta cộng dồn chữ số đó</a:t>
            </a:r>
            <a:r>
              <a:rPr lang="en-US" sz="2800" i="1">
                <a:solidFill>
                  <a:schemeClr val="tx1">
                    <a:lumMod val="75000"/>
                    <a:lumOff val="25000"/>
                  </a:schemeClr>
                </a:solidFill>
              </a:rPr>
              <a:t> </a:t>
            </a:r>
            <a:r>
              <a:rPr lang="vi-VN" sz="2800" i="1">
                <a:solidFill>
                  <a:schemeClr val="tx1">
                    <a:lumMod val="75000"/>
                    <a:lumOff val="25000"/>
                  </a:schemeClr>
                </a:solidFill>
              </a:rPr>
              <a:t>vào</a:t>
            </a:r>
            <a:r>
              <a:rPr lang="en-US" sz="2800" i="1">
                <a:solidFill>
                  <a:schemeClr val="tx1">
                    <a:lumMod val="75000"/>
                    <a:lumOff val="25000"/>
                  </a:schemeClr>
                </a:solidFill>
              </a:rPr>
              <a:t> </a:t>
            </a:r>
            <a:r>
              <a:rPr lang="vi-VN" sz="2800" i="1">
                <a:solidFill>
                  <a:schemeClr val="tx1">
                    <a:lumMod val="75000"/>
                    <a:lumOff val="25000"/>
                  </a:schemeClr>
                </a:solidFill>
              </a:rPr>
              <a:t>tổng.</a:t>
            </a:r>
            <a:endParaRPr lang="en-US" sz="2800" i="1">
              <a:solidFill>
                <a:schemeClr val="tx1">
                  <a:lumMod val="75000"/>
                  <a:lumOff val="25000"/>
                </a:schemeClr>
              </a:solidFill>
            </a:endParaRPr>
          </a:p>
          <a:p>
            <a:pPr marL="0" indent="0" algn="just">
              <a:buNone/>
            </a:pPr>
            <a:r>
              <a:rPr lang="en-US" sz="2800" i="1">
                <a:solidFill>
                  <a:schemeClr val="tx1">
                    <a:lumMod val="75000"/>
                    <a:lumOff val="25000"/>
                  </a:schemeClr>
                </a:solidFill>
              </a:rPr>
              <a:t>	Gợi ý thêm, chúng ta có thể viết hàm con. Ví dụ, đặt tên hàm là: TongCS (N), có nghĩa là hàm này làm nhiệm vụ tính tổng các chữ số của N.</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91</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018C1A3F-B921-447B-884F-169F82CD14C9}"/>
              </a:ext>
            </a:extLst>
          </p:cNvPr>
          <p:cNvSpPr>
            <a:spLocks noGrp="1"/>
          </p:cNvSpPr>
          <p:nvPr>
            <p:ph type="sldNum" sz="quarter" idx="12"/>
          </p:nvPr>
        </p:nvSpPr>
        <p:spPr/>
        <p:txBody>
          <a:bodyPr/>
          <a:lstStyle/>
          <a:p>
            <a:fld id="{FE1236C6-0024-4286-AA03-0A6E67CE63D4}" type="slidenum">
              <a:rPr lang="en-US" smtClean="0"/>
              <a:t>91</a:t>
            </a:fld>
            <a:endParaRPr lang="en-US"/>
          </a:p>
        </p:txBody>
      </p:sp>
    </p:spTree>
    <p:extLst>
      <p:ext uri="{BB962C8B-B14F-4D97-AF65-F5344CB8AC3E}">
        <p14:creationId xmlns:p14="http://schemas.microsoft.com/office/powerpoint/2010/main" val="2497356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5519" y="28282"/>
            <a:ext cx="12106481"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592570" y="1053074"/>
            <a:ext cx="10977894" cy="4958499"/>
          </a:xfrm>
        </p:spPr>
        <p:txBody>
          <a:bodyPr>
            <a:noAutofit/>
          </a:bodyPr>
          <a:lstStyle/>
          <a:p>
            <a:pPr marL="0" indent="0" algn="just">
              <a:buNone/>
            </a:pPr>
            <a:r>
              <a:rPr lang="en-US" sz="2800" b="1">
                <a:solidFill>
                  <a:schemeClr val="tx1">
                    <a:lumMod val="75000"/>
                    <a:lumOff val="25000"/>
                  </a:schemeClr>
                </a:solidFill>
              </a:rPr>
              <a:t>(3) Vẽ lưu đồ thuật toán</a:t>
            </a:r>
            <a:r>
              <a:rPr lang="en-US" sz="2800">
                <a:solidFill>
                  <a:schemeClr val="tx1">
                    <a:lumMod val="75000"/>
                    <a:lumOff val="25000"/>
                  </a:schemeClr>
                </a:solidFill>
              </a:rPr>
              <a:t>, trong đó giá trị N được nhập khi chạy CT.</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92</a:t>
            </a:fld>
            <a:endParaRPr lang="en-US" altLang="en-US" sz="1400" b="1">
              <a:solidFill>
                <a:schemeClr val="bg1"/>
              </a:solidFill>
              <a:latin typeface="Courier New" pitchFamily="49" charset="0"/>
              <a:cs typeface="Courier New" pitchFamily="49"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74" y="1626425"/>
            <a:ext cx="10273886" cy="4351293"/>
          </a:xfrm>
          <a:prstGeom prst="rect">
            <a:avLst/>
          </a:prstGeom>
          <a:ln>
            <a:solidFill>
              <a:srgbClr val="FF0000"/>
            </a:solidFill>
          </a:ln>
        </p:spPr>
      </p:pic>
      <p:sp>
        <p:nvSpPr>
          <p:cNvPr id="5" name="Slide Number Placeholder 4">
            <a:extLst>
              <a:ext uri="{FF2B5EF4-FFF2-40B4-BE49-F238E27FC236}">
                <a16:creationId xmlns:a16="http://schemas.microsoft.com/office/drawing/2014/main" id="{6CE7EE38-37F7-4F97-9D89-20C5D5BFAC93}"/>
              </a:ext>
            </a:extLst>
          </p:cNvPr>
          <p:cNvSpPr>
            <a:spLocks noGrp="1"/>
          </p:cNvSpPr>
          <p:nvPr>
            <p:ph type="sldNum" sz="quarter" idx="12"/>
          </p:nvPr>
        </p:nvSpPr>
        <p:spPr/>
        <p:txBody>
          <a:bodyPr/>
          <a:lstStyle/>
          <a:p>
            <a:fld id="{FE1236C6-0024-4286-AA03-0A6E67CE63D4}" type="slidenum">
              <a:rPr lang="en-US" smtClean="0"/>
              <a:t>92</a:t>
            </a:fld>
            <a:endParaRPr lang="en-US"/>
          </a:p>
        </p:txBody>
      </p:sp>
    </p:spTree>
    <p:extLst>
      <p:ext uri="{BB962C8B-B14F-4D97-AF65-F5344CB8AC3E}">
        <p14:creationId xmlns:p14="http://schemas.microsoft.com/office/powerpoint/2010/main" val="198418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6049" y="28282"/>
            <a:ext cx="12145951"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rgbClr val="0000FF"/>
                </a:solidFill>
              </a:rPr>
              <a:t>d. Dùng cấu trúc lặp để xử lý dãy số (mảng)</a:t>
            </a:r>
          </a:p>
          <a:p>
            <a:pPr marL="1377950" indent="-1377950" algn="just">
              <a:buNone/>
            </a:pPr>
            <a:r>
              <a:rPr lang="vi-VN" sz="2800" b="1">
                <a:solidFill>
                  <a:schemeClr val="tx1">
                    <a:lumMod val="75000"/>
                    <a:lumOff val="25000"/>
                  </a:schemeClr>
                </a:solidFill>
              </a:rPr>
              <a:t>Ví</a:t>
            </a:r>
            <a:r>
              <a:rPr lang="en-US" sz="2800" b="1">
                <a:solidFill>
                  <a:schemeClr val="tx1">
                    <a:lumMod val="75000"/>
                    <a:lumOff val="25000"/>
                  </a:schemeClr>
                </a:solidFill>
              </a:rPr>
              <a:t> </a:t>
            </a:r>
            <a:r>
              <a:rPr lang="vi-VN" sz="2800" b="1">
                <a:solidFill>
                  <a:schemeClr val="tx1">
                    <a:lumMod val="75000"/>
                    <a:lumOff val="25000"/>
                  </a:schemeClr>
                </a:solidFill>
              </a:rPr>
              <a:t>dụ</a:t>
            </a:r>
            <a:r>
              <a:rPr lang="en-US" sz="2800" b="1">
                <a:solidFill>
                  <a:schemeClr val="tx1">
                    <a:lumMod val="75000"/>
                    <a:lumOff val="25000"/>
                  </a:schemeClr>
                </a:solidFill>
              </a:rPr>
              <a:t> 1</a:t>
            </a:r>
            <a:r>
              <a:rPr lang="vi-VN" sz="2800" b="1">
                <a:solidFill>
                  <a:schemeClr val="tx1">
                    <a:lumMod val="75000"/>
                    <a:lumOff val="25000"/>
                  </a:schemeClr>
                </a:solidFill>
              </a:rPr>
              <a:t>: </a:t>
            </a:r>
            <a:r>
              <a:rPr lang="vi-VN" sz="2800">
                <a:solidFill>
                  <a:schemeClr val="tx1">
                    <a:lumMod val="75000"/>
                    <a:lumOff val="25000"/>
                  </a:schemeClr>
                </a:solidFill>
              </a:rPr>
              <a:t>Viết chương trình </a:t>
            </a:r>
            <a:r>
              <a:rPr lang="en-US" sz="2800">
                <a:solidFill>
                  <a:schemeClr val="tx1">
                    <a:lumMod val="75000"/>
                    <a:lumOff val="25000"/>
                  </a:schemeClr>
                </a:solidFill>
              </a:rPr>
              <a:t>Tìm số lớn nhất trong dãy A các số a</a:t>
            </a:r>
            <a:r>
              <a:rPr lang="en-US" sz="2800" baseline="-25000">
                <a:solidFill>
                  <a:schemeClr val="tx1">
                    <a:lumMod val="75000"/>
                    <a:lumOff val="25000"/>
                  </a:schemeClr>
                </a:solidFill>
              </a:rPr>
              <a:t>1</a:t>
            </a:r>
            <a:r>
              <a:rPr lang="en-US" sz="2800">
                <a:solidFill>
                  <a:schemeClr val="tx1">
                    <a:lumMod val="75000"/>
                    <a:lumOff val="25000"/>
                  </a:schemeClr>
                </a:solidFill>
              </a:rPr>
              <a:t>, a</a:t>
            </a:r>
            <a:r>
              <a:rPr lang="en-US" sz="2800" baseline="-25000">
                <a:solidFill>
                  <a:schemeClr val="tx1">
                    <a:lumMod val="75000"/>
                    <a:lumOff val="25000"/>
                  </a:schemeClr>
                </a:solidFill>
              </a:rPr>
              <a:t>2</a:t>
            </a:r>
            <a:r>
              <a:rPr lang="en-US" sz="2800">
                <a:solidFill>
                  <a:schemeClr val="tx1">
                    <a:lumMod val="75000"/>
                    <a:lumOff val="25000"/>
                  </a:schemeClr>
                </a:solidFill>
              </a:rPr>
              <a:t>, a</a:t>
            </a:r>
            <a:r>
              <a:rPr lang="en-US" sz="2800" baseline="-25000">
                <a:solidFill>
                  <a:schemeClr val="tx1">
                    <a:lumMod val="75000"/>
                    <a:lumOff val="25000"/>
                  </a:schemeClr>
                </a:solidFill>
              </a:rPr>
              <a:t>3</a:t>
            </a:r>
            <a:r>
              <a:rPr lang="en-US" sz="2800">
                <a:solidFill>
                  <a:schemeClr val="tx1">
                    <a:lumMod val="75000"/>
                    <a:lumOff val="25000"/>
                  </a:schemeClr>
                </a:solidFill>
              </a:rPr>
              <a:t> …,a</a:t>
            </a:r>
            <a:r>
              <a:rPr lang="en-US" sz="2800" baseline="-25000">
                <a:solidFill>
                  <a:schemeClr val="tx1">
                    <a:lumMod val="75000"/>
                    <a:lumOff val="25000"/>
                  </a:schemeClr>
                </a:solidFill>
              </a:rPr>
              <a:t>n</a:t>
            </a:r>
            <a:r>
              <a:rPr lang="en-US" sz="2800">
                <a:solidFill>
                  <a:schemeClr val="tx1">
                    <a:lumMod val="75000"/>
                    <a:lumOff val="25000"/>
                  </a:schemeClr>
                </a:solidFill>
              </a:rPr>
              <a:t> cho trước.</a:t>
            </a:r>
          </a:p>
          <a:p>
            <a:pPr marL="0" indent="0" algn="just">
              <a:buNone/>
            </a:pPr>
            <a:r>
              <a:rPr lang="en-US" sz="2800" b="1">
                <a:solidFill>
                  <a:schemeClr val="tx1">
                    <a:lumMod val="75000"/>
                    <a:lumOff val="25000"/>
                  </a:schemeClr>
                </a:solidFill>
              </a:rPr>
              <a:t>(1) Xác định bài toán</a:t>
            </a:r>
          </a:p>
          <a:p>
            <a:pPr marL="736600" indent="0" algn="just">
              <a:buNone/>
            </a:pPr>
            <a:r>
              <a:rPr lang="en-US" sz="2800" b="1">
                <a:solidFill>
                  <a:schemeClr val="tx1">
                    <a:lumMod val="75000"/>
                    <a:lumOff val="25000"/>
                  </a:schemeClr>
                </a:solidFill>
              </a:rPr>
              <a:t>Input: </a:t>
            </a:r>
            <a:r>
              <a:rPr lang="en-US" sz="2800">
                <a:solidFill>
                  <a:schemeClr val="tx1">
                    <a:lumMod val="75000"/>
                    <a:lumOff val="25000"/>
                  </a:schemeClr>
                </a:solidFill>
              </a:rPr>
              <a:t>Dãy A gồm các số a</a:t>
            </a:r>
            <a:r>
              <a:rPr lang="en-US" sz="2800" baseline="-25000">
                <a:solidFill>
                  <a:schemeClr val="tx1">
                    <a:lumMod val="75000"/>
                    <a:lumOff val="25000"/>
                  </a:schemeClr>
                </a:solidFill>
              </a:rPr>
              <a:t>1</a:t>
            </a:r>
            <a:r>
              <a:rPr lang="en-US" sz="2800">
                <a:solidFill>
                  <a:schemeClr val="tx1">
                    <a:lumMod val="75000"/>
                    <a:lumOff val="25000"/>
                  </a:schemeClr>
                </a:solidFill>
              </a:rPr>
              <a:t>, a</a:t>
            </a:r>
            <a:r>
              <a:rPr lang="en-US" sz="2800" baseline="-25000">
                <a:solidFill>
                  <a:schemeClr val="tx1">
                    <a:lumMod val="75000"/>
                    <a:lumOff val="25000"/>
                  </a:schemeClr>
                </a:solidFill>
              </a:rPr>
              <a:t>2</a:t>
            </a:r>
            <a:r>
              <a:rPr lang="en-US" sz="2800">
                <a:solidFill>
                  <a:schemeClr val="tx1">
                    <a:lumMod val="75000"/>
                    <a:lumOff val="25000"/>
                  </a:schemeClr>
                </a:solidFill>
              </a:rPr>
              <a:t>, a</a:t>
            </a:r>
            <a:r>
              <a:rPr lang="en-US" sz="2800" baseline="-25000">
                <a:solidFill>
                  <a:schemeClr val="tx1">
                    <a:lumMod val="75000"/>
                    <a:lumOff val="25000"/>
                  </a:schemeClr>
                </a:solidFill>
              </a:rPr>
              <a:t>3</a:t>
            </a:r>
            <a:r>
              <a:rPr lang="en-US" sz="2800">
                <a:solidFill>
                  <a:schemeClr val="tx1">
                    <a:lumMod val="75000"/>
                    <a:lumOff val="25000"/>
                  </a:schemeClr>
                </a:solidFill>
              </a:rPr>
              <a:t> …,a</a:t>
            </a:r>
            <a:r>
              <a:rPr lang="en-US" sz="2800" baseline="-25000">
                <a:solidFill>
                  <a:schemeClr val="tx1">
                    <a:lumMod val="75000"/>
                    <a:lumOff val="25000"/>
                  </a:schemeClr>
                </a:solidFill>
              </a:rPr>
              <a:t>n</a:t>
            </a:r>
            <a:r>
              <a:rPr lang="en-US" sz="2800">
                <a:solidFill>
                  <a:schemeClr val="tx1">
                    <a:lumMod val="75000"/>
                    <a:lumOff val="25000"/>
                  </a:schemeClr>
                </a:solidFill>
              </a:rPr>
              <a:t> cho trước (N≥1).</a:t>
            </a:r>
          </a:p>
          <a:p>
            <a:pPr marL="736600" indent="0" algn="just">
              <a:buNone/>
            </a:pPr>
            <a:r>
              <a:rPr lang="en-US" sz="2800" b="1">
                <a:solidFill>
                  <a:schemeClr val="tx1">
                    <a:lumMod val="75000"/>
                    <a:lumOff val="25000"/>
                  </a:schemeClr>
                </a:solidFill>
              </a:rPr>
              <a:t>Output:</a:t>
            </a:r>
            <a:r>
              <a:rPr lang="en-US" sz="2800">
                <a:solidFill>
                  <a:schemeClr val="tx1">
                    <a:lumMod val="75000"/>
                    <a:lumOff val="25000"/>
                  </a:schemeClr>
                </a:solidFill>
              </a:rPr>
              <a:t> Giá trị MAX được tìm thấy trong dãy A{a</a:t>
            </a:r>
            <a:r>
              <a:rPr lang="en-US" sz="2800" baseline="-25000">
                <a:solidFill>
                  <a:schemeClr val="tx1">
                    <a:lumMod val="75000"/>
                    <a:lumOff val="25000"/>
                  </a:schemeClr>
                </a:solidFill>
              </a:rPr>
              <a:t>1</a:t>
            </a:r>
            <a:r>
              <a:rPr lang="en-US" sz="2800">
                <a:solidFill>
                  <a:schemeClr val="tx1">
                    <a:lumMod val="75000"/>
                    <a:lumOff val="25000"/>
                  </a:schemeClr>
                </a:solidFill>
              </a:rPr>
              <a:t>, a</a:t>
            </a:r>
            <a:r>
              <a:rPr lang="en-US" sz="2800" baseline="-25000">
                <a:solidFill>
                  <a:schemeClr val="tx1">
                    <a:lumMod val="75000"/>
                    <a:lumOff val="25000"/>
                  </a:schemeClr>
                </a:solidFill>
              </a:rPr>
              <a:t>2</a:t>
            </a:r>
            <a:r>
              <a:rPr lang="en-US" sz="2800">
                <a:solidFill>
                  <a:schemeClr val="tx1">
                    <a:lumMod val="75000"/>
                    <a:lumOff val="25000"/>
                  </a:schemeClr>
                </a:solidFill>
              </a:rPr>
              <a:t>, a</a:t>
            </a:r>
            <a:r>
              <a:rPr lang="en-US" sz="2800" baseline="-25000">
                <a:solidFill>
                  <a:schemeClr val="tx1">
                    <a:lumMod val="75000"/>
                    <a:lumOff val="25000"/>
                  </a:schemeClr>
                </a:solidFill>
              </a:rPr>
              <a:t>3</a:t>
            </a:r>
            <a:r>
              <a:rPr lang="en-US" sz="2800">
                <a:solidFill>
                  <a:schemeClr val="tx1">
                    <a:lumMod val="75000"/>
                    <a:lumOff val="25000"/>
                  </a:schemeClr>
                </a:solidFill>
              </a:rPr>
              <a:t> …,a</a:t>
            </a:r>
            <a:r>
              <a:rPr lang="en-US" sz="2800" baseline="-25000">
                <a:solidFill>
                  <a:schemeClr val="tx1">
                    <a:lumMod val="75000"/>
                    <a:lumOff val="25000"/>
                  </a:schemeClr>
                </a:solidFill>
              </a:rPr>
              <a:t>n</a:t>
            </a:r>
            <a:r>
              <a:rPr lang="en-US" sz="2800">
                <a:solidFill>
                  <a:schemeClr val="tx1">
                    <a:lumMod val="75000"/>
                    <a:lumOff val="25000"/>
                  </a:schemeClr>
                </a:solidFill>
              </a:rPr>
              <a:t>}</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93</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9CDAC72E-4C3A-4A3D-8DDE-2A72E163B345}"/>
              </a:ext>
            </a:extLst>
          </p:cNvPr>
          <p:cNvSpPr>
            <a:spLocks noGrp="1"/>
          </p:cNvSpPr>
          <p:nvPr>
            <p:ph type="sldNum" sz="quarter" idx="12"/>
          </p:nvPr>
        </p:nvSpPr>
        <p:spPr/>
        <p:txBody>
          <a:bodyPr/>
          <a:lstStyle/>
          <a:p>
            <a:fld id="{FE1236C6-0024-4286-AA03-0A6E67CE63D4}" type="slidenum">
              <a:rPr lang="en-US" smtClean="0"/>
              <a:t>93</a:t>
            </a:fld>
            <a:endParaRPr lang="en-US"/>
          </a:p>
        </p:txBody>
      </p:sp>
    </p:spTree>
    <p:extLst>
      <p:ext uri="{BB962C8B-B14F-4D97-AF65-F5344CB8AC3E}">
        <p14:creationId xmlns:p14="http://schemas.microsoft.com/office/powerpoint/2010/main" val="382454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118412" y="28282"/>
            <a:ext cx="12073588"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marL="0" indent="0" algn="just">
              <a:buNone/>
            </a:pPr>
            <a:r>
              <a:rPr lang="en-US" sz="2800" b="1">
                <a:solidFill>
                  <a:schemeClr val="tx1">
                    <a:lumMod val="75000"/>
                    <a:lumOff val="25000"/>
                  </a:schemeClr>
                </a:solidFill>
              </a:rPr>
              <a:t>d. Dùng cấu trúc lặp để xử lý dãy số (mảng)</a:t>
            </a:r>
          </a:p>
          <a:p>
            <a:pPr marL="1377950" indent="-1377950" algn="just">
              <a:buNone/>
            </a:pPr>
            <a:r>
              <a:rPr lang="vi-VN" sz="2800" b="1">
                <a:solidFill>
                  <a:schemeClr val="tx1">
                    <a:lumMod val="75000"/>
                    <a:lumOff val="25000"/>
                  </a:schemeClr>
                </a:solidFill>
              </a:rPr>
              <a:t>Ví</a:t>
            </a:r>
            <a:r>
              <a:rPr lang="en-US" sz="2800" b="1">
                <a:solidFill>
                  <a:schemeClr val="tx1">
                    <a:lumMod val="75000"/>
                    <a:lumOff val="25000"/>
                  </a:schemeClr>
                </a:solidFill>
              </a:rPr>
              <a:t> </a:t>
            </a:r>
            <a:r>
              <a:rPr lang="vi-VN" sz="2800" b="1">
                <a:solidFill>
                  <a:schemeClr val="tx1">
                    <a:lumMod val="75000"/>
                    <a:lumOff val="25000"/>
                  </a:schemeClr>
                </a:solidFill>
              </a:rPr>
              <a:t>dụ</a:t>
            </a:r>
            <a:r>
              <a:rPr lang="en-US" sz="2800" b="1">
                <a:solidFill>
                  <a:schemeClr val="tx1">
                    <a:lumMod val="75000"/>
                    <a:lumOff val="25000"/>
                  </a:schemeClr>
                </a:solidFill>
              </a:rPr>
              <a:t> 1</a:t>
            </a:r>
            <a:r>
              <a:rPr lang="vi-VN" sz="2800" b="1">
                <a:solidFill>
                  <a:schemeClr val="tx1">
                    <a:lumMod val="75000"/>
                    <a:lumOff val="25000"/>
                  </a:schemeClr>
                </a:solidFill>
              </a:rPr>
              <a:t>: </a:t>
            </a:r>
            <a:r>
              <a:rPr lang="vi-VN" sz="2800">
                <a:solidFill>
                  <a:schemeClr val="tx1">
                    <a:lumMod val="75000"/>
                    <a:lumOff val="25000"/>
                  </a:schemeClr>
                </a:solidFill>
              </a:rPr>
              <a:t>Viết chương trình </a:t>
            </a:r>
            <a:r>
              <a:rPr lang="en-US" sz="2800">
                <a:solidFill>
                  <a:schemeClr val="tx1">
                    <a:lumMod val="75000"/>
                    <a:lumOff val="25000"/>
                  </a:schemeClr>
                </a:solidFill>
              </a:rPr>
              <a:t>Tìm số lớn nhất trong dãy A các số a</a:t>
            </a:r>
            <a:r>
              <a:rPr lang="en-US" sz="2800" baseline="-25000">
                <a:solidFill>
                  <a:schemeClr val="tx1">
                    <a:lumMod val="75000"/>
                    <a:lumOff val="25000"/>
                  </a:schemeClr>
                </a:solidFill>
              </a:rPr>
              <a:t>1</a:t>
            </a:r>
            <a:r>
              <a:rPr lang="en-US" sz="2800">
                <a:solidFill>
                  <a:schemeClr val="tx1">
                    <a:lumMod val="75000"/>
                    <a:lumOff val="25000"/>
                  </a:schemeClr>
                </a:solidFill>
              </a:rPr>
              <a:t>, a</a:t>
            </a:r>
            <a:r>
              <a:rPr lang="en-US" sz="2800" baseline="-25000">
                <a:solidFill>
                  <a:schemeClr val="tx1">
                    <a:lumMod val="75000"/>
                    <a:lumOff val="25000"/>
                  </a:schemeClr>
                </a:solidFill>
              </a:rPr>
              <a:t>2</a:t>
            </a:r>
            <a:r>
              <a:rPr lang="en-US" sz="2800">
                <a:solidFill>
                  <a:schemeClr val="tx1">
                    <a:lumMod val="75000"/>
                    <a:lumOff val="25000"/>
                  </a:schemeClr>
                </a:solidFill>
              </a:rPr>
              <a:t>, a</a:t>
            </a:r>
            <a:r>
              <a:rPr lang="en-US" sz="2800" baseline="-25000">
                <a:solidFill>
                  <a:schemeClr val="tx1">
                    <a:lumMod val="75000"/>
                    <a:lumOff val="25000"/>
                  </a:schemeClr>
                </a:solidFill>
              </a:rPr>
              <a:t>3</a:t>
            </a:r>
            <a:r>
              <a:rPr lang="en-US" sz="2800">
                <a:solidFill>
                  <a:schemeClr val="tx1">
                    <a:lumMod val="75000"/>
                    <a:lumOff val="25000"/>
                  </a:schemeClr>
                </a:solidFill>
              </a:rPr>
              <a:t> …,a</a:t>
            </a:r>
            <a:r>
              <a:rPr lang="en-US" sz="2800" baseline="-25000">
                <a:solidFill>
                  <a:schemeClr val="tx1">
                    <a:lumMod val="75000"/>
                    <a:lumOff val="25000"/>
                  </a:schemeClr>
                </a:solidFill>
              </a:rPr>
              <a:t>n</a:t>
            </a:r>
            <a:r>
              <a:rPr lang="en-US" sz="2800">
                <a:solidFill>
                  <a:schemeClr val="tx1">
                    <a:lumMod val="75000"/>
                    <a:lumOff val="25000"/>
                  </a:schemeClr>
                </a:solidFill>
              </a:rPr>
              <a:t> cho trước.</a:t>
            </a:r>
          </a:p>
          <a:p>
            <a:pPr marL="0" indent="0" algn="just">
              <a:buNone/>
            </a:pPr>
            <a:r>
              <a:rPr lang="en-US" sz="2800" b="1">
                <a:solidFill>
                  <a:schemeClr val="tx1">
                    <a:lumMod val="75000"/>
                    <a:lumOff val="25000"/>
                  </a:schemeClr>
                </a:solidFill>
              </a:rPr>
              <a:t>(2) Thuật toán</a:t>
            </a:r>
          </a:p>
          <a:p>
            <a:pPr algn="just"/>
            <a:r>
              <a:rPr lang="vi-VN" sz="2800">
                <a:solidFill>
                  <a:schemeClr val="tx1">
                    <a:lumMod val="75000"/>
                    <a:lumOff val="25000"/>
                  </a:schemeClr>
                </a:solidFill>
              </a:rPr>
              <a:t>Ta sẽ dùng biến MAX để lưu số lớn nhất của dãy A.</a:t>
            </a:r>
            <a:r>
              <a:rPr lang="en-US" sz="2800">
                <a:solidFill>
                  <a:schemeClr val="tx1">
                    <a:lumMod val="75000"/>
                    <a:lumOff val="25000"/>
                  </a:schemeClr>
                </a:solidFill>
              </a:rPr>
              <a:t> </a:t>
            </a:r>
            <a:r>
              <a:rPr lang="vi-VN" sz="2800">
                <a:solidFill>
                  <a:schemeClr val="tx1">
                    <a:lumMod val="75000"/>
                    <a:lumOff val="25000"/>
                  </a:schemeClr>
                </a:solidFill>
              </a:rPr>
              <a:t>Việc xác định MAX có thể</a:t>
            </a:r>
            <a:r>
              <a:rPr lang="en-US" sz="2800">
                <a:solidFill>
                  <a:schemeClr val="tx1">
                    <a:lumMod val="75000"/>
                    <a:lumOff val="25000"/>
                  </a:schemeClr>
                </a:solidFill>
              </a:rPr>
              <a:t> </a:t>
            </a:r>
            <a:r>
              <a:rPr lang="vi-VN" sz="2800">
                <a:solidFill>
                  <a:schemeClr val="tx1">
                    <a:lumMod val="75000"/>
                    <a:lumOff val="25000"/>
                  </a:schemeClr>
                </a:solidFill>
              </a:rPr>
              <a:t>được thực hiện như sau: Đầu tiên gán giá trị a</a:t>
            </a:r>
            <a:r>
              <a:rPr lang="en-US" sz="2800" baseline="-25000">
                <a:solidFill>
                  <a:schemeClr val="tx1">
                    <a:lumMod val="75000"/>
                    <a:lumOff val="25000"/>
                  </a:schemeClr>
                </a:solidFill>
              </a:rPr>
              <a:t>1</a:t>
            </a:r>
            <a:r>
              <a:rPr lang="en-US" sz="2800">
                <a:solidFill>
                  <a:schemeClr val="tx1">
                    <a:lumMod val="75000"/>
                    <a:lumOff val="25000"/>
                  </a:schemeClr>
                </a:solidFill>
              </a:rPr>
              <a:t> </a:t>
            </a:r>
            <a:r>
              <a:rPr lang="vi-VN" sz="2800">
                <a:solidFill>
                  <a:schemeClr val="tx1">
                    <a:lumMod val="75000"/>
                    <a:lumOff val="25000"/>
                  </a:schemeClr>
                </a:solidFill>
              </a:rPr>
              <a:t>cho biến MAX.</a:t>
            </a:r>
            <a:r>
              <a:rPr lang="en-US" sz="2800">
                <a:solidFill>
                  <a:schemeClr val="tx1">
                    <a:lumMod val="75000"/>
                    <a:lumOff val="25000"/>
                  </a:schemeClr>
                </a:solidFill>
              </a:rPr>
              <a:t> </a:t>
            </a:r>
            <a:r>
              <a:rPr lang="vi-VN" sz="2800">
                <a:solidFill>
                  <a:schemeClr val="tx1">
                    <a:lumMod val="75000"/>
                    <a:lumOff val="25000"/>
                  </a:schemeClr>
                </a:solidFill>
              </a:rPr>
              <a:t>Tiếp theo, lần lượt so</a:t>
            </a:r>
            <a:r>
              <a:rPr lang="en-US" sz="2800">
                <a:solidFill>
                  <a:schemeClr val="tx1">
                    <a:lumMod val="75000"/>
                    <a:lumOff val="25000"/>
                  </a:schemeClr>
                </a:solidFill>
              </a:rPr>
              <a:t> </a:t>
            </a:r>
            <a:r>
              <a:rPr lang="vi-VN" sz="2800">
                <a:solidFill>
                  <a:schemeClr val="tx1">
                    <a:lumMod val="75000"/>
                    <a:lumOff val="25000"/>
                  </a:schemeClr>
                </a:solidFill>
              </a:rPr>
              <a:t>sánh các số a</a:t>
            </a:r>
            <a:r>
              <a:rPr lang="vi-VN" sz="2800" baseline="-25000">
                <a:solidFill>
                  <a:schemeClr val="tx1">
                    <a:lumMod val="75000"/>
                    <a:lumOff val="25000"/>
                  </a:schemeClr>
                </a:solidFill>
              </a:rPr>
              <a:t>2</a:t>
            </a:r>
            <a:r>
              <a:rPr lang="vi-VN" sz="2800">
                <a:solidFill>
                  <a:schemeClr val="tx1">
                    <a:lumMod val="75000"/>
                    <a:lumOff val="25000"/>
                  </a:schemeClr>
                </a:solidFill>
              </a:rPr>
              <a:t>, …, a</a:t>
            </a:r>
            <a:r>
              <a:rPr lang="vi-VN" sz="2800" baseline="-25000">
                <a:solidFill>
                  <a:schemeClr val="tx1">
                    <a:lumMod val="75000"/>
                    <a:lumOff val="25000"/>
                  </a:schemeClr>
                </a:solidFill>
              </a:rPr>
              <a:t>n</a:t>
            </a:r>
            <a:r>
              <a:rPr lang="en-US" sz="2800">
                <a:solidFill>
                  <a:schemeClr val="tx1">
                    <a:lumMod val="75000"/>
                    <a:lumOff val="25000"/>
                  </a:schemeClr>
                </a:solidFill>
              </a:rPr>
              <a:t> </a:t>
            </a:r>
            <a:r>
              <a:rPr lang="vi-VN" sz="2800">
                <a:solidFill>
                  <a:schemeClr val="tx1">
                    <a:lumMod val="75000"/>
                    <a:lumOff val="25000"/>
                  </a:schemeClr>
                </a:solidFill>
              </a:rPr>
              <a:t>của dãy A với MAX. Nếu a</a:t>
            </a:r>
            <a:r>
              <a:rPr lang="vi-VN" sz="2800" baseline="-25000">
                <a:solidFill>
                  <a:schemeClr val="tx1">
                    <a:lumMod val="75000"/>
                    <a:lumOff val="25000"/>
                  </a:schemeClr>
                </a:solidFill>
              </a:rPr>
              <a:t>i</a:t>
            </a:r>
            <a:r>
              <a:rPr lang="vi-VN" sz="2800">
                <a:solidFill>
                  <a:schemeClr val="tx1">
                    <a:lumMod val="75000"/>
                    <a:lumOff val="25000"/>
                  </a:schemeClr>
                </a:solidFill>
              </a:rPr>
              <a:t>&gt; MAX, ta gán a</a:t>
            </a:r>
            <a:r>
              <a:rPr lang="vi-VN" sz="2800" baseline="-25000">
                <a:solidFill>
                  <a:schemeClr val="tx1">
                    <a:lumMod val="75000"/>
                    <a:lumOff val="25000"/>
                  </a:schemeClr>
                </a:solidFill>
              </a:rPr>
              <a:t>i</a:t>
            </a:r>
            <a:r>
              <a:rPr lang="en-US" sz="2800">
                <a:solidFill>
                  <a:schemeClr val="tx1">
                    <a:lumMod val="75000"/>
                    <a:lumOff val="25000"/>
                  </a:schemeClr>
                </a:solidFill>
              </a:rPr>
              <a:t> </a:t>
            </a:r>
            <a:r>
              <a:rPr lang="vi-VN" sz="2800">
                <a:solidFill>
                  <a:schemeClr val="tx1">
                    <a:lumMod val="75000"/>
                    <a:lumOff val="25000"/>
                  </a:schemeClr>
                </a:solidFill>
              </a:rPr>
              <a:t>cho MAX.</a:t>
            </a: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94</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3E9889C5-6F20-4B30-81EA-1E3F98CA8EF1}"/>
              </a:ext>
            </a:extLst>
          </p:cNvPr>
          <p:cNvSpPr>
            <a:spLocks noGrp="1"/>
          </p:cNvSpPr>
          <p:nvPr>
            <p:ph type="sldNum" sz="quarter" idx="12"/>
          </p:nvPr>
        </p:nvSpPr>
        <p:spPr/>
        <p:txBody>
          <a:bodyPr/>
          <a:lstStyle/>
          <a:p>
            <a:fld id="{FE1236C6-0024-4286-AA03-0A6E67CE63D4}" type="slidenum">
              <a:rPr lang="en-US" smtClean="0"/>
              <a:t>94</a:t>
            </a:fld>
            <a:endParaRPr lang="en-US"/>
          </a:p>
        </p:txBody>
      </p:sp>
    </p:spTree>
    <p:extLst>
      <p:ext uri="{BB962C8B-B14F-4D97-AF65-F5344CB8AC3E}">
        <p14:creationId xmlns:p14="http://schemas.microsoft.com/office/powerpoint/2010/main" val="1053351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46049" y="28282"/>
            <a:ext cx="12145951"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612744" y="1112363"/>
            <a:ext cx="10977894" cy="4958499"/>
          </a:xfrm>
        </p:spPr>
        <p:txBody>
          <a:bodyPr>
            <a:noAutofit/>
          </a:bodyPr>
          <a:lstStyle/>
          <a:p>
            <a:pPr algn="just"/>
            <a:r>
              <a:rPr lang="vi-VN" sz="2800" b="1">
                <a:solidFill>
                  <a:srgbClr val="0000FF"/>
                </a:solidFill>
              </a:rPr>
              <a:t>Từ đó, ta có thuật toán sau:</a:t>
            </a:r>
          </a:p>
          <a:p>
            <a:pPr marL="860425" indent="0" algn="just">
              <a:buNone/>
            </a:pPr>
            <a:r>
              <a:rPr lang="vi-VN" sz="2800" b="1">
                <a:solidFill>
                  <a:schemeClr val="tx1">
                    <a:lumMod val="75000"/>
                    <a:lumOff val="25000"/>
                  </a:schemeClr>
                </a:solidFill>
              </a:rPr>
              <a:t>Bước 1:</a:t>
            </a:r>
            <a:r>
              <a:rPr lang="vi-VN" sz="2800">
                <a:solidFill>
                  <a:schemeClr val="tx1">
                    <a:lumMod val="75000"/>
                    <a:lumOff val="25000"/>
                  </a:schemeClr>
                </a:solidFill>
              </a:rPr>
              <a:t> MAX ← a</a:t>
            </a:r>
            <a:r>
              <a:rPr lang="vi-VN" sz="2800" baseline="-25000">
                <a:solidFill>
                  <a:schemeClr val="tx1">
                    <a:lumMod val="75000"/>
                    <a:lumOff val="25000"/>
                  </a:schemeClr>
                </a:solidFill>
              </a:rPr>
              <a:t>1</a:t>
            </a:r>
            <a:r>
              <a:rPr lang="vi-VN" sz="2800">
                <a:solidFill>
                  <a:schemeClr val="tx1">
                    <a:lumMod val="75000"/>
                    <a:lumOff val="25000"/>
                  </a:schemeClr>
                </a:solidFill>
              </a:rPr>
              <a:t>; i ← 1.</a:t>
            </a:r>
          </a:p>
          <a:p>
            <a:pPr marL="860425" indent="0" algn="just">
              <a:buNone/>
            </a:pPr>
            <a:r>
              <a:rPr lang="vi-VN" sz="2800" b="1">
                <a:solidFill>
                  <a:schemeClr val="tx1">
                    <a:lumMod val="75000"/>
                    <a:lumOff val="25000"/>
                  </a:schemeClr>
                </a:solidFill>
              </a:rPr>
              <a:t>Bước 2:</a:t>
            </a:r>
            <a:r>
              <a:rPr lang="vi-VN" sz="2800">
                <a:solidFill>
                  <a:schemeClr val="tx1">
                    <a:lumMod val="75000"/>
                    <a:lumOff val="25000"/>
                  </a:schemeClr>
                </a:solidFill>
              </a:rPr>
              <a:t> Nếu a</a:t>
            </a:r>
            <a:r>
              <a:rPr lang="vi-VN" sz="2800" baseline="-25000">
                <a:solidFill>
                  <a:schemeClr val="tx1">
                    <a:lumMod val="75000"/>
                    <a:lumOff val="25000"/>
                  </a:schemeClr>
                </a:solidFill>
              </a:rPr>
              <a:t>i</a:t>
            </a:r>
            <a:r>
              <a:rPr lang="vi-VN" sz="2800">
                <a:solidFill>
                  <a:schemeClr val="tx1">
                    <a:lumMod val="75000"/>
                    <a:lumOff val="25000"/>
                  </a:schemeClr>
                </a:solidFill>
              </a:rPr>
              <a:t>&gt; MAX, MAX ← a</a:t>
            </a:r>
            <a:r>
              <a:rPr lang="vi-VN" sz="2800" baseline="-25000">
                <a:solidFill>
                  <a:schemeClr val="tx1">
                    <a:lumMod val="75000"/>
                    <a:lumOff val="25000"/>
                  </a:schemeClr>
                </a:solidFill>
              </a:rPr>
              <a:t>i</a:t>
            </a:r>
            <a:r>
              <a:rPr lang="vi-VN" sz="2800">
                <a:solidFill>
                  <a:schemeClr val="tx1">
                    <a:lumMod val="75000"/>
                    <a:lumOff val="25000"/>
                  </a:schemeClr>
                </a:solidFill>
              </a:rPr>
              <a:t>.</a:t>
            </a:r>
          </a:p>
          <a:p>
            <a:pPr marL="860425" indent="0" algn="just">
              <a:buNone/>
            </a:pPr>
            <a:r>
              <a:rPr lang="vi-VN" sz="2800" b="1">
                <a:solidFill>
                  <a:schemeClr val="tx1">
                    <a:lumMod val="75000"/>
                    <a:lumOff val="25000"/>
                  </a:schemeClr>
                </a:solidFill>
              </a:rPr>
              <a:t>Bước 3:</a:t>
            </a:r>
            <a:r>
              <a:rPr lang="vi-VN" sz="2800">
                <a:solidFill>
                  <a:schemeClr val="tx1">
                    <a:lumMod val="75000"/>
                    <a:lumOff val="25000"/>
                  </a:schemeClr>
                </a:solidFill>
              </a:rPr>
              <a:t> i ← i+1.</a:t>
            </a:r>
          </a:p>
          <a:p>
            <a:pPr marL="860425" indent="0" algn="just">
              <a:buNone/>
            </a:pPr>
            <a:r>
              <a:rPr lang="vi-VN" sz="2800" b="1">
                <a:solidFill>
                  <a:schemeClr val="tx1">
                    <a:lumMod val="75000"/>
                    <a:lumOff val="25000"/>
                  </a:schemeClr>
                </a:solidFill>
              </a:rPr>
              <a:t>Bước 4:</a:t>
            </a:r>
            <a:r>
              <a:rPr lang="vi-VN" sz="2800">
                <a:solidFill>
                  <a:schemeClr val="tx1">
                    <a:lumMod val="75000"/>
                    <a:lumOff val="25000"/>
                  </a:schemeClr>
                </a:solidFill>
              </a:rPr>
              <a:t> Nếu i ≤ n thì quay lại bước 2.</a:t>
            </a:r>
          </a:p>
          <a:p>
            <a:pPr marL="860425" indent="0" algn="just">
              <a:buNone/>
            </a:pPr>
            <a:r>
              <a:rPr lang="vi-VN" sz="2800" b="1">
                <a:solidFill>
                  <a:schemeClr val="tx1">
                    <a:lumMod val="75000"/>
                    <a:lumOff val="25000"/>
                  </a:schemeClr>
                </a:solidFill>
              </a:rPr>
              <a:t>Bước 5:</a:t>
            </a:r>
            <a:r>
              <a:rPr lang="vi-VN" sz="2800">
                <a:solidFill>
                  <a:schemeClr val="tx1">
                    <a:lumMod val="75000"/>
                    <a:lumOff val="25000"/>
                  </a:schemeClr>
                </a:solidFill>
              </a:rPr>
              <a:t> Thông báo giá trị MAX và kết thúc thuật toán..</a:t>
            </a: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95</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E3A7F9AB-D576-48D6-BEBA-287D897C7343}"/>
              </a:ext>
            </a:extLst>
          </p:cNvPr>
          <p:cNvSpPr>
            <a:spLocks noGrp="1"/>
          </p:cNvSpPr>
          <p:nvPr>
            <p:ph type="sldNum" sz="quarter" idx="12"/>
          </p:nvPr>
        </p:nvSpPr>
        <p:spPr/>
        <p:txBody>
          <a:bodyPr/>
          <a:lstStyle/>
          <a:p>
            <a:fld id="{FE1236C6-0024-4286-AA03-0A6E67CE63D4}" type="slidenum">
              <a:rPr lang="en-US" smtClean="0"/>
              <a:t>95</a:t>
            </a:fld>
            <a:endParaRPr lang="en-US"/>
          </a:p>
        </p:txBody>
      </p:sp>
    </p:spTree>
    <p:extLst>
      <p:ext uri="{BB962C8B-B14F-4D97-AF65-F5344CB8AC3E}">
        <p14:creationId xmlns:p14="http://schemas.microsoft.com/office/powerpoint/2010/main" val="2613504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0" y="28282"/>
            <a:ext cx="12192000" cy="1008668"/>
          </a:xfrm>
        </p:spPr>
        <p:txBody>
          <a:bodyPr>
            <a:normAutofit/>
          </a:bodyPr>
          <a:lstStyle/>
          <a:p>
            <a:r>
              <a:rPr lang="en-US" sz="3200"/>
              <a:t>6.4.4. Ví dụ minh họa</a:t>
            </a:r>
            <a:endParaRPr lang="en-US" sz="2900"/>
          </a:p>
        </p:txBody>
      </p:sp>
      <p:sp>
        <p:nvSpPr>
          <p:cNvPr id="2" name="Content Placeholder 1"/>
          <p:cNvSpPr>
            <a:spLocks noGrp="1"/>
          </p:cNvSpPr>
          <p:nvPr>
            <p:ph idx="1"/>
          </p:nvPr>
        </p:nvSpPr>
        <p:spPr>
          <a:xfrm>
            <a:off x="124990" y="1074342"/>
            <a:ext cx="2659159" cy="4958499"/>
          </a:xfrm>
        </p:spPr>
        <p:txBody>
          <a:bodyPr>
            <a:noAutofit/>
          </a:bodyPr>
          <a:lstStyle/>
          <a:p>
            <a:pPr marL="0" indent="0">
              <a:buNone/>
            </a:pPr>
            <a:r>
              <a:rPr lang="en-US" sz="2800" b="1">
                <a:solidFill>
                  <a:schemeClr val="tx1">
                    <a:lumMod val="75000"/>
                    <a:lumOff val="25000"/>
                  </a:schemeClr>
                </a:solidFill>
              </a:rPr>
              <a:t>(3) Vẽ lưu đồ thuật toán</a:t>
            </a: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96</a:t>
            </a:fld>
            <a:endParaRPr lang="en-US" altLang="en-US" sz="1400" b="1">
              <a:solidFill>
                <a:schemeClr val="bg1"/>
              </a:solidFill>
              <a:latin typeface="Courier New" pitchFamily="49" charset="0"/>
              <a:cs typeface="Courier New" pitchFamily="49"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731" y="1060695"/>
            <a:ext cx="8683698" cy="5280900"/>
          </a:xfrm>
          <a:prstGeom prst="rect">
            <a:avLst/>
          </a:prstGeom>
          <a:ln>
            <a:solidFill>
              <a:srgbClr val="FF0000"/>
            </a:solidFill>
          </a:ln>
        </p:spPr>
      </p:pic>
      <p:sp>
        <p:nvSpPr>
          <p:cNvPr id="3" name="Slide Number Placeholder 2">
            <a:extLst>
              <a:ext uri="{FF2B5EF4-FFF2-40B4-BE49-F238E27FC236}">
                <a16:creationId xmlns:a16="http://schemas.microsoft.com/office/drawing/2014/main" id="{EA21255C-9021-455A-A360-0A99ED64FA2A}"/>
              </a:ext>
            </a:extLst>
          </p:cNvPr>
          <p:cNvSpPr>
            <a:spLocks noGrp="1"/>
          </p:cNvSpPr>
          <p:nvPr>
            <p:ph type="sldNum" sz="quarter" idx="12"/>
          </p:nvPr>
        </p:nvSpPr>
        <p:spPr/>
        <p:txBody>
          <a:bodyPr/>
          <a:lstStyle/>
          <a:p>
            <a:fld id="{FE1236C6-0024-4286-AA03-0A6E67CE63D4}" type="slidenum">
              <a:rPr lang="en-US" smtClean="0"/>
              <a:t>96</a:t>
            </a:fld>
            <a:endParaRPr lang="en-US"/>
          </a:p>
        </p:txBody>
      </p:sp>
    </p:spTree>
    <p:extLst>
      <p:ext uri="{BB962C8B-B14F-4D97-AF65-F5344CB8AC3E}">
        <p14:creationId xmlns:p14="http://schemas.microsoft.com/office/powerpoint/2010/main" val="3668439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0" y="28282"/>
            <a:ext cx="12192000" cy="1008668"/>
          </a:xfrm>
        </p:spPr>
        <p:txBody>
          <a:bodyPr>
            <a:normAutofit/>
          </a:bodyPr>
          <a:lstStyle/>
          <a:p>
            <a:r>
              <a:rPr lang="en-US" sz="3200"/>
              <a:t>6.4.5. Bài tập áp dụng</a:t>
            </a:r>
            <a:endParaRPr lang="en-US" sz="2900"/>
          </a:p>
        </p:txBody>
      </p:sp>
      <p:sp>
        <p:nvSpPr>
          <p:cNvPr id="2" name="Content Placeholder 1"/>
          <p:cNvSpPr>
            <a:spLocks noGrp="1"/>
          </p:cNvSpPr>
          <p:nvPr>
            <p:ph idx="1"/>
          </p:nvPr>
        </p:nvSpPr>
        <p:spPr>
          <a:xfrm>
            <a:off x="769674" y="1112363"/>
            <a:ext cx="10820963" cy="4958499"/>
          </a:xfrm>
        </p:spPr>
        <p:txBody>
          <a:bodyPr>
            <a:noAutofit/>
          </a:bodyPr>
          <a:lstStyle/>
          <a:p>
            <a:pPr marL="0" indent="0" algn="just">
              <a:buNone/>
            </a:pPr>
            <a:r>
              <a:rPr lang="en-US" sz="2800" b="1">
                <a:solidFill>
                  <a:schemeClr val="tx1">
                    <a:lumMod val="75000"/>
                    <a:lumOff val="25000"/>
                  </a:schemeClr>
                </a:solidFill>
              </a:rPr>
              <a:t>Bài 1: </a:t>
            </a:r>
            <a:r>
              <a:rPr lang="en-US" sz="2800">
                <a:solidFill>
                  <a:schemeClr val="tx1">
                    <a:lumMod val="75000"/>
                    <a:lumOff val="25000"/>
                  </a:schemeClr>
                </a:solidFill>
              </a:rPr>
              <a:t>Tính phần nguyên và phần dư của phép chia.</a:t>
            </a:r>
          </a:p>
          <a:p>
            <a:pPr marL="0" indent="0" algn="just">
              <a:buNone/>
            </a:pPr>
            <a:r>
              <a:rPr lang="vi-VN" sz="2800" b="1">
                <a:solidFill>
                  <a:schemeClr val="tx1">
                    <a:lumMod val="75000"/>
                    <a:lumOff val="25000"/>
                  </a:schemeClr>
                </a:solidFill>
              </a:rPr>
              <a:t>Bài </a:t>
            </a:r>
            <a:r>
              <a:rPr lang="en-US" sz="2800" b="1">
                <a:solidFill>
                  <a:schemeClr val="tx1">
                    <a:lumMod val="75000"/>
                    <a:lumOff val="25000"/>
                  </a:schemeClr>
                </a:solidFill>
              </a:rPr>
              <a:t>2</a:t>
            </a:r>
            <a:r>
              <a:rPr lang="vi-VN" sz="2800" b="1">
                <a:solidFill>
                  <a:schemeClr val="tx1">
                    <a:lumMod val="75000"/>
                    <a:lumOff val="25000"/>
                  </a:schemeClr>
                </a:solidFill>
              </a:rPr>
              <a:t>:</a:t>
            </a:r>
            <a:r>
              <a:rPr lang="vi-VN" sz="2800">
                <a:solidFill>
                  <a:schemeClr val="tx1">
                    <a:lumMod val="75000"/>
                    <a:lumOff val="25000"/>
                  </a:schemeClr>
                </a:solidFill>
              </a:rPr>
              <a:t> Giải phương trình bậc nhất dạng tổng quát bx + c = 0</a:t>
            </a:r>
            <a:r>
              <a:rPr lang="en-US" sz="2800">
                <a:solidFill>
                  <a:schemeClr val="tx1">
                    <a:lumMod val="75000"/>
                    <a:lumOff val="25000"/>
                  </a:schemeClr>
                </a:solidFill>
              </a:rPr>
              <a:t>.</a:t>
            </a:r>
          </a:p>
          <a:p>
            <a:pPr marL="0" indent="0" algn="just">
              <a:buNone/>
            </a:pPr>
            <a:r>
              <a:rPr lang="vi-VN" sz="2800" b="1">
                <a:solidFill>
                  <a:schemeClr val="tx1">
                    <a:lumMod val="75000"/>
                    <a:lumOff val="25000"/>
                  </a:schemeClr>
                </a:solidFill>
              </a:rPr>
              <a:t>Bài </a:t>
            </a:r>
            <a:r>
              <a:rPr lang="en-US" sz="2800" b="1">
                <a:solidFill>
                  <a:schemeClr val="tx1">
                    <a:lumMod val="75000"/>
                    <a:lumOff val="25000"/>
                  </a:schemeClr>
                </a:solidFill>
              </a:rPr>
              <a:t>3</a:t>
            </a:r>
            <a:r>
              <a:rPr lang="vi-VN" sz="2800" b="1">
                <a:solidFill>
                  <a:schemeClr val="tx1">
                    <a:lumMod val="75000"/>
                    <a:lumOff val="25000"/>
                  </a:schemeClr>
                </a:solidFill>
              </a:rPr>
              <a:t>: </a:t>
            </a:r>
            <a:r>
              <a:rPr lang="vi-VN" sz="2800">
                <a:solidFill>
                  <a:schemeClr val="tx1">
                    <a:lumMod val="75000"/>
                    <a:lumOff val="25000"/>
                  </a:schemeClr>
                </a:solidFill>
              </a:rPr>
              <a:t>Tìm số có giá trị nhỏ nhất trong dãy số A có n phần tử.</a:t>
            </a:r>
            <a:endParaRPr lang="en-US" sz="2800">
              <a:solidFill>
                <a:schemeClr val="tx1">
                  <a:lumMod val="75000"/>
                  <a:lumOff val="25000"/>
                </a:schemeClr>
              </a:solidFill>
            </a:endParaRPr>
          </a:p>
          <a:p>
            <a:pPr marL="0" indent="0" algn="just">
              <a:buNone/>
            </a:pPr>
            <a:r>
              <a:rPr lang="vi-VN" sz="2800" b="1">
                <a:solidFill>
                  <a:schemeClr val="tx1">
                    <a:lumMod val="75000"/>
                    <a:lumOff val="25000"/>
                  </a:schemeClr>
                </a:solidFill>
              </a:rPr>
              <a:t>Bài </a:t>
            </a:r>
            <a:r>
              <a:rPr lang="en-US" sz="2800" b="1">
                <a:solidFill>
                  <a:schemeClr val="tx1">
                    <a:lumMod val="75000"/>
                    <a:lumOff val="25000"/>
                  </a:schemeClr>
                </a:solidFill>
              </a:rPr>
              <a:t>4</a:t>
            </a:r>
            <a:r>
              <a:rPr lang="vi-VN" sz="2800" b="1">
                <a:solidFill>
                  <a:schemeClr val="tx1">
                    <a:lumMod val="75000"/>
                    <a:lumOff val="25000"/>
                  </a:schemeClr>
                </a:solidFill>
              </a:rPr>
              <a:t>:</a:t>
            </a:r>
            <a:r>
              <a:rPr lang="vi-VN" sz="2800">
                <a:solidFill>
                  <a:schemeClr val="tx1">
                    <a:lumMod val="75000"/>
                    <a:lumOff val="25000"/>
                  </a:schemeClr>
                </a:solidFill>
              </a:rPr>
              <a:t> Tính tổng các ước số của một số nguyên</a:t>
            </a:r>
            <a:r>
              <a:rPr lang="en-US" sz="2800">
                <a:solidFill>
                  <a:schemeClr val="tx1">
                    <a:lumMod val="75000"/>
                    <a:lumOff val="25000"/>
                  </a:schemeClr>
                </a:solidFill>
              </a:rPr>
              <a:t> dương N.</a:t>
            </a:r>
          </a:p>
          <a:p>
            <a:pPr marL="0" indent="0" algn="just">
              <a:buNone/>
            </a:pPr>
            <a:r>
              <a:rPr lang="en-US" sz="2800" b="1">
                <a:solidFill>
                  <a:schemeClr val="tx1">
                    <a:lumMod val="75000"/>
                    <a:lumOff val="25000"/>
                  </a:schemeClr>
                </a:solidFill>
              </a:rPr>
              <a:t>Bài 5: </a:t>
            </a:r>
            <a:r>
              <a:rPr lang="en-US" sz="2800">
                <a:solidFill>
                  <a:schemeClr val="tx1">
                    <a:lumMod val="75000"/>
                    <a:lumOff val="25000"/>
                  </a:schemeClr>
                </a:solidFill>
              </a:rPr>
              <a:t>Tính tổng: 			    với N&gt;0.</a:t>
            </a:r>
          </a:p>
          <a:p>
            <a:pPr marL="0" indent="0" algn="just">
              <a:buNone/>
            </a:pPr>
            <a:r>
              <a:rPr lang="en-US" sz="2800" b="1">
                <a:solidFill>
                  <a:schemeClr val="tx1">
                    <a:lumMod val="75000"/>
                    <a:lumOff val="25000"/>
                  </a:schemeClr>
                </a:solidFill>
              </a:rPr>
              <a:t>Bài 6: </a:t>
            </a:r>
            <a:r>
              <a:rPr lang="en-US" sz="2800">
                <a:solidFill>
                  <a:schemeClr val="tx1">
                    <a:lumMod val="75000"/>
                    <a:lumOff val="25000"/>
                  </a:schemeClr>
                </a:solidFill>
              </a:rPr>
              <a:t>Tính tổng:                                      với N&gt;0.</a:t>
            </a:r>
          </a:p>
          <a:p>
            <a:pPr marL="0" indent="0" algn="just">
              <a:buNone/>
            </a:pPr>
            <a:r>
              <a:rPr lang="en-US" sz="2800" b="1">
                <a:solidFill>
                  <a:schemeClr val="tx1">
                    <a:lumMod val="75000"/>
                    <a:lumOff val="25000"/>
                  </a:schemeClr>
                </a:solidFill>
              </a:rPr>
              <a:t>Bài 7:</a:t>
            </a:r>
            <a:r>
              <a:rPr lang="en-US" sz="2800">
                <a:solidFill>
                  <a:schemeClr val="tx1">
                    <a:lumMod val="75000"/>
                    <a:lumOff val="25000"/>
                  </a:schemeClr>
                </a:solidFill>
              </a:rPr>
              <a:t> Tìm phần tử có giá trị x xuất hiện trong mảng một chiều số nguyên.</a:t>
            </a:r>
          </a:p>
          <a:p>
            <a:pPr marL="0" indent="0" algn="just">
              <a:buNone/>
            </a:pPr>
            <a:endParaRPr lang="en-US" sz="2800">
              <a:solidFill>
                <a:schemeClr val="tx1">
                  <a:lumMod val="75000"/>
                  <a:lumOff val="25000"/>
                </a:schemeClr>
              </a:solidFill>
            </a:endParaRP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97</a:t>
            </a:fld>
            <a:endParaRPr lang="en-US" altLang="en-US" sz="1400" b="1">
              <a:solidFill>
                <a:schemeClr val="bg1"/>
              </a:solidFill>
              <a:latin typeface="Courier New" pitchFamily="49" charset="0"/>
              <a:cs typeface="Courier New" pitchFamily="49"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804009216"/>
              </p:ext>
            </p:extLst>
          </p:nvPr>
        </p:nvGraphicFramePr>
        <p:xfrm>
          <a:off x="3654263" y="3122166"/>
          <a:ext cx="2180229" cy="306834"/>
        </p:xfrm>
        <a:graphic>
          <a:graphicData uri="http://schemas.openxmlformats.org/presentationml/2006/ole">
            <mc:AlternateContent xmlns:mc="http://schemas.openxmlformats.org/markup-compatibility/2006">
              <mc:Choice xmlns:v="urn:schemas-microsoft-com:vml" Requires="v">
                <p:oleObj spid="_x0000_s1444" name="Equation" r:id="rId3" imgW="1282680" imgH="177480" progId="Equation.3">
                  <p:embed/>
                </p:oleObj>
              </mc:Choice>
              <mc:Fallback>
                <p:oleObj name="Equation" r:id="rId3" imgW="1282680" imgH="177480" progId="Equation.3">
                  <p:embed/>
                  <p:pic>
                    <p:nvPicPr>
                      <p:cNvPr id="0" name=""/>
                      <p:cNvPicPr>
                        <a:picLocks noChangeAspect="1" noChangeArrowheads="1"/>
                      </p:cNvPicPr>
                      <p:nvPr/>
                    </p:nvPicPr>
                    <p:blipFill>
                      <a:blip r:embed="rId4"/>
                      <a:srcRect/>
                      <a:stretch>
                        <a:fillRect/>
                      </a:stretch>
                    </p:blipFill>
                    <p:spPr bwMode="auto">
                      <a:xfrm>
                        <a:off x="3654263" y="3122166"/>
                        <a:ext cx="2180229" cy="306834"/>
                      </a:xfrm>
                      <a:prstGeom prst="rect">
                        <a:avLst/>
                      </a:prstGeom>
                      <a:noFill/>
                      <a:ln w="9525">
                        <a:solidFill>
                          <a:schemeClr val="accent1"/>
                        </a:solidFill>
                        <a:miter lim="800000"/>
                        <a:headEnd/>
                        <a:tailEnd/>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20687042"/>
              </p:ext>
            </p:extLst>
          </p:nvPr>
        </p:nvGraphicFramePr>
        <p:xfrm>
          <a:off x="3613765" y="3691775"/>
          <a:ext cx="3124200" cy="327025"/>
        </p:xfrm>
        <a:graphic>
          <a:graphicData uri="http://schemas.openxmlformats.org/presentationml/2006/ole">
            <mc:AlternateContent xmlns:mc="http://schemas.openxmlformats.org/markup-compatibility/2006">
              <mc:Choice xmlns:v="urn:schemas-microsoft-com:vml" Requires="v">
                <p:oleObj spid="_x0000_s1445" name="Equation" r:id="rId5" imgW="2158920" imgH="228600" progId="Equation.3">
                  <p:embed/>
                </p:oleObj>
              </mc:Choice>
              <mc:Fallback>
                <p:oleObj name="Equation" r:id="rId5" imgW="2158920" imgH="228600" progId="Equation.3">
                  <p:embed/>
                  <p:pic>
                    <p:nvPicPr>
                      <p:cNvPr id="0" name=""/>
                      <p:cNvPicPr>
                        <a:picLocks noChangeAspect="1" noChangeArrowheads="1"/>
                      </p:cNvPicPr>
                      <p:nvPr/>
                    </p:nvPicPr>
                    <p:blipFill>
                      <a:blip r:embed="rId6"/>
                      <a:srcRect/>
                      <a:stretch>
                        <a:fillRect/>
                      </a:stretch>
                    </p:blipFill>
                    <p:spPr bwMode="auto">
                      <a:xfrm>
                        <a:off x="3613765" y="3691775"/>
                        <a:ext cx="3124200" cy="327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a:extLst>
              <a:ext uri="{FF2B5EF4-FFF2-40B4-BE49-F238E27FC236}">
                <a16:creationId xmlns:a16="http://schemas.microsoft.com/office/drawing/2014/main" id="{3448ED1D-C6FB-4458-8F70-CA65D2A9A452}"/>
              </a:ext>
            </a:extLst>
          </p:cNvPr>
          <p:cNvSpPr>
            <a:spLocks noGrp="1"/>
          </p:cNvSpPr>
          <p:nvPr>
            <p:ph type="sldNum" sz="quarter" idx="12"/>
          </p:nvPr>
        </p:nvSpPr>
        <p:spPr/>
        <p:txBody>
          <a:bodyPr/>
          <a:lstStyle/>
          <a:p>
            <a:fld id="{FE1236C6-0024-4286-AA03-0A6E67CE63D4}" type="slidenum">
              <a:rPr lang="en-US" smtClean="0"/>
              <a:t>97</a:t>
            </a:fld>
            <a:endParaRPr lang="en-US"/>
          </a:p>
        </p:txBody>
      </p:sp>
    </p:spTree>
    <p:extLst>
      <p:ext uri="{BB962C8B-B14F-4D97-AF65-F5344CB8AC3E}">
        <p14:creationId xmlns:p14="http://schemas.microsoft.com/office/powerpoint/2010/main" val="1350502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48243" y="28282"/>
            <a:ext cx="12143757" cy="1008668"/>
          </a:xfrm>
        </p:spPr>
        <p:txBody>
          <a:bodyPr/>
          <a:lstStyle/>
          <a:p>
            <a:r>
              <a:rPr lang="en-US"/>
              <a:t>7. Bài tập</a:t>
            </a:r>
          </a:p>
        </p:txBody>
      </p:sp>
      <p:sp>
        <p:nvSpPr>
          <p:cNvPr id="2" name="Content Placeholder 1"/>
          <p:cNvSpPr>
            <a:spLocks noGrp="1"/>
          </p:cNvSpPr>
          <p:nvPr>
            <p:ph idx="1"/>
          </p:nvPr>
        </p:nvSpPr>
        <p:spPr>
          <a:xfrm>
            <a:off x="65784" y="1022669"/>
            <a:ext cx="12077973" cy="5277279"/>
          </a:xfrm>
        </p:spPr>
        <p:txBody>
          <a:bodyPr>
            <a:noAutofit/>
          </a:bodyPr>
          <a:lstStyle/>
          <a:p>
            <a:pPr marL="968375" indent="-968375" algn="just">
              <a:lnSpc>
                <a:spcPct val="170000"/>
              </a:lnSpc>
              <a:buNone/>
            </a:pPr>
            <a:r>
              <a:rPr lang="en-US" sz="1800" b="1"/>
              <a:t>Bài 8:</a:t>
            </a:r>
            <a:r>
              <a:rPr lang="en-US" sz="1800"/>
              <a:t> </a:t>
            </a:r>
            <a:r>
              <a:rPr lang="vi-VN" sz="1800"/>
              <a:t>Thế nào là ngôn ngữ lập trình? Theo </a:t>
            </a:r>
            <a:r>
              <a:rPr lang="en-US" sz="1800"/>
              <a:t>A</a:t>
            </a:r>
            <a:r>
              <a:rPr lang="vi-VN" sz="1800"/>
              <a:t>nh</a:t>
            </a:r>
            <a:r>
              <a:rPr lang="en-US" sz="1800"/>
              <a:t>/C</a:t>
            </a:r>
            <a:r>
              <a:rPr lang="vi-VN" sz="1800"/>
              <a:t>hị, ngôn ngữ lập trình giống và khác như thế nào so với ngôn ngữ tự nhiên như tiếng Việt?</a:t>
            </a:r>
            <a:endParaRPr lang="en-US" sz="1800"/>
          </a:p>
          <a:p>
            <a:pPr marL="968375" indent="-968375" algn="just">
              <a:lnSpc>
                <a:spcPct val="170000"/>
              </a:lnSpc>
              <a:buNone/>
            </a:pPr>
            <a:r>
              <a:rPr lang="en-US" sz="1800" b="1"/>
              <a:t>Bài 9:</a:t>
            </a:r>
            <a:r>
              <a:rPr lang="en-US" sz="1800"/>
              <a:t> </a:t>
            </a:r>
            <a:r>
              <a:rPr lang="vi-VN" sz="1800"/>
              <a:t>Ngôn ngữ lập trình có thể phân chia ra làm mấy loại? Ưu điểm của chương trình mã máy là gì? Liệu có nên viết toàn bộ phần mềm bằng mã máy không?</a:t>
            </a:r>
            <a:endParaRPr lang="en-US" sz="1800"/>
          </a:p>
          <a:p>
            <a:pPr marL="968375" indent="-968375" algn="just">
              <a:lnSpc>
                <a:spcPct val="170000"/>
              </a:lnSpc>
              <a:buNone/>
            </a:pPr>
            <a:r>
              <a:rPr lang="en-US" sz="1800" b="1"/>
              <a:t>Bài 10:</a:t>
            </a:r>
            <a:r>
              <a:rPr lang="en-US" sz="1800"/>
              <a:t> </a:t>
            </a:r>
            <a:r>
              <a:rPr lang="vi-VN" sz="1800"/>
              <a:t>So sánh trình thông dịch và trình biên dịch? Ưu điểm và khuyết điểm của trình thông dịch và biên dịch?</a:t>
            </a:r>
            <a:endParaRPr lang="en-US" sz="1800"/>
          </a:p>
          <a:p>
            <a:pPr marL="968375" indent="-968375" algn="just">
              <a:lnSpc>
                <a:spcPct val="170000"/>
              </a:lnSpc>
              <a:buNone/>
            </a:pPr>
            <a:r>
              <a:rPr lang="en-US" sz="1800" b="1"/>
              <a:t>Bài 11:</a:t>
            </a:r>
            <a:r>
              <a:rPr lang="en-US" sz="1800"/>
              <a:t> Phương pháp l</a:t>
            </a:r>
            <a:r>
              <a:rPr lang="vi-VN" sz="1800"/>
              <a:t>ập trình </a:t>
            </a:r>
            <a:r>
              <a:rPr lang="en-US" sz="1800"/>
              <a:t>tuyến</a:t>
            </a:r>
            <a:r>
              <a:rPr lang="vi-VN" sz="1800"/>
              <a:t> là gì? Tại sao phải lập trình </a:t>
            </a:r>
            <a:r>
              <a:rPr lang="en-US" sz="1800"/>
              <a:t>tuyến tính</a:t>
            </a:r>
            <a:r>
              <a:rPr lang="vi-VN" sz="1800"/>
              <a:t>?</a:t>
            </a:r>
            <a:endParaRPr lang="en-US" sz="1800" b="1"/>
          </a:p>
          <a:p>
            <a:pPr marL="968375" indent="-968375" algn="just">
              <a:lnSpc>
                <a:spcPct val="170000"/>
              </a:lnSpc>
              <a:buNone/>
            </a:pPr>
            <a:r>
              <a:rPr lang="en-US" sz="1800" b="1"/>
              <a:t>Bài 12:</a:t>
            </a:r>
            <a:r>
              <a:rPr lang="en-US" sz="1800"/>
              <a:t> Phương pháp l</a:t>
            </a:r>
            <a:r>
              <a:rPr lang="vi-VN" sz="1800"/>
              <a:t>ập trình cấu trúc là gì? Tại sao phải lập trình cấu trúc?</a:t>
            </a:r>
            <a:r>
              <a:rPr lang="en-US" sz="1800"/>
              <a:t> Ưu điểm và khuyết điểm?</a:t>
            </a:r>
          </a:p>
          <a:p>
            <a:pPr marL="968375" indent="-968375" algn="just">
              <a:lnSpc>
                <a:spcPct val="170000"/>
              </a:lnSpc>
              <a:buNone/>
            </a:pPr>
            <a:r>
              <a:rPr lang="en-US" sz="1800" b="1"/>
              <a:t>Bài 13:</a:t>
            </a:r>
            <a:r>
              <a:rPr lang="en-US" sz="1800"/>
              <a:t> Phương pháp l</a:t>
            </a:r>
            <a:r>
              <a:rPr lang="vi-VN" sz="1800"/>
              <a:t>ập trình </a:t>
            </a:r>
            <a:r>
              <a:rPr lang="en-US" sz="1800"/>
              <a:t>HĐT</a:t>
            </a:r>
            <a:r>
              <a:rPr lang="vi-VN" sz="1800"/>
              <a:t> là gì? Tại sao phải lập trình </a:t>
            </a:r>
            <a:r>
              <a:rPr lang="en-US" sz="1800"/>
              <a:t>HĐT</a:t>
            </a:r>
            <a:r>
              <a:rPr lang="vi-VN" sz="1800"/>
              <a:t>?</a:t>
            </a:r>
            <a:endParaRPr lang="en-US" sz="1800"/>
          </a:p>
          <a:p>
            <a:pPr marL="968375" indent="-968375" algn="just">
              <a:lnSpc>
                <a:spcPct val="170000"/>
              </a:lnSpc>
              <a:buNone/>
            </a:pPr>
            <a:r>
              <a:rPr lang="en-US" sz="1800" b="1"/>
              <a:t>Bài 14:</a:t>
            </a:r>
            <a:r>
              <a:rPr lang="en-US" sz="1800"/>
              <a:t> </a:t>
            </a:r>
            <a:r>
              <a:rPr lang="vi-VN" sz="1800"/>
              <a:t>Các bước xây dựng một chương trình? Tại sao phải có các bước này? Liệu có thể viết chương trình ngay mà không cần các bước xác định bài toán, xây dựng thuật giải hay không?</a:t>
            </a:r>
          </a:p>
        </p:txBody>
      </p:sp>
      <p:sp>
        <p:nvSpPr>
          <p:cNvPr id="4"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400" b="1" smtClean="0">
                <a:solidFill>
                  <a:schemeClr val="bg1"/>
                </a:solidFill>
                <a:latin typeface="Courier New" pitchFamily="49" charset="0"/>
                <a:cs typeface="Courier New" pitchFamily="49" charset="0"/>
              </a:rPr>
              <a:pPr algn="ctr"/>
              <a:t>98</a:t>
            </a:fld>
            <a:endParaRPr lang="en-US" altLang="en-US" sz="14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F8DBE695-DF6D-448A-9279-7F06A15402F3}"/>
              </a:ext>
            </a:extLst>
          </p:cNvPr>
          <p:cNvSpPr>
            <a:spLocks noGrp="1"/>
          </p:cNvSpPr>
          <p:nvPr>
            <p:ph type="sldNum" sz="quarter" idx="12"/>
          </p:nvPr>
        </p:nvSpPr>
        <p:spPr/>
        <p:txBody>
          <a:bodyPr/>
          <a:lstStyle/>
          <a:p>
            <a:fld id="{FE1236C6-0024-4286-AA03-0A6E67CE63D4}" type="slidenum">
              <a:rPr lang="en-US" smtClean="0"/>
              <a:t>98</a:t>
            </a:fld>
            <a:endParaRPr lang="en-US"/>
          </a:p>
        </p:txBody>
      </p:sp>
    </p:spTree>
    <p:extLst>
      <p:ext uri="{BB962C8B-B14F-4D97-AF65-F5344CB8AC3E}">
        <p14:creationId xmlns:p14="http://schemas.microsoft.com/office/powerpoint/2010/main" val="2762289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0" y="28282"/>
            <a:ext cx="12192000" cy="1008668"/>
          </a:xfrm>
        </p:spPr>
        <p:txBody>
          <a:bodyPr>
            <a:normAutofit/>
          </a:bodyPr>
          <a:lstStyle/>
          <a:p>
            <a:r>
              <a:rPr lang="en-US"/>
              <a:t>7. Bài tập</a:t>
            </a:r>
          </a:p>
        </p:txBody>
      </p:sp>
      <p:sp>
        <p:nvSpPr>
          <p:cNvPr id="2" name="Content Placeholder 1"/>
          <p:cNvSpPr>
            <a:spLocks noGrp="1"/>
          </p:cNvSpPr>
          <p:nvPr>
            <p:ph idx="1"/>
          </p:nvPr>
        </p:nvSpPr>
        <p:spPr>
          <a:xfrm>
            <a:off x="151304" y="1112363"/>
            <a:ext cx="12040696" cy="4958499"/>
          </a:xfrm>
        </p:spPr>
        <p:txBody>
          <a:bodyPr>
            <a:noAutofit/>
          </a:bodyPr>
          <a:lstStyle/>
          <a:p>
            <a:pPr marL="0" indent="0" algn="just">
              <a:buNone/>
            </a:pPr>
            <a:r>
              <a:rPr lang="en-US" sz="2000" b="1"/>
              <a:t>Câu </a:t>
            </a:r>
            <a:r>
              <a:rPr lang="vi-VN" sz="2000" b="1"/>
              <a:t>1</a:t>
            </a:r>
            <a:r>
              <a:rPr lang="en-US" sz="2000" b="1"/>
              <a:t>5:</a:t>
            </a:r>
            <a:r>
              <a:rPr lang="vi-VN" sz="2000" b="1"/>
              <a:t> </a:t>
            </a:r>
            <a:r>
              <a:rPr lang="vi-VN" sz="2000"/>
              <a:t>Thuật toán là gì? Cho ví dụ.</a:t>
            </a:r>
          </a:p>
          <a:p>
            <a:pPr marL="0" indent="0" algn="just">
              <a:buNone/>
            </a:pPr>
            <a:r>
              <a:rPr lang="en-US" sz="2000" b="1"/>
              <a:t>Câu 16:</a:t>
            </a:r>
            <a:r>
              <a:rPr lang="vi-VN" sz="2000" b="1"/>
              <a:t> </a:t>
            </a:r>
            <a:r>
              <a:rPr lang="vi-VN" sz="2000"/>
              <a:t>Trình bày các tính chất quan trọng của một thuật</a:t>
            </a:r>
            <a:r>
              <a:rPr lang="en-US" sz="2000"/>
              <a:t> </a:t>
            </a:r>
            <a:r>
              <a:rPr lang="vi-VN" sz="2000"/>
              <a:t>toán?</a:t>
            </a:r>
          </a:p>
          <a:p>
            <a:pPr marL="0" indent="0" algn="just">
              <a:buNone/>
            </a:pPr>
            <a:r>
              <a:rPr lang="en-US" sz="2000" b="1"/>
              <a:t>Câu 17:</a:t>
            </a:r>
            <a:r>
              <a:rPr lang="vi-VN" sz="2000" b="1"/>
              <a:t> </a:t>
            </a:r>
            <a:r>
              <a:rPr lang="vi-VN" sz="2000"/>
              <a:t>Các bước giải bái toán bằng máy tính?</a:t>
            </a:r>
          </a:p>
          <a:p>
            <a:pPr marL="0" indent="0" algn="just">
              <a:buNone/>
            </a:pPr>
            <a:r>
              <a:rPr lang="en-US" sz="2000" b="1"/>
              <a:t>Câu 18:</a:t>
            </a:r>
            <a:r>
              <a:rPr lang="vi-VN" sz="2000" b="1"/>
              <a:t> </a:t>
            </a:r>
            <a:r>
              <a:rPr lang="vi-VN" sz="2000"/>
              <a:t>Các cách biểu diễn thuật toán? Ưu và khuyết điểm</a:t>
            </a:r>
            <a:r>
              <a:rPr lang="en-US" sz="2000"/>
              <a:t> </a:t>
            </a:r>
            <a:r>
              <a:rPr lang="vi-VN" sz="2000"/>
              <a:t>của từng phương pháp? Cho</a:t>
            </a:r>
            <a:r>
              <a:rPr lang="en-US" sz="2000"/>
              <a:t> </a:t>
            </a:r>
            <a:r>
              <a:rPr lang="vi-VN" sz="2000"/>
              <a:t>ví dụ minh họa.</a:t>
            </a:r>
            <a:endParaRPr lang="en-US" sz="2000"/>
          </a:p>
          <a:p>
            <a:pPr marL="0" indent="0" algn="just">
              <a:buNone/>
            </a:pPr>
            <a:r>
              <a:rPr lang="en-US" sz="2000" b="1"/>
              <a:t>Câu 19:</a:t>
            </a:r>
            <a:r>
              <a:rPr lang="en-US" sz="2000"/>
              <a:t> Dùng lưu đồ để mô tả Đọc các thông tin như Tên, Tuổi và lưu lại những người có tuổi trên 50.</a:t>
            </a:r>
          </a:p>
          <a:p>
            <a:pPr marL="0" indent="0" algn="just">
              <a:buNone/>
            </a:pPr>
            <a:r>
              <a:rPr lang="en-US" sz="2000" b="1"/>
              <a:t>Câu 20: </a:t>
            </a:r>
            <a:r>
              <a:rPr lang="en-US" sz="2000"/>
              <a:t>Dùng mã giả để mô tả thuật toán giải phương trình bậc hai (ax</a:t>
            </a:r>
            <a:r>
              <a:rPr lang="en-US" sz="2000" baseline="30000"/>
              <a:t>2</a:t>
            </a:r>
            <a:r>
              <a:rPr lang="en-US" sz="2000"/>
              <a:t> + bx + c = 0)</a:t>
            </a:r>
          </a:p>
          <a:p>
            <a:pPr marL="0" indent="0" algn="just">
              <a:buNone/>
            </a:pPr>
            <a:r>
              <a:rPr lang="en-US" sz="2000" b="1"/>
              <a:t>Câu 21: </a:t>
            </a:r>
            <a:r>
              <a:rPr lang="en-US" sz="2000"/>
              <a:t>Dùng lưu đồ để mô tả thuật toán giải phương trình bậc hai (ax</a:t>
            </a:r>
            <a:r>
              <a:rPr lang="en-US" sz="2000" baseline="30000"/>
              <a:t>2</a:t>
            </a:r>
            <a:r>
              <a:rPr lang="en-US" sz="2000"/>
              <a:t> + bx + c = 0)</a:t>
            </a:r>
          </a:p>
          <a:p>
            <a:pPr marL="0" indent="0" algn="just">
              <a:buNone/>
            </a:pPr>
            <a:endParaRPr lang="en-US" sz="2000" b="1"/>
          </a:p>
        </p:txBody>
      </p:sp>
      <p:pic>
        <p:nvPicPr>
          <p:cNvPr id="2050" name="Picture 2" descr="http://3.bp.blogspot.com/-Hlls_FJ4s64/TgYSlEBpLAI/AAAAAAAAAAs/FRXEWP0dZkM/s400/1.bmp"/>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flipH="1">
            <a:off x="10175789" y="4407670"/>
            <a:ext cx="112025" cy="14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3"/>
          <p:cNvSpPr txBox="1">
            <a:spLocks/>
          </p:cNvSpPr>
          <p:nvPr/>
        </p:nvSpPr>
        <p:spPr bwMode="auto">
          <a:xfrm>
            <a:off x="11477767" y="6482695"/>
            <a:ext cx="714233" cy="358345"/>
          </a:xfrm>
          <a:prstGeom prst="hexagon">
            <a:avLst>
              <a:gd name="adj" fmla="val 25000"/>
              <a:gd name="vf" fmla="val 115470"/>
            </a:avLst>
          </a:prstGeom>
          <a:noFill/>
          <a:ln w="28575">
            <a:solidFill>
              <a:schemeClr val="bg1"/>
            </a:solid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Arial" charset="0"/>
                <a:ea typeface="+mn-ea"/>
                <a:cs typeface="+mn-cs"/>
              </a:defRPr>
            </a:lvl1pPr>
            <a:lvl2pPr marL="742950" indent="-285750" algn="ctr" rtl="0" fontAlgn="base">
              <a:spcBef>
                <a:spcPct val="50000"/>
              </a:spcBef>
              <a:spcAft>
                <a:spcPct val="0"/>
              </a:spcAft>
              <a:defRPr kern="1200">
                <a:solidFill>
                  <a:schemeClr val="tx1"/>
                </a:solidFill>
                <a:latin typeface="Arial" charset="0"/>
                <a:ea typeface="+mn-ea"/>
                <a:cs typeface="+mn-cs"/>
              </a:defRPr>
            </a:lvl2pPr>
            <a:lvl3pPr marL="1143000" indent="-228600" algn="ctr" rtl="0" fontAlgn="base">
              <a:spcBef>
                <a:spcPct val="50000"/>
              </a:spcBef>
              <a:spcAft>
                <a:spcPct val="0"/>
              </a:spcAft>
              <a:defRPr kern="1200">
                <a:solidFill>
                  <a:schemeClr val="tx1"/>
                </a:solidFill>
                <a:latin typeface="Arial" charset="0"/>
                <a:ea typeface="+mn-ea"/>
                <a:cs typeface="+mn-cs"/>
              </a:defRPr>
            </a:lvl3pPr>
            <a:lvl4pPr marL="1600200" indent="-228600" algn="ctr" rtl="0" fontAlgn="base">
              <a:spcBef>
                <a:spcPct val="50000"/>
              </a:spcBef>
              <a:spcAft>
                <a:spcPct val="0"/>
              </a:spcAft>
              <a:defRPr kern="1200">
                <a:solidFill>
                  <a:schemeClr val="tx1"/>
                </a:solidFill>
                <a:latin typeface="Arial" charset="0"/>
                <a:ea typeface="+mn-ea"/>
                <a:cs typeface="+mn-cs"/>
              </a:defRPr>
            </a:lvl4pPr>
            <a:lvl5pPr marL="2057400" indent="-228600" algn="ctr" rtl="0" fontAlgn="base">
              <a:spcBef>
                <a:spcPct val="50000"/>
              </a:spcBef>
              <a:spcAft>
                <a:spcPct val="0"/>
              </a:spcAft>
              <a:defRPr kern="1200">
                <a:solidFill>
                  <a:schemeClr val="tx1"/>
                </a:solidFill>
                <a:latin typeface="Arial"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charset="0"/>
                <a:ea typeface="+mn-ea"/>
                <a:cs typeface="+mn-cs"/>
              </a:defRPr>
            </a:lvl9pPr>
          </a:lstStyle>
          <a:p>
            <a:pPr algn="ctr"/>
            <a:fld id="{DA283092-FF69-4AB5-9C54-4A1AEC68AEED}" type="slidenum">
              <a:rPr lang="en-US" altLang="en-US" sz="1800" b="1" smtClean="0">
                <a:solidFill>
                  <a:schemeClr val="bg1"/>
                </a:solidFill>
                <a:latin typeface="Courier New" pitchFamily="49" charset="0"/>
                <a:cs typeface="Courier New" pitchFamily="49" charset="0"/>
              </a:rPr>
              <a:pPr algn="ctr"/>
              <a:t>99</a:t>
            </a:fld>
            <a:endParaRPr lang="en-US" altLang="en-US" sz="1800" b="1">
              <a:solidFill>
                <a:schemeClr val="bg1"/>
              </a:solidFill>
              <a:latin typeface="Courier New" pitchFamily="49" charset="0"/>
              <a:cs typeface="Courier New" pitchFamily="49" charset="0"/>
            </a:endParaRPr>
          </a:p>
        </p:txBody>
      </p:sp>
      <p:sp>
        <p:nvSpPr>
          <p:cNvPr id="3" name="Slide Number Placeholder 2">
            <a:extLst>
              <a:ext uri="{FF2B5EF4-FFF2-40B4-BE49-F238E27FC236}">
                <a16:creationId xmlns:a16="http://schemas.microsoft.com/office/drawing/2014/main" id="{45A0935E-32EE-4F7B-8C68-2DF853C11256}"/>
              </a:ext>
            </a:extLst>
          </p:cNvPr>
          <p:cNvSpPr>
            <a:spLocks noGrp="1"/>
          </p:cNvSpPr>
          <p:nvPr>
            <p:ph type="sldNum" sz="quarter" idx="12"/>
          </p:nvPr>
        </p:nvSpPr>
        <p:spPr/>
        <p:txBody>
          <a:bodyPr/>
          <a:lstStyle/>
          <a:p>
            <a:fld id="{FE1236C6-0024-4286-AA03-0A6E67CE63D4}" type="slidenum">
              <a:rPr lang="en-US" smtClean="0"/>
              <a:t>99</a:t>
            </a:fld>
            <a:endParaRPr lang="en-US"/>
          </a:p>
        </p:txBody>
      </p:sp>
    </p:spTree>
    <p:extLst>
      <p:ext uri="{BB962C8B-B14F-4D97-AF65-F5344CB8AC3E}">
        <p14:creationId xmlns:p14="http://schemas.microsoft.com/office/powerpoint/2010/main" val="740897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2997</TotalTime>
  <Words>9000</Words>
  <Application>Microsoft Office PowerPoint</Application>
  <PresentationFormat>Widescreen</PresentationFormat>
  <Paragraphs>1075</Paragraphs>
  <Slides>100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08" baseType="lpstr">
      <vt:lpstr>Arial</vt:lpstr>
      <vt:lpstr>Calibri</vt:lpstr>
      <vt:lpstr>Courier New</vt:lpstr>
      <vt:lpstr>Times</vt:lpstr>
      <vt:lpstr>Times New Roman</vt:lpstr>
      <vt:lpstr>Wingdings</vt:lpstr>
      <vt:lpstr>1_Office Theme</vt:lpstr>
      <vt:lpstr>Equation</vt:lpstr>
      <vt:lpstr>PowerPoint Presentation</vt:lpstr>
      <vt:lpstr>NỘI DUNG</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1. Khái niệm thuật toán</vt:lpstr>
      <vt:lpstr>2. Các tính chất của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3. Các phương pháp biểu diễn thuật toán</vt:lpstr>
      <vt:lpstr>6.4. Sử dụng phần mềm Crocodile để vẽ lưu đồ thuật toán</vt:lpstr>
      <vt:lpstr>6.4. Sử dụng phần mềm Crocodile để vẽ lưu đồ thuật toán</vt:lpstr>
      <vt:lpstr>6.4. Sử dụng phần mềm Crocodile để vẽ lưu đồ thuật toán</vt:lpstr>
      <vt:lpstr>6.4. Sử dụng phần mềm Crocodile để vẽ lưu đồ thuật toán</vt:lpstr>
      <vt:lpstr>6.4.1. Sử dụng các khối chức năng cơ bản để vẽ lưu đồ thuật toán</vt:lpstr>
      <vt:lpstr>6.4.1. Sử dụng các khối chức năng cơ bản để vẽ lưu đồ thuật toán</vt:lpstr>
      <vt:lpstr>6.4.1. Sử dụng các khối chức năng cơ bản để vẽ lưu đồ thuật toán</vt:lpstr>
      <vt:lpstr>6.4.1. Sử dụng các khối chức năng cơ bản để vẽ lưu đồ thuật toán</vt:lpstr>
      <vt:lpstr>6.4.1. Sử dụng các khối chức năng cơ bản để vẽ lưu đồ thuật toán</vt:lpstr>
      <vt:lpstr>6.4.1. Sử dụng các khối chức năng cơ bản để vẽ lưu đồ thuật toán</vt:lpstr>
      <vt:lpstr>6.4.1. Sử dụng các khối chức năng cơ bản để vẽ lưu đồ thuật toán</vt:lpstr>
      <vt:lpstr>6.4.1. Sử dụng các khối chức năng cơ bản để vẽ lưu đồ thuật toán</vt:lpstr>
      <vt:lpstr>6.4.2. Thư viện hàm có sẵn</vt:lpstr>
      <vt:lpstr>6.4.3. Các biểu thức</vt:lpstr>
      <vt:lpstr>6.4.3. Các biểu thức</vt:lpstr>
      <vt:lpstr>6.4.3. Các biểu thức</vt:lpstr>
      <vt:lpstr>6.4.3. Các biểu thức</vt:lpstr>
      <vt:lpstr>6.4.3. Các biểu thức</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6.4.4. Ví dụ minh họa</vt:lpstr>
      <vt:lpstr>6.4.5. Bài tập áp dụng</vt:lpstr>
      <vt:lpstr>7. Bài tập</vt:lpstr>
      <vt:lpstr>7. 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VAN DANG</dc:creator>
  <cp:lastModifiedBy>Win10</cp:lastModifiedBy>
  <cp:revision>518</cp:revision>
  <cp:lastPrinted>2021-12-06T03:38:02Z</cp:lastPrinted>
  <dcterms:created xsi:type="dcterms:W3CDTF">2016-05-19T07:14:34Z</dcterms:created>
  <dcterms:modified xsi:type="dcterms:W3CDTF">2021-12-06T04:10:06Z</dcterms:modified>
</cp:coreProperties>
</file>