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44" r:id="rId3"/>
    <p:sldId id="299" r:id="rId4"/>
    <p:sldId id="270" r:id="rId5"/>
    <p:sldId id="322" r:id="rId6"/>
    <p:sldId id="271" r:id="rId7"/>
    <p:sldId id="323" r:id="rId8"/>
    <p:sldId id="348" r:id="rId9"/>
    <p:sldId id="349" r:id="rId10"/>
    <p:sldId id="350" r:id="rId11"/>
    <p:sldId id="324" r:id="rId12"/>
    <p:sldId id="351" r:id="rId13"/>
    <p:sldId id="352" r:id="rId14"/>
    <p:sldId id="353" r:id="rId15"/>
    <p:sldId id="354" r:id="rId16"/>
    <p:sldId id="368" r:id="rId17"/>
    <p:sldId id="355" r:id="rId18"/>
    <p:sldId id="356" r:id="rId19"/>
    <p:sldId id="360" r:id="rId20"/>
    <p:sldId id="364" r:id="rId21"/>
    <p:sldId id="365" r:id="rId22"/>
    <p:sldId id="366" r:id="rId23"/>
    <p:sldId id="367" r:id="rId24"/>
    <p:sldId id="362" r:id="rId25"/>
    <p:sldId id="363" r:id="rId26"/>
    <p:sldId id="32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E51F5B-C7E4-4C01-A231-96CEA27F5FC3}">
          <p14:sldIdLst>
            <p14:sldId id="256"/>
          </p14:sldIdLst>
        </p14:section>
        <p14:section name="Content" id="{1B62170A-2E04-4DEB-AFCB-485F16B560C1}">
          <p14:sldIdLst>
            <p14:sldId id="344"/>
            <p14:sldId id="299"/>
            <p14:sldId id="270"/>
            <p14:sldId id="322"/>
            <p14:sldId id="271"/>
            <p14:sldId id="323"/>
            <p14:sldId id="348"/>
            <p14:sldId id="349"/>
            <p14:sldId id="350"/>
            <p14:sldId id="324"/>
            <p14:sldId id="351"/>
            <p14:sldId id="352"/>
            <p14:sldId id="353"/>
            <p14:sldId id="354"/>
            <p14:sldId id="368"/>
            <p14:sldId id="355"/>
            <p14:sldId id="356"/>
            <p14:sldId id="360"/>
            <p14:sldId id="364"/>
            <p14:sldId id="365"/>
            <p14:sldId id="366"/>
            <p14:sldId id="367"/>
            <p14:sldId id="362"/>
            <p14:sldId id="363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5040" autoAdjust="0"/>
  </p:normalViewPr>
  <p:slideViewPr>
    <p:cSldViewPr snapToGrid="0">
      <p:cViewPr varScale="1">
        <p:scale>
          <a:sx n="64" d="100"/>
          <a:sy n="64" d="100"/>
        </p:scale>
        <p:origin x="676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4D1A3-4167-4DE2-857D-FED6DC824423}" type="datetimeFigureOut">
              <a:rPr lang="en-US" smtClean="0"/>
              <a:t>04/11/2020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378F9-F517-40BC-8F9F-7F7144C3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47226"/>
            <a:ext cx="12192000" cy="410774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Faculty of</a:t>
            </a:r>
            <a:r>
              <a:rPr lang="en-US" baseline="0" dirty="0"/>
              <a:t> Information Technology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25322"/>
            <a:ext cx="105156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4207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8938952-4537-48DC-90BA-45185650F6B7}" type="datetime1">
              <a:rPr lang="en-US" smtClean="0"/>
              <a:t>04/11/2020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0080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E9BC5F3-20C3-46D3-932D-BAE27B3FCC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2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44" y="1112363"/>
            <a:ext cx="10618836" cy="4958499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spcBef>
                <a:spcPts val="600"/>
              </a:spcBef>
              <a:defRPr sz="3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spcBef>
                <a:spcPts val="600"/>
              </a:spcBef>
              <a:defRPr sz="2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spcBef>
                <a:spcPts val="600"/>
              </a:spcBef>
              <a:defRPr sz="26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spcBef>
                <a:spcPts val="600"/>
              </a:spcBef>
              <a:defRPr sz="2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2"/>
          <p:cNvSpPr>
            <a:spLocks noGrp="1"/>
          </p:cNvSpPr>
          <p:nvPr>
            <p:ph type="title" idx="4294967295"/>
          </p:nvPr>
        </p:nvSpPr>
        <p:spPr>
          <a:xfrm>
            <a:off x="1283930" y="28282"/>
            <a:ext cx="10908070" cy="10086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34207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7000BC15-056F-486A-958D-BC0D554E0031}" type="datetime1">
              <a:rPr lang="en-US" smtClean="0"/>
              <a:t>04/11/2020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0080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E9BC5F3-20C3-46D3-932D-BAE27B3FCC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0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0761"/>
            <a:ext cx="10515600" cy="2852737"/>
          </a:xfrm>
        </p:spPr>
        <p:txBody>
          <a:bodyPr anchor="b"/>
          <a:lstStyle>
            <a:lvl1pPr>
              <a:defRPr sz="6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34207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92F2E4D-1FBC-4C2B-A2E4-9C6862B1A142}" type="datetime1">
              <a:rPr lang="en-US" smtClean="0"/>
              <a:t>04/11/2020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0080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E9BC5F3-20C3-46D3-932D-BAE27B3FCC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0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1719" y="0"/>
            <a:ext cx="10618836" cy="968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964" y="1825625"/>
            <a:ext cx="106188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3982E4A-4460-470A-B926-7B9BBE001D97}" type="datetime1">
              <a:rPr lang="en-US" smtClean="0"/>
              <a:t>04/11/2020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E9BC5F3-20C3-46D3-932D-BAE27B3FCC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9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err="1">
                <a:solidFill>
                  <a:srgbClr val="FF0000"/>
                </a:solidFill>
              </a:rPr>
              <a:t>Phép</a:t>
            </a:r>
            <a:r>
              <a:rPr lang="en-US" sz="8800" dirty="0">
                <a:solidFill>
                  <a:srgbClr val="FF0000"/>
                </a:solidFill>
              </a:rPr>
              <a:t> </a:t>
            </a:r>
            <a:r>
              <a:rPr lang="en-US" sz="8800" dirty="0" err="1">
                <a:solidFill>
                  <a:srgbClr val="FF0000"/>
                </a:solidFill>
              </a:rPr>
              <a:t>đếm</a:t>
            </a:r>
            <a:endParaRPr lang="en-US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8931" y="5373752"/>
            <a:ext cx="10515600" cy="1041606"/>
          </a:xfrm>
        </p:spPr>
        <p:txBody>
          <a:bodyPr/>
          <a:lstStyle/>
          <a:p>
            <a:pPr algn="r"/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: 	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rời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rạc</a:t>
            </a:r>
            <a:endParaRPr lang="en-US" dirty="0">
              <a:solidFill>
                <a:srgbClr val="FF0000"/>
              </a:solidFill>
            </a:endParaRPr>
          </a:p>
          <a:p>
            <a:pPr algn="r">
              <a:tabLst>
                <a:tab pos="5949950" algn="l"/>
                <a:tab pos="6400800" algn="l"/>
              </a:tabLst>
            </a:pPr>
            <a:r>
              <a:rPr lang="en-US" dirty="0"/>
              <a:t>GV:          </a:t>
            </a:r>
            <a:r>
              <a:rPr lang="en-US" dirty="0">
                <a:solidFill>
                  <a:srgbClr val="FF0000"/>
                </a:solidFill>
              </a:rPr>
              <a:t>Lê </a:t>
            </a:r>
            <a:r>
              <a:rPr lang="en-US" dirty="0" err="1">
                <a:solidFill>
                  <a:srgbClr val="FF0000"/>
                </a:solidFill>
              </a:rPr>
              <a:t>Mậu</a:t>
            </a:r>
            <a:r>
              <a:rPr lang="en-US" dirty="0">
                <a:solidFill>
                  <a:srgbClr val="FF0000"/>
                </a:solidFill>
              </a:rPr>
              <a:t>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4A317-5CD4-42DD-9B33-F1D3DD69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1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 – 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Ánh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xạ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2BA269-DF0D-4A47-AD9F-81154EE5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6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46043" y="1285361"/>
                <a:ext cx="10873408" cy="4958499"/>
              </a:xfrm>
            </p:spPr>
            <p:txBody>
              <a:bodyPr>
                <a:normAutofit fontScale="92500"/>
              </a:bodyPr>
              <a:lstStyle/>
              <a:p>
                <a:pPr algn="just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Ánh </a:t>
                </a:r>
                <a:r>
                  <a:rPr lang="en-US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Ánh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vào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phép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tương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ứng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liên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kết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mỗi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duy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nhất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ký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hiệu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ảnh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qua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ánh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</m:oMath>
                  </m:oMathPara>
                </a14:m>
                <a:endParaRPr lang="en-US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Hai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ánh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vào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bằng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nhau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043" y="1285361"/>
                <a:ext cx="10873408" cy="4958499"/>
              </a:xfrm>
              <a:blipFill>
                <a:blip r:embed="rId2"/>
                <a:stretch>
                  <a:fillRect l="-1177" t="-738" r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>
            <a:normAutofit/>
          </a:bodyPr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Định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nghĩa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61A1D-D319-4A5D-A43D-772F3068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6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12744" y="1285361"/>
                <a:ext cx="10618836" cy="4958499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thì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ảnh </a:t>
                </a:r>
                <a:r>
                  <a:rPr lang="en-US" i="1" dirty="0" err="1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i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qua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ánh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={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/∃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}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)/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}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thì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ảnh </a:t>
                </a:r>
                <a:r>
                  <a:rPr lang="en-US" i="1" dirty="0" err="1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ngược</a:t>
                </a:r>
                <a:r>
                  <a:rPr lang="en-US" i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i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}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44" y="1285361"/>
                <a:ext cx="10618836" cy="4958499"/>
              </a:xfrm>
              <a:blipFill>
                <a:blip r:embed="rId2"/>
                <a:stretch>
                  <a:fillRect t="-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>
            <a:normAutofit/>
          </a:bodyPr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Định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nghĩa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C9CA4-EED9-427F-A27F-2E8931E5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7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12744" y="1285361"/>
                <a:ext cx="10618836" cy="495849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Ánh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vào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just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được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toàn</a:t>
                </a:r>
                <a:r>
                  <a:rPr lang="en-US" i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ánh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đơn</a:t>
                </a:r>
                <a:r>
                  <a:rPr lang="en-US" i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ánh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′∈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′)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song </a:t>
                </a:r>
                <a:r>
                  <a:rPr lang="en-US" i="1" dirty="0" err="1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ánh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vừa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ánh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vừa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toàn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ánh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ta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viết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</m:oMath>
                  </m:oMathPara>
                </a14:m>
                <a:endParaRPr lang="en-US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44" y="1285361"/>
                <a:ext cx="10618836" cy="4958499"/>
              </a:xfrm>
              <a:blipFill>
                <a:blip r:embed="rId2"/>
                <a:stretch>
                  <a:fillRect l="-1493" t="-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>
            <a:normAutofit/>
          </a:bodyPr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Định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nghĩa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E933C-A7C9-4D8D-A7DC-4473E0D9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9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 – 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Phép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đếm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4CC562-0B06-417F-BF8B-EA5476DC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6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46043" y="1285361"/>
                <a:ext cx="10873408" cy="495849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Tập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hữu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tồn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tại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song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ánh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vào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{1, 2, 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{1, 2, …,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}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Khi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lực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lượng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cùa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ký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hiệu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043" y="1285361"/>
                <a:ext cx="10873408" cy="4958499"/>
              </a:xfrm>
              <a:blipFill>
                <a:blip r:embed="rId2"/>
                <a:stretch>
                  <a:fillRect l="-1457" t="-738" r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>
            <a:normAutofit/>
          </a:bodyPr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Định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nghĩa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DB6F2-FEC9-4F62-802B-E8516FB7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8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46043" y="1285361"/>
                <a:ext cx="10873408" cy="495849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lực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lượng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bé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tồn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tại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ánh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vào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just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Tập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lực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lượng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bé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tồn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tại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toàn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ánh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vào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just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Hai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hữu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và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cùng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thì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tồn tại song ánh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endParaRPr lang="en-US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043" y="1285361"/>
                <a:ext cx="10873408" cy="4958499"/>
              </a:xfrm>
              <a:blipFill>
                <a:blip r:embed="rId2"/>
                <a:stretch>
                  <a:fillRect l="-1289" t="-738" r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>
            <a:normAutofit/>
          </a:bodyPr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Định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nghĩa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DB6F2-FEC9-4F62-802B-E8516FB7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46043" y="1285361"/>
                <a:ext cx="10873408" cy="495849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Cho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hữu hạn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và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tồn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tại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một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ánh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vào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và một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ánh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vào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thì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nữa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ánh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này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song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ánh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Thật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vậy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đơn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ánh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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b="0" dirty="0"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b="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là</a:t>
                </a:r>
                <a:r>
                  <a:rPr lang="en-US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b="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đơn</a:t>
                </a:r>
                <a:r>
                  <a:rPr lang="en-US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b="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ánh</a:t>
                </a:r>
                <a:r>
                  <a:rPr lang="en-US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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</m:d>
                  </m:oMath>
                </a14:m>
                <a:endParaRPr lang="en-US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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và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song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ánh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043" y="1285361"/>
                <a:ext cx="10873408" cy="4958499"/>
              </a:xfrm>
              <a:blipFill>
                <a:blip r:embed="rId2"/>
                <a:stretch>
                  <a:fillRect l="-1289" t="-738" r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>
            <a:normAutofit/>
          </a:bodyPr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Định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lý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3E440-257B-493F-8FCA-C028E457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6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2836C07-FA8C-4254-BEEC-889A9F72CB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Mệnh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đề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Giả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con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bù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trong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thì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Nguyên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lý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cộng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pPr marL="0" indent="0" algn="just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trình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thực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hiện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bởi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trong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loại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trừ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lẫn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nhau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thứ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nhất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cho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kết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quả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thứ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cho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kết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quả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ấy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việc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thực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hiện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trình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ấy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cho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m+n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kết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quả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2836C07-FA8C-4254-BEEC-889A9F72C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93" t="-737" r="-1493" b="-3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6A89FE1-FDE2-431D-BD1A-63713366486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cộng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FDC649-EA8F-41B4-901F-EE725B41EE83}"/>
              </a:ext>
            </a:extLst>
          </p:cNvPr>
          <p:cNvGrpSpPr/>
          <p:nvPr/>
        </p:nvGrpSpPr>
        <p:grpSpPr>
          <a:xfrm>
            <a:off x="7063377" y="1975554"/>
            <a:ext cx="2445026" cy="1292087"/>
            <a:chOff x="8851083" y="5056956"/>
            <a:chExt cx="2445026" cy="129208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0A7D53-8B9C-41B8-A098-97B6EA95C888}"/>
                </a:ext>
              </a:extLst>
            </p:cNvPr>
            <p:cNvSpPr/>
            <p:nvPr/>
          </p:nvSpPr>
          <p:spPr>
            <a:xfrm>
              <a:off x="8851083" y="5056956"/>
              <a:ext cx="2445026" cy="1292087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B94C5A8-5D90-4B4C-A26E-4F90AE54FEB0}"/>
                </a:ext>
              </a:extLst>
            </p:cNvPr>
            <p:cNvSpPr/>
            <p:nvPr/>
          </p:nvSpPr>
          <p:spPr>
            <a:xfrm>
              <a:off x="9475078" y="5230677"/>
              <a:ext cx="1162878" cy="90446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5AEF19-A8D1-48B7-89F0-FFD4B9697C4D}"/>
                </a:ext>
              </a:extLst>
            </p:cNvPr>
            <p:cNvSpPr txBox="1"/>
            <p:nvPr/>
          </p:nvSpPr>
          <p:spPr>
            <a:xfrm>
              <a:off x="9648499" y="5540387"/>
              <a:ext cx="333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B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6C263C-8E01-4472-9097-2B36264EBD96}"/>
                  </a:ext>
                </a:extLst>
              </p:cNvPr>
              <p:cNvSpPr txBox="1"/>
              <p:nvPr/>
            </p:nvSpPr>
            <p:spPr>
              <a:xfrm>
                <a:off x="9023670" y="2266122"/>
                <a:ext cx="3211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6C263C-8E01-4472-9097-2B36264EB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670" y="2266122"/>
                <a:ext cx="321121" cy="369332"/>
              </a:xfrm>
              <a:prstGeom prst="rect">
                <a:avLst/>
              </a:prstGeom>
              <a:blipFill>
                <a:blip r:embed="rId3"/>
                <a:stretch>
                  <a:fillRect r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D363A9B-1305-47D1-81B5-2E14612AC0CC}"/>
              </a:ext>
            </a:extLst>
          </p:cNvPr>
          <p:cNvSpPr txBox="1"/>
          <p:nvPr/>
        </p:nvSpPr>
        <p:spPr>
          <a:xfrm>
            <a:off x="8239184" y="1820112"/>
            <a:ext cx="33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DF623-6F56-43B8-BAF1-F169CDCB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5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836C07-FA8C-4254-BEEC-889A9F72C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1112363"/>
            <a:ext cx="11688418" cy="5169167"/>
          </a:xfrm>
        </p:spPr>
        <p:txBody>
          <a:bodyPr>
            <a:noAutofit/>
          </a:bodyPr>
          <a:lstStyle/>
          <a:p>
            <a:pPr algn="just"/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: Khoa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CNTT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256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(SV)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ngành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(CN-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KTPM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249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ngành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(CN-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MTT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nghề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khoa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SV khoa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CNTT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bao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nhiêu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 algn="just">
              <a:buNone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	CN-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KTPM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256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	CN-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MTT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249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SV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khoa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SV CN-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KTPM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SV CN-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MTT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vậy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256 + 249 = 505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A89FE1-FDE2-431D-BD1A-6371336648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83930" y="28282"/>
            <a:ext cx="10908070" cy="1008668"/>
          </a:xfrm>
        </p:spPr>
        <p:txBody>
          <a:bodyPr/>
          <a:lstStyle/>
          <a:p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cộng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363A9B-1305-47D1-81B5-2E14612AC0CC}"/>
              </a:ext>
            </a:extLst>
          </p:cNvPr>
          <p:cNvSpPr txBox="1"/>
          <p:nvPr/>
        </p:nvSpPr>
        <p:spPr>
          <a:xfrm>
            <a:off x="8239184" y="1820112"/>
            <a:ext cx="33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C39FF-8EAB-49A7-9D82-01D2FFE2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1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0BAD3-36A9-4B62-A4CA-BCBA921B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1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06896" y="1285361"/>
                <a:ext cx="11012555" cy="495849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Định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nghĩa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lvl="1" algn="just"/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Tích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Descartes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và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ký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hiệu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x</a:t>
                </a:r>
                <a:r>
                  <a:rPr lang="en-US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bao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gồm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những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cặp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(a, b)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sao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cho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và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 algn="just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nói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 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)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l-GR" i="1" dirty="0">
                        <a:latin typeface="Franklin Gothic Book" panose="020B0503020102020204" pitchFamily="34" charset="0"/>
                        <a:cs typeface="Arial" panose="020B0604020202020204" pitchFamily="34" charset="0"/>
                      </a:rPr>
                      <m:t>Λ</m:t>
                    </m:r>
                    <m:r>
                      <m:rPr>
                        <m:nor/>
                      </m:rPr>
                      <a:rPr lang="en-US" b="0" i="1" dirty="0" smtClean="0">
                        <a:latin typeface="Franklin Gothic Book" panose="020B0503020102020204" pitchFamily="34" charset="0"/>
                        <a:cs typeface="Arial" panose="020B0604020202020204" pitchFamily="34" charset="0"/>
                      </a:rPr>
                      <m:t> (</m:t>
                    </m:r>
                    <m:r>
                      <m:rPr>
                        <m:nor/>
                      </m:rPr>
                      <a:rPr lang="en-US" b="0" i="1" dirty="0" smtClean="0">
                        <a:latin typeface="Franklin Gothic Book" panose="020B0503020102020204" pitchFamily="34" charset="0"/>
                        <a:cs typeface="Arial" panose="020B0604020202020204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b="0" i="1" dirty="0" smtClean="0">
                        <a:latin typeface="Franklin Gothic Book" panose="020B0503020102020204" pitchFamily="34" charset="0"/>
                        <a:cs typeface="Arial" panose="020B0604020202020204" pitchFamily="34" charset="0"/>
                      </a:rPr>
                      <m:t> = </m:t>
                    </m:r>
                    <m:r>
                      <m:rPr>
                        <m:nor/>
                      </m:rPr>
                      <a:rPr lang="en-US" b="0" i="1" dirty="0" smtClean="0">
                        <a:latin typeface="Franklin Gothic Book" panose="020B0503020102020204" pitchFamily="34" charset="0"/>
                        <a:cs typeface="Arial" panose="020B0604020202020204" pitchFamily="34" charset="0"/>
                      </a:rPr>
                      <m:t>b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’</m:t>
                    </m:r>
                    <m:r>
                      <m:rPr>
                        <m:nor/>
                      </m:rPr>
                      <a:rPr lang="en-US" b="0" i="1" dirty="0" smtClean="0">
                        <a:latin typeface="Franklin Gothic Book" panose="020B05030201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6896" y="1285361"/>
                <a:ext cx="11012555" cy="4958499"/>
              </a:xfrm>
              <a:blipFill>
                <a:blip r:embed="rId2"/>
                <a:stretch>
                  <a:fillRect l="-1217" t="-738" r="-1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>
            <a:normAutofit/>
          </a:bodyPr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Descartes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9197DB-F3CD-42BB-9DFF-2A4A79C09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478926"/>
              </p:ext>
            </p:extLst>
          </p:nvPr>
        </p:nvGraphicFramePr>
        <p:xfrm>
          <a:off x="2976220" y="3900180"/>
          <a:ext cx="6376500" cy="2264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750">
                  <a:extLst>
                    <a:ext uri="{9D8B030D-6E8A-4147-A177-3AD203B41FA5}">
                      <a16:colId xmlns:a16="http://schemas.microsoft.com/office/drawing/2014/main" val="2181731128"/>
                    </a:ext>
                  </a:extLst>
                </a:gridCol>
                <a:gridCol w="1062750">
                  <a:extLst>
                    <a:ext uri="{9D8B030D-6E8A-4147-A177-3AD203B41FA5}">
                      <a16:colId xmlns:a16="http://schemas.microsoft.com/office/drawing/2014/main" val="3077327301"/>
                    </a:ext>
                  </a:extLst>
                </a:gridCol>
                <a:gridCol w="1062750">
                  <a:extLst>
                    <a:ext uri="{9D8B030D-6E8A-4147-A177-3AD203B41FA5}">
                      <a16:colId xmlns:a16="http://schemas.microsoft.com/office/drawing/2014/main" val="2873280336"/>
                    </a:ext>
                  </a:extLst>
                </a:gridCol>
                <a:gridCol w="1062750">
                  <a:extLst>
                    <a:ext uri="{9D8B030D-6E8A-4147-A177-3AD203B41FA5}">
                      <a16:colId xmlns:a16="http://schemas.microsoft.com/office/drawing/2014/main" val="547206224"/>
                    </a:ext>
                  </a:extLst>
                </a:gridCol>
                <a:gridCol w="1062750">
                  <a:extLst>
                    <a:ext uri="{9D8B030D-6E8A-4147-A177-3AD203B41FA5}">
                      <a16:colId xmlns:a16="http://schemas.microsoft.com/office/drawing/2014/main" val="2827138524"/>
                    </a:ext>
                  </a:extLst>
                </a:gridCol>
                <a:gridCol w="1062750">
                  <a:extLst>
                    <a:ext uri="{9D8B030D-6E8A-4147-A177-3AD203B41FA5}">
                      <a16:colId xmlns:a16="http://schemas.microsoft.com/office/drawing/2014/main" val="2695143171"/>
                    </a:ext>
                  </a:extLst>
                </a:gridCol>
              </a:tblGrid>
              <a:tr h="452833">
                <a:tc>
                  <a:txBody>
                    <a:bodyPr/>
                    <a:lstStyle/>
                    <a:p>
                      <a:pPr algn="ctr"/>
                      <a:endPara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r>
                        <a:rPr lang="en-US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r>
                        <a:rPr lang="en-US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S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r>
                        <a:rPr lang="en-US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n-1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r>
                        <a:rPr lang="en-US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609381"/>
                  </a:ext>
                </a:extLst>
              </a:tr>
              <a:tr h="452833"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US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en-US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US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</a:t>
                      </a:r>
                      <a:r>
                        <a:rPr lang="en-US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r>
                        <a:rPr lang="en-US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en-US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US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</a:t>
                      </a:r>
                      <a:r>
                        <a:rPr lang="en-US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r>
                        <a:rPr lang="en-US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en-US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US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b</a:t>
                      </a:r>
                      <a:r>
                        <a:rPr lang="en-US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n-1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en-US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US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b</a:t>
                      </a:r>
                      <a:r>
                        <a:rPr lang="en-US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848592"/>
                  </a:ext>
                </a:extLst>
              </a:tr>
              <a:tr h="452833"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US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S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en-US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US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</a:t>
                      </a:r>
                      <a:r>
                        <a:rPr lang="en-US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r>
                        <a:rPr lang="en-US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en-US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US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</a:t>
                      </a:r>
                      <a:r>
                        <a:rPr lang="en-US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r>
                        <a:rPr lang="en-US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en-US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US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b</a:t>
                      </a:r>
                      <a:r>
                        <a:rPr lang="en-US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n-1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en-US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US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b</a:t>
                      </a:r>
                      <a:r>
                        <a:rPr lang="en-US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935112"/>
                  </a:ext>
                </a:extLst>
              </a:tr>
              <a:tr h="452833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999824"/>
                  </a:ext>
                </a:extLst>
              </a:tr>
              <a:tr h="452833"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US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(a</a:t>
                      </a:r>
                      <a:r>
                        <a:rPr lang="en-US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</a:t>
                      </a:r>
                      <a:r>
                        <a:rPr lang="en-US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r>
                        <a:rPr lang="en-US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(a</a:t>
                      </a:r>
                      <a:r>
                        <a:rPr lang="en-US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</a:t>
                      </a:r>
                      <a:r>
                        <a:rPr lang="en-US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r>
                        <a:rPr lang="en-US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(a</a:t>
                      </a:r>
                      <a:r>
                        <a:rPr lang="en-US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b</a:t>
                      </a:r>
                      <a:r>
                        <a:rPr lang="en-US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n-1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(a</a:t>
                      </a:r>
                      <a:r>
                        <a:rPr lang="en-US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b</a:t>
                      </a:r>
                      <a:r>
                        <a:rPr lang="en-US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76926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9BAE4-E331-4F56-8C72-FEED42AC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6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06896" y="1285361"/>
                <a:ext cx="11012555" cy="495849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Định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lý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lvl="1" algn="just"/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và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hữu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thì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6896" y="1285361"/>
                <a:ext cx="11012555" cy="4958499"/>
              </a:xfrm>
              <a:blipFill>
                <a:blip r:embed="rId2"/>
                <a:stretch>
                  <a:fillRect l="-1217" t="-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>
            <a:normAutofit/>
          </a:bodyPr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Descartes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593B829-0212-4275-B3D5-281E24179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595366"/>
              </p:ext>
            </p:extLst>
          </p:nvPr>
        </p:nvGraphicFramePr>
        <p:xfrm>
          <a:off x="2598534" y="2876450"/>
          <a:ext cx="6406320" cy="2264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720">
                  <a:extLst>
                    <a:ext uri="{9D8B030D-6E8A-4147-A177-3AD203B41FA5}">
                      <a16:colId xmlns:a16="http://schemas.microsoft.com/office/drawing/2014/main" val="2181731128"/>
                    </a:ext>
                  </a:extLst>
                </a:gridCol>
                <a:gridCol w="1067720">
                  <a:extLst>
                    <a:ext uri="{9D8B030D-6E8A-4147-A177-3AD203B41FA5}">
                      <a16:colId xmlns:a16="http://schemas.microsoft.com/office/drawing/2014/main" val="3077327301"/>
                    </a:ext>
                  </a:extLst>
                </a:gridCol>
                <a:gridCol w="1067720">
                  <a:extLst>
                    <a:ext uri="{9D8B030D-6E8A-4147-A177-3AD203B41FA5}">
                      <a16:colId xmlns:a16="http://schemas.microsoft.com/office/drawing/2014/main" val="2873280336"/>
                    </a:ext>
                  </a:extLst>
                </a:gridCol>
                <a:gridCol w="1067720">
                  <a:extLst>
                    <a:ext uri="{9D8B030D-6E8A-4147-A177-3AD203B41FA5}">
                      <a16:colId xmlns:a16="http://schemas.microsoft.com/office/drawing/2014/main" val="547206224"/>
                    </a:ext>
                  </a:extLst>
                </a:gridCol>
                <a:gridCol w="1067720">
                  <a:extLst>
                    <a:ext uri="{9D8B030D-6E8A-4147-A177-3AD203B41FA5}">
                      <a16:colId xmlns:a16="http://schemas.microsoft.com/office/drawing/2014/main" val="2827138524"/>
                    </a:ext>
                  </a:extLst>
                </a:gridCol>
                <a:gridCol w="1067720">
                  <a:extLst>
                    <a:ext uri="{9D8B030D-6E8A-4147-A177-3AD203B41FA5}">
                      <a16:colId xmlns:a16="http://schemas.microsoft.com/office/drawing/2014/main" val="2695143171"/>
                    </a:ext>
                  </a:extLst>
                </a:gridCol>
              </a:tblGrid>
              <a:tr h="452833">
                <a:tc>
                  <a:txBody>
                    <a:bodyPr/>
                    <a:lstStyle/>
                    <a:p>
                      <a:pPr algn="ctr"/>
                      <a:endPara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r>
                        <a:rPr lang="en-US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r>
                        <a:rPr lang="en-US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S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r>
                        <a:rPr lang="en-US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n-1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r>
                        <a:rPr lang="en-US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609381"/>
                  </a:ext>
                </a:extLst>
              </a:tr>
              <a:tr h="452833"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US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en-US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US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</a:t>
                      </a:r>
                      <a:r>
                        <a:rPr lang="en-US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r>
                        <a:rPr lang="en-US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en-US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US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</a:t>
                      </a:r>
                      <a:r>
                        <a:rPr lang="en-US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r>
                        <a:rPr lang="en-US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en-US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US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b</a:t>
                      </a:r>
                      <a:r>
                        <a:rPr lang="en-US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n-1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en-US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US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b</a:t>
                      </a:r>
                      <a:r>
                        <a:rPr lang="en-US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848592"/>
                  </a:ext>
                </a:extLst>
              </a:tr>
              <a:tr h="452833"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US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S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en-US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US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</a:t>
                      </a:r>
                      <a:r>
                        <a:rPr lang="en-US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r>
                        <a:rPr lang="en-US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en-US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US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</a:t>
                      </a:r>
                      <a:r>
                        <a:rPr lang="en-US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r>
                        <a:rPr lang="en-US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en-US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US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b</a:t>
                      </a:r>
                      <a:r>
                        <a:rPr lang="en-US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n-1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en-US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US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b</a:t>
                      </a:r>
                      <a:r>
                        <a:rPr lang="en-US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935112"/>
                  </a:ext>
                </a:extLst>
              </a:tr>
              <a:tr h="452833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999824"/>
                  </a:ext>
                </a:extLst>
              </a:tr>
              <a:tr h="452833"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US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(a</a:t>
                      </a:r>
                      <a:r>
                        <a:rPr lang="en-US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</a:t>
                      </a:r>
                      <a:r>
                        <a:rPr lang="en-US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r>
                        <a:rPr lang="en-US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(a</a:t>
                      </a:r>
                      <a:r>
                        <a:rPr lang="en-US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</a:t>
                      </a:r>
                      <a:r>
                        <a:rPr lang="en-US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r>
                        <a:rPr lang="en-US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(a</a:t>
                      </a:r>
                      <a:r>
                        <a:rPr lang="en-US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b</a:t>
                      </a:r>
                      <a:r>
                        <a:rPr lang="en-US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n-1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(a</a:t>
                      </a:r>
                      <a:r>
                        <a:rPr lang="en-US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b</a:t>
                      </a:r>
                      <a:r>
                        <a:rPr lang="en-US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76926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CCE82-FE6F-4F49-B0A2-A1B7DB0F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5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836C07-FA8C-4254-BEEC-889A9F72C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m.n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A89FE1-FDE2-431D-BD1A-6371336648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83930" y="28282"/>
            <a:ext cx="10908070" cy="1008668"/>
          </a:xfrm>
        </p:spPr>
        <p:txBody>
          <a:bodyPr/>
          <a:lstStyle/>
          <a:p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363A9B-1305-47D1-81B5-2E14612AC0CC}"/>
              </a:ext>
            </a:extLst>
          </p:cNvPr>
          <p:cNvSpPr txBox="1"/>
          <p:nvPr/>
        </p:nvSpPr>
        <p:spPr>
          <a:xfrm>
            <a:off x="8239184" y="1820112"/>
            <a:ext cx="33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34972-7AB0-4CB9-9602-81671110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4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836C07-FA8C-4254-BEEC-889A9F72C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443" y="1036951"/>
            <a:ext cx="11360427" cy="5033912"/>
          </a:xfrm>
        </p:spPr>
        <p:txBody>
          <a:bodyPr>
            <a:noAutofit/>
          </a:bodyPr>
          <a:lstStyle/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Khoa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CNTT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256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(SV)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(CN-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KTPM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249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(CN-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khoa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SV CN-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KTPM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SV CN-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CN-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KTPM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256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CN-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249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SV CN-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KTPM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SV CN-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vậy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256 x 249 = 63.744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A89FE1-FDE2-431D-BD1A-6371336648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83930" y="28282"/>
            <a:ext cx="10908070" cy="1008668"/>
          </a:xfrm>
        </p:spPr>
        <p:txBody>
          <a:bodyPr/>
          <a:lstStyle/>
          <a:p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363A9B-1305-47D1-81B5-2E14612AC0CC}"/>
              </a:ext>
            </a:extLst>
          </p:cNvPr>
          <p:cNvSpPr txBox="1"/>
          <p:nvPr/>
        </p:nvSpPr>
        <p:spPr>
          <a:xfrm>
            <a:off x="8239184" y="1820112"/>
            <a:ext cx="33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33929-9D6B-4A47-842D-B9FBC196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9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2836C07-FA8C-4254-BEEC-889A9F72CB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7443" y="1036951"/>
                <a:ext cx="11360427" cy="5033912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Ví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dụ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 Cho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hỏi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bao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nhiêu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con?</a:t>
                </a:r>
              </a:p>
              <a:p>
                <a:pPr marL="0" indent="0">
                  <a:buNone/>
                </a:pP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Giải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Để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tạo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ra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con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thì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ứng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mỗi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ta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2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phương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chọn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không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chọn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).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Áp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dụng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nguyên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lý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nhân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ta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con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2.2…….2=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i="1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2836C07-FA8C-4254-BEEC-889A9F72C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7443" y="1036951"/>
                <a:ext cx="11360427" cy="5033912"/>
              </a:xfrm>
              <a:blipFill>
                <a:blip r:embed="rId2"/>
                <a:stretch>
                  <a:fillRect l="-1341" t="-726" r="-1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6A89FE1-FDE2-431D-BD1A-6371336648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83930" y="28282"/>
            <a:ext cx="10908070" cy="1008668"/>
          </a:xfrm>
        </p:spPr>
        <p:txBody>
          <a:bodyPr/>
          <a:lstStyle/>
          <a:p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8347D-3BB2-4061-8D9A-D852CF2D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5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836C07-FA8C-4254-BEEC-889A9F72C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443" y="1036950"/>
            <a:ext cx="11519453" cy="5334029"/>
          </a:xfrm>
        </p:spPr>
        <p:txBody>
          <a:bodyPr>
            <a:noAutofit/>
          </a:bodyPr>
          <a:lstStyle/>
          <a:p>
            <a:pPr algn="just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liệt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nhị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 = {a, b, c}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8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con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A89FE1-FDE2-431D-BD1A-6371336648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83930" y="28282"/>
            <a:ext cx="10908070" cy="1008668"/>
          </a:xfrm>
        </p:spPr>
        <p:txBody>
          <a:bodyPr/>
          <a:lstStyle/>
          <a:p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CCA54BF-8E4F-4A2D-BA1B-5EE7DB915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443413"/>
              </p:ext>
            </p:extLst>
          </p:nvPr>
        </p:nvGraphicFramePr>
        <p:xfrm>
          <a:off x="5575852" y="1699591"/>
          <a:ext cx="5506275" cy="4323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255">
                  <a:extLst>
                    <a:ext uri="{9D8B030D-6E8A-4147-A177-3AD203B41FA5}">
                      <a16:colId xmlns:a16="http://schemas.microsoft.com/office/drawing/2014/main" val="2114643831"/>
                    </a:ext>
                  </a:extLst>
                </a:gridCol>
                <a:gridCol w="1101255">
                  <a:extLst>
                    <a:ext uri="{9D8B030D-6E8A-4147-A177-3AD203B41FA5}">
                      <a16:colId xmlns:a16="http://schemas.microsoft.com/office/drawing/2014/main" val="4228661965"/>
                    </a:ext>
                  </a:extLst>
                </a:gridCol>
                <a:gridCol w="1101255">
                  <a:extLst>
                    <a:ext uri="{9D8B030D-6E8A-4147-A177-3AD203B41FA5}">
                      <a16:colId xmlns:a16="http://schemas.microsoft.com/office/drawing/2014/main" val="1462129880"/>
                    </a:ext>
                  </a:extLst>
                </a:gridCol>
                <a:gridCol w="1101255">
                  <a:extLst>
                    <a:ext uri="{9D8B030D-6E8A-4147-A177-3AD203B41FA5}">
                      <a16:colId xmlns:a16="http://schemas.microsoft.com/office/drawing/2014/main" val="2572122322"/>
                    </a:ext>
                  </a:extLst>
                </a:gridCol>
                <a:gridCol w="1101255">
                  <a:extLst>
                    <a:ext uri="{9D8B030D-6E8A-4147-A177-3AD203B41FA5}">
                      <a16:colId xmlns:a16="http://schemas.microsoft.com/office/drawing/2014/main" val="799451030"/>
                    </a:ext>
                  </a:extLst>
                </a:gridCol>
              </a:tblGrid>
              <a:tr h="480391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</a:t>
                      </a:r>
                      <a:endPara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US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320601"/>
                  </a:ext>
                </a:extLst>
              </a:tr>
              <a:tr h="480391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</a:t>
                      </a:r>
                      <a:endPara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3197084"/>
                  </a:ext>
                </a:extLst>
              </a:tr>
              <a:tr h="480391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{c}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2997733"/>
                  </a:ext>
                </a:extLst>
              </a:tr>
              <a:tr h="480391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{b}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0955903"/>
                  </a:ext>
                </a:extLst>
              </a:tr>
              <a:tr h="480391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{b, c}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6024884"/>
                  </a:ext>
                </a:extLst>
              </a:tr>
              <a:tr h="480391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{a}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4929414"/>
                  </a:ext>
                </a:extLst>
              </a:tr>
              <a:tr h="480391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{a, c}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9977235"/>
                  </a:ext>
                </a:extLst>
              </a:tr>
              <a:tr h="480391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{a, b}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7648269"/>
                  </a:ext>
                </a:extLst>
              </a:tr>
              <a:tr h="480391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{a, b, c}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216869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944A5-49E1-4C4B-A0A6-3F5C9571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2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CBC84-0CA8-47EE-B57E-26AC4762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7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– 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Tập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hợp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ACA9C9-8F34-4190-A476-452F1E53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9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12744" y="1112363"/>
                <a:ext cx="10618836" cy="533813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Tập </a:t>
                </a:r>
                <a:r>
                  <a:rPr lang="en-US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nhóm</a:t>
                </a:r>
                <a:r>
                  <a:rPr lang="en-US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đối</a:t>
                </a:r>
                <a:r>
                  <a:rPr lang="en-US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tượng</a:t>
                </a:r>
                <a:r>
                  <a:rPr lang="en-US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cùng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chất</a:t>
                </a:r>
                <a:r>
                  <a:rPr lang="en-US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nào</a:t>
                </a:r>
                <a:r>
                  <a:rPr lang="en-US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chất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này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thường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biểu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diễn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bằng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vị</a:t>
                </a:r>
                <a:r>
                  <a:rPr lang="en-US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thuộc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về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ta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viết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lại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ta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viết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A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 = {x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𝑈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/ p(x)}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vũ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trụ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không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chứa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nào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rỗng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ký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hiệu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{ }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hay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dụ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lvl="1"/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 = {x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/ x </a:t>
                </a:r>
                <a:r>
                  <a:rPr lang="en-US" sz="3200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là</a:t>
                </a:r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số</a:t>
                </a:r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nguyên</a:t>
                </a:r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tố</a:t>
                </a:r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}</a:t>
                </a:r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 = {x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/ </a:t>
                </a:r>
                <a:r>
                  <a:rPr lang="en-US" sz="3200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sz="3200" i="1" baseline="30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2</a:t>
                </a:r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&lt;10} = {0, 1, 2, 3}</a:t>
                </a:r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44" y="1112363"/>
                <a:ext cx="10618836" cy="5338133"/>
              </a:xfrm>
              <a:blipFill>
                <a:blip r:embed="rId2"/>
                <a:stretch>
                  <a:fillRect l="-1379" t="-1484" r="-2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289A7-CEA8-4328-866D-86518191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12743" y="1112363"/>
                <a:ext cx="10750581" cy="4958499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cùng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vũ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trụ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con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</m:d>
                      <m:groupChr>
                        <m:groupChrPr>
                          <m:chr m:val="⇒"/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groupChrPr>
                        <m:e/>
                      </m:groupCh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Ký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hiệu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;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lưu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à ∅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con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endParaRPr lang="en-US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à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bằng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nhau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</m:d>
                      <m:groupChr>
                        <m:groupChrPr>
                          <m:chr m:val="⇔"/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groupChrPr>
                        <m:e/>
                      </m:groupCh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Ký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hiệu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endParaRPr lang="en-US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43" y="1112363"/>
                <a:ext cx="10750581" cy="4958499"/>
              </a:xfrm>
              <a:blipFill>
                <a:blip r:embed="rId2"/>
                <a:stretch>
                  <a:fillRect l="-1475" t="-737" r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>
            <a:normAutofit/>
          </a:bodyPr>
          <a:lstStyle/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con –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8BDED-EDF9-4649-ADBD-1671F5AC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6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Xét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à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2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cùng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vũ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trụ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U</a:t>
                </a:r>
              </a:p>
              <a:p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Phép </a:t>
                </a:r>
                <a:r>
                  <a:rPr lang="en-US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hội</a:t>
                </a:r>
                <a:endParaRPr 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cs typeface="Arial" panose="020B0604020202020204" pitchFamily="34" charset="0"/>
                  </a:rPr>
                  <a:t>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∪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/(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l-G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l-G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Phép </a:t>
                </a:r>
                <a:r>
                  <a:rPr lang="en-US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giao</a:t>
                </a:r>
                <a:endParaRPr 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cs typeface="Arial" panose="020B0604020202020204" pitchFamily="34" charset="0"/>
                  </a:rPr>
                  <a:t>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/(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l-GR" dirty="0">
                    <a:latin typeface="Franklin Gothic Book" panose="020B0503020102020204" pitchFamily="34" charset="0"/>
                    <a:cs typeface="Arial" panose="020B0604020202020204" pitchFamily="34" charset="0"/>
                  </a:rPr>
                  <a:t>Λ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l-G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bù</a:t>
                </a:r>
                <a:endParaRPr 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cs typeface="Arial" panose="020B0604020202020204" pitchFamily="34" charset="0"/>
                  </a:rPr>
                  <a:t>		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l-G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93" t="-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FB3A627-999A-42F0-A290-5AA92A2EE79B}"/>
              </a:ext>
            </a:extLst>
          </p:cNvPr>
          <p:cNvGrpSpPr/>
          <p:nvPr/>
        </p:nvGrpSpPr>
        <p:grpSpPr>
          <a:xfrm>
            <a:off x="8851083" y="1771683"/>
            <a:ext cx="2445026" cy="1292087"/>
            <a:chOff x="9303026" y="1908313"/>
            <a:chExt cx="2445026" cy="129208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14D836A-4D95-4FAA-BAFD-981904B4E2EE}"/>
                </a:ext>
              </a:extLst>
            </p:cNvPr>
            <p:cNvSpPr/>
            <p:nvPr/>
          </p:nvSpPr>
          <p:spPr>
            <a:xfrm>
              <a:off x="9303026" y="1908313"/>
              <a:ext cx="2445026" cy="12920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5831FFC-A718-434A-9439-2A9DD2DE4D2B}"/>
                </a:ext>
              </a:extLst>
            </p:cNvPr>
            <p:cNvSpPr/>
            <p:nvPr/>
          </p:nvSpPr>
          <p:spPr>
            <a:xfrm>
              <a:off x="9601200" y="2097157"/>
              <a:ext cx="1162878" cy="9044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FBBEAF2-634A-47FA-9FB7-D146190D4ED4}"/>
                </a:ext>
              </a:extLst>
            </p:cNvPr>
            <p:cNvSpPr/>
            <p:nvPr/>
          </p:nvSpPr>
          <p:spPr>
            <a:xfrm>
              <a:off x="10455965" y="2097157"/>
              <a:ext cx="1123291" cy="904460"/>
            </a:xfrm>
            <a:prstGeom prst="ellipse">
              <a:avLst/>
            </a:prstGeom>
            <a:solidFill>
              <a:schemeClr val="accent1">
                <a:alpha val="9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3D506CA-DAB5-4A7F-BC22-2BE8D318F95C}"/>
                </a:ext>
              </a:extLst>
            </p:cNvPr>
            <p:cNvSpPr txBox="1"/>
            <p:nvPr/>
          </p:nvSpPr>
          <p:spPr>
            <a:xfrm>
              <a:off x="9774621" y="2375338"/>
              <a:ext cx="333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868128-6D03-4CD9-A6D1-959362D3471E}"/>
                </a:ext>
              </a:extLst>
            </p:cNvPr>
            <p:cNvSpPr txBox="1"/>
            <p:nvPr/>
          </p:nvSpPr>
          <p:spPr>
            <a:xfrm>
              <a:off x="11111754" y="2466489"/>
              <a:ext cx="293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7A0092A-DBF5-4C2D-82F4-77F4F8C18D19}"/>
              </a:ext>
            </a:extLst>
          </p:cNvPr>
          <p:cNvGrpSpPr/>
          <p:nvPr/>
        </p:nvGrpSpPr>
        <p:grpSpPr>
          <a:xfrm>
            <a:off x="8851083" y="3568947"/>
            <a:ext cx="2445026" cy="1292087"/>
            <a:chOff x="9303026" y="1908313"/>
            <a:chExt cx="2445026" cy="129208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0BC2E6D-5DE6-42F3-8D53-D4C89A08D539}"/>
                </a:ext>
              </a:extLst>
            </p:cNvPr>
            <p:cNvSpPr/>
            <p:nvPr/>
          </p:nvSpPr>
          <p:spPr>
            <a:xfrm>
              <a:off x="9303026" y="1908313"/>
              <a:ext cx="2445026" cy="12920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9F19B3F-8CBE-4985-BB6E-8EB599B612FB}"/>
                </a:ext>
              </a:extLst>
            </p:cNvPr>
            <p:cNvSpPr/>
            <p:nvPr/>
          </p:nvSpPr>
          <p:spPr>
            <a:xfrm>
              <a:off x="9601200" y="2082034"/>
              <a:ext cx="1162878" cy="90446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13A03DF-2AB0-4C86-8C76-75D097BBEF25}"/>
                </a:ext>
              </a:extLst>
            </p:cNvPr>
            <p:cNvSpPr/>
            <p:nvPr/>
          </p:nvSpPr>
          <p:spPr>
            <a:xfrm>
              <a:off x="10455965" y="2065627"/>
              <a:ext cx="1123291" cy="904460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4C9758-F31E-4790-94C8-98E6C1E29CE1}"/>
                </a:ext>
              </a:extLst>
            </p:cNvPr>
            <p:cNvSpPr txBox="1"/>
            <p:nvPr/>
          </p:nvSpPr>
          <p:spPr>
            <a:xfrm>
              <a:off x="9774621" y="2391745"/>
              <a:ext cx="333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8FAA6F-3C49-43EF-9A4B-CD983C0CFAE4}"/>
                </a:ext>
              </a:extLst>
            </p:cNvPr>
            <p:cNvSpPr txBox="1"/>
            <p:nvPr/>
          </p:nvSpPr>
          <p:spPr>
            <a:xfrm>
              <a:off x="11111754" y="2448348"/>
              <a:ext cx="293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0D9BC88-4408-493D-A0E9-9EEAAAE1AA61}"/>
              </a:ext>
            </a:extLst>
          </p:cNvPr>
          <p:cNvGrpSpPr/>
          <p:nvPr/>
        </p:nvGrpSpPr>
        <p:grpSpPr>
          <a:xfrm>
            <a:off x="8851083" y="5056956"/>
            <a:ext cx="2445026" cy="1292087"/>
            <a:chOff x="8851083" y="5056956"/>
            <a:chExt cx="2445026" cy="129208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315B123-2DC2-4711-B22F-B036ABF84D61}"/>
                </a:ext>
              </a:extLst>
            </p:cNvPr>
            <p:cNvSpPr/>
            <p:nvPr/>
          </p:nvSpPr>
          <p:spPr>
            <a:xfrm>
              <a:off x="8851083" y="5056956"/>
              <a:ext cx="2445026" cy="1292087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50A024D-38E6-4475-8CC7-F799821F819F}"/>
                </a:ext>
              </a:extLst>
            </p:cNvPr>
            <p:cNvSpPr/>
            <p:nvPr/>
          </p:nvSpPr>
          <p:spPr>
            <a:xfrm>
              <a:off x="9475078" y="5230677"/>
              <a:ext cx="1162878" cy="90446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FAC052B-4808-4931-9409-AB0D6B5DF43A}"/>
                </a:ext>
              </a:extLst>
            </p:cNvPr>
            <p:cNvSpPr txBox="1"/>
            <p:nvPr/>
          </p:nvSpPr>
          <p:spPr>
            <a:xfrm>
              <a:off x="9648499" y="5540388"/>
              <a:ext cx="333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B9F943E-0ABA-482E-822B-2CA8D069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A, B, 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con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U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ta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just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Tính </a:t>
                </a:r>
                <a:r>
                  <a:rPr lang="en-US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giao</a:t>
                </a:r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endParaRPr lang="en-US" b="0" dirty="0"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∪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∪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∩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US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kết</a:t>
                </a:r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endParaRPr lang="en-US" b="0" dirty="0"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∪(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∪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∩(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)=(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93" t="-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21BE6-6889-4BA3-AD6D-1A8F4936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9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Luật De Morgan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endParaRPr lang="en-US" b="0" dirty="0"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∪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∩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∩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∪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US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phân</a:t>
                </a:r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bố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 algn="just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∪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∪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∩(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)=(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)∪(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1" t="-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1F3AB-8F32-48F3-AFD8-6FBC9C30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6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12744" y="1112363"/>
                <a:ext cx="10618836" cy="5268559"/>
              </a:xfrm>
            </p:spPr>
            <p:txBody>
              <a:bodyPr>
                <a:normAutofit fontScale="92500"/>
              </a:bodyPr>
              <a:lstStyle/>
              <a:p>
                <a:pPr algn="just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Phần </a:t>
                </a:r>
                <a:r>
                  <a:rPr lang="en-US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trung</a:t>
                </a:r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hòa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endParaRPr lang="en-US" b="0" dirty="0"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∪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US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bù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endParaRPr lang="en-US" b="0" dirty="0"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∪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𝑈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∩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=∅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US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thống</a:t>
                </a:r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trị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endParaRPr lang="en-US" b="0" dirty="0"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∪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𝑈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∩∅=∅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44" y="1112363"/>
                <a:ext cx="10618836" cy="5268559"/>
              </a:xfrm>
              <a:blipFill>
                <a:blip r:embed="rId2"/>
                <a:stretch>
                  <a:fillRect l="-1206" t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ED4D7-FF52-472C-AA13-49F1C9AA9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1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3630</TotalTime>
  <Words>1782</Words>
  <Application>Microsoft Office PowerPoint</Application>
  <PresentationFormat>Widescreen</PresentationFormat>
  <Paragraphs>259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Franklin Gothic Book</vt:lpstr>
      <vt:lpstr>Tahoma</vt:lpstr>
      <vt:lpstr>Times New Roman</vt:lpstr>
      <vt:lpstr>Wingdings</vt:lpstr>
      <vt:lpstr>Office Theme</vt:lpstr>
      <vt:lpstr>Phép đếm</vt:lpstr>
      <vt:lpstr>Nội dung</vt:lpstr>
      <vt:lpstr>I – Tập hợp</vt:lpstr>
      <vt:lpstr>Định nghĩa</vt:lpstr>
      <vt:lpstr>Tập hợp con – Tập hợp bằng nhau</vt:lpstr>
      <vt:lpstr>Các phép toán tập hợp</vt:lpstr>
      <vt:lpstr>Các tính chất của tập hợp</vt:lpstr>
      <vt:lpstr>Các tính chất của tập hợp</vt:lpstr>
      <vt:lpstr>Các tính chất của tập hợp</vt:lpstr>
      <vt:lpstr>II – Ánh xạ</vt:lpstr>
      <vt:lpstr>Định nghĩa</vt:lpstr>
      <vt:lpstr>Định nghĩa</vt:lpstr>
      <vt:lpstr>Định nghĩa</vt:lpstr>
      <vt:lpstr>III – Phép đếm</vt:lpstr>
      <vt:lpstr>Định nghĩa</vt:lpstr>
      <vt:lpstr>Định nghĩa</vt:lpstr>
      <vt:lpstr>Định lý</vt:lpstr>
      <vt:lpstr>Nguyên lý cộng</vt:lpstr>
      <vt:lpstr>Nguyên lý cộng</vt:lpstr>
      <vt:lpstr>Tích Descartes</vt:lpstr>
      <vt:lpstr>Tích Descartes</vt:lpstr>
      <vt:lpstr>Nguyên lý nhân</vt:lpstr>
      <vt:lpstr>Nguyên lý nhân</vt:lpstr>
      <vt:lpstr>Nguyên lý nhân</vt:lpstr>
      <vt:lpstr>Nguyên lý nhân</vt:lpstr>
      <vt:lpstr>Tóm tắt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</dc:creator>
  <cp:lastModifiedBy>DELL</cp:lastModifiedBy>
  <cp:revision>328</cp:revision>
  <dcterms:created xsi:type="dcterms:W3CDTF">2016-05-19T07:14:34Z</dcterms:created>
  <dcterms:modified xsi:type="dcterms:W3CDTF">2020-11-04T06:59:00Z</dcterms:modified>
</cp:coreProperties>
</file>