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2" r:id="rId3"/>
    <p:sldId id="299" r:id="rId4"/>
    <p:sldId id="270" r:id="rId5"/>
    <p:sldId id="338" r:id="rId6"/>
    <p:sldId id="354" r:id="rId7"/>
    <p:sldId id="339" r:id="rId8"/>
    <p:sldId id="340" r:id="rId9"/>
    <p:sldId id="341" r:id="rId10"/>
    <p:sldId id="343" r:id="rId11"/>
    <p:sldId id="357" r:id="rId12"/>
    <p:sldId id="358" r:id="rId13"/>
    <p:sldId id="365" r:id="rId14"/>
    <p:sldId id="356" r:id="rId15"/>
    <p:sldId id="355" r:id="rId16"/>
    <p:sldId id="361" r:id="rId17"/>
    <p:sldId id="360" r:id="rId18"/>
    <p:sldId id="359" r:id="rId19"/>
    <p:sldId id="362" r:id="rId20"/>
    <p:sldId id="353" r:id="rId21"/>
    <p:sldId id="364" r:id="rId22"/>
    <p:sldId id="3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51F5B-C7E4-4C01-A231-96CEA27F5FC3}">
          <p14:sldIdLst>
            <p14:sldId id="256"/>
            <p14:sldId id="352"/>
          </p14:sldIdLst>
        </p14:section>
        <p14:section name="Content" id="{1B62170A-2E04-4DEB-AFCB-485F16B560C1}">
          <p14:sldIdLst>
            <p14:sldId id="299"/>
            <p14:sldId id="270"/>
            <p14:sldId id="338"/>
            <p14:sldId id="354"/>
            <p14:sldId id="339"/>
            <p14:sldId id="340"/>
            <p14:sldId id="341"/>
            <p14:sldId id="343"/>
            <p14:sldId id="357"/>
            <p14:sldId id="358"/>
            <p14:sldId id="365"/>
            <p14:sldId id="356"/>
            <p14:sldId id="355"/>
            <p14:sldId id="361"/>
            <p14:sldId id="360"/>
            <p14:sldId id="359"/>
            <p14:sldId id="362"/>
            <p14:sldId id="353"/>
            <p14:sldId id="36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7A9"/>
    <a:srgbClr val="18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5040" autoAdjust="0"/>
  </p:normalViewPr>
  <p:slideViewPr>
    <p:cSldViewPr snapToGrid="0">
      <p:cViewPr varScale="1">
        <p:scale>
          <a:sx n="64" d="100"/>
          <a:sy n="64" d="100"/>
        </p:scale>
        <p:origin x="91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1A3-4167-4DE2-857D-FED6DC824423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8F9-F517-40BC-8F9F-7F7144C3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7226"/>
            <a:ext cx="12192000" cy="41077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 of</a:t>
            </a:r>
            <a:r>
              <a:rPr lang="en-US" baseline="0" dirty="0"/>
              <a:t> Information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25322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5FC262-6855-4ED5-9659-C60F7D036963}" type="datetime1">
              <a:rPr lang="en-US" smtClean="0"/>
              <a:t>16/05/2021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4958499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3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BF8456E-6835-4794-863A-ADD64D56F593}" type="datetime1">
              <a:rPr lang="en-US" smtClean="0"/>
              <a:t>16/05/2021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761"/>
            <a:ext cx="10515600" cy="2852737"/>
          </a:xfrm>
        </p:spPr>
        <p:txBody>
          <a:bodyPr anchor="b"/>
          <a:lstStyle>
            <a:lvl1pPr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42DDF27-BC43-40D3-8D95-6C638A69D45F}" type="datetime1">
              <a:rPr lang="en-US" smtClean="0"/>
              <a:t>16/05/2021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1719" y="0"/>
            <a:ext cx="10618836" cy="9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64" y="1825625"/>
            <a:ext cx="10618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D146F2-D155-459E-A252-9CA87302D332}" type="datetime1">
              <a:rPr lang="en-US" smtClean="0"/>
              <a:t>16/05/2021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Quan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348" y="5334000"/>
            <a:ext cx="10515600" cy="1041606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002060"/>
                </a:solidFill>
              </a:rPr>
              <a:t>Môn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học</a:t>
            </a:r>
            <a:r>
              <a:rPr lang="en-US" dirty="0">
                <a:solidFill>
                  <a:srgbClr val="002060"/>
                </a:solidFill>
              </a:rPr>
              <a:t>: 	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rạc</a:t>
            </a:r>
            <a:endParaRPr lang="en-US" dirty="0">
              <a:solidFill>
                <a:srgbClr val="FF0000"/>
              </a:solidFill>
            </a:endParaRPr>
          </a:p>
          <a:p>
            <a:pPr algn="r">
              <a:tabLst>
                <a:tab pos="5949950" algn="l"/>
                <a:tab pos="6400800" algn="l"/>
              </a:tabLst>
            </a:pPr>
            <a:r>
              <a:rPr lang="en-US" dirty="0">
                <a:solidFill>
                  <a:srgbClr val="002060"/>
                </a:solidFill>
              </a:rPr>
              <a:t>GV:          </a:t>
            </a:r>
            <a:r>
              <a:rPr lang="en-US" dirty="0">
                <a:solidFill>
                  <a:srgbClr val="FF0000"/>
                </a:solidFill>
              </a:rPr>
              <a:t>Lê </a:t>
            </a:r>
            <a:r>
              <a:rPr lang="en-US" dirty="0" err="1">
                <a:solidFill>
                  <a:srgbClr val="FF0000"/>
                </a:solidFill>
              </a:rPr>
              <a:t>Mậu</a:t>
            </a:r>
            <a:r>
              <a:rPr lang="en-US" dirty="0">
                <a:solidFill>
                  <a:srgbClr val="FF0000"/>
                </a:solidFill>
              </a:rPr>
              <a:t>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4DF26-3C0E-4A12-B554-F1A8F7D1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sz="32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32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sz="32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latin typeface="Camau" pitchFamily="2" charset="0"/>
                    <a:cs typeface="Arial" panose="020B0604020202020204" pitchFamily="34" charset="0"/>
                  </a:rPr>
                  <a:t>R 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sz="32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bắc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Ví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Các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“=, //,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Các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“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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3200" i="1" dirty="0">
                    <a:latin typeface="Camau" pitchFamily="2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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𝑠𝑖𝑛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𝑐𝑜𝑠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𝑠𝑖𝑛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𝑐𝑜𝑠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=1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au" pitchFamily="2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m:rPr>
                        <m:nor/>
                      </m:rPr>
                      <a:rPr lang="en-US" i="1" dirty="0">
                        <a:latin typeface="Camau" pitchFamily="2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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𝑠𝑖𝑛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𝑐𝑜𝑠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𝑐𝑜𝑠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1−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𝑠𝑖𝑛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𝑠𝑖𝑛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𝑐𝑜𝑠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𝑦</m:t>
                    </m:r>
                    <m:r>
                      <m:rPr>
                        <m:nor/>
                      </m:rPr>
                      <a:rPr lang="en-US" i="1" dirty="0">
                        <a:latin typeface="Camau" pitchFamily="2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1" t="-147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Bắc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m:rPr>
                        <m:nor/>
                      </m:rPr>
                      <a:rPr lang="en-US" i="1" dirty="0">
                        <a:latin typeface="Camau" pitchFamily="2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𝑦</m:t>
                    </m:r>
                    <m:r>
                      <m:rPr>
                        <m:nor/>
                      </m:rPr>
                      <a:rPr lang="en-US" i="1" dirty="0">
                        <a:latin typeface="Camau" pitchFamily="2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		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𝑠𝑖𝑛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𝑐𝑜𝑠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	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𝑠𝑖𝑛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𝑐𝑜𝑠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𝑠𝑖𝑛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𝑐𝑜𝑠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m:rPr>
                        <m:nor/>
                      </m:rPr>
                      <a:rPr lang="en-US" i="1" dirty="0">
                        <a:latin typeface="Camau" pitchFamily="2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z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>
                        <a:latin typeface="Camau" pitchFamily="2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là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tương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đương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75AEC-2552-4703-A6DF-3A5F19B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Cho </a:t>
                </a:r>
                <a:r>
                  <a:rPr lang="en-US" sz="32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Camau" pitchFamily="2" charset="0"/>
                    <a:cs typeface="Arial" panose="020B0604020202020204" pitchFamily="34" charset="0"/>
                  </a:rPr>
                  <a:t> 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hay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tương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đương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1, 2, 3, 4, 5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×{1, 2, 3, 4, 5}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au" pitchFamily="2" charset="0"/>
                          <a:cs typeface="Arial" panose="020B0604020202020204" pitchFamily="34" charset="0"/>
                        </a:rPr>
                        <m:t>R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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au" pitchFamily="2" charset="0"/>
                          <a:cs typeface="Arial" panose="020B0604020202020204" pitchFamily="34" charset="0"/>
                        </a:rPr>
                        <m:t>R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au" pitchFamily="2" charset="0"/>
                          <a:cs typeface="Arial" panose="020B0604020202020204" pitchFamily="34" charset="0"/>
                        </a:rPr>
                        <m:t>R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  <a:sym typeface="Symbol" panose="05050102010706020507" pitchFamily="18" charset="2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r>
                      <m:rPr>
                        <m:nor/>
                      </m:rPr>
                      <a:rPr lang="en-US" b="0" i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au" pitchFamily="2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  <a:blipFill>
                <a:blip r:embed="rId2"/>
                <a:stretch>
                  <a:fillRect l="-1440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Bắc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au" pitchFamily="2" charset="0"/>
                          <a:cs typeface="Arial" panose="020B0604020202020204" pitchFamily="34" charset="0"/>
                        </a:rPr>
                        <m:t>R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au" pitchFamily="2" charset="0"/>
                          <a:cs typeface="Arial" panose="020B0604020202020204" pitchFamily="34" charset="0"/>
                        </a:rPr>
                        <m:t>R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cs typeface="Arial" panose="020B0604020202020204" pitchFamily="34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r>
                      <m:rPr>
                        <m:nor/>
                      </m:rPr>
                      <a:rPr lang="en-US" b="0" i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au" pitchFamily="2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  <a:blipFill>
                <a:blip r:embed="rId2"/>
                <a:stretch>
                  <a:fillRect l="-1440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9148" y="1112363"/>
                <a:ext cx="11936895" cy="52486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hoạch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1, 2, 3, 4, 5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×{1, 2, 3, 4, 5} </m:t>
                    </m:r>
                  </m:oMath>
                </a14:m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1)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(1, 2)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(2, 1)}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(1, 3)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2, 2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,(3, 1)}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(1, 4)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3, 2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(4, 1)}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(1, 5)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4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1)}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5)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2, 5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3, 4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4, 3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5, 2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(3, 5)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3, 5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4, 4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5, 3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(4, 5)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4, 5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5, 4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(5, 5)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5, 5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148" y="1112363"/>
                <a:ext cx="11936895" cy="5248680"/>
              </a:xfrm>
              <a:blipFill>
                <a:blip r:embed="rId2"/>
                <a:stretch>
                  <a:fillRect l="-1073" t="-465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(mod 3)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={…,…, −6, −3, 0, 3, 6,…,…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={…,…, 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={…,…, 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vì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đôi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rời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  <a:blipFill>
                <a:blip r:embed="rId2"/>
                <a:stretch>
                  <a:fillRect l="-1440" t="-737" r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1006099" cy="515922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Tổng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quát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(mod n)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,…,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acc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b="0" dirty="0"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,…,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 n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Trên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×, +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ví </a:t>
                </a:r>
                <a:r>
                  <a:rPr lang="en-US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dụ</a:t>
                </a:r>
                <a:r>
                  <a:rPr lang="en-US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n=7,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í 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ụ 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=7, 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</m:acc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1006099" cy="5159228"/>
              </a:xfrm>
              <a:blipFill>
                <a:blip r:embed="rId2"/>
                <a:stretch>
                  <a:fillRect l="-144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A3ED-EE6D-4E92-96E9-EA736FE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Các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hoàn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toàn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giống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phép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×, 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773" y="968017"/>
                <a:ext cx="11589027" cy="53731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bố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trung</a:t>
                </a: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hòa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sz="2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vành</a:t>
                </a:r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giao</a:t>
                </a:r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hoán</a:t>
                </a:r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đơn</a:t>
                </a:r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vị</a:t>
                </a:r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phép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×, + </m:t>
                    </m:r>
                  </m:oMath>
                </a14:m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trò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việc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mã</a:t>
                </a: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dữ</a:t>
                </a:r>
                <a:r>
                  <a:rPr lang="en-US" sz="28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liệu</a:t>
                </a:r>
                <a:endParaRPr lang="en-US" sz="2800" i="1" dirty="0">
                  <a:solidFill>
                    <a:schemeClr val="accent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773" y="968017"/>
                <a:ext cx="11589027" cy="5373148"/>
              </a:xfrm>
              <a:blipFill>
                <a:blip r:embed="rId2"/>
                <a:stretch>
                  <a:fillRect l="-1052" t="-568" b="-5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Quan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26F3A-4C33-40FD-84D7-E703EA44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3" y="1112363"/>
            <a:ext cx="11085613" cy="49584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>
                <a:latin typeface="Camau" pitchFamily="2" charset="0"/>
                <a:ea typeface="MS UI Gothic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Descartes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(a, b)∊ </a:t>
            </a:r>
            <a:r>
              <a:rPr lang="en-US" dirty="0">
                <a:latin typeface="Camau" pitchFamily="2" charset="0"/>
                <a:ea typeface="MS UI Gothic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, ta </a:t>
            </a:r>
            <a:r>
              <a:rPr lang="en-US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Camau" pitchFamily="2" charset="0"/>
                <a:ea typeface="MS UI Gothic" panose="020B0600070205080204" pitchFamily="34" charset="-128"/>
                <a:cs typeface="Arial" panose="020B0604020202020204" pitchFamily="34" charset="0"/>
              </a:rPr>
              <a:t>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i="1" dirty="0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 </a:t>
            </a:r>
            <a:r>
              <a:rPr lang="en-US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quan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hệ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trên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tập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A.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1. 	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{1, 2, 3, 4}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{3, 5}</a:t>
            </a:r>
          </a:p>
          <a:p>
            <a:pPr marL="457200" lvl="1" indent="0">
              <a:buNone/>
            </a:pPr>
            <a:r>
              <a:rPr lang="en-US" dirty="0">
                <a:latin typeface="Camau" pitchFamily="2" charset="0"/>
                <a:ea typeface="MS UI Gothic" panose="020B0600070205080204" pitchFamily="34" charset="-128"/>
                <a:cs typeface="Arial" panose="020B0604020202020204" pitchFamily="34" charset="0"/>
              </a:rPr>
              <a:t>	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{(1, 3), (2, 5), (3, 3), (3, 5), (4, 3)}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F6AA4-8C8C-498E-B912-F8B8ED56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7525" indent="-514350">
              <a:buFont typeface="+mj-lt"/>
              <a:buAutoNum type="arabicPeriod" startAt="2"/>
            </a:pP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Quan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hệ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“=“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trên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tập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hợp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bất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kỳ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175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		(a </a:t>
            </a:r>
            <a:r>
              <a:rPr lang="en-US" dirty="0">
                <a:latin typeface="Camau" pitchFamily="2" charset="0"/>
                <a:ea typeface="MS UI Gothic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b)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  a = b</a:t>
            </a:r>
          </a:p>
          <a:p>
            <a:pPr marL="3175" indent="0">
              <a:buNone/>
            </a:pP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517525" indent="-514350">
              <a:buFont typeface="+mj-lt"/>
              <a:buAutoNum type="arabicPeriod" startAt="3"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Quan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hệ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“ </a:t>
            </a:r>
            <a:r>
              <a:rPr lang="en-US" i="1" dirty="0">
                <a:latin typeface="Franklin Gothic Book" panose="020B05030201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≥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“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trên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tập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hợp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Z, N, R</a:t>
            </a:r>
          </a:p>
          <a:p>
            <a:pPr marL="3175" indent="0">
              <a:buNone/>
            </a:pP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		(a </a:t>
            </a:r>
            <a:r>
              <a:rPr lang="en-US" dirty="0">
                <a:latin typeface="Camau" pitchFamily="2" charset="0"/>
                <a:ea typeface="MS UI Gothic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b) 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  a </a:t>
            </a:r>
            <a:r>
              <a:rPr lang="en-US" sz="3200" i="1" dirty="0">
                <a:latin typeface="Franklin Gothic Book" panose="020B05030201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≥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b</a:t>
            </a:r>
          </a:p>
          <a:p>
            <a:pPr marL="3175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F6D30-71AF-48E1-AEED-9EFFFEFF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618836" cy="5228802"/>
              </a:xfrm>
            </p:spPr>
            <p:txBody>
              <a:bodyPr>
                <a:noAutofit/>
              </a:bodyPr>
              <a:lstStyle/>
              <a:p>
                <a:pPr marL="517525" indent="-514350">
                  <a:buFont typeface="+mj-lt"/>
                  <a:buAutoNum type="arabicPeriod" startAt="4"/>
                </a:pPr>
                <a:r>
                  <a:rPr lang="en-US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Cho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trước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nguyên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n&gt;1,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đồng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dư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</a:p>
              <a:p>
                <a:pPr marL="3175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a </a:t>
                </a:r>
                <a:r>
                  <a:rPr lang="en-US" dirty="0">
                    <a:latin typeface="Camau" pitchFamily="2" charset="0"/>
                    <a:ea typeface="MS UI Gothic" panose="020B0600070205080204" pitchFamily="34" charset="-128"/>
                    <a:cs typeface="Arial" panose="020B0604020202020204" pitchFamily="34" charset="0"/>
                  </a:rPr>
                  <a:t>R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  a -  b chia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hết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cho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n</a:t>
                </a:r>
              </a:p>
              <a:p>
                <a:pPr marL="3175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modulo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175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a </a:t>
                </a:r>
                <a:r>
                  <a:rPr lang="en-US" dirty="0">
                    <a:latin typeface="Camau" pitchFamily="2" charset="0"/>
                    <a:ea typeface="MS UI Gothic" panose="020B0600070205080204" pitchFamily="34" charset="-128"/>
                    <a:cs typeface="Arial" panose="020B0604020202020204" pitchFamily="34" charset="0"/>
                  </a:rPr>
                  <a:t>R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  a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b  (mod n)</a:t>
                </a:r>
              </a:p>
              <a:p>
                <a:pPr marL="3175" indent="0">
                  <a:buNone/>
                </a:pP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a 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và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b 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cùng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dư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khi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chia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cho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n</a:t>
                </a:r>
              </a:p>
              <a:p>
                <a:pPr marL="3175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	3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8  (mod 5), 	7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17  (mod 5), 	9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16 (mod 7)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618836" cy="5228802"/>
              </a:xfrm>
              <a:blipFill>
                <a:blip r:embed="rId2"/>
                <a:stretch>
                  <a:fillRect l="-1436" t="-699" r="-57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B92ED-55C9-4647-9689-B969E7E4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au" pitchFamily="2" charset="0"/>
                            <a:cs typeface="Arial" panose="020B0604020202020204" pitchFamily="34" charset="0"/>
                          </a:rPr>
                          <m:t>R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au" pitchFamily="2" charset="0"/>
                            <a:cs typeface="Arial" panose="020B0604020202020204" pitchFamily="34" charset="0"/>
                          </a:rPr>
                          <m:t>R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r>
                      <m:rPr>
                        <m:nor/>
                      </m:rPr>
                      <a:rPr lang="en-US" sz="28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Bắc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latin typeface="Camau" pitchFamily="2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au" pitchFamily="2" charset="0"/>
                            <a:cs typeface="Arial" panose="020B0604020202020204" pitchFamily="34" charset="0"/>
                          </a:rPr>
                          <m:t>R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106" b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5E25E-DCC2-4EFC-9EF8-8986F31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//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thẳng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mặt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phẳng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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thẳng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mặt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phẳng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bắc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“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”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phản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không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đối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phản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xứng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cầu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597" r="-862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073E2-2344-40E3-8F8E-7547E0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– Quan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tương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đương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75AEC-2552-4703-A6DF-3A5F19B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1492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Camau</vt:lpstr>
      <vt:lpstr>Cambria Math</vt:lpstr>
      <vt:lpstr>Courier New</vt:lpstr>
      <vt:lpstr>Franklin Gothic Book</vt:lpstr>
      <vt:lpstr>Tahoma</vt:lpstr>
      <vt:lpstr>Times New Roman</vt:lpstr>
      <vt:lpstr>Wingdings</vt:lpstr>
      <vt:lpstr>Office Theme</vt:lpstr>
      <vt:lpstr>Quan hệ - Quan hệ tương đương</vt:lpstr>
      <vt:lpstr>Nội dung</vt:lpstr>
      <vt:lpstr>I – Quan hệ</vt:lpstr>
      <vt:lpstr>Định nghĩa</vt:lpstr>
      <vt:lpstr>Định nghĩa</vt:lpstr>
      <vt:lpstr>Định nghĩa</vt:lpstr>
      <vt:lpstr>Các tính chất của quan hệ</vt:lpstr>
      <vt:lpstr>Ví dụ</vt:lpstr>
      <vt:lpstr>II – Quan hệ tương đương</vt:lpstr>
      <vt:lpstr>Định nghĩa</vt:lpstr>
      <vt:lpstr>Ví dụ</vt:lpstr>
      <vt:lpstr>Ví dụ</vt:lpstr>
      <vt:lpstr>III – Lớp tương đương</vt:lpstr>
      <vt:lpstr>Lớp tương đương</vt:lpstr>
      <vt:lpstr>Ví dụ</vt:lpstr>
      <vt:lpstr>Ví dụ</vt:lpstr>
      <vt:lpstr>Ví dụ</vt:lpstr>
      <vt:lpstr>Ví dụ</vt:lpstr>
      <vt:lpstr>Tập hợp Zn</vt:lpstr>
      <vt:lpstr>Tập hợp Zn</vt:lpstr>
      <vt:lpstr>Tập hợp Zn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DELL</cp:lastModifiedBy>
  <cp:revision>315</cp:revision>
  <dcterms:created xsi:type="dcterms:W3CDTF">2016-05-19T07:14:34Z</dcterms:created>
  <dcterms:modified xsi:type="dcterms:W3CDTF">2021-05-16T01:23:39Z</dcterms:modified>
</cp:coreProperties>
</file>