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70"/>
  </p:notesMasterIdLst>
  <p:sldIdLst>
    <p:sldId id="367" r:id="rId5"/>
    <p:sldId id="555" r:id="rId6"/>
    <p:sldId id="486" r:id="rId7"/>
    <p:sldId id="448" r:id="rId8"/>
    <p:sldId id="449" r:id="rId9"/>
    <p:sldId id="527" r:id="rId10"/>
    <p:sldId id="534" r:id="rId11"/>
    <p:sldId id="528" r:id="rId12"/>
    <p:sldId id="529" r:id="rId13"/>
    <p:sldId id="530" r:id="rId14"/>
    <p:sldId id="533" r:id="rId15"/>
    <p:sldId id="501" r:id="rId16"/>
    <p:sldId id="519" r:id="rId17"/>
    <p:sldId id="521" r:id="rId18"/>
    <p:sldId id="522" r:id="rId19"/>
    <p:sldId id="523" r:id="rId20"/>
    <p:sldId id="524" r:id="rId21"/>
    <p:sldId id="525" r:id="rId22"/>
    <p:sldId id="526" r:id="rId23"/>
    <p:sldId id="450" r:id="rId24"/>
    <p:sldId id="502" r:id="rId25"/>
    <p:sldId id="452" r:id="rId26"/>
    <p:sldId id="569" r:id="rId27"/>
    <p:sldId id="537" r:id="rId28"/>
    <p:sldId id="503" r:id="rId29"/>
    <p:sldId id="538" r:id="rId30"/>
    <p:sldId id="504" r:id="rId31"/>
    <p:sldId id="535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36" r:id="rId44"/>
    <p:sldId id="568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1" r:id="rId54"/>
    <p:sldId id="552" r:id="rId55"/>
    <p:sldId id="553" r:id="rId56"/>
    <p:sldId id="556" r:id="rId57"/>
    <p:sldId id="557" r:id="rId58"/>
    <p:sldId id="558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71" r:id="rId68"/>
    <p:sldId id="570" r:id="rId69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ault-User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1E47A2"/>
    <a:srgbClr val="00CC00"/>
    <a:srgbClr val="0000FF"/>
    <a:srgbClr val="FF00FF"/>
    <a:srgbClr val="777777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1943" autoAdjust="0"/>
  </p:normalViewPr>
  <p:slideViewPr>
    <p:cSldViewPr>
      <p:cViewPr varScale="1">
        <p:scale>
          <a:sx n="109" d="100"/>
          <a:sy n="109" d="100"/>
        </p:scale>
        <p:origin x="618" y="96"/>
      </p:cViewPr>
      <p:guideLst>
        <p:guide orient="horz" pos="3108"/>
        <p:guide pos="2880"/>
        <p:guide orient="horz" pos="4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32-49E6-AEB8-07DE4C7CE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6752"/>
        <c:axId val="188420480"/>
      </c:scatterChart>
      <c:valAx>
        <c:axId val="1882667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8420480"/>
        <c:crosses val="autoZero"/>
        <c:crossBetween val="midCat"/>
      </c:valAx>
      <c:valAx>
        <c:axId val="18842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82667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D4-4430-9E69-145EE99D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68608"/>
        <c:axId val="188474880"/>
      </c:scatterChart>
      <c:valAx>
        <c:axId val="1884686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8474880"/>
        <c:crosses val="autoZero"/>
        <c:crossBetween val="midCat"/>
      </c:valAx>
      <c:valAx>
        <c:axId val="1884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84686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7A5E-806C-4A22-BE97-E86AEE3CDB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88900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3891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795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9987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6083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88900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24256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224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68224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24256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4" y="65771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30.png"/><Relationship Id="rId7" Type="http://schemas.openxmlformats.org/officeDocument/2006/relationships/image" Target="../media/image2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18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0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0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0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5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3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1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7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.xml"/><Relationship Id="rId7" Type="http://schemas.openxmlformats.org/officeDocument/2006/relationships/image" Target="../media/image5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9.png"/><Relationship Id="rId11" Type="http://schemas.openxmlformats.org/officeDocument/2006/relationships/image" Target="../media/image25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271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18" Type="http://schemas.openxmlformats.org/officeDocument/2006/relationships/image" Target="../media/image480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tags" Target="../tags/tag7.xml"/><Relationship Id="rId16" Type="http://schemas.openxmlformats.org/officeDocument/2006/relationships/image" Target="../media/image6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2.png"/><Relationship Id="rId5" Type="http://schemas.openxmlformats.org/officeDocument/2006/relationships/tags" Target="../tags/tag10.xml"/><Relationship Id="rId15" Type="http://schemas.openxmlformats.org/officeDocument/2006/relationships/image" Target="../media/image66.png"/><Relationship Id="rId10" Type="http://schemas.openxmlformats.org/officeDocument/2006/relationships/image" Target="../media/image400.png"/><Relationship Id="rId4" Type="http://schemas.openxmlformats.org/officeDocument/2006/relationships/tags" Target="../tags/tag9.xml"/><Relationship Id="rId9" Type="http://schemas.openxmlformats.org/officeDocument/2006/relationships/image" Target="../media/image640.png"/><Relationship Id="rId1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0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7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5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earning-Data-Yaser-S-Abu-Mostafa/dp/1600490069/ref=sr_1_31?keywords=Machine+learning&amp;qid=1583902148&amp;s=books&amp;sr=1-31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242568"/>
            <a:ext cx="8305800" cy="3209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5400" dirty="0" smtClean="0"/>
              <a:t>Bias/Variance Trade-off,</a:t>
            </a:r>
          </a:p>
          <a:p>
            <a:r>
              <a:rPr lang="en-NZ" sz="5400" dirty="0" smtClean="0"/>
              <a:t>Regularization and the curse of dimensionality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6375401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"Some of the figures in this presentation are taken from "</a:t>
            </a:r>
            <a:r>
              <a:rPr lang="en-US" sz="700" dirty="0">
                <a:hlinkClick r:id="rId3"/>
              </a:rPr>
              <a:t>An Introduction to Statistical Learning, with applications in R</a:t>
            </a:r>
            <a:r>
              <a:rPr lang="en-US" sz="700" dirty="0"/>
              <a:t>"  (Springer, 2013) with permission from the authors: G. James, D. Witten,  T. Hastie and R. </a:t>
            </a:r>
            <a:r>
              <a:rPr lang="en-US" sz="700" dirty="0" err="1"/>
              <a:t>Tibshirani</a:t>
            </a:r>
            <a:r>
              <a:rPr lang="en-US" sz="700" dirty="0"/>
              <a:t> " 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835400"/>
            <a:ext cx="3009066" cy="5689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14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402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058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292824" y="3166280"/>
            <a:ext cx="1371600" cy="937147"/>
          </a:xfrm>
          <a:custGeom>
            <a:avLst/>
            <a:gdLst>
              <a:gd name="connsiteX0" fmla="*/ 0 w 1371600"/>
              <a:gd name="connsiteY0" fmla="*/ 702860 h 702860"/>
              <a:gd name="connsiteX1" fmla="*/ 252483 w 1371600"/>
              <a:gd name="connsiteY1" fmla="*/ 334371 h 702860"/>
              <a:gd name="connsiteX2" fmla="*/ 477672 w 1371600"/>
              <a:gd name="connsiteY2" fmla="*/ 95535 h 702860"/>
              <a:gd name="connsiteX3" fmla="*/ 675564 w 1371600"/>
              <a:gd name="connsiteY3" fmla="*/ 0 h 702860"/>
              <a:gd name="connsiteX4" fmla="*/ 812042 w 1371600"/>
              <a:gd name="connsiteY4" fmla="*/ 27296 h 702860"/>
              <a:gd name="connsiteX5" fmla="*/ 955343 w 1371600"/>
              <a:gd name="connsiteY5" fmla="*/ 156950 h 702860"/>
              <a:gd name="connsiteX6" fmla="*/ 1187355 w 1371600"/>
              <a:gd name="connsiteY6" fmla="*/ 436729 h 702860"/>
              <a:gd name="connsiteX7" fmla="*/ 1371600 w 1371600"/>
              <a:gd name="connsiteY7" fmla="*/ 696036 h 702860"/>
              <a:gd name="connsiteX8" fmla="*/ 0 w 1371600"/>
              <a:gd name="connsiteY8" fmla="*/ 702860 h 70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702860">
                <a:moveTo>
                  <a:pt x="0" y="702860"/>
                </a:moveTo>
                <a:lnTo>
                  <a:pt x="252483" y="334371"/>
                </a:lnTo>
                <a:lnTo>
                  <a:pt x="477672" y="95535"/>
                </a:lnTo>
                <a:lnTo>
                  <a:pt x="675564" y="0"/>
                </a:lnTo>
                <a:lnTo>
                  <a:pt x="812042" y="27296"/>
                </a:lnTo>
                <a:lnTo>
                  <a:pt x="955343" y="156950"/>
                </a:lnTo>
                <a:lnTo>
                  <a:pt x="1187355" y="436729"/>
                </a:lnTo>
                <a:lnTo>
                  <a:pt x="1371600" y="696036"/>
                </a:lnTo>
                <a:lnTo>
                  <a:pt x="0" y="7028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32514" y="4185314"/>
            <a:ext cx="1330657" cy="864359"/>
          </a:xfrm>
          <a:custGeom>
            <a:avLst/>
            <a:gdLst>
              <a:gd name="connsiteX0" fmla="*/ 0 w 1330657"/>
              <a:gd name="connsiteY0" fmla="*/ 0 h 648269"/>
              <a:gd name="connsiteX1" fmla="*/ 1330657 w 1330657"/>
              <a:gd name="connsiteY1" fmla="*/ 6824 h 648269"/>
              <a:gd name="connsiteX2" fmla="*/ 1064526 w 1330657"/>
              <a:gd name="connsiteY2" fmla="*/ 375314 h 648269"/>
              <a:gd name="connsiteX3" fmla="*/ 791571 w 1330657"/>
              <a:gd name="connsiteY3" fmla="*/ 634621 h 648269"/>
              <a:gd name="connsiteX4" fmla="*/ 634621 w 1330657"/>
              <a:gd name="connsiteY4" fmla="*/ 648269 h 648269"/>
              <a:gd name="connsiteX5" fmla="*/ 348018 w 1330657"/>
              <a:gd name="connsiteY5" fmla="*/ 484496 h 648269"/>
              <a:gd name="connsiteX6" fmla="*/ 0 w 1330657"/>
              <a:gd name="connsiteY6" fmla="*/ 0 h 64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657" h="648269">
                <a:moveTo>
                  <a:pt x="0" y="0"/>
                </a:moveTo>
                <a:lnTo>
                  <a:pt x="1330657" y="6824"/>
                </a:lnTo>
                <a:lnTo>
                  <a:pt x="1064526" y="375314"/>
                </a:lnTo>
                <a:lnTo>
                  <a:pt x="791571" y="634621"/>
                </a:lnTo>
                <a:lnTo>
                  <a:pt x="634621" y="648269"/>
                </a:lnTo>
                <a:lnTo>
                  <a:pt x="348018" y="4844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04764" y="4194413"/>
            <a:ext cx="1207827" cy="846161"/>
          </a:xfrm>
          <a:custGeom>
            <a:avLst/>
            <a:gdLst>
              <a:gd name="connsiteX0" fmla="*/ 0 w 1207827"/>
              <a:gd name="connsiteY0" fmla="*/ 191069 h 634621"/>
              <a:gd name="connsiteX1" fmla="*/ 252484 w 1207827"/>
              <a:gd name="connsiteY1" fmla="*/ 518615 h 634621"/>
              <a:gd name="connsiteX2" fmla="*/ 464024 w 1207827"/>
              <a:gd name="connsiteY2" fmla="*/ 627797 h 634621"/>
              <a:gd name="connsiteX3" fmla="*/ 586854 w 1207827"/>
              <a:gd name="connsiteY3" fmla="*/ 634621 h 634621"/>
              <a:gd name="connsiteX4" fmla="*/ 832514 w 1207827"/>
              <a:gd name="connsiteY4" fmla="*/ 464024 h 634621"/>
              <a:gd name="connsiteX5" fmla="*/ 1207827 w 1207827"/>
              <a:gd name="connsiteY5" fmla="*/ 0 h 634621"/>
              <a:gd name="connsiteX6" fmla="*/ 0 w 1207827"/>
              <a:gd name="connsiteY6" fmla="*/ 191069 h 6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827" h="634621">
                <a:moveTo>
                  <a:pt x="0" y="191069"/>
                </a:moveTo>
                <a:lnTo>
                  <a:pt x="252484" y="518615"/>
                </a:lnTo>
                <a:lnTo>
                  <a:pt x="464024" y="627797"/>
                </a:lnTo>
                <a:lnTo>
                  <a:pt x="586854" y="634621"/>
                </a:lnTo>
                <a:lnTo>
                  <a:pt x="832514" y="464024"/>
                </a:lnTo>
                <a:lnTo>
                  <a:pt x="1207827" y="0"/>
                </a:lnTo>
                <a:lnTo>
                  <a:pt x="0" y="19106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28597" y="3148084"/>
            <a:ext cx="1255594" cy="909851"/>
          </a:xfrm>
          <a:custGeom>
            <a:avLst/>
            <a:gdLst>
              <a:gd name="connsiteX0" fmla="*/ 0 w 1255594"/>
              <a:gd name="connsiteY0" fmla="*/ 682388 h 682388"/>
              <a:gd name="connsiteX1" fmla="*/ 245660 w 1255594"/>
              <a:gd name="connsiteY1" fmla="*/ 361665 h 682388"/>
              <a:gd name="connsiteX2" fmla="*/ 470848 w 1255594"/>
              <a:gd name="connsiteY2" fmla="*/ 102358 h 682388"/>
              <a:gd name="connsiteX3" fmla="*/ 689212 w 1255594"/>
              <a:gd name="connsiteY3" fmla="*/ 0 h 682388"/>
              <a:gd name="connsiteX4" fmla="*/ 900752 w 1255594"/>
              <a:gd name="connsiteY4" fmla="*/ 81886 h 682388"/>
              <a:gd name="connsiteX5" fmla="*/ 1255594 w 1255594"/>
              <a:gd name="connsiteY5" fmla="*/ 491319 h 682388"/>
              <a:gd name="connsiteX6" fmla="*/ 1255594 w 1255594"/>
              <a:gd name="connsiteY6" fmla="*/ 491319 h 682388"/>
              <a:gd name="connsiteX7" fmla="*/ 0 w 1255594"/>
              <a:gd name="connsiteY7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594" h="682388">
                <a:moveTo>
                  <a:pt x="0" y="682388"/>
                </a:moveTo>
                <a:lnTo>
                  <a:pt x="245660" y="361665"/>
                </a:lnTo>
                <a:lnTo>
                  <a:pt x="470848" y="102358"/>
                </a:lnTo>
                <a:lnTo>
                  <a:pt x="689212" y="0"/>
                </a:lnTo>
                <a:lnTo>
                  <a:pt x="900752" y="81886"/>
                </a:lnTo>
                <a:lnTo>
                  <a:pt x="1255594" y="491319"/>
                </a:lnTo>
                <a:lnTo>
                  <a:pt x="1255594" y="491319"/>
                </a:lnTo>
                <a:lnTo>
                  <a:pt x="0" y="68238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516882" y="4241801"/>
            <a:ext cx="45719" cy="113732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800000">
            <a:off x="8396784" y="3888471"/>
            <a:ext cx="61417" cy="131768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50673" y="3463520"/>
                <a:ext cx="1069845" cy="942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94530" cy="942694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2717800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82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749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18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026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53236" y="4794914"/>
            <a:ext cx="661916" cy="245660"/>
          </a:xfrm>
          <a:custGeom>
            <a:avLst/>
            <a:gdLst>
              <a:gd name="connsiteX0" fmla="*/ 0 w 661916"/>
              <a:gd name="connsiteY0" fmla="*/ 20472 h 184245"/>
              <a:gd name="connsiteX1" fmla="*/ 661916 w 661916"/>
              <a:gd name="connsiteY1" fmla="*/ 0 h 184245"/>
              <a:gd name="connsiteX2" fmla="*/ 511791 w 661916"/>
              <a:gd name="connsiteY2" fmla="*/ 143302 h 184245"/>
              <a:gd name="connsiteX3" fmla="*/ 327546 w 661916"/>
              <a:gd name="connsiteY3" fmla="*/ 184245 h 184245"/>
              <a:gd name="connsiteX4" fmla="*/ 163773 w 661916"/>
              <a:gd name="connsiteY4" fmla="*/ 122830 h 184245"/>
              <a:gd name="connsiteX5" fmla="*/ 0 w 661916"/>
              <a:gd name="connsiteY5" fmla="*/ 20472 h 18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" h="184245">
                <a:moveTo>
                  <a:pt x="0" y="20472"/>
                </a:moveTo>
                <a:lnTo>
                  <a:pt x="661916" y="0"/>
                </a:lnTo>
                <a:lnTo>
                  <a:pt x="511791" y="143302"/>
                </a:lnTo>
                <a:lnTo>
                  <a:pt x="327546" y="184245"/>
                </a:lnTo>
                <a:lnTo>
                  <a:pt x="163773" y="122830"/>
                </a:lnTo>
                <a:lnTo>
                  <a:pt x="0" y="2047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992574" y="3175378"/>
            <a:ext cx="1692323" cy="1546747"/>
          </a:xfrm>
          <a:custGeom>
            <a:avLst/>
            <a:gdLst>
              <a:gd name="connsiteX0" fmla="*/ 0 w 1692323"/>
              <a:gd name="connsiteY0" fmla="*/ 1160060 h 1160060"/>
              <a:gd name="connsiteX1" fmla="*/ 313899 w 1692323"/>
              <a:gd name="connsiteY1" fmla="*/ 723332 h 1160060"/>
              <a:gd name="connsiteX2" fmla="*/ 634621 w 1692323"/>
              <a:gd name="connsiteY2" fmla="*/ 225188 h 1160060"/>
              <a:gd name="connsiteX3" fmla="*/ 825690 w 1692323"/>
              <a:gd name="connsiteY3" fmla="*/ 47767 h 1160060"/>
              <a:gd name="connsiteX4" fmla="*/ 1023582 w 1692323"/>
              <a:gd name="connsiteY4" fmla="*/ 0 h 1160060"/>
              <a:gd name="connsiteX5" fmla="*/ 1214651 w 1692323"/>
              <a:gd name="connsiteY5" fmla="*/ 95535 h 1160060"/>
              <a:gd name="connsiteX6" fmla="*/ 1446663 w 1692323"/>
              <a:gd name="connsiteY6" fmla="*/ 368490 h 1160060"/>
              <a:gd name="connsiteX7" fmla="*/ 1692323 w 1692323"/>
              <a:gd name="connsiteY7" fmla="*/ 736979 h 1160060"/>
              <a:gd name="connsiteX8" fmla="*/ 1692323 w 1692323"/>
              <a:gd name="connsiteY8" fmla="*/ 1139588 h 1160060"/>
              <a:gd name="connsiteX9" fmla="*/ 0 w 1692323"/>
              <a:gd name="connsiteY9" fmla="*/ 1160060 h 11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2323" h="1160060">
                <a:moveTo>
                  <a:pt x="0" y="1160060"/>
                </a:moveTo>
                <a:lnTo>
                  <a:pt x="313899" y="723332"/>
                </a:lnTo>
                <a:lnTo>
                  <a:pt x="634621" y="225188"/>
                </a:lnTo>
                <a:lnTo>
                  <a:pt x="825690" y="47767"/>
                </a:lnTo>
                <a:lnTo>
                  <a:pt x="1023582" y="0"/>
                </a:lnTo>
                <a:lnTo>
                  <a:pt x="1214651" y="95535"/>
                </a:lnTo>
                <a:lnTo>
                  <a:pt x="1446663" y="368490"/>
                </a:lnTo>
                <a:lnTo>
                  <a:pt x="1692323" y="736979"/>
                </a:lnTo>
                <a:lnTo>
                  <a:pt x="1692323" y="1139588"/>
                </a:lnTo>
                <a:lnTo>
                  <a:pt x="0" y="11600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98944" y="3148084"/>
            <a:ext cx="1009935" cy="1182805"/>
          </a:xfrm>
          <a:custGeom>
            <a:avLst/>
            <a:gdLst>
              <a:gd name="connsiteX0" fmla="*/ 0 w 1009935"/>
              <a:gd name="connsiteY0" fmla="*/ 887104 h 887104"/>
              <a:gd name="connsiteX1" fmla="*/ 238836 w 1009935"/>
              <a:gd name="connsiteY1" fmla="*/ 518615 h 887104"/>
              <a:gd name="connsiteX2" fmla="*/ 477672 w 1009935"/>
              <a:gd name="connsiteY2" fmla="*/ 197892 h 887104"/>
              <a:gd name="connsiteX3" fmla="*/ 682388 w 1009935"/>
              <a:gd name="connsiteY3" fmla="*/ 34119 h 887104"/>
              <a:gd name="connsiteX4" fmla="*/ 812042 w 1009935"/>
              <a:gd name="connsiteY4" fmla="*/ 0 h 887104"/>
              <a:gd name="connsiteX5" fmla="*/ 948520 w 1009935"/>
              <a:gd name="connsiteY5" fmla="*/ 40943 h 887104"/>
              <a:gd name="connsiteX6" fmla="*/ 1009935 w 1009935"/>
              <a:gd name="connsiteY6" fmla="*/ 75062 h 887104"/>
              <a:gd name="connsiteX7" fmla="*/ 0 w 1009935"/>
              <a:gd name="connsiteY7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935" h="887104">
                <a:moveTo>
                  <a:pt x="0" y="887104"/>
                </a:moveTo>
                <a:lnTo>
                  <a:pt x="238836" y="518615"/>
                </a:lnTo>
                <a:lnTo>
                  <a:pt x="477672" y="197892"/>
                </a:lnTo>
                <a:lnTo>
                  <a:pt x="682388" y="34119"/>
                </a:lnTo>
                <a:lnTo>
                  <a:pt x="812042" y="0"/>
                </a:lnTo>
                <a:lnTo>
                  <a:pt x="948520" y="40943"/>
                </a:lnTo>
                <a:lnTo>
                  <a:pt x="1009935" y="75062"/>
                </a:lnTo>
                <a:lnTo>
                  <a:pt x="0" y="887104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298442" y="4712417"/>
            <a:ext cx="348018" cy="356400"/>
          </a:xfrm>
          <a:custGeom>
            <a:avLst/>
            <a:gdLst>
              <a:gd name="connsiteX0" fmla="*/ 0 w 348018"/>
              <a:gd name="connsiteY0" fmla="*/ 259765 h 267300"/>
              <a:gd name="connsiteX1" fmla="*/ 34119 w 348018"/>
              <a:gd name="connsiteY1" fmla="*/ 266588 h 267300"/>
              <a:gd name="connsiteX2" fmla="*/ 75062 w 348018"/>
              <a:gd name="connsiteY2" fmla="*/ 239293 h 267300"/>
              <a:gd name="connsiteX3" fmla="*/ 88710 w 348018"/>
              <a:gd name="connsiteY3" fmla="*/ 218821 h 267300"/>
              <a:gd name="connsiteX4" fmla="*/ 129654 w 348018"/>
              <a:gd name="connsiteY4" fmla="*/ 191526 h 267300"/>
              <a:gd name="connsiteX5" fmla="*/ 150125 w 348018"/>
              <a:gd name="connsiteY5" fmla="*/ 177878 h 267300"/>
              <a:gd name="connsiteX6" fmla="*/ 170597 w 348018"/>
              <a:gd name="connsiteY6" fmla="*/ 164230 h 267300"/>
              <a:gd name="connsiteX7" fmla="*/ 191068 w 348018"/>
              <a:gd name="connsiteY7" fmla="*/ 150583 h 267300"/>
              <a:gd name="connsiteX8" fmla="*/ 238836 w 348018"/>
              <a:gd name="connsiteY8" fmla="*/ 95991 h 267300"/>
              <a:gd name="connsiteX9" fmla="*/ 259307 w 348018"/>
              <a:gd name="connsiteY9" fmla="*/ 89168 h 267300"/>
              <a:gd name="connsiteX10" fmla="*/ 293427 w 348018"/>
              <a:gd name="connsiteY10" fmla="*/ 55048 h 267300"/>
              <a:gd name="connsiteX11" fmla="*/ 307074 w 348018"/>
              <a:gd name="connsiteY11" fmla="*/ 34577 h 267300"/>
              <a:gd name="connsiteX12" fmla="*/ 348018 w 348018"/>
              <a:gd name="connsiteY12" fmla="*/ 7281 h 267300"/>
              <a:gd name="connsiteX13" fmla="*/ 327546 w 348018"/>
              <a:gd name="connsiteY13" fmla="*/ 457 h 267300"/>
              <a:gd name="connsiteX14" fmla="*/ 300251 w 348018"/>
              <a:gd name="connsiteY14" fmla="*/ 41400 h 267300"/>
              <a:gd name="connsiteX15" fmla="*/ 279779 w 348018"/>
              <a:gd name="connsiteY15" fmla="*/ 55048 h 267300"/>
              <a:gd name="connsiteX16" fmla="*/ 245659 w 348018"/>
              <a:gd name="connsiteY16" fmla="*/ 82344 h 267300"/>
              <a:gd name="connsiteX17" fmla="*/ 232012 w 348018"/>
              <a:gd name="connsiteY17" fmla="*/ 102815 h 267300"/>
              <a:gd name="connsiteX18" fmla="*/ 225188 w 348018"/>
              <a:gd name="connsiteY18" fmla="*/ 123287 h 267300"/>
              <a:gd name="connsiteX19" fmla="*/ 197892 w 348018"/>
              <a:gd name="connsiteY19" fmla="*/ 130111 h 267300"/>
              <a:gd name="connsiteX20" fmla="*/ 156949 w 348018"/>
              <a:gd name="connsiteY20" fmla="*/ 157406 h 267300"/>
              <a:gd name="connsiteX21" fmla="*/ 143301 w 348018"/>
              <a:gd name="connsiteY21" fmla="*/ 177878 h 267300"/>
              <a:gd name="connsiteX22" fmla="*/ 102358 w 348018"/>
              <a:gd name="connsiteY22" fmla="*/ 198350 h 267300"/>
              <a:gd name="connsiteX23" fmla="*/ 40943 w 348018"/>
              <a:gd name="connsiteY23" fmla="*/ 232469 h 267300"/>
              <a:gd name="connsiteX24" fmla="*/ 27295 w 348018"/>
              <a:gd name="connsiteY24" fmla="*/ 252941 h 267300"/>
              <a:gd name="connsiteX25" fmla="*/ 88710 w 348018"/>
              <a:gd name="connsiteY25" fmla="*/ 211997 h 267300"/>
              <a:gd name="connsiteX26" fmla="*/ 109182 w 348018"/>
              <a:gd name="connsiteY26" fmla="*/ 198350 h 267300"/>
              <a:gd name="connsiteX27" fmla="*/ 129654 w 348018"/>
              <a:gd name="connsiteY27" fmla="*/ 184702 h 267300"/>
              <a:gd name="connsiteX28" fmla="*/ 143301 w 348018"/>
              <a:gd name="connsiteY28" fmla="*/ 164230 h 267300"/>
              <a:gd name="connsiteX29" fmla="*/ 143301 w 348018"/>
              <a:gd name="connsiteY29" fmla="*/ 150583 h 267300"/>
              <a:gd name="connsiteX30" fmla="*/ 122830 w 348018"/>
              <a:gd name="connsiteY30" fmla="*/ 164230 h 267300"/>
              <a:gd name="connsiteX31" fmla="*/ 143301 w 348018"/>
              <a:gd name="connsiteY31" fmla="*/ 157406 h 267300"/>
              <a:gd name="connsiteX32" fmla="*/ 204716 w 348018"/>
              <a:gd name="connsiteY32" fmla="*/ 116463 h 267300"/>
              <a:gd name="connsiteX33" fmla="*/ 225188 w 348018"/>
              <a:gd name="connsiteY33" fmla="*/ 102815 h 267300"/>
              <a:gd name="connsiteX34" fmla="*/ 245659 w 348018"/>
              <a:gd name="connsiteY34" fmla="*/ 89168 h 2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8018" h="267300">
                <a:moveTo>
                  <a:pt x="0" y="259765"/>
                </a:moveTo>
                <a:cubicBezTo>
                  <a:pt x="11373" y="262039"/>
                  <a:pt x="22930" y="269640"/>
                  <a:pt x="34119" y="266588"/>
                </a:cubicBezTo>
                <a:cubicBezTo>
                  <a:pt x="49943" y="262272"/>
                  <a:pt x="75062" y="239293"/>
                  <a:pt x="75062" y="239293"/>
                </a:cubicBezTo>
                <a:cubicBezTo>
                  <a:pt x="79611" y="232469"/>
                  <a:pt x="82538" y="224222"/>
                  <a:pt x="88710" y="218821"/>
                </a:cubicBezTo>
                <a:cubicBezTo>
                  <a:pt x="101054" y="208020"/>
                  <a:pt x="116006" y="200625"/>
                  <a:pt x="129654" y="191526"/>
                </a:cubicBezTo>
                <a:lnTo>
                  <a:pt x="150125" y="177878"/>
                </a:lnTo>
                <a:lnTo>
                  <a:pt x="170597" y="164230"/>
                </a:lnTo>
                <a:lnTo>
                  <a:pt x="191068" y="150583"/>
                </a:lnTo>
                <a:cubicBezTo>
                  <a:pt x="211539" y="119876"/>
                  <a:pt x="210403" y="110207"/>
                  <a:pt x="238836" y="95991"/>
                </a:cubicBezTo>
                <a:cubicBezTo>
                  <a:pt x="245269" y="92774"/>
                  <a:pt x="252483" y="91442"/>
                  <a:pt x="259307" y="89168"/>
                </a:cubicBezTo>
                <a:cubicBezTo>
                  <a:pt x="295702" y="34576"/>
                  <a:pt x="247934" y="100541"/>
                  <a:pt x="293427" y="55048"/>
                </a:cubicBezTo>
                <a:cubicBezTo>
                  <a:pt x="299226" y="49249"/>
                  <a:pt x="300902" y="39977"/>
                  <a:pt x="307074" y="34577"/>
                </a:cubicBezTo>
                <a:cubicBezTo>
                  <a:pt x="319418" y="23776"/>
                  <a:pt x="348018" y="7281"/>
                  <a:pt x="348018" y="7281"/>
                </a:cubicBezTo>
                <a:cubicBezTo>
                  <a:pt x="341194" y="5006"/>
                  <a:pt x="334370" y="-1818"/>
                  <a:pt x="327546" y="457"/>
                </a:cubicBezTo>
                <a:cubicBezTo>
                  <a:pt x="295278" y="11213"/>
                  <a:pt x="315126" y="22806"/>
                  <a:pt x="300251" y="41400"/>
                </a:cubicBezTo>
                <a:cubicBezTo>
                  <a:pt x="295128" y="47804"/>
                  <a:pt x="286603" y="50499"/>
                  <a:pt x="279779" y="55048"/>
                </a:cubicBezTo>
                <a:cubicBezTo>
                  <a:pt x="240666" y="113717"/>
                  <a:pt x="292746" y="44675"/>
                  <a:pt x="245659" y="82344"/>
                </a:cubicBezTo>
                <a:cubicBezTo>
                  <a:pt x="239255" y="87467"/>
                  <a:pt x="235680" y="95480"/>
                  <a:pt x="232012" y="102815"/>
                </a:cubicBezTo>
                <a:cubicBezTo>
                  <a:pt x="228795" y="109249"/>
                  <a:pt x="230805" y="118793"/>
                  <a:pt x="225188" y="123287"/>
                </a:cubicBezTo>
                <a:cubicBezTo>
                  <a:pt x="217864" y="129146"/>
                  <a:pt x="206991" y="127836"/>
                  <a:pt x="197892" y="130111"/>
                </a:cubicBezTo>
                <a:cubicBezTo>
                  <a:pt x="184244" y="139209"/>
                  <a:pt x="166047" y="143758"/>
                  <a:pt x="156949" y="157406"/>
                </a:cubicBezTo>
                <a:cubicBezTo>
                  <a:pt x="152400" y="164230"/>
                  <a:pt x="149100" y="172079"/>
                  <a:pt x="143301" y="177878"/>
                </a:cubicBezTo>
                <a:cubicBezTo>
                  <a:pt x="120581" y="200598"/>
                  <a:pt x="127333" y="184475"/>
                  <a:pt x="102358" y="198350"/>
                </a:cubicBezTo>
                <a:cubicBezTo>
                  <a:pt x="31965" y="237457"/>
                  <a:pt x="87266" y="217028"/>
                  <a:pt x="40943" y="232469"/>
                </a:cubicBezTo>
                <a:cubicBezTo>
                  <a:pt x="36394" y="239293"/>
                  <a:pt x="19338" y="254930"/>
                  <a:pt x="27295" y="252941"/>
                </a:cubicBezTo>
                <a:cubicBezTo>
                  <a:pt x="27301" y="252940"/>
                  <a:pt x="78471" y="218823"/>
                  <a:pt x="88710" y="211997"/>
                </a:cubicBezTo>
                <a:lnTo>
                  <a:pt x="109182" y="198350"/>
                </a:lnTo>
                <a:lnTo>
                  <a:pt x="129654" y="184702"/>
                </a:lnTo>
                <a:cubicBezTo>
                  <a:pt x="134203" y="177878"/>
                  <a:pt x="136897" y="169353"/>
                  <a:pt x="143301" y="164230"/>
                </a:cubicBezTo>
                <a:cubicBezTo>
                  <a:pt x="159357" y="151385"/>
                  <a:pt x="181837" y="163427"/>
                  <a:pt x="143301" y="150583"/>
                </a:cubicBezTo>
                <a:cubicBezTo>
                  <a:pt x="136477" y="155132"/>
                  <a:pt x="122830" y="156029"/>
                  <a:pt x="122830" y="164230"/>
                </a:cubicBezTo>
                <a:cubicBezTo>
                  <a:pt x="122830" y="171423"/>
                  <a:pt x="137013" y="160899"/>
                  <a:pt x="143301" y="157406"/>
                </a:cubicBezTo>
                <a:cubicBezTo>
                  <a:pt x="143328" y="157391"/>
                  <a:pt x="194467" y="123296"/>
                  <a:pt x="204716" y="116463"/>
                </a:cubicBezTo>
                <a:lnTo>
                  <a:pt x="225188" y="102815"/>
                </a:lnTo>
                <a:lnTo>
                  <a:pt x="245659" y="89168"/>
                </a:ln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57452" y="4249003"/>
            <a:ext cx="245659" cy="454925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06872" y="4294497"/>
            <a:ext cx="600501" cy="1437564"/>
          </a:xfrm>
          <a:custGeom>
            <a:avLst/>
            <a:gdLst>
              <a:gd name="connsiteX0" fmla="*/ 0 w 600501"/>
              <a:gd name="connsiteY0" fmla="*/ 0 h 1078173"/>
              <a:gd name="connsiteX1" fmla="*/ 6824 w 600501"/>
              <a:gd name="connsiteY1" fmla="*/ 1078173 h 1078173"/>
              <a:gd name="connsiteX2" fmla="*/ 600501 w 600501"/>
              <a:gd name="connsiteY2" fmla="*/ 634621 h 1078173"/>
              <a:gd name="connsiteX3" fmla="*/ 395785 w 600501"/>
              <a:gd name="connsiteY3" fmla="*/ 511791 h 1078173"/>
              <a:gd name="connsiteX4" fmla="*/ 191068 w 600501"/>
              <a:gd name="connsiteY4" fmla="*/ 279779 h 1078173"/>
              <a:gd name="connsiteX5" fmla="*/ 0 w 600501"/>
              <a:gd name="connsiteY5" fmla="*/ 0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01" h="1078173">
                <a:moveTo>
                  <a:pt x="0" y="0"/>
                </a:moveTo>
                <a:cubicBezTo>
                  <a:pt x="2275" y="359391"/>
                  <a:pt x="4549" y="718782"/>
                  <a:pt x="6824" y="1078173"/>
                </a:cubicBezTo>
                <a:lnTo>
                  <a:pt x="600501" y="634621"/>
                </a:lnTo>
                <a:lnTo>
                  <a:pt x="395785" y="511791"/>
                </a:lnTo>
                <a:lnTo>
                  <a:pt x="191068" y="2797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045356" y="2829636"/>
            <a:ext cx="395785" cy="1073624"/>
          </a:xfrm>
          <a:custGeom>
            <a:avLst/>
            <a:gdLst>
              <a:gd name="connsiteX0" fmla="*/ 0 w 395785"/>
              <a:gd name="connsiteY0" fmla="*/ 327546 h 805218"/>
              <a:gd name="connsiteX1" fmla="*/ 395785 w 395785"/>
              <a:gd name="connsiteY1" fmla="*/ 0 h 805218"/>
              <a:gd name="connsiteX2" fmla="*/ 382138 w 395785"/>
              <a:gd name="connsiteY2" fmla="*/ 805218 h 805218"/>
              <a:gd name="connsiteX3" fmla="*/ 0 w 395785"/>
              <a:gd name="connsiteY3" fmla="*/ 327546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85" h="805218">
                <a:moveTo>
                  <a:pt x="0" y="327546"/>
                </a:moveTo>
                <a:lnTo>
                  <a:pt x="395785" y="0"/>
                </a:lnTo>
                <a:lnTo>
                  <a:pt x="382138" y="805218"/>
                </a:lnTo>
                <a:lnTo>
                  <a:pt x="0" y="32754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50673" y="3463520"/>
                <a:ext cx="1038554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−0.14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32142" cy="942694"/>
              </a:xfrm>
              <a:prstGeom prst="rect">
                <a:avLst/>
              </a:prstGeom>
              <a:blipFill rotWithShape="0">
                <a:blip r:embed="rId5"/>
                <a:stretch>
                  <a:fillRect l="-1765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5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Bias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71" b="-2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4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105735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8246" y="3632200"/>
            <a:ext cx="2971799" cy="1016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1483043"/>
                <a:ext cx="272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</a:rPr>
                        <m:t>=0.50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83043"/>
                <a:ext cx="272241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34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257800" y="2531941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8588" y="1498600"/>
                <a:ext cx="272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8" y="1498600"/>
                <a:ext cx="27224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206621" y="2238234"/>
            <a:ext cx="2988860" cy="3721289"/>
          </a:xfrm>
          <a:custGeom>
            <a:avLst/>
            <a:gdLst>
              <a:gd name="connsiteX0" fmla="*/ 6824 w 2988860"/>
              <a:gd name="connsiteY0" fmla="*/ 2402006 h 2790967"/>
              <a:gd name="connsiteX1" fmla="*/ 2988860 w 2988860"/>
              <a:gd name="connsiteY1" fmla="*/ 0 h 2790967"/>
              <a:gd name="connsiteX2" fmla="*/ 2975212 w 2988860"/>
              <a:gd name="connsiteY2" fmla="*/ 484495 h 2790967"/>
              <a:gd name="connsiteX3" fmla="*/ 0 w 2988860"/>
              <a:gd name="connsiteY3" fmla="*/ 2790967 h 2790967"/>
              <a:gd name="connsiteX4" fmla="*/ 6824 w 2988860"/>
              <a:gd name="connsiteY4" fmla="*/ 2402006 h 2790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8860" h="2790967">
                <a:moveTo>
                  <a:pt x="6824" y="2402006"/>
                </a:moveTo>
                <a:lnTo>
                  <a:pt x="2988860" y="0"/>
                </a:lnTo>
                <a:lnTo>
                  <a:pt x="2975212" y="484495"/>
                </a:lnTo>
                <a:lnTo>
                  <a:pt x="0" y="2790967"/>
                </a:lnTo>
                <a:lnTo>
                  <a:pt x="6824" y="2402006"/>
                </a:lnTo>
                <a:close/>
              </a:path>
            </a:pathLst>
          </a:custGeom>
          <a:solidFill>
            <a:srgbClr val="FFFF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0401" y="643126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23445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7214245" y="351846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0244" y="457511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486400" y="2717799"/>
            <a:ext cx="2971800" cy="2032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4601" y="35306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587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5967" y="9099"/>
                <a:ext cx="881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88197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=−0.65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1" y="578414"/>
                <a:ext cx="95096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950965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3226" r="-580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40635" y="783345"/>
                <a:ext cx="95096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35" y="587509"/>
                <a:ext cx="950966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3205" r="-576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951479"/>
            <a:ext cx="2971800" cy="843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568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5082" y="34696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60082" y="369315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69482" y="3429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=+0.50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=+1.20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=−0.50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943600" y="2108201"/>
            <a:ext cx="2057400" cy="396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6137" y="366267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1" y="4851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3282" y="363220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5946" y="482092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=−0.17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=−3.11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=+3.10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=0.081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96200" y="783345"/>
                <a:ext cx="125553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=3.70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255536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439" r="-439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835400"/>
            <a:ext cx="3009066" cy="5689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14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402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058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881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881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=−0.33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=+0.24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6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=2.806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4546600"/>
            <a:ext cx="2971800" cy="1320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06882" y="4953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6482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8514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1282" y="4953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46482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=−0.77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=−0.46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=−0.83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=0.167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19657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NZ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=2.34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1965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4630" t="-21569" r="-9722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311400"/>
            <a:ext cx="2971800" cy="1625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11882" y="3876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1282" y="3327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36282" y="3876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45682" y="3327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5967" y="9099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=0.48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1865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=+1.82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=−0.90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=0.184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=2.296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2717800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82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749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18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026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=−0.69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=−1.83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=+1.57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1" y="578414"/>
                <a:ext cx="1306833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NZ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CC00"/>
                    </a:solidFill>
                  </a:rPr>
                  <a:t>.217</a:t>
                </a:r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06833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4673" t="-21569" r="-10280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=2.385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/>
          </a:bodyPr>
          <a:lstStyle/>
          <a:p>
            <a:r>
              <a:rPr lang="en-NZ" dirty="0" smtClean="0"/>
              <a:t>Exam 2 review</a:t>
            </a:r>
          </a:p>
          <a:p>
            <a:pPr lvl="1"/>
            <a:r>
              <a:rPr lang="en-NZ" dirty="0" smtClean="0"/>
              <a:t>Thursday </a:t>
            </a:r>
            <a:r>
              <a:rPr lang="en-NZ" dirty="0"/>
              <a:t>2/4/2020 10:00-12:00</a:t>
            </a:r>
          </a:p>
          <a:p>
            <a:r>
              <a:rPr lang="en-NZ" dirty="0" smtClean="0"/>
              <a:t>Exam </a:t>
            </a:r>
            <a:r>
              <a:rPr lang="en-NZ" dirty="0"/>
              <a:t>2</a:t>
            </a:r>
          </a:p>
          <a:p>
            <a:pPr lvl="1"/>
            <a:r>
              <a:rPr lang="en-NZ" dirty="0" smtClean="0"/>
              <a:t>Thursday, 9/4/2020 10:00-12:00</a:t>
            </a:r>
          </a:p>
          <a:p>
            <a:pPr lvl="1"/>
            <a:r>
              <a:rPr lang="en-NZ" dirty="0" smtClean="0"/>
              <a:t>Mostly Multiple-choice</a:t>
            </a:r>
            <a:endParaRPr lang="en-NZ" dirty="0"/>
          </a:p>
          <a:p>
            <a:pPr lvl="1"/>
            <a:endParaRPr lang="en-US" dirty="0" smtClean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</a:t>
                </a:r>
                <a:r>
                  <a:rPr lang="en-NZ" dirty="0" smtClean="0">
                    <a:solidFill>
                      <a:schemeClr val="bg1">
                        <a:lumMod val="65000"/>
                      </a:schemeClr>
                    </a:solidFill>
                  </a:rPr>
                  <a:t>Variance</a:t>
                </a:r>
                <a:r>
                  <a:rPr lang="en-NZ" dirty="0" smtClean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0880"/>
            <a:ext cx="7867650" cy="39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6020" y="1501225"/>
                <a:ext cx="319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latin typeface="Cambria Math"/>
                        </a:rPr>
                        <m:t>𝑉𝑎𝑟𝑖𝑎𝑛𝑐𝑒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19" y="1125919"/>
                <a:ext cx="3197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1" y="627380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705350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9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</a:t>
                </a:r>
                <a:r>
                  <a:rPr lang="en-NZ" dirty="0" smtClean="0">
                    <a:solidFill>
                      <a:schemeClr val="bg1">
                        <a:lumMod val="65000"/>
                      </a:schemeClr>
                    </a:solidFill>
                  </a:rPr>
                  <a:t>Variance</a:t>
                </a:r>
                <a:r>
                  <a:rPr lang="en-NZ" dirty="0" smtClean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55712"/>
            <a:ext cx="7934325" cy="42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6019" y="1514157"/>
                <a:ext cx="313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𝐴𝑣𝑒𝑟𝑎𝑔𝑒</m:t>
                    </m:r>
                    <m:r>
                      <a:rPr lang="en-NZ" b="0" i="1" smtClean="0">
                        <a:latin typeface="Cambria Math"/>
                      </a:rPr>
                      <m:t> </m:t>
                    </m:r>
                    <m:r>
                      <a:rPr lang="en-NZ" b="0" i="1" smtClean="0">
                        <a:latin typeface="Cambria Math"/>
                      </a:rPr>
                      <m:t>𝑉𝑎𝑟𝑖𝑎𝑛𝑐𝑒</m:t>
                    </m:r>
                    <m:r>
                      <a:rPr lang="en-NZ" b="0" i="1" smtClean="0">
                        <a:latin typeface="Cambria Math"/>
                      </a:rPr>
                      <m:t> </m:t>
                    </m:r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.69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19" y="1135618"/>
                <a:ext cx="313149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5" t="-8197" r="-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1" y="643126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23445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NZ" sz="3600" dirty="0" smtClean="0"/>
              <a:t>Total Average Error = Average </a:t>
            </a:r>
            <a:r>
              <a:rPr lang="en-NZ" sz="3600" dirty="0" smtClean="0">
                <a:solidFill>
                  <a:srgbClr val="FFC000"/>
                </a:solidFill>
              </a:rPr>
              <a:t>Bias</a:t>
            </a:r>
            <a:r>
              <a:rPr lang="en-NZ" sz="3600" dirty="0" smtClean="0"/>
              <a:t> +Average </a:t>
            </a:r>
            <a:r>
              <a:rPr lang="en-NZ" sz="3600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3801"/>
            <a:ext cx="7801974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8241" y="3429000"/>
                <a:ext cx="7697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41" y="2571750"/>
                <a:ext cx="76976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38801" y="1790560"/>
                <a:ext cx="742511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42920"/>
                <a:ext cx="742511" cy="5132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3000" y="51611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Bias=0.50, 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variance=0.25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15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Bias=0.21</a:t>
            </a:r>
            <a:r>
              <a:rPr lang="en-NZ" b="1" dirty="0" smtClean="0"/>
              <a:t>, 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variance=1.69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Error = </a:t>
            </a:r>
            <a:r>
              <a:rPr lang="en-NZ" b="1" dirty="0" err="1" smtClean="0">
                <a:solidFill>
                  <a:srgbClr val="FFC000"/>
                </a:solidFill>
              </a:rPr>
              <a:t>Bias</a:t>
            </a:r>
            <a:r>
              <a:rPr lang="en-NZ" b="1" dirty="0" err="1" smtClean="0"/>
              <a:t>+</a:t>
            </a:r>
            <a:r>
              <a:rPr lang="en-NZ" b="1" dirty="0" err="1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r>
              <a:rPr lang="en-NZ" b="1" dirty="0" smtClean="0"/>
              <a:t>=</a:t>
            </a:r>
            <a:r>
              <a:rPr lang="en-NZ" b="1" dirty="0" smtClean="0">
                <a:solidFill>
                  <a:srgbClr val="FFC000"/>
                </a:solidFill>
              </a:rPr>
              <a:t>0.50</a:t>
            </a:r>
            <a:r>
              <a:rPr lang="en-NZ" b="1" dirty="0" smtClean="0"/>
              <a:t>+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0.25</a:t>
            </a:r>
            <a:r>
              <a:rPr lang="en-NZ" b="1" dirty="0" smtClean="0"/>
              <a:t>=0.75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Error = </a:t>
            </a:r>
            <a:r>
              <a:rPr lang="en-NZ" b="1" dirty="0" err="1" smtClean="0">
                <a:solidFill>
                  <a:srgbClr val="FFC000"/>
                </a:solidFill>
              </a:rPr>
              <a:t>Bias</a:t>
            </a:r>
            <a:r>
              <a:rPr lang="en-NZ" b="1" dirty="0" err="1" smtClean="0"/>
              <a:t>+</a:t>
            </a:r>
            <a:r>
              <a:rPr lang="en-NZ" b="1" dirty="0" err="1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r>
              <a:rPr lang="en-NZ" b="1" dirty="0" smtClean="0"/>
              <a:t>=</a:t>
            </a:r>
            <a:r>
              <a:rPr lang="en-NZ" b="1" dirty="0" smtClean="0">
                <a:solidFill>
                  <a:srgbClr val="FFC000"/>
                </a:solidFill>
              </a:rPr>
              <a:t>0.21</a:t>
            </a:r>
            <a:r>
              <a:rPr lang="en-NZ" b="1" dirty="0" smtClean="0"/>
              <a:t>+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1.69</a:t>
            </a:r>
            <a:r>
              <a:rPr lang="en-NZ" b="1" dirty="0" smtClean="0"/>
              <a:t>=1.90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" y="6273800"/>
                <a:ext cx="899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With </a:t>
                </a:r>
                <a:r>
                  <a:rPr lang="en-NZ" b="1" i="1" u="sng" dirty="0" smtClean="0"/>
                  <a:t>only 2 data points available for training</a:t>
                </a:r>
                <a:r>
                  <a:rPr lang="en-NZ" dirty="0" smtClean="0"/>
                  <a:t>, the simple model</a:t>
                </a:r>
                <a14:m>
                  <m:oMath xmlns:m="http://schemas.openxmlformats.org/officeDocument/2006/math">
                    <m:r>
                      <a:rPr lang="en-NZ" b="0" i="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l-GR" b="1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𝓗</m:t>
                    </m:r>
                    <m:r>
                      <a:rPr lang="en-NZ" b="1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NZ" b="1" i="1" baseline="-2500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is, </a:t>
                </a:r>
                <a:r>
                  <a:rPr lang="en-NZ" dirty="0"/>
                  <a:t>on </a:t>
                </a:r>
                <a:r>
                  <a:rPr lang="en-NZ" dirty="0" smtClean="0"/>
                  <a:t>average, better!!!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05350"/>
                <a:ext cx="8991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sum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9" y="2438400"/>
            <a:ext cx="6774402" cy="4254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663865" y="968949"/>
            <a:ext cx="78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model ideal complexity (number of parameters) to maximize its accuracy is located at the optimal trade-off between model variance and model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6" y="274639"/>
            <a:ext cx="9028814" cy="11430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Polynomial Order or degree of a Polynomial</a:t>
            </a:r>
            <a:endParaRPr lang="en-US" sz="3600" dirty="0"/>
          </a:p>
        </p:txBody>
      </p:sp>
      <p:pic>
        <p:nvPicPr>
          <p:cNvPr id="1026" name="Picture 2" descr="https://upload.wikimedia.org/wikipedia/commons/thumb/f/f8/Polynomialdeg2.svg/200px-Polynomialdeg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Polynomialdeg3.svg/200px-Polynomialdeg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93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3/Sextic_Graph.svg/200px-Sextic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93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9489" y="4664759"/>
                <a:ext cx="1529008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sz="12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NZ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sz="12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9" y="3498569"/>
                <a:ext cx="1529008" cy="345672"/>
              </a:xfrm>
              <a:prstGeom prst="rect">
                <a:avLst/>
              </a:prstGeom>
              <a:blipFill rotWithShape="1">
                <a:blip r:embed="rId5"/>
                <a:stretch>
                  <a:fillRect t="-3509" r="-2390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4741813"/>
                <a:ext cx="1559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56359"/>
                <a:ext cx="1559466" cy="310791"/>
              </a:xfrm>
              <a:prstGeom prst="rect">
                <a:avLst/>
              </a:prstGeom>
              <a:blipFill rotWithShape="1">
                <a:blip r:embed="rId6"/>
                <a:stretch>
                  <a:fillRect r="-273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786" y="4660015"/>
                <a:ext cx="2170814" cy="248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NZ" sz="3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+145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−80)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786" y="3495011"/>
                <a:ext cx="2170814" cy="248594"/>
              </a:xfrm>
              <a:prstGeom prst="rect">
                <a:avLst/>
              </a:prstGeom>
              <a:blipFill rotWithShape="1"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7242" y="4710261"/>
                <a:ext cx="107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1" y="3532695"/>
                <a:ext cx="1075359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452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5969000"/>
                <a:ext cx="7960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Higher order polynomials generate more complex/flexible/expressive models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h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76750"/>
                <a:ext cx="796025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" y="1960817"/>
            <a:ext cx="1892820" cy="252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3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77800"/>
                <a:ext cx="6248400" cy="6502400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NZ" sz="2400" baseline="-25000" dirty="0" smtClean="0">
                  <a:solidFill>
                    <a:srgbClr val="00B050"/>
                  </a:solidFill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b="0" i="1" baseline="30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NZ" sz="2400" b="0" baseline="30000" dirty="0" smtClean="0">
                  <a:solidFill>
                    <a:srgbClr val="00B0F0"/>
                  </a:solidFill>
                  <a:ea typeface="Cambria Math"/>
                </a:endParaRPr>
              </a:p>
              <a:p>
                <a:pPr lvl="1"/>
                <a:endParaRPr lang="en-NZ" b="0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b="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NZ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 baseline="30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b="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b="0" i="1" baseline="30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endParaRPr lang="en-NZ" sz="2400" baseline="30000" dirty="0">
                  <a:solidFill>
                    <a:schemeClr val="accent6">
                      <a:lumMod val="75000"/>
                    </a:schemeClr>
                  </a:solidFill>
                  <a:ea typeface="Cambria Math"/>
                </a:endParaRPr>
              </a:p>
              <a:p>
                <a:pPr lvl="1"/>
                <a:endParaRPr lang="en-NZ" baseline="30000" dirty="0">
                  <a:ea typeface="Cambria Math"/>
                </a:endParaRPr>
              </a:p>
              <a:p>
                <a:pPr lvl="1"/>
                <a:endParaRPr lang="en-NZ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77800"/>
                <a:ext cx="6248400" cy="6502400"/>
              </a:xfrm>
              <a:blipFill>
                <a:blip r:embed="rId2"/>
                <a:stretch>
                  <a:fillRect t="-3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7696200" y="1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96437" y="990600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6200" y="533400"/>
            <a:ext cx="13716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696200" y="1600200"/>
            <a:ext cx="1295400" cy="711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804298" y="3429000"/>
            <a:ext cx="1187302" cy="913856"/>
          </a:xfrm>
          <a:custGeom>
            <a:avLst/>
            <a:gdLst>
              <a:gd name="connsiteX0" fmla="*/ 0 w 885272"/>
              <a:gd name="connsiteY0" fmla="*/ 21265 h 542295"/>
              <a:gd name="connsiteX1" fmla="*/ 457200 w 885272"/>
              <a:gd name="connsiteY1" fmla="*/ 542260 h 542295"/>
              <a:gd name="connsiteX2" fmla="*/ 882502 w 885272"/>
              <a:gd name="connsiteY2" fmla="*/ 0 h 54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272" h="542295">
                <a:moveTo>
                  <a:pt x="0" y="21265"/>
                </a:moveTo>
                <a:cubicBezTo>
                  <a:pt x="155058" y="283534"/>
                  <a:pt x="310116" y="545804"/>
                  <a:pt x="457200" y="542260"/>
                </a:cubicBezTo>
                <a:cubicBezTo>
                  <a:pt x="604284" y="538716"/>
                  <a:pt x="917944" y="58479"/>
                  <a:pt x="88250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740502" y="5181600"/>
            <a:ext cx="1244010" cy="1219200"/>
          </a:xfrm>
          <a:custGeom>
            <a:avLst/>
            <a:gdLst>
              <a:gd name="connsiteX0" fmla="*/ 0 w 1244010"/>
              <a:gd name="connsiteY0" fmla="*/ 914400 h 914400"/>
              <a:gd name="connsiteX1" fmla="*/ 244549 w 1244010"/>
              <a:gd name="connsiteY1" fmla="*/ 489098 h 914400"/>
              <a:gd name="connsiteX2" fmla="*/ 893135 w 1244010"/>
              <a:gd name="connsiteY2" fmla="*/ 425303 h 914400"/>
              <a:gd name="connsiteX3" fmla="*/ 1244010 w 124401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010" h="914400">
                <a:moveTo>
                  <a:pt x="0" y="914400"/>
                </a:moveTo>
                <a:cubicBezTo>
                  <a:pt x="47846" y="742507"/>
                  <a:pt x="95693" y="570614"/>
                  <a:pt x="244549" y="489098"/>
                </a:cubicBezTo>
                <a:cubicBezTo>
                  <a:pt x="393405" y="407582"/>
                  <a:pt x="726558" y="506819"/>
                  <a:pt x="893135" y="425303"/>
                </a:cubicBezTo>
                <a:cubicBezTo>
                  <a:pt x="1059712" y="343787"/>
                  <a:pt x="1151861" y="171893"/>
                  <a:pt x="1244010" y="0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77800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Less complex/flexible </a:t>
            </a:r>
            <a:r>
              <a:rPr lang="en-NZ" sz="1000" dirty="0"/>
              <a:t>models</a:t>
            </a:r>
          </a:p>
          <a:p>
            <a:pPr algn="ctr"/>
            <a:r>
              <a:rPr lang="en-NZ" sz="1000" dirty="0" smtClean="0"/>
              <a:t>More bias, Less variance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996226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 smtClean="0"/>
              <a:t>More  complex/flexible models</a:t>
            </a:r>
          </a:p>
          <a:p>
            <a:pPr algn="ctr"/>
            <a:r>
              <a:rPr lang="en-NZ" sz="1100" dirty="0" smtClean="0"/>
              <a:t>Less bias, More variance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18" idx="2"/>
          </p:cNvCxnSpPr>
          <p:nvPr/>
        </p:nvCxnSpPr>
        <p:spPr>
          <a:xfrm>
            <a:off x="800100" y="731798"/>
            <a:ext cx="0" cy="527886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96200" y="15240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96437" y="25145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696200" y="34290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96437" y="44195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96200" y="54102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96437" y="64007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-2137880" y="232993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degree/model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697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Bias and Variance in classification problems</a:t>
            </a:r>
            <a:r>
              <a:rPr lang="en-US" sz="2000" dirty="0" smtClean="0"/>
              <a:t>(Logistic regression)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4447426"/>
            <a:ext cx="3018978" cy="279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1" y="4843433"/>
                <a:ext cx="27690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𝑔</m:t>
                    </m:r>
                    <m:r>
                      <a:rPr lang="en-NZ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sigmoid function)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843433"/>
                <a:ext cx="276909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4186245"/>
            <a:ext cx="2126168" cy="1052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4167400"/>
            <a:ext cx="2785350" cy="10142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62300" y="1177699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62300" y="3634404"/>
            <a:ext cx="20285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2400" y="18022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95400" y="36451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9" name="Multiply 88"/>
          <p:cNvSpPr/>
          <p:nvPr/>
        </p:nvSpPr>
        <p:spPr>
          <a:xfrm>
            <a:off x="694944" y="22946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835152" y="136744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1447800" y="277277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787316" y="299833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34916" y="28309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990600" y="331642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1258557" y="27491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1400500" y="331642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1447800" y="30142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16002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6096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847344" y="24978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1106157" y="256084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1268806" y="169449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1304544" y="31074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618744" y="160285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923544" y="218147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762000" y="340708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1617954" y="29335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11116" y="195679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1061542" y="1618932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1049980" y="308997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447800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600200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04798" y="2242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31785" y="2514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36179" y="228224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88985" y="240091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680286" y="225767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752600" y="19050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891970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44370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421206" y="1881431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317051" y="214977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03420" y="209142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9327" y="195712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19653" y="246298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149411" y="20264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150"/>
          <p:cNvSpPr/>
          <p:nvPr/>
        </p:nvSpPr>
        <p:spPr>
          <a:xfrm>
            <a:off x="1840250" y="301581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152"/>
          <p:cNvSpPr/>
          <p:nvPr/>
        </p:nvSpPr>
        <p:spPr>
          <a:xfrm>
            <a:off x="847344" y="16622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ltiply 154"/>
          <p:cNvSpPr/>
          <p:nvPr/>
        </p:nvSpPr>
        <p:spPr>
          <a:xfrm>
            <a:off x="1815770" y="327425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ultiply 155"/>
          <p:cNvSpPr/>
          <p:nvPr/>
        </p:nvSpPr>
        <p:spPr>
          <a:xfrm>
            <a:off x="2064697" y="33373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ultiply 156"/>
          <p:cNvSpPr/>
          <p:nvPr/>
        </p:nvSpPr>
        <p:spPr>
          <a:xfrm>
            <a:off x="1988497" y="272667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Multiply 157"/>
          <p:cNvSpPr/>
          <p:nvPr/>
        </p:nvSpPr>
        <p:spPr>
          <a:xfrm>
            <a:off x="2123981" y="298511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ultiply 158"/>
          <p:cNvSpPr/>
          <p:nvPr/>
        </p:nvSpPr>
        <p:spPr>
          <a:xfrm>
            <a:off x="2161069" y="273933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667256" y="140696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528724" y="1259135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200181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457681" y="19174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52581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059973" y="1369035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344275" y="130270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858805" y="125864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ultiply 167"/>
          <p:cNvSpPr/>
          <p:nvPr/>
        </p:nvSpPr>
        <p:spPr>
          <a:xfrm>
            <a:off x="1524000" y="2311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577989" y="1193800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577989" y="3650505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168089" y="18183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11089" y="36477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3" name="Multiply 172"/>
          <p:cNvSpPr/>
          <p:nvPr/>
        </p:nvSpPr>
        <p:spPr>
          <a:xfrm>
            <a:off x="3710633" y="23107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ultiply 173"/>
          <p:cNvSpPr/>
          <p:nvPr/>
        </p:nvSpPr>
        <p:spPr>
          <a:xfrm>
            <a:off x="3850841" y="13835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y 174"/>
          <p:cNvSpPr/>
          <p:nvPr/>
        </p:nvSpPr>
        <p:spPr>
          <a:xfrm>
            <a:off x="4463489" y="27888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ultiply 175"/>
          <p:cNvSpPr/>
          <p:nvPr/>
        </p:nvSpPr>
        <p:spPr>
          <a:xfrm>
            <a:off x="3803005" y="30144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Multiply 176"/>
          <p:cNvSpPr/>
          <p:nvPr/>
        </p:nvSpPr>
        <p:spPr>
          <a:xfrm>
            <a:off x="3650605" y="28470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ltiply 177"/>
          <p:cNvSpPr/>
          <p:nvPr/>
        </p:nvSpPr>
        <p:spPr>
          <a:xfrm>
            <a:off x="4006289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ltiply 178"/>
          <p:cNvSpPr/>
          <p:nvPr/>
        </p:nvSpPr>
        <p:spPr>
          <a:xfrm>
            <a:off x="4274246" y="276520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ltiply 179"/>
          <p:cNvSpPr/>
          <p:nvPr/>
        </p:nvSpPr>
        <p:spPr>
          <a:xfrm>
            <a:off x="4416189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ultiply 180"/>
          <p:cNvSpPr/>
          <p:nvPr/>
        </p:nvSpPr>
        <p:spPr>
          <a:xfrm>
            <a:off x="4463489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Multiply 181"/>
          <p:cNvSpPr/>
          <p:nvPr/>
        </p:nvSpPr>
        <p:spPr>
          <a:xfrm>
            <a:off x="4615889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3625289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ultiply 183"/>
          <p:cNvSpPr/>
          <p:nvPr/>
        </p:nvSpPr>
        <p:spPr>
          <a:xfrm>
            <a:off x="3863033" y="25139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ltiply 184"/>
          <p:cNvSpPr/>
          <p:nvPr/>
        </p:nvSpPr>
        <p:spPr>
          <a:xfrm>
            <a:off x="4121846" y="25769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ltiply 185"/>
          <p:cNvSpPr/>
          <p:nvPr/>
        </p:nvSpPr>
        <p:spPr>
          <a:xfrm>
            <a:off x="4284495" y="17105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ultiply 186"/>
          <p:cNvSpPr/>
          <p:nvPr/>
        </p:nvSpPr>
        <p:spPr>
          <a:xfrm>
            <a:off x="4320233" y="31235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Multiply 187"/>
          <p:cNvSpPr/>
          <p:nvPr/>
        </p:nvSpPr>
        <p:spPr>
          <a:xfrm>
            <a:off x="3634433" y="16189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ultiply 188"/>
          <p:cNvSpPr/>
          <p:nvPr/>
        </p:nvSpPr>
        <p:spPr>
          <a:xfrm>
            <a:off x="3939233" y="21975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ultiply 189"/>
          <p:cNvSpPr/>
          <p:nvPr/>
        </p:nvSpPr>
        <p:spPr>
          <a:xfrm>
            <a:off x="3777689" y="34231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Multiply 190"/>
          <p:cNvSpPr/>
          <p:nvPr/>
        </p:nvSpPr>
        <p:spPr>
          <a:xfrm>
            <a:off x="4633643" y="29496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Multiply 191"/>
          <p:cNvSpPr/>
          <p:nvPr/>
        </p:nvSpPr>
        <p:spPr>
          <a:xfrm>
            <a:off x="3726805" y="19728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ultiply 192"/>
          <p:cNvSpPr/>
          <p:nvPr/>
        </p:nvSpPr>
        <p:spPr>
          <a:xfrm>
            <a:off x="4077231" y="163503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Multiply 193"/>
          <p:cNvSpPr/>
          <p:nvPr/>
        </p:nvSpPr>
        <p:spPr>
          <a:xfrm>
            <a:off x="4065669" y="31060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63489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615889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220487" y="225863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7474" y="2530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451868" y="22983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104674" y="241702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695975" y="22737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68289" y="19211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7659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060059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436895" y="189753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332740" y="216587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919109" y="2107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185016" y="19732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935342" y="24790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165100" y="204258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y 210"/>
          <p:cNvSpPr/>
          <p:nvPr/>
        </p:nvSpPr>
        <p:spPr>
          <a:xfrm>
            <a:off x="4855939" y="30319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Multiply 211"/>
          <p:cNvSpPr/>
          <p:nvPr/>
        </p:nvSpPr>
        <p:spPr>
          <a:xfrm>
            <a:off x="3863033" y="167838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Multiply 212"/>
          <p:cNvSpPr/>
          <p:nvPr/>
        </p:nvSpPr>
        <p:spPr>
          <a:xfrm>
            <a:off x="4831459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ultiply 213"/>
          <p:cNvSpPr/>
          <p:nvPr/>
        </p:nvSpPr>
        <p:spPr>
          <a:xfrm>
            <a:off x="5080386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Multiply 214"/>
          <p:cNvSpPr/>
          <p:nvPr/>
        </p:nvSpPr>
        <p:spPr>
          <a:xfrm>
            <a:off x="5004186" y="27427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ultiply 215"/>
          <p:cNvSpPr/>
          <p:nvPr/>
        </p:nvSpPr>
        <p:spPr>
          <a:xfrm>
            <a:off x="5139670" y="30012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Multiply 216"/>
          <p:cNvSpPr/>
          <p:nvPr/>
        </p:nvSpPr>
        <p:spPr>
          <a:xfrm>
            <a:off x="5176758" y="27554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682945" y="142306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44413" y="12752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21587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473370" y="193358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36827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075662" y="13851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359964" y="13188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74494" y="12747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Multiply 225"/>
          <p:cNvSpPr/>
          <p:nvPr/>
        </p:nvSpPr>
        <p:spPr>
          <a:xfrm>
            <a:off x="4539689" y="23275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6429700" y="1193800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6429700" y="3650505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019800" y="18183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162800" y="36612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31" name="Multiply 230"/>
          <p:cNvSpPr/>
          <p:nvPr/>
        </p:nvSpPr>
        <p:spPr>
          <a:xfrm>
            <a:off x="6562344" y="23107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Multiply 231"/>
          <p:cNvSpPr/>
          <p:nvPr/>
        </p:nvSpPr>
        <p:spPr>
          <a:xfrm>
            <a:off x="6702552" y="13835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Multiply 232"/>
          <p:cNvSpPr/>
          <p:nvPr/>
        </p:nvSpPr>
        <p:spPr>
          <a:xfrm>
            <a:off x="7315200" y="27888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ultiply 233"/>
          <p:cNvSpPr/>
          <p:nvPr/>
        </p:nvSpPr>
        <p:spPr>
          <a:xfrm>
            <a:off x="6654716" y="30144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6502316" y="28470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6858000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7125957" y="276520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7267900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7315200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7467600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6477000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6714744" y="25139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6973557" y="25769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7136206" y="17105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7171944" y="31235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6486144" y="16189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6790944" y="21975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629400" y="34231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7485354" y="29496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ultiply 249"/>
          <p:cNvSpPr/>
          <p:nvPr/>
        </p:nvSpPr>
        <p:spPr>
          <a:xfrm>
            <a:off x="6578516" y="19728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Multiply 250"/>
          <p:cNvSpPr/>
          <p:nvPr/>
        </p:nvSpPr>
        <p:spPr>
          <a:xfrm>
            <a:off x="6928942" y="163503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Multiply 251"/>
          <p:cNvSpPr/>
          <p:nvPr/>
        </p:nvSpPr>
        <p:spPr>
          <a:xfrm>
            <a:off x="6917380" y="31060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31520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46760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072198" y="225863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499185" y="2530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303579" y="22983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956385" y="241702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547686" y="22737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7620000" y="19211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775937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791177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288606" y="189753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8184451" y="216587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70820" y="2107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7036727" y="19732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787053" y="24790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8016811" y="204258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Multiply 268"/>
          <p:cNvSpPr/>
          <p:nvPr/>
        </p:nvSpPr>
        <p:spPr>
          <a:xfrm>
            <a:off x="7707650" y="30319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Multiply 269"/>
          <p:cNvSpPr/>
          <p:nvPr/>
        </p:nvSpPr>
        <p:spPr>
          <a:xfrm>
            <a:off x="6714744" y="167838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Multiply 270"/>
          <p:cNvSpPr/>
          <p:nvPr/>
        </p:nvSpPr>
        <p:spPr>
          <a:xfrm>
            <a:off x="76962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Multiply 271"/>
          <p:cNvSpPr/>
          <p:nvPr/>
        </p:nvSpPr>
        <p:spPr>
          <a:xfrm>
            <a:off x="7932097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Multiply 272"/>
          <p:cNvSpPr/>
          <p:nvPr/>
        </p:nvSpPr>
        <p:spPr>
          <a:xfrm>
            <a:off x="7855897" y="27427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Multiply 273"/>
          <p:cNvSpPr/>
          <p:nvPr/>
        </p:nvSpPr>
        <p:spPr>
          <a:xfrm>
            <a:off x="7991381" y="30012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Multiply 274"/>
          <p:cNvSpPr/>
          <p:nvPr/>
        </p:nvSpPr>
        <p:spPr>
          <a:xfrm>
            <a:off x="8028469" y="27554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7534656" y="142306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7396124" y="12752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8067581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325081" y="193358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219981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7927373" y="13851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8211675" y="13188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7726205" y="12747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Multiply 283"/>
          <p:cNvSpPr/>
          <p:nvPr/>
        </p:nvSpPr>
        <p:spPr>
          <a:xfrm>
            <a:off x="7391400" y="23275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581476" y="1310772"/>
            <a:ext cx="1888459" cy="23002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reeform 289"/>
          <p:cNvSpPr/>
          <p:nvPr/>
        </p:nvSpPr>
        <p:spPr>
          <a:xfrm>
            <a:off x="4100590" y="1113537"/>
            <a:ext cx="1532115" cy="1653441"/>
          </a:xfrm>
          <a:custGeom>
            <a:avLst/>
            <a:gdLst>
              <a:gd name="connsiteX0" fmla="*/ 410451 w 1532115"/>
              <a:gd name="connsiteY0" fmla="*/ 0 h 1240081"/>
              <a:gd name="connsiteX1" fmla="*/ 2019 w 1532115"/>
              <a:gd name="connsiteY1" fmla="*/ 743712 h 1240081"/>
              <a:gd name="connsiteX2" fmla="*/ 282435 w 1532115"/>
              <a:gd name="connsiteY2" fmla="*/ 1176528 h 1240081"/>
              <a:gd name="connsiteX3" fmla="*/ 904227 w 1532115"/>
              <a:gd name="connsiteY3" fmla="*/ 1200912 h 1240081"/>
              <a:gd name="connsiteX4" fmla="*/ 1532115 w 1532115"/>
              <a:gd name="connsiteY4" fmla="*/ 822960 h 124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115" h="1240081">
                <a:moveTo>
                  <a:pt x="410451" y="0"/>
                </a:moveTo>
                <a:cubicBezTo>
                  <a:pt x="216903" y="273812"/>
                  <a:pt x="23355" y="547624"/>
                  <a:pt x="2019" y="743712"/>
                </a:cubicBezTo>
                <a:cubicBezTo>
                  <a:pt x="-19317" y="939800"/>
                  <a:pt x="132067" y="1100328"/>
                  <a:pt x="282435" y="1176528"/>
                </a:cubicBezTo>
                <a:cubicBezTo>
                  <a:pt x="432803" y="1252728"/>
                  <a:pt x="695947" y="1259840"/>
                  <a:pt x="904227" y="1200912"/>
                </a:cubicBezTo>
                <a:cubicBezTo>
                  <a:pt x="1112507" y="1141984"/>
                  <a:pt x="1402067" y="900176"/>
                  <a:pt x="1532115" y="82296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1331976" y="24946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4383403" y="25107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7189127" y="254680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8"/>
          <p:cNvSpPr/>
          <p:nvPr/>
        </p:nvSpPr>
        <p:spPr>
          <a:xfrm>
            <a:off x="6941100" y="1251712"/>
            <a:ext cx="1514053" cy="1479720"/>
          </a:xfrm>
          <a:custGeom>
            <a:avLst/>
            <a:gdLst>
              <a:gd name="connsiteX0" fmla="*/ 361909 w 1514053"/>
              <a:gd name="connsiteY0" fmla="*/ 0 h 1109790"/>
              <a:gd name="connsiteX1" fmla="*/ 294853 w 1514053"/>
              <a:gd name="connsiteY1" fmla="*/ 280416 h 1109790"/>
              <a:gd name="connsiteX2" fmla="*/ 404581 w 1514053"/>
              <a:gd name="connsiteY2" fmla="*/ 414528 h 1109790"/>
              <a:gd name="connsiteX3" fmla="*/ 227797 w 1514053"/>
              <a:gd name="connsiteY3" fmla="*/ 518160 h 1109790"/>
              <a:gd name="connsiteX4" fmla="*/ 2245 w 1514053"/>
              <a:gd name="connsiteY4" fmla="*/ 499872 h 1109790"/>
              <a:gd name="connsiteX5" fmla="*/ 124165 w 1514053"/>
              <a:gd name="connsiteY5" fmla="*/ 957072 h 1109790"/>
              <a:gd name="connsiteX6" fmla="*/ 319237 w 1514053"/>
              <a:gd name="connsiteY6" fmla="*/ 1109472 h 1109790"/>
              <a:gd name="connsiteX7" fmla="*/ 404581 w 1514053"/>
              <a:gd name="connsiteY7" fmla="*/ 926592 h 1109790"/>
              <a:gd name="connsiteX8" fmla="*/ 514309 w 1514053"/>
              <a:gd name="connsiteY8" fmla="*/ 780288 h 1109790"/>
              <a:gd name="connsiteX9" fmla="*/ 611845 w 1514053"/>
              <a:gd name="connsiteY9" fmla="*/ 877824 h 1109790"/>
              <a:gd name="connsiteX10" fmla="*/ 471637 w 1514053"/>
              <a:gd name="connsiteY10" fmla="*/ 1030224 h 1109790"/>
              <a:gd name="connsiteX11" fmla="*/ 697189 w 1514053"/>
              <a:gd name="connsiteY11" fmla="*/ 1103376 h 1109790"/>
              <a:gd name="connsiteX12" fmla="*/ 983701 w 1514053"/>
              <a:gd name="connsiteY12" fmla="*/ 1011936 h 1109790"/>
              <a:gd name="connsiteX13" fmla="*/ 1184869 w 1514053"/>
              <a:gd name="connsiteY13" fmla="*/ 1005840 h 1109790"/>
              <a:gd name="connsiteX14" fmla="*/ 1514053 w 1514053"/>
              <a:gd name="connsiteY14" fmla="*/ 621792 h 110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14053" h="1109790">
                <a:moveTo>
                  <a:pt x="361909" y="0"/>
                </a:moveTo>
                <a:cubicBezTo>
                  <a:pt x="324825" y="105664"/>
                  <a:pt x="287741" y="211328"/>
                  <a:pt x="294853" y="280416"/>
                </a:cubicBezTo>
                <a:cubicBezTo>
                  <a:pt x="301965" y="349504"/>
                  <a:pt x="415757" y="374904"/>
                  <a:pt x="404581" y="414528"/>
                </a:cubicBezTo>
                <a:cubicBezTo>
                  <a:pt x="393405" y="454152"/>
                  <a:pt x="294853" y="503936"/>
                  <a:pt x="227797" y="518160"/>
                </a:cubicBezTo>
                <a:cubicBezTo>
                  <a:pt x="160741" y="532384"/>
                  <a:pt x="19517" y="426720"/>
                  <a:pt x="2245" y="499872"/>
                </a:cubicBezTo>
                <a:cubicBezTo>
                  <a:pt x="-15027" y="573024"/>
                  <a:pt x="71333" y="855472"/>
                  <a:pt x="124165" y="957072"/>
                </a:cubicBezTo>
                <a:cubicBezTo>
                  <a:pt x="176997" y="1058672"/>
                  <a:pt x="272501" y="1114552"/>
                  <a:pt x="319237" y="1109472"/>
                </a:cubicBezTo>
                <a:cubicBezTo>
                  <a:pt x="365973" y="1104392"/>
                  <a:pt x="372069" y="981456"/>
                  <a:pt x="404581" y="926592"/>
                </a:cubicBezTo>
                <a:cubicBezTo>
                  <a:pt x="437093" y="871728"/>
                  <a:pt x="479765" y="788416"/>
                  <a:pt x="514309" y="780288"/>
                </a:cubicBezTo>
                <a:cubicBezTo>
                  <a:pt x="548853" y="772160"/>
                  <a:pt x="618957" y="836168"/>
                  <a:pt x="611845" y="877824"/>
                </a:cubicBezTo>
                <a:cubicBezTo>
                  <a:pt x="604733" y="919480"/>
                  <a:pt x="457413" y="992632"/>
                  <a:pt x="471637" y="1030224"/>
                </a:cubicBezTo>
                <a:cubicBezTo>
                  <a:pt x="485861" y="1067816"/>
                  <a:pt x="611845" y="1106424"/>
                  <a:pt x="697189" y="1103376"/>
                </a:cubicBezTo>
                <a:cubicBezTo>
                  <a:pt x="782533" y="1100328"/>
                  <a:pt x="902421" y="1028192"/>
                  <a:pt x="983701" y="1011936"/>
                </a:cubicBezTo>
                <a:cubicBezTo>
                  <a:pt x="1064981" y="995680"/>
                  <a:pt x="1096477" y="1070864"/>
                  <a:pt x="1184869" y="1005840"/>
                </a:cubicBezTo>
                <a:cubicBezTo>
                  <a:pt x="1273261" y="940816"/>
                  <a:pt x="1436837" y="685800"/>
                  <a:pt x="1514053" y="6217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3154624" y="5336282"/>
            <a:ext cx="259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NZ" dirty="0" smtClean="0"/>
          </a:p>
          <a:p>
            <a:pPr algn="ctr"/>
            <a:r>
              <a:rPr lang="en-NZ" dirty="0" smtClean="0"/>
              <a:t>Just right</a:t>
            </a:r>
          </a:p>
          <a:p>
            <a:pPr algn="ctr"/>
            <a:r>
              <a:rPr lang="en-NZ" dirty="0"/>
              <a:t>(</a:t>
            </a:r>
            <a:r>
              <a:rPr lang="en-NZ" dirty="0" smtClean="0"/>
              <a:t>Optimal bias/variance</a:t>
            </a:r>
          </a:p>
          <a:p>
            <a:pPr algn="ctr"/>
            <a:r>
              <a:rPr lang="en-NZ" dirty="0" smtClean="0"/>
              <a:t>i.e. Optimal fitting)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616537" y="5682734"/>
            <a:ext cx="250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Underfitting</a:t>
            </a:r>
            <a:endParaRPr lang="en-NZ" dirty="0" smtClean="0"/>
          </a:p>
          <a:p>
            <a:pPr algn="ctr"/>
            <a:r>
              <a:rPr lang="en-NZ" dirty="0" smtClean="0"/>
              <a:t>(High bias, low variance)</a:t>
            </a:r>
            <a:endParaRPr lang="en-US" dirty="0"/>
          </a:p>
        </p:txBody>
      </p:sp>
      <p:pic>
        <p:nvPicPr>
          <p:cNvPr id="287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45" y="64914"/>
            <a:ext cx="1179701" cy="10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6254652" y="5716826"/>
            <a:ext cx="258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Overfitting</a:t>
            </a:r>
            <a:endParaRPr lang="en-NZ" dirty="0" smtClean="0"/>
          </a:p>
          <a:p>
            <a:pPr algn="ctr"/>
            <a:r>
              <a:rPr lang="en-NZ" dirty="0" smtClean="0"/>
              <a:t>(High variance, low bias)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7143656" y="43689"/>
                <a:ext cx="1226040" cy="442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N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2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NZ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2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sz="1200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55" y="32766"/>
                <a:ext cx="1226041" cy="44230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Underfitting</a:t>
            </a:r>
            <a:r>
              <a:rPr lang="en-US" sz="2400" b="1" dirty="0" smtClean="0"/>
              <a:t> (low variance, high bias) example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29428" y="1391777"/>
            <a:ext cx="8773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0528" y="3719307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52035" y="174251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2441" y="4014647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Once parameters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are fitted to some set of data (training set), the error of the parameters as measured on that data, the training error </a:t>
                </a:r>
                <a14:m>
                  <m:oMath xmlns:m="http://schemas.openxmlformats.org/officeDocument/2006/math">
                    <m:r>
                      <a:rPr lang="en-NZ" sz="2800" b="0" i="1" smtClean="0">
                        <a:latin typeface="Cambria Math"/>
                      </a:rPr>
                      <m:t>𝐽</m:t>
                    </m:r>
                    <m:r>
                      <a:rPr lang="en-NZ" sz="2800" b="0" i="1" smtClean="0">
                        <a:latin typeface="Cambria Math"/>
                      </a:rPr>
                      <m:t>(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is likely to be similar to the actual generalization error (test error). But both will be high.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2621" t="-1382" r="-196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653810"/>
              </p:ext>
            </p:extLst>
          </p:nvPr>
        </p:nvGraphicFramePr>
        <p:xfrm>
          <a:off x="788231" y="1051513"/>
          <a:ext cx="2517223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575" y="6330395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 </a:t>
            </a:r>
            <a:r>
              <a:rPr lang="en-US" sz="1600" b="1" dirty="0"/>
              <a:t>generalization error</a:t>
            </a:r>
            <a:r>
              <a:rPr lang="en-US" sz="1600" dirty="0"/>
              <a:t> of a </a:t>
            </a:r>
            <a:r>
              <a:rPr lang="en-US" sz="1600" dirty="0" smtClean="0"/>
              <a:t>model </a:t>
            </a:r>
            <a:r>
              <a:rPr lang="en-US" sz="1600" dirty="0"/>
              <a:t>is a </a:t>
            </a:r>
            <a:r>
              <a:rPr lang="en-US" sz="1600" dirty="0" smtClean="0"/>
              <a:t>measure of </a:t>
            </a:r>
            <a:r>
              <a:rPr lang="en-US" sz="1600" dirty="0"/>
              <a:t>how well a </a:t>
            </a:r>
            <a:r>
              <a:rPr lang="en-US" sz="1600" dirty="0" smtClean="0"/>
              <a:t>learned model </a:t>
            </a:r>
            <a:r>
              <a:rPr lang="en-US" sz="1600" dirty="0"/>
              <a:t>generalizes to unseen 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7178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57837" y="4412317"/>
                <a:ext cx="12796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37" y="3309238"/>
                <a:ext cx="1322926" cy="362984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Overfitting</a:t>
            </a:r>
            <a:r>
              <a:rPr lang="en-US" sz="2400" b="1" dirty="0" smtClean="0"/>
              <a:t> (low bias, high variance) example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29428" y="1391777"/>
            <a:ext cx="8773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0528" y="3719307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52035" y="174251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2441" y="4014647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" y="4425593"/>
            <a:ext cx="2709263" cy="756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Once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 …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are fitted to some set of data (training set), the error of the parameters as measured on that data, the training error </a:t>
                </a:r>
                <a14:m>
                  <m:oMath xmlns:m="http://schemas.openxmlformats.org/officeDocument/2006/math">
                    <m:r>
                      <a:rPr lang="en-NZ" sz="2800" i="1">
                        <a:latin typeface="Cambria Math"/>
                      </a:rPr>
                      <m:t>𝐽</m:t>
                    </m:r>
                    <m:r>
                      <a:rPr lang="en-NZ" sz="2800" i="1">
                        <a:latin typeface="Cambria Math"/>
                      </a:rPr>
                      <m:t>(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likely to be lower than the actual generalization error (test error).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2621" t="-1382" r="-196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553291"/>
              </p:ext>
            </p:extLst>
          </p:nvPr>
        </p:nvGraphicFramePr>
        <p:xfrm>
          <a:off x="788231" y="1051513"/>
          <a:ext cx="2517223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Freeform 12"/>
          <p:cNvSpPr/>
          <p:nvPr/>
        </p:nvSpPr>
        <p:spPr>
          <a:xfrm>
            <a:off x="800100" y="1485901"/>
            <a:ext cx="2419350" cy="2482292"/>
          </a:xfrm>
          <a:custGeom>
            <a:avLst/>
            <a:gdLst>
              <a:gd name="connsiteX0" fmla="*/ 0 w 2419350"/>
              <a:gd name="connsiteY0" fmla="*/ 1562100 h 1861719"/>
              <a:gd name="connsiteX1" fmla="*/ 266700 w 2419350"/>
              <a:gd name="connsiteY1" fmla="*/ 1857375 h 1861719"/>
              <a:gd name="connsiteX2" fmla="*/ 295275 w 2419350"/>
              <a:gd name="connsiteY2" fmla="*/ 1362075 h 1861719"/>
              <a:gd name="connsiteX3" fmla="*/ 495300 w 2419350"/>
              <a:gd name="connsiteY3" fmla="*/ 1104900 h 1861719"/>
              <a:gd name="connsiteX4" fmla="*/ 704850 w 2419350"/>
              <a:gd name="connsiteY4" fmla="*/ 590550 h 1861719"/>
              <a:gd name="connsiteX5" fmla="*/ 1381125 w 2419350"/>
              <a:gd name="connsiteY5" fmla="*/ 371475 h 1861719"/>
              <a:gd name="connsiteX6" fmla="*/ 2257425 w 2419350"/>
              <a:gd name="connsiteY6" fmla="*/ 247650 h 1861719"/>
              <a:gd name="connsiteX7" fmla="*/ 2419350 w 2419350"/>
              <a:gd name="connsiteY7" fmla="*/ 0 h 186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350" h="1861719">
                <a:moveTo>
                  <a:pt x="0" y="1562100"/>
                </a:moveTo>
                <a:cubicBezTo>
                  <a:pt x="108743" y="1726406"/>
                  <a:pt x="217487" y="1890713"/>
                  <a:pt x="266700" y="1857375"/>
                </a:cubicBezTo>
                <a:cubicBezTo>
                  <a:pt x="315913" y="1824037"/>
                  <a:pt x="257175" y="1487488"/>
                  <a:pt x="295275" y="1362075"/>
                </a:cubicBezTo>
                <a:cubicBezTo>
                  <a:pt x="333375" y="1236662"/>
                  <a:pt x="427038" y="1233487"/>
                  <a:pt x="495300" y="1104900"/>
                </a:cubicBezTo>
                <a:cubicBezTo>
                  <a:pt x="563562" y="976313"/>
                  <a:pt x="557213" y="712787"/>
                  <a:pt x="704850" y="590550"/>
                </a:cubicBezTo>
                <a:cubicBezTo>
                  <a:pt x="852488" y="468312"/>
                  <a:pt x="1122363" y="428625"/>
                  <a:pt x="1381125" y="371475"/>
                </a:cubicBezTo>
                <a:cubicBezTo>
                  <a:pt x="1639887" y="314325"/>
                  <a:pt x="2084388" y="309562"/>
                  <a:pt x="2257425" y="247650"/>
                </a:cubicBezTo>
                <a:cubicBezTo>
                  <a:pt x="2430463" y="185737"/>
                  <a:pt x="2378075" y="47625"/>
                  <a:pt x="24193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" y="6125408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 </a:t>
            </a:r>
            <a:r>
              <a:rPr lang="en-US" sz="1600" b="1" dirty="0"/>
              <a:t>generalization error</a:t>
            </a:r>
            <a:r>
              <a:rPr lang="en-US" sz="1600" dirty="0"/>
              <a:t> of a </a:t>
            </a:r>
            <a:r>
              <a:rPr lang="en-US" sz="1600" dirty="0" smtClean="0"/>
              <a:t>model </a:t>
            </a:r>
            <a:r>
              <a:rPr lang="en-US" sz="1600" dirty="0"/>
              <a:t>is a </a:t>
            </a:r>
            <a:r>
              <a:rPr lang="en-US" sz="1600" dirty="0" smtClean="0"/>
              <a:t>measure of </a:t>
            </a:r>
            <a:r>
              <a:rPr lang="en-US" sz="1600" dirty="0"/>
              <a:t>how well a learned model generalizes to unseen data</a:t>
            </a:r>
          </a:p>
        </p:txBody>
      </p:sp>
    </p:spTree>
    <p:extLst>
      <p:ext uri="{BB962C8B-B14F-4D97-AF65-F5344CB8AC3E}">
        <p14:creationId xmlns:p14="http://schemas.microsoft.com/office/powerpoint/2010/main" val="2019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564" y="1947382"/>
                <a:ext cx="308263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1460536"/>
                <a:ext cx="3082636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5128" y="2717800"/>
            <a:ext cx="2973872" cy="276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NZ" sz="3600" dirty="0" smtClean="0"/>
              <a:t>The error of any machine learning model is composed of 2 parts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3048000"/>
                <a:ext cx="663136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4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4400" b="0" i="1" smtClean="0">
                          <a:latin typeface="Cambria Math"/>
                        </a:rPr>
                        <m:t>=</m:t>
                      </m:r>
                      <m:r>
                        <a:rPr lang="en-NZ" sz="4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4400" b="0" i="1" smtClean="0">
                          <a:latin typeface="Cambria Math"/>
                        </a:rPr>
                        <m:t>+</m:t>
                      </m:r>
                      <m:r>
                        <a:rPr lang="en-NZ" sz="44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000"/>
                <a:ext cx="6631367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03565" y="3022601"/>
            <a:ext cx="3642680" cy="2216729"/>
          </a:xfrm>
          <a:custGeom>
            <a:avLst/>
            <a:gdLst>
              <a:gd name="connsiteX0" fmla="*/ 0 w 3051959"/>
              <a:gd name="connsiteY0" fmla="*/ 1662547 h 1662547"/>
              <a:gd name="connsiteX1" fmla="*/ 1543792 w 3051959"/>
              <a:gd name="connsiteY1" fmla="*/ 2 h 1662547"/>
              <a:gd name="connsiteX2" fmla="*/ 3051959 w 3051959"/>
              <a:gd name="connsiteY2" fmla="*/ 1650672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959" h="1662547">
                <a:moveTo>
                  <a:pt x="0" y="1662547"/>
                </a:moveTo>
                <a:cubicBezTo>
                  <a:pt x="517566" y="832264"/>
                  <a:pt x="1035132" y="1981"/>
                  <a:pt x="1543792" y="2"/>
                </a:cubicBezTo>
                <a:cubicBezTo>
                  <a:pt x="2052452" y="-1977"/>
                  <a:pt x="2719450" y="1361706"/>
                  <a:pt x="3051959" y="16506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0644" y="1803400"/>
                <a:ext cx="38232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1352550"/>
                <a:ext cx="38232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4380" y="1880717"/>
                <a:ext cx="48900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" y="1410538"/>
                <a:ext cx="48900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20" y="2717801"/>
            <a:ext cx="3519055" cy="2637409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1159" y="1870649"/>
                <a:ext cx="411480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9" y="1402987"/>
                <a:ext cx="4114800" cy="40357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564" y="1947382"/>
                <a:ext cx="308263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1460536"/>
                <a:ext cx="3082636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5128" y="2717800"/>
            <a:ext cx="2973872" cy="276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6600" y="2006601"/>
                <a:ext cx="25494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2° of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04950"/>
                <a:ext cx="2549416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718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2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03565" y="3022601"/>
            <a:ext cx="3642680" cy="2216729"/>
          </a:xfrm>
          <a:custGeom>
            <a:avLst/>
            <a:gdLst>
              <a:gd name="connsiteX0" fmla="*/ 0 w 3051959"/>
              <a:gd name="connsiteY0" fmla="*/ 1662547 h 1662547"/>
              <a:gd name="connsiteX1" fmla="*/ 1543792 w 3051959"/>
              <a:gd name="connsiteY1" fmla="*/ 2 h 1662547"/>
              <a:gd name="connsiteX2" fmla="*/ 3051959 w 3051959"/>
              <a:gd name="connsiteY2" fmla="*/ 1650672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959" h="1662547">
                <a:moveTo>
                  <a:pt x="0" y="1662547"/>
                </a:moveTo>
                <a:cubicBezTo>
                  <a:pt x="517566" y="832264"/>
                  <a:pt x="1035132" y="1981"/>
                  <a:pt x="1543792" y="2"/>
                </a:cubicBezTo>
                <a:cubicBezTo>
                  <a:pt x="2052452" y="-1977"/>
                  <a:pt x="2719450" y="1361706"/>
                  <a:pt x="3051959" y="16506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0644" y="1803400"/>
                <a:ext cx="38232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1352550"/>
                <a:ext cx="38232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2400" y="1864357"/>
                <a:ext cx="29326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3°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398267"/>
                <a:ext cx="293266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416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4380" y="1880717"/>
                <a:ext cx="48900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" y="1410538"/>
                <a:ext cx="48900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y 26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155" y="1877321"/>
                <a:ext cx="29954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>
                    <a:solidFill>
                      <a:srgbClr val="FF0000"/>
                    </a:solidFill>
                  </a:rPr>
                  <a:t>model 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4°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407990"/>
                <a:ext cx="298100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13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7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1159" y="1870649"/>
                <a:ext cx="411480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9" y="1402987"/>
                <a:ext cx="4114800" cy="40357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53200" y="36750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765155" y="1877321"/>
                <a:ext cx="32475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5°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NZ" sz="14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4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407990"/>
                <a:ext cx="329404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556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5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53200" y="34290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05800" y="24130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65154" y="1803401"/>
                <a:ext cx="29570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n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352550"/>
                <a:ext cx="301794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06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Bias and Variance: A tentative visualization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572000" cy="5257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NZ" b="0" dirty="0" smtClean="0">
                    <a:latin typeface="Cambria Math"/>
                  </a:rPr>
                  <a:t>Regression problem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NZ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NZ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b="0" i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NZ" b="0" dirty="0" smtClean="0">
                    <a:ea typeface="Cambria Math"/>
                  </a:rPr>
                  <a:t>a data generation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Z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NZ" dirty="0">
                    <a:ea typeface="Cambria Math"/>
                  </a:rPr>
                  <a:t>In real life problems you don’t know</a:t>
                </a:r>
                <a14:m>
                  <m:oMath xmlns:m="http://schemas.openxmlformats.org/officeDocument/2006/math">
                    <m:r>
                      <a:rPr lang="en-NZ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NZ" dirty="0">
                  <a:solidFill>
                    <a:srgbClr val="0066FF"/>
                  </a:solidFill>
                  <a:ea typeface="Cambria Math"/>
                </a:endParaRPr>
              </a:p>
              <a:p>
                <a:r>
                  <a:rPr lang="en-NZ" dirty="0" smtClean="0"/>
                  <a:t>N=2 (training examples)</a:t>
                </a:r>
              </a:p>
              <a:p>
                <a:r>
                  <a:rPr lang="en-NZ" dirty="0" smtClean="0"/>
                  <a:t>Comparing the ability of two models to learn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𝑓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(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𝑥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NZ" dirty="0" smtClean="0">
                  <a:solidFill>
                    <a:srgbClr val="0066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NZ" b="0" baseline="-25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NZ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NZ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NZ" baseline="-25000" dirty="0" smtClean="0">
                  <a:ea typeface="Cambria Math"/>
                </a:endParaRPr>
              </a:p>
              <a:p>
                <a:r>
                  <a:rPr lang="en-NZ" dirty="0" smtClean="0">
                    <a:ea typeface="Cambria Math"/>
                  </a:rPr>
                  <a:t>Which one is better,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NZ" dirty="0" smtClean="0">
                    <a:ea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NZ" dirty="0" smtClean="0">
                    <a:ea typeface="Cambria Math"/>
                  </a:rPr>
                  <a:t>?</a:t>
                </a:r>
                <a:endParaRPr lang="en-NZ" dirty="0">
                  <a:ea typeface="Cambria Math"/>
                </a:endParaRPr>
              </a:p>
              <a:p>
                <a:pPr lvl="1"/>
                <a:endParaRPr lang="en-NZ" b="0" dirty="0" smtClean="0">
                  <a:ea typeface="Cambria Math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572000" cy="5257799"/>
              </a:xfrm>
              <a:blipFill rotWithShape="1">
                <a:blip r:embed="rId2"/>
                <a:stretch>
                  <a:fillRect l="-2133" t="-2668" r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16" y="6386007"/>
            <a:ext cx="3333750" cy="2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0225"/>
            <a:ext cx="3219450" cy="4343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32320" y="3429000"/>
            <a:ext cx="76200" cy="152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9880" y="2971800"/>
            <a:ext cx="76200" cy="152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41"/>
          <a:stretch/>
        </p:blipFill>
        <p:spPr>
          <a:xfrm>
            <a:off x="1066800" y="959087"/>
            <a:ext cx="6096000" cy="583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163"/>
            <a:ext cx="9144000" cy="1020763"/>
          </a:xfrm>
        </p:spPr>
        <p:txBody>
          <a:bodyPr>
            <a:normAutofit/>
          </a:bodyPr>
          <a:lstStyle/>
          <a:p>
            <a:r>
              <a:rPr lang="en-NZ" sz="3600" dirty="0" err="1" smtClean="0"/>
              <a:t>Overfitting</a:t>
            </a:r>
            <a:r>
              <a:rPr lang="en-NZ" sz="3600" dirty="0" smtClean="0"/>
              <a:t> implies bad generalization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38757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err="1" smtClean="0"/>
              <a:t>Overfitting</a:t>
            </a:r>
            <a:r>
              <a:rPr lang="en-NZ" sz="1400" dirty="0" smtClean="0"/>
              <a:t>=</a:t>
            </a:r>
            <a:r>
              <a:rPr lang="en-NZ" sz="1400" dirty="0" err="1" smtClean="0"/>
              <a:t>E</a:t>
            </a:r>
            <a:r>
              <a:rPr lang="en-NZ" sz="1400" baseline="-25000" dirty="0" err="1" smtClean="0"/>
              <a:t>train</a:t>
            </a:r>
            <a:r>
              <a:rPr lang="en-NZ" sz="1400" dirty="0" smtClean="0"/>
              <a:t> low, </a:t>
            </a:r>
            <a:r>
              <a:rPr lang="en-NZ" sz="1400" dirty="0" err="1" smtClean="0"/>
              <a:t>E</a:t>
            </a:r>
            <a:r>
              <a:rPr lang="en-NZ" sz="1400" baseline="-25000" dirty="0" err="1" smtClean="0"/>
              <a:t>test</a:t>
            </a:r>
            <a:r>
              <a:rPr lang="en-NZ" sz="1400" dirty="0" smtClean="0"/>
              <a:t> high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4246602"/>
            <a:ext cx="1371599" cy="83099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CC00"/>
                </a:solidFill>
              </a:rPr>
              <a:t>Amount of </a:t>
            </a:r>
            <a:r>
              <a:rPr lang="en-NZ" sz="1200" dirty="0" err="1" smtClean="0">
                <a:solidFill>
                  <a:srgbClr val="00CC00"/>
                </a:solidFill>
              </a:rPr>
              <a:t>overfitting</a:t>
            </a:r>
            <a:r>
              <a:rPr lang="en-NZ" sz="1200" dirty="0" smtClean="0">
                <a:solidFill>
                  <a:srgbClr val="00CC00"/>
                </a:solidFill>
              </a:rPr>
              <a:t> for given model complexity</a:t>
            </a:r>
            <a:endParaRPr lang="en-US" sz="1200" dirty="0">
              <a:solidFill>
                <a:srgbClr val="00CC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57543" y="4038602"/>
            <a:ext cx="1744" cy="1523999"/>
          </a:xfrm>
          <a:prstGeom prst="line">
            <a:avLst/>
          </a:prstGeom>
          <a:ln w="41275">
            <a:solidFill>
              <a:srgbClr val="00C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57543" y="5765800"/>
            <a:ext cx="1744" cy="304800"/>
          </a:xfrm>
          <a:prstGeom prst="line">
            <a:avLst/>
          </a:prstGeom>
          <a:ln w="412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46482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3429000"/>
            <a:ext cx="10668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5911" y="3178492"/>
            <a:ext cx="10668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2201" y="2554043"/>
                <a:ext cx="63914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𝑡𝑒𝑠𝑡</m:t>
                      </m:r>
                    </m:oMath>
                  </m:oMathPara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15532"/>
                <a:ext cx="639149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0800" y="5156200"/>
                <a:ext cx="72404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𝐸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</a:rPr>
                        <m:t>𝑡𝑟𝑎𝑖𝑛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867150"/>
                <a:ext cx="724044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/>
          <p:cNvSpPr>
            <a:spLocks noChangeShapeType="1"/>
          </p:cNvSpPr>
          <p:nvPr/>
        </p:nvSpPr>
        <p:spPr bwMode="auto">
          <a:xfrm flipH="1">
            <a:off x="1295400" y="2293779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2"/>
          <p:cNvSpPr>
            <a:spLocks noChangeShapeType="1"/>
          </p:cNvSpPr>
          <p:nvPr/>
        </p:nvSpPr>
        <p:spPr bwMode="auto">
          <a:xfrm>
            <a:off x="1295400" y="4732179"/>
            <a:ext cx="281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85650" y="319318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Expected Error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9016" y="4866957"/>
            <a:ext cx="29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Number of Training Points, N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44168" y="3125037"/>
            <a:ext cx="2618232" cy="396070"/>
          </a:xfrm>
          <a:custGeom>
            <a:avLst/>
            <a:gdLst>
              <a:gd name="connsiteX0" fmla="*/ 0 w 2414016"/>
              <a:gd name="connsiteY0" fmla="*/ 292608 h 292608"/>
              <a:gd name="connsiteX1" fmla="*/ 573024 w 2414016"/>
              <a:gd name="connsiteY1" fmla="*/ 121920 h 292608"/>
              <a:gd name="connsiteX2" fmla="*/ 2414016 w 2414016"/>
              <a:gd name="connsiteY2" fmla="*/ 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4016" h="292608">
                <a:moveTo>
                  <a:pt x="0" y="292608"/>
                </a:moveTo>
                <a:cubicBezTo>
                  <a:pt x="85344" y="231648"/>
                  <a:pt x="170688" y="170688"/>
                  <a:pt x="573024" y="121920"/>
                </a:cubicBezTo>
                <a:cubicBezTo>
                  <a:pt x="975360" y="73152"/>
                  <a:pt x="2019808" y="6096"/>
                  <a:pt x="241401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1322832" y="2516663"/>
            <a:ext cx="2618232" cy="608373"/>
          </a:xfrm>
          <a:custGeom>
            <a:avLst/>
            <a:gdLst>
              <a:gd name="connsiteX0" fmla="*/ 0 w 2414016"/>
              <a:gd name="connsiteY0" fmla="*/ 292608 h 292608"/>
              <a:gd name="connsiteX1" fmla="*/ 573024 w 2414016"/>
              <a:gd name="connsiteY1" fmla="*/ 121920 h 292608"/>
              <a:gd name="connsiteX2" fmla="*/ 2414016 w 2414016"/>
              <a:gd name="connsiteY2" fmla="*/ 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4016" h="292608">
                <a:moveTo>
                  <a:pt x="0" y="292608"/>
                </a:moveTo>
                <a:cubicBezTo>
                  <a:pt x="85344" y="231648"/>
                  <a:pt x="170688" y="170688"/>
                  <a:pt x="573024" y="121920"/>
                </a:cubicBezTo>
                <a:cubicBezTo>
                  <a:pt x="975360" y="73152"/>
                  <a:pt x="2019808" y="6096"/>
                  <a:pt x="24140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9884" y="32037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0000FF"/>
                </a:solidFill>
              </a:rPr>
              <a:t>E</a:t>
            </a:r>
            <a:r>
              <a:rPr lang="en-NZ" b="1" baseline="-25000" dirty="0" err="1" smtClean="0">
                <a:solidFill>
                  <a:srgbClr val="0000FF"/>
                </a:solidFill>
              </a:rPr>
              <a:t>train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23648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FF0000"/>
                </a:solidFill>
              </a:rPr>
              <a:t>E</a:t>
            </a:r>
            <a:r>
              <a:rPr lang="en-NZ" b="1" baseline="-25000" dirty="0" err="1" smtClean="0">
                <a:solidFill>
                  <a:srgbClr val="FF0000"/>
                </a:solidFill>
              </a:rPr>
              <a:t>test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 flipH="1">
            <a:off x="5666232" y="2230787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>
            <a:off x="5666232" y="4669187"/>
            <a:ext cx="281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185182" y="313019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Expected Error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9848" y="4803965"/>
            <a:ext cx="29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Number of Training Points, 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71232" y="41837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0000FF"/>
                </a:solidFill>
              </a:rPr>
              <a:t>E</a:t>
            </a:r>
            <a:r>
              <a:rPr lang="en-NZ" b="1" baseline="-25000" dirty="0" err="1" smtClean="0">
                <a:solidFill>
                  <a:srgbClr val="0000FF"/>
                </a:solidFill>
              </a:rPr>
              <a:t>train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FF0000"/>
                </a:solidFill>
              </a:rPr>
              <a:t>E</a:t>
            </a:r>
            <a:r>
              <a:rPr lang="en-NZ" b="1" baseline="-25000" dirty="0" err="1" smtClean="0">
                <a:solidFill>
                  <a:srgbClr val="FF0000"/>
                </a:solidFill>
              </a:rPr>
              <a:t>test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15000" y="4241800"/>
            <a:ext cx="2636520" cy="349155"/>
          </a:xfrm>
          <a:custGeom>
            <a:avLst/>
            <a:gdLst>
              <a:gd name="connsiteX0" fmla="*/ 0 w 2340864"/>
              <a:gd name="connsiteY0" fmla="*/ 451104 h 451104"/>
              <a:gd name="connsiteX1" fmla="*/ 999744 w 2340864"/>
              <a:gd name="connsiteY1" fmla="*/ 134112 h 451104"/>
              <a:gd name="connsiteX2" fmla="*/ 2340864 w 2340864"/>
              <a:gd name="connsiteY2" fmla="*/ 0 h 4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864" h="451104">
                <a:moveTo>
                  <a:pt x="0" y="451104"/>
                </a:moveTo>
                <a:cubicBezTo>
                  <a:pt x="304800" y="330200"/>
                  <a:pt x="609600" y="209296"/>
                  <a:pt x="999744" y="134112"/>
                </a:cubicBezTo>
                <a:cubicBezTo>
                  <a:pt x="1389888" y="58928"/>
                  <a:pt x="2013712" y="36576"/>
                  <a:pt x="2340864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6400" y="537833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Simple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52388" y="5378335"/>
            <a:ext cx="23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Complex Model</a:t>
            </a:r>
            <a:endParaRPr lang="en-US" sz="2400" b="1" dirty="0"/>
          </a:p>
        </p:txBody>
      </p:sp>
      <p:sp>
        <p:nvSpPr>
          <p:cNvPr id="3" name="Freeform 2"/>
          <p:cNvSpPr/>
          <p:nvPr/>
        </p:nvSpPr>
        <p:spPr>
          <a:xfrm>
            <a:off x="5882413" y="1600200"/>
            <a:ext cx="2470245" cy="1801400"/>
          </a:xfrm>
          <a:custGeom>
            <a:avLst/>
            <a:gdLst>
              <a:gd name="connsiteX0" fmla="*/ 0 w 2470245"/>
              <a:gd name="connsiteY0" fmla="*/ 0 h 1647346"/>
              <a:gd name="connsiteX1" fmla="*/ 307075 w 2470245"/>
              <a:gd name="connsiteY1" fmla="*/ 641445 h 1647346"/>
              <a:gd name="connsiteX2" fmla="*/ 757451 w 2470245"/>
              <a:gd name="connsiteY2" fmla="*/ 1166884 h 1647346"/>
              <a:gd name="connsiteX3" fmla="*/ 1282890 w 2470245"/>
              <a:gd name="connsiteY3" fmla="*/ 1487606 h 1647346"/>
              <a:gd name="connsiteX4" fmla="*/ 2183642 w 2470245"/>
              <a:gd name="connsiteY4" fmla="*/ 1637732 h 1647346"/>
              <a:gd name="connsiteX5" fmla="*/ 2470245 w 2470245"/>
              <a:gd name="connsiteY5" fmla="*/ 1644555 h 16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0245" h="1647346">
                <a:moveTo>
                  <a:pt x="0" y="0"/>
                </a:moveTo>
                <a:cubicBezTo>
                  <a:pt x="90416" y="223482"/>
                  <a:pt x="180833" y="446964"/>
                  <a:pt x="307075" y="641445"/>
                </a:cubicBezTo>
                <a:cubicBezTo>
                  <a:pt x="433317" y="835926"/>
                  <a:pt x="594815" y="1025857"/>
                  <a:pt x="757451" y="1166884"/>
                </a:cubicBezTo>
                <a:cubicBezTo>
                  <a:pt x="920087" y="1307911"/>
                  <a:pt x="1045192" y="1409131"/>
                  <a:pt x="1282890" y="1487606"/>
                </a:cubicBezTo>
                <a:cubicBezTo>
                  <a:pt x="1520589" y="1566081"/>
                  <a:pt x="1985750" y="1611574"/>
                  <a:pt x="2183642" y="1637732"/>
                </a:cubicBezTo>
                <a:cubicBezTo>
                  <a:pt x="2381534" y="1663890"/>
                  <a:pt x="2409968" y="1626358"/>
                  <a:pt x="2470245" y="16445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813552" y="2857378"/>
            <a:ext cx="3064" cy="4656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" idx="1"/>
          </p:cNvCxnSpPr>
          <p:nvPr/>
        </p:nvCxnSpPr>
        <p:spPr>
          <a:xfrm flipV="1">
            <a:off x="6187447" y="2301631"/>
            <a:ext cx="2041" cy="213082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94449"/>
          </a:xfrm>
        </p:spPr>
        <p:txBody>
          <a:bodyPr>
            <a:noAutofit/>
          </a:bodyPr>
          <a:lstStyle/>
          <a:p>
            <a:r>
              <a:rPr lang="en-NZ" sz="2800" dirty="0" smtClean="0"/>
              <a:t>Using learning curves to visualize the Error rate as a function of number of Training Points, 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5982249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/>
              <a:t>Notice how as the number of data points, N, increases, </a:t>
            </a:r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overfitting (i.e. high variance)</a:t>
            </a:r>
            <a:r>
              <a:rPr lang="en-NZ" sz="1600" dirty="0" smtClean="0"/>
              <a:t>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>
                <a:solidFill>
                  <a:srgbClr val="FF0000"/>
                </a:solidFill>
              </a:rPr>
              <a:t>Therefore, match your model </a:t>
            </a:r>
            <a:r>
              <a:rPr lang="en-NZ" sz="1600" dirty="0">
                <a:solidFill>
                  <a:srgbClr val="FF0000"/>
                </a:solidFill>
              </a:rPr>
              <a:t>complexity to the amount of training points in your feature matrix X, not to the target </a:t>
            </a:r>
            <a:r>
              <a:rPr lang="en-NZ" sz="1600" dirty="0" smtClean="0">
                <a:solidFill>
                  <a:srgbClr val="FF0000"/>
                </a:solidFill>
              </a:rPr>
              <a:t>function complexity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97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51"/>
            <a:ext cx="8229600" cy="1143000"/>
          </a:xfrm>
        </p:spPr>
        <p:txBody>
          <a:bodyPr>
            <a:normAutofit/>
          </a:bodyPr>
          <a:lstStyle/>
          <a:p>
            <a:r>
              <a:rPr lang="en-NZ" sz="3600" dirty="0"/>
              <a:t>How to tackle </a:t>
            </a:r>
            <a:r>
              <a:rPr lang="en-NZ" sz="3600" dirty="0" smtClean="0"/>
              <a:t>overfitting?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000" b="13021"/>
          <a:stretch/>
        </p:blipFill>
        <p:spPr>
          <a:xfrm>
            <a:off x="540896" y="2695248"/>
            <a:ext cx="3299637" cy="3656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532" y="6355125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Red curve is a 4</a:t>
            </a:r>
            <a:r>
              <a:rPr lang="en-NZ" sz="1400" baseline="30000" dirty="0" smtClean="0"/>
              <a:t>th</a:t>
            </a:r>
            <a:r>
              <a:rPr lang="en-NZ" sz="1400" dirty="0" smtClean="0"/>
              <a:t> order polynomial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6311129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Red curve is a 4</a:t>
            </a:r>
            <a:r>
              <a:rPr lang="en-NZ" sz="1400" baseline="30000" dirty="0"/>
              <a:t>th</a:t>
            </a:r>
            <a:r>
              <a:rPr lang="en-NZ" sz="1400" dirty="0"/>
              <a:t> order polynomial </a:t>
            </a:r>
            <a:r>
              <a:rPr lang="en-NZ" sz="1400" b="1" dirty="0"/>
              <a:t>with </a:t>
            </a:r>
            <a:r>
              <a:rPr lang="en-NZ" sz="1400" b="1" dirty="0" smtClean="0"/>
              <a:t> regularization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271" b="13021"/>
          <a:stretch/>
        </p:blipFill>
        <p:spPr>
          <a:xfrm>
            <a:off x="5029201" y="2655100"/>
            <a:ext cx="3149783" cy="3656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218" y="909829"/>
            <a:ext cx="85875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In an ideal world, simply use more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But this is often not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use a simpler model (less </a:t>
            </a:r>
            <a:r>
              <a:rPr lang="en-NZ" sz="1400" dirty="0" err="1" smtClean="0"/>
              <a:t>parameters</a:t>
            </a:r>
            <a:r>
              <a:rPr lang="en-NZ" sz="1400" dirty="0" err="1" smtClean="0">
                <a:sym typeface="Wingdings" panose="05000000000000000000" pitchFamily="2" charset="2"/>
              </a:rPr>
              <a:t>less</a:t>
            </a:r>
            <a:r>
              <a:rPr lang="en-NZ" sz="1400" dirty="0" smtClean="0">
                <a:sym typeface="Wingdings" panose="05000000000000000000" pitchFamily="2" charset="2"/>
              </a:rPr>
              <a:t> variance</a:t>
            </a:r>
            <a:r>
              <a:rPr lang="en-NZ" sz="1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But those models tend to suffer from high bias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They are not complex/expressive enough to fit the data</a:t>
            </a:r>
            <a:endParaRPr lang="en-NZ" sz="1400" dirty="0"/>
          </a:p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An alternative, is to use </a:t>
            </a:r>
            <a:r>
              <a:rPr lang="en-NZ" sz="1400" b="1" dirty="0" smtClean="0"/>
              <a:t>regularization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A technique that still allows the model to explore complex shapes but with constraints imposed so it doesn’t derail into </a:t>
            </a:r>
            <a:r>
              <a:rPr lang="en-NZ" sz="1400" dirty="0" err="1" smtClean="0"/>
              <a:t>overfitting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4999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Regularization Intuition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06600"/>
            <a:ext cx="2504801" cy="29781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1"/>
          <a:stretch/>
        </p:blipFill>
        <p:spPr bwMode="auto">
          <a:xfrm>
            <a:off x="76200" y="2006600"/>
            <a:ext cx="27964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2032000"/>
            <a:ext cx="2756655" cy="302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5334" y="1540154"/>
                <a:ext cx="61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33" y="1155115"/>
                <a:ext cx="61818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824" r="-68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2908" y="1540153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08" y="1155114"/>
                <a:ext cx="1367106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7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600" y="54610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Simpler model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high bias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909" y="5091667"/>
            <a:ext cx="2328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complex model without regularization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low bias but high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24208" y="5146479"/>
            <a:ext cx="216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complex model </a:t>
            </a:r>
            <a:r>
              <a:rPr lang="en-NZ" dirty="0" smtClean="0">
                <a:solidFill>
                  <a:srgbClr val="FF0000"/>
                </a:solidFill>
              </a:rPr>
              <a:t>with regularization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low bias and low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39000" y="1535669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151751"/>
                <a:ext cx="136710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2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1"/>
                <a:ext cx="68580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Should we allow all possible weights?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Generally, we don’t want huge weights of parameters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600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weights are large, a small change in a feature can result in a large change in the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Also gives too much weight to any one feature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makes for a “simpler” </a:t>
                </a:r>
                <a:r>
                  <a:rPr lang="en-US" sz="1600" dirty="0" smtClean="0"/>
                  <a:t>model?</a:t>
                </a: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Might </a:t>
                </a:r>
                <a:r>
                  <a:rPr lang="en-US" sz="1600" dirty="0" smtClean="0"/>
                  <a:t>be better to favor weights </a:t>
                </a:r>
                <a:r>
                  <a:rPr lang="en-US" sz="1600" dirty="0"/>
                  <a:t>of 0 or close to 0 for features that aren’t useful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6858000" cy="4031873"/>
              </a:xfrm>
              <a:prstGeom prst="rect">
                <a:avLst/>
              </a:prstGeom>
              <a:blipFill rotWithShape="1">
                <a:blip r:embed="rId9"/>
                <a:stretch>
                  <a:fillRect l="-267" t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5665217"/>
                <a:ext cx="6380978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sup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e>
                      </m:nary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48912"/>
                <a:ext cx="6480236" cy="9024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1323767"/>
            <a:ext cx="608076" cy="240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1790115"/>
            <a:ext cx="608076" cy="240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2249636"/>
            <a:ext cx="608076" cy="24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2693628"/>
            <a:ext cx="608076" cy="24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3159976"/>
            <a:ext cx="608076" cy="246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3619497"/>
            <a:ext cx="608076" cy="246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4163884"/>
            <a:ext cx="518922" cy="9235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7804" y="118008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ize of house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3713" y="1672661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no. of bedrooms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7536" y="213358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age of house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7804" y="2588322"/>
            <a:ext cx="1722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neighborhood income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13713" y="2996496"/>
            <a:ext cx="152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floors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3714" y="3469778"/>
            <a:ext cx="117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dirty="0" smtClean="0"/>
              <a:t>itchen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97804" y="4749801"/>
                <a:ext cx="15202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age of house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4" y="3562350"/>
                <a:ext cx="1520264" cy="392993"/>
              </a:xfrm>
              <a:prstGeom prst="rect">
                <a:avLst/>
              </a:prstGeom>
              <a:blipFill rotWithShape="1">
                <a:blip r:embed="rId1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147762" y="209002"/>
            <a:ext cx="723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Remember 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28849" y="2209800"/>
                <a:ext cx="32969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baseline="30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9" y="1657350"/>
                <a:ext cx="3296990" cy="362984"/>
              </a:xfrm>
              <a:prstGeom prst="rect">
                <a:avLst/>
              </a:prstGeom>
              <a:blipFill rotWithShape="1">
                <a:blip r:embed="rId3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3000" y="3805815"/>
                <a:ext cx="40912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 smtClean="0"/>
                  <a:t>Learning objective: Minimize </a:t>
                </a:r>
                <a:r>
                  <a:rPr lang="en-NZ" sz="1600" dirty="0" smtClean="0">
                    <a:solidFill>
                      <a:schemeClr val="tx1"/>
                    </a:solidFill>
                  </a:rPr>
                  <a:t>cost function </a:t>
                </a:r>
                <a14:m>
                  <m:oMath xmlns:m="http://schemas.openxmlformats.org/officeDocument/2006/math"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NZ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NZ" sz="1600" dirty="0" smtClean="0"/>
                  <a:t>for </a:t>
                </a:r>
                <a14:m>
                  <m:oMath xmlns:m="http://schemas.openxmlformats.org/officeDocument/2006/math"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600" b="0" i="1" baseline="-2500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s</m:t>
                    </m:r>
                    <m:r>
                      <m:rPr>
                        <m:nor/>
                      </m:rPr>
                      <a:rPr lang="en-US" sz="1600" dirty="0"/>
                      <m:t>o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tha</m:t>
                    </m:r>
                    <m:r>
                      <m:rPr>
                        <m:nor/>
                      </m:rPr>
                      <a:rPr lang="en-NZ" sz="1600" b="0" i="0" dirty="0" smtClean="0"/>
                      <m:t>t</m:t>
                    </m:r>
                    <m:r>
                      <m:rPr>
                        <m:nor/>
                      </m:rPr>
                      <a:rPr lang="en-NZ" sz="1600" b="0" i="0" dirty="0" smtClean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the</m:t>
                    </m:r>
                    <m:r>
                      <m:rPr>
                        <m:nor/>
                      </m:rPr>
                      <a:rPr lang="en-NZ" sz="1600" b="0" i="0" dirty="0" smtClean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model</m:t>
                    </m:r>
                    <m:r>
                      <a:rPr lang="en-NZ" sz="1600" b="0" i="1" dirty="0" smtClean="0">
                        <a:latin typeface="Cambria Math"/>
                      </a:rPr>
                      <m:t> 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</a:rPr>
                      <m:t>h</m:t>
                    </m:r>
                    <m:r>
                      <a:rPr lang="en-NZ" sz="16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is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close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to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y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for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our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training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examples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(</m:t>
                    </m:r>
                    <m:r>
                      <m:rPr>
                        <m:nor/>
                      </m:rPr>
                      <a:rPr lang="en-NZ" sz="1600" b="0" i="0" dirty="0" smtClean="0"/>
                      <m:t>x</m:t>
                    </m:r>
                    <m:r>
                      <m:rPr>
                        <m:nor/>
                      </m:rPr>
                      <a:rPr lang="en-NZ" sz="1600" b="0" i="0" dirty="0" smtClean="0"/>
                      <m:t>,</m:t>
                    </m:r>
                    <m:r>
                      <m:rPr>
                        <m:nor/>
                      </m:rPr>
                      <a:rPr lang="en-NZ" sz="1600" b="0" i="0" dirty="0" smtClean="0"/>
                      <m:t>y</m:t>
                    </m:r>
                    <m:r>
                      <m:rPr>
                        <m:nor/>
                      </m:rPr>
                      <a:rPr lang="en-NZ" sz="1600" b="0" i="0" dirty="0" smtClean="0"/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05815"/>
                <a:ext cx="4091244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894" t="-2190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470490" y="1803401"/>
            <a:ext cx="0" cy="28448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1890" y="4343400"/>
            <a:ext cx="278126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9272" y="189904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1199" y="424891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622891" y="2334144"/>
            <a:ext cx="1811743" cy="1704457"/>
            <a:chOff x="1981200" y="607607"/>
            <a:chExt cx="1811743" cy="1278343"/>
          </a:xfrm>
        </p:grpSpPr>
        <p:grpSp>
          <p:nvGrpSpPr>
            <p:cNvPr id="58" name="Group 57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flipV="1">
              <a:off x="2438400" y="1750607"/>
              <a:ext cx="135343" cy="135343"/>
              <a:chOff x="5370863" y="1223494"/>
              <a:chExt cx="914400" cy="914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5370863" y="1223494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370863" y="1223494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V="1">
              <a:off x="3657600" y="607607"/>
              <a:ext cx="135343" cy="135343"/>
              <a:chOff x="5370863" y="2758725"/>
              <a:chExt cx="914400" cy="9144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5370863" y="275872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5370863" y="275872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/>
          <p:cNvCxnSpPr/>
          <p:nvPr/>
        </p:nvCxnSpPr>
        <p:spPr>
          <a:xfrm flipV="1">
            <a:off x="470490" y="2209801"/>
            <a:ext cx="2425110" cy="213360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0561" y="3919675"/>
            <a:ext cx="0" cy="20171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219200" y="3454110"/>
            <a:ext cx="3767" cy="18404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772348" y="3204991"/>
            <a:ext cx="0" cy="10085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47761" y="3758364"/>
            <a:ext cx="0" cy="9490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47761" y="3752411"/>
            <a:ext cx="0" cy="23856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38361" y="2848983"/>
            <a:ext cx="0" cy="17063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66961" y="2451789"/>
            <a:ext cx="0" cy="20617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090160" y="5200090"/>
                <a:ext cx="354090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60" y="3900067"/>
                <a:ext cx="3540906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 flipV="1">
            <a:off x="2675529" y="2451790"/>
            <a:ext cx="135343" cy="1804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675529" y="2451790"/>
            <a:ext cx="135343" cy="1804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743200" y="2311400"/>
            <a:ext cx="0" cy="20617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534400" cy="518160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1600" dirty="0" smtClean="0"/>
                  <a:t>Complex models (lots of parameters) are often prone to </a:t>
                </a:r>
                <a:r>
                  <a:rPr lang="en-US" altLang="en-US" sz="1600" dirty="0" err="1" smtClean="0"/>
                  <a:t>overfitting</a:t>
                </a:r>
                <a:endParaRPr lang="en-US" altLang="en-US" sz="1600" dirty="0" smtClean="0"/>
              </a:p>
              <a:p>
                <a:r>
                  <a:rPr lang="en-US" altLang="en-US" sz="1600" dirty="0" err="1" smtClean="0"/>
                  <a:t>Overfitting</a:t>
                </a:r>
                <a:r>
                  <a:rPr lang="en-US" altLang="en-US" sz="1600" dirty="0" smtClean="0"/>
                  <a:t> can be reduced by imposing a constraint on the overall magnitude of the parameters</a:t>
                </a:r>
              </a:p>
              <a:p>
                <a:r>
                  <a:rPr lang="en-US" sz="1600" dirty="0"/>
                  <a:t>Small values for parameters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,…,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 or less parameters altogether leads to </a:t>
                </a:r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1600" dirty="0"/>
                  <a:t>“Simpler” hypothesis</a:t>
                </a:r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1600" dirty="0"/>
                  <a:t>Less prone to overfitting </a:t>
                </a:r>
              </a:p>
              <a:p>
                <a:r>
                  <a:rPr lang="en-US" altLang="en-US" sz="1600" dirty="0" smtClean="0"/>
                  <a:t>Two common types of regularization in linear regression:</a:t>
                </a:r>
              </a:p>
              <a:p>
                <a:pPr lvl="1"/>
                <a:r>
                  <a:rPr lang="en-US" altLang="en-US" sz="1600" dirty="0" smtClean="0"/>
                  <a:t>L</a:t>
                </a:r>
                <a:r>
                  <a:rPr lang="en-US" altLang="en-US" sz="1600" baseline="-25000" dirty="0" smtClean="0"/>
                  <a:t>2</a:t>
                </a:r>
                <a:r>
                  <a:rPr lang="en-US" altLang="en-US" sz="1600" dirty="0" smtClean="0"/>
                  <a:t> regularization (a.k.a. </a:t>
                </a:r>
                <a:r>
                  <a:rPr lang="en-US" altLang="en-US" sz="1600" b="1" dirty="0" smtClean="0"/>
                  <a:t>Ridge regression</a:t>
                </a:r>
                <a:r>
                  <a:rPr lang="en-US" altLang="en-US" sz="1600" dirty="0" smtClean="0"/>
                  <a:t>).  Find 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altLang="en-US" sz="1600" dirty="0" smtClean="0">
                    <a:sym typeface="Symbol" pitchFamily="18" charset="2"/>
                  </a:rPr>
                  <a:t> which minimizes:</a:t>
                </a:r>
              </a:p>
              <a:p>
                <a:pPr lvl="1"/>
                <a:endParaRPr lang="en-US" altLang="en-US" sz="1600" dirty="0" smtClean="0"/>
              </a:p>
              <a:p>
                <a:pPr lvl="1"/>
                <a:endParaRPr lang="en-US" altLang="en-US" sz="1600" dirty="0" smtClean="0"/>
              </a:p>
              <a:p>
                <a:pPr lvl="2">
                  <a:buFont typeface="Wingdings" pitchFamily="2" charset="2"/>
                  <a:buNone/>
                </a:pPr>
                <a:r>
                  <a:rPr lang="en-US" altLang="en-US" sz="1200" dirty="0" smtClean="0">
                    <a:sym typeface="Symbol" pitchFamily="18" charset="2"/>
                  </a:rPr>
                  <a:t> </a:t>
                </a:r>
              </a:p>
              <a:p>
                <a:pPr lvl="2"/>
                <a:r>
                  <a:rPr lang="en-US" altLang="en-US" sz="1200" dirty="0" smtClean="0">
                    <a:sym typeface="Symbol" pitchFamily="18" charset="2"/>
                  </a:rPr>
                  <a:t> </a:t>
                </a:r>
                <a:r>
                  <a:rPr lang="en-US" altLang="en-US" sz="1400" dirty="0" smtClean="0">
                    <a:sym typeface="Symbol" pitchFamily="18" charset="2"/>
                  </a:rPr>
                  <a:t> is the regularization parameter: bigger  imposes more constraint/penalty</a:t>
                </a:r>
                <a:endParaRPr lang="en-US" altLang="en-US" sz="1400" dirty="0" smtClean="0"/>
              </a:p>
              <a:p>
                <a:pPr lvl="1"/>
                <a:r>
                  <a:rPr lang="en-US" altLang="en-US" sz="1600" dirty="0" smtClean="0"/>
                  <a:t>L</a:t>
                </a:r>
                <a:r>
                  <a:rPr lang="en-US" altLang="en-US" sz="1600" baseline="-25000" dirty="0" smtClean="0"/>
                  <a:t>1</a:t>
                </a:r>
                <a:r>
                  <a:rPr lang="en-US" altLang="en-US" sz="1600" dirty="0" smtClean="0"/>
                  <a:t> regularization (a.k.a. </a:t>
                </a:r>
                <a:r>
                  <a:rPr lang="en-US" altLang="en-US" sz="1600" b="1" dirty="0" smtClean="0"/>
                  <a:t>Lasso</a:t>
                </a:r>
                <a:r>
                  <a:rPr lang="en-US" altLang="en-US" sz="1600" dirty="0" smtClean="0"/>
                  <a:t>).  Find </a:t>
                </a:r>
                <a14:m>
                  <m:oMath xmlns:m="http://schemas.openxmlformats.org/officeDocument/2006/math">
                    <m:r>
                      <a:rPr lang="en-US" altLang="en-US" sz="16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altLang="en-US" sz="1600" dirty="0" smtClean="0">
                    <a:sym typeface="Symbol" pitchFamily="18" charset="2"/>
                  </a:rPr>
                  <a:t> which minimizes:</a:t>
                </a:r>
              </a:p>
              <a:p>
                <a:pPr lvl="1"/>
                <a:endParaRPr lang="en-US" altLang="en-US" sz="1600" dirty="0" smtClean="0"/>
              </a:p>
            </p:txBody>
          </p:sp>
        </mc:Choice>
        <mc:Fallback xmlns="">
          <p:sp>
            <p:nvSpPr>
              <p:cNvPr id="410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534400" cy="5181600"/>
              </a:xfrm>
              <a:blipFill rotWithShape="1">
                <a:blip r:embed="rId2"/>
                <a:stretch>
                  <a:fillRect l="-286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276600"/>
                <a:ext cx="3638688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sz="1400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4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NZ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400" i="1" baseline="-2500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76600"/>
                <a:ext cx="3638688" cy="77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3601" y="4709328"/>
                <a:ext cx="3550651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sz="1400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4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NZ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NZ" sz="14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NZ" sz="1400" b="0" i="1" baseline="-2500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4709328"/>
                <a:ext cx="3550651" cy="777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624" y="482601"/>
            <a:ext cx="2663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Model</a:t>
            </a:r>
            <a:r>
              <a:rPr lang="en-US" sz="2400" b="1" dirty="0" smtClean="0"/>
              <a:t> with no Regularization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68273" y="4222662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7" name="TextBox 20"/>
          <p:cNvSpPr txBox="1"/>
          <p:nvPr/>
        </p:nvSpPr>
        <p:spPr>
          <a:xfrm>
            <a:off x="6622365" y="535575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72200" y="3342440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5351067"/>
            <a:ext cx="1670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6553200" y="45616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324600" y="48863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251448" y="51728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620000" y="35456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315200" y="37687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75377" y="41402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924800" y="36472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7010400" y="37687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27648" y="3647240"/>
            <a:ext cx="1749552" cy="1674363"/>
          </a:xfrm>
          <a:custGeom>
            <a:avLst/>
            <a:gdLst>
              <a:gd name="connsiteX0" fmla="*/ 0 w 1749552"/>
              <a:gd name="connsiteY0" fmla="*/ 1292352 h 1292352"/>
              <a:gd name="connsiteX1" fmla="*/ 347472 w 1749552"/>
              <a:gd name="connsiteY1" fmla="*/ 554736 h 1292352"/>
              <a:gd name="connsiteX2" fmla="*/ 890016 w 1749552"/>
              <a:gd name="connsiteY2" fmla="*/ 134112 h 1292352"/>
              <a:gd name="connsiteX3" fmla="*/ 1749552 w 1749552"/>
              <a:gd name="connsiteY3" fmla="*/ 0 h 129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552" h="1292352">
                <a:moveTo>
                  <a:pt x="0" y="1292352"/>
                </a:moveTo>
                <a:cubicBezTo>
                  <a:pt x="99568" y="1020064"/>
                  <a:pt x="199136" y="747776"/>
                  <a:pt x="347472" y="554736"/>
                </a:cubicBezTo>
                <a:cubicBezTo>
                  <a:pt x="495808" y="361696"/>
                  <a:pt x="656336" y="226568"/>
                  <a:pt x="890016" y="134112"/>
                </a:cubicBezTo>
                <a:cubicBezTo>
                  <a:pt x="1123696" y="41656"/>
                  <a:pt x="1592072" y="18288"/>
                  <a:pt x="1749552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4690" y="1896230"/>
                <a:ext cx="2705420" cy="596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0" y="1422172"/>
                <a:ext cx="2705420" cy="596445"/>
              </a:xfrm>
              <a:prstGeom prst="rect">
                <a:avLst/>
              </a:prstGeom>
              <a:blipFill rotWithShape="1">
                <a:blip r:embed="rId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110473" y="4207622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64566" y="534071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3327400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5336027"/>
            <a:ext cx="1670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1295400" y="4546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066800" y="48713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993648" y="51578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362200" y="3530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2057400" y="3753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517577" y="41251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667000" y="36322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752600" y="3753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87435" y="2099429"/>
                <a:ext cx="3433119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NZ" sz="1200" b="0" i="1" baseline="-25000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35" y="1574571"/>
                <a:ext cx="3429080" cy="6792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24600" y="58420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Model</a:t>
            </a:r>
            <a:r>
              <a:rPr lang="en-US" sz="2400" b="1" dirty="0" smtClean="0"/>
              <a:t> with Regularization</a:t>
            </a:r>
            <a:endParaRPr lang="en-US" sz="2400" b="1" dirty="0"/>
          </a:p>
        </p:txBody>
      </p:sp>
      <p:sp>
        <p:nvSpPr>
          <p:cNvPr id="5" name="Freeform 4"/>
          <p:cNvSpPr/>
          <p:nvPr/>
        </p:nvSpPr>
        <p:spPr>
          <a:xfrm>
            <a:off x="926592" y="3306828"/>
            <a:ext cx="2042160" cy="1960073"/>
          </a:xfrm>
          <a:custGeom>
            <a:avLst/>
            <a:gdLst>
              <a:gd name="connsiteX0" fmla="*/ 0 w 2042160"/>
              <a:gd name="connsiteY0" fmla="*/ 1293304 h 1470055"/>
              <a:gd name="connsiteX1" fmla="*/ 146304 w 2042160"/>
              <a:gd name="connsiteY1" fmla="*/ 1457896 h 1470055"/>
              <a:gd name="connsiteX2" fmla="*/ 231648 w 2042160"/>
              <a:gd name="connsiteY2" fmla="*/ 1000696 h 1470055"/>
              <a:gd name="connsiteX3" fmla="*/ 298704 w 2042160"/>
              <a:gd name="connsiteY3" fmla="*/ 842200 h 1470055"/>
              <a:gd name="connsiteX4" fmla="*/ 481584 w 2042160"/>
              <a:gd name="connsiteY4" fmla="*/ 1086040 h 1470055"/>
              <a:gd name="connsiteX5" fmla="*/ 615696 w 2042160"/>
              <a:gd name="connsiteY5" fmla="*/ 1025080 h 1470055"/>
              <a:gd name="connsiteX6" fmla="*/ 694944 w 2042160"/>
              <a:gd name="connsiteY6" fmla="*/ 317944 h 1470055"/>
              <a:gd name="connsiteX7" fmla="*/ 841248 w 2042160"/>
              <a:gd name="connsiteY7" fmla="*/ 391096 h 1470055"/>
              <a:gd name="connsiteX8" fmla="*/ 1054608 w 2042160"/>
              <a:gd name="connsiteY8" fmla="*/ 470344 h 1470055"/>
              <a:gd name="connsiteX9" fmla="*/ 1310640 w 2042160"/>
              <a:gd name="connsiteY9" fmla="*/ 281368 h 1470055"/>
              <a:gd name="connsiteX10" fmla="*/ 1420368 w 2042160"/>
              <a:gd name="connsiteY10" fmla="*/ 68008 h 1470055"/>
              <a:gd name="connsiteX11" fmla="*/ 1609344 w 2042160"/>
              <a:gd name="connsiteY11" fmla="*/ 573976 h 1470055"/>
              <a:gd name="connsiteX12" fmla="*/ 1712976 w 2042160"/>
              <a:gd name="connsiteY12" fmla="*/ 537400 h 1470055"/>
              <a:gd name="connsiteX13" fmla="*/ 1938528 w 2042160"/>
              <a:gd name="connsiteY13" fmla="*/ 25336 h 1470055"/>
              <a:gd name="connsiteX14" fmla="*/ 2042160 w 2042160"/>
              <a:gd name="connsiteY14" fmla="*/ 104584 h 14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2160" h="1470055">
                <a:moveTo>
                  <a:pt x="0" y="1293304"/>
                </a:moveTo>
                <a:cubicBezTo>
                  <a:pt x="53848" y="1399984"/>
                  <a:pt x="107696" y="1506664"/>
                  <a:pt x="146304" y="1457896"/>
                </a:cubicBezTo>
                <a:cubicBezTo>
                  <a:pt x="184912" y="1409128"/>
                  <a:pt x="206248" y="1103312"/>
                  <a:pt x="231648" y="1000696"/>
                </a:cubicBezTo>
                <a:cubicBezTo>
                  <a:pt x="257048" y="898080"/>
                  <a:pt x="257048" y="827976"/>
                  <a:pt x="298704" y="842200"/>
                </a:cubicBezTo>
                <a:cubicBezTo>
                  <a:pt x="340360" y="856424"/>
                  <a:pt x="428752" y="1055560"/>
                  <a:pt x="481584" y="1086040"/>
                </a:cubicBezTo>
                <a:cubicBezTo>
                  <a:pt x="534416" y="1116520"/>
                  <a:pt x="580136" y="1153096"/>
                  <a:pt x="615696" y="1025080"/>
                </a:cubicBezTo>
                <a:cubicBezTo>
                  <a:pt x="651256" y="897064"/>
                  <a:pt x="657352" y="423608"/>
                  <a:pt x="694944" y="317944"/>
                </a:cubicBezTo>
                <a:cubicBezTo>
                  <a:pt x="732536" y="212280"/>
                  <a:pt x="781304" y="365696"/>
                  <a:pt x="841248" y="391096"/>
                </a:cubicBezTo>
                <a:cubicBezTo>
                  <a:pt x="901192" y="416496"/>
                  <a:pt x="976376" y="488632"/>
                  <a:pt x="1054608" y="470344"/>
                </a:cubicBezTo>
                <a:cubicBezTo>
                  <a:pt x="1132840" y="452056"/>
                  <a:pt x="1249680" y="348424"/>
                  <a:pt x="1310640" y="281368"/>
                </a:cubicBezTo>
                <a:cubicBezTo>
                  <a:pt x="1371600" y="214312"/>
                  <a:pt x="1370584" y="19240"/>
                  <a:pt x="1420368" y="68008"/>
                </a:cubicBezTo>
                <a:cubicBezTo>
                  <a:pt x="1470152" y="116776"/>
                  <a:pt x="1560576" y="495744"/>
                  <a:pt x="1609344" y="573976"/>
                </a:cubicBezTo>
                <a:cubicBezTo>
                  <a:pt x="1658112" y="652208"/>
                  <a:pt x="1658112" y="628840"/>
                  <a:pt x="1712976" y="537400"/>
                </a:cubicBezTo>
                <a:cubicBezTo>
                  <a:pt x="1767840" y="445960"/>
                  <a:pt x="1883664" y="97472"/>
                  <a:pt x="1938528" y="25336"/>
                </a:cubicBezTo>
                <a:cubicBezTo>
                  <a:pt x="1993392" y="-46800"/>
                  <a:pt x="1993392" y="52768"/>
                  <a:pt x="2042160" y="10458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comments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NZ" dirty="0" smtClean="0"/>
                  <a:t>Before applying Ridge or Lasso regularization it is important to standardized features</a:t>
                </a:r>
              </a:p>
              <a:p>
                <a:r>
                  <a:rPr lang="en-NZ" dirty="0" smtClean="0"/>
                  <a:t>Ridge regression brings coefficients close to 0 but not quite 0 </a:t>
                </a:r>
              </a:p>
              <a:p>
                <a:pPr lvl="1"/>
                <a:r>
                  <a:rPr lang="en-NZ" dirty="0" smtClean="0"/>
                  <a:t>So it does not select features, it simply tends to make the parameters </a:t>
                </a:r>
                <a14:m>
                  <m:oMath xmlns:m="http://schemas.openxmlformats.org/officeDocument/2006/math">
                    <m:r>
                      <a:rPr lang="en-NZ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NZ" dirty="0" smtClean="0"/>
                  <a:t> small</a:t>
                </a:r>
              </a:p>
              <a:p>
                <a:r>
                  <a:rPr lang="en-NZ" dirty="0" smtClean="0"/>
                  <a:t>Lasso tries to bring some coefficients to 0 </a:t>
                </a:r>
              </a:p>
              <a:p>
                <a:pPr lvl="1"/>
                <a:r>
                  <a:rPr lang="en-NZ" dirty="0" smtClean="0"/>
                  <a:t>So in a way it is doing feature selection</a:t>
                </a:r>
              </a:p>
              <a:p>
                <a:pPr lvl="1"/>
                <a:r>
                  <a:rPr lang="en-NZ" dirty="0" smtClean="0"/>
                  <a:t>It discards many features and only leaves a few features in the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3568" y="418450"/>
                <a:ext cx="845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regularized linear regression, we choose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400" dirty="0" smtClean="0"/>
                  <a:t> to minimize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" y="313837"/>
                <a:ext cx="8458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8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227" y="2117805"/>
                <a:ext cx="8458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What if the hyper parameter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1400" dirty="0" smtClean="0"/>
                  <a:t>  is set to an extremely large value (perhaps for too large for our problem, say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NZ" sz="1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NZ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400" dirty="0" smtClean="0"/>
                  <a:t>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sz="1400" dirty="0" smtClean="0"/>
                  <a:t>The regularization penalty becomes too big so gradient descent </a:t>
                </a:r>
                <a:r>
                  <a:rPr lang="en-NZ" sz="1400" dirty="0" err="1" smtClean="0"/>
                  <a:t>favors</a:t>
                </a:r>
                <a:r>
                  <a:rPr lang="en-NZ" sz="1400" dirty="0" smtClean="0"/>
                  <a:t> </a:t>
                </a:r>
                <a:r>
                  <a:rPr lang="en-NZ" sz="1400" dirty="0" err="1" smtClean="0"/>
                  <a:t>oversimplistic</a:t>
                </a:r>
                <a:r>
                  <a:rPr lang="en-NZ" sz="1400" dirty="0" smtClean="0"/>
                  <a:t> models (too few </a:t>
                </a:r>
                <a:r>
                  <a:rPr lang="en-NZ" sz="1400" dirty="0" err="1" smtClean="0"/>
                  <a:t>parametersm</a:t>
                </a:r>
                <a:r>
                  <a:rPr lang="en-NZ" sz="1400" dirty="0" smtClean="0"/>
                  <a:t> with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NZ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NZ" sz="1400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en-NZ" sz="1400" dirty="0" smtClean="0"/>
                  <a:t> that suffer from high bias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27" y="2117805"/>
                <a:ext cx="8458200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72" t="-637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1" y="1193801"/>
                <a:ext cx="33564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NZ" sz="1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200" b="0" i="1" baseline="-25000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895350"/>
                <a:ext cx="3353931" cy="6792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16200000">
            <a:off x="2940497" y="4318146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2" name="TextBox 20"/>
          <p:cNvSpPr txBox="1"/>
          <p:nvPr/>
        </p:nvSpPr>
        <p:spPr>
          <a:xfrm>
            <a:off x="4254012" y="558013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10000" y="4487426"/>
            <a:ext cx="1981200" cy="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3442608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5451235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4191000" y="46618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962400" y="49865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889248" y="5277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5257800" y="36458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953000" y="38689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419600" y="42753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5562600" y="37474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648200" y="38689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05264" y="6172200"/>
                <a:ext cx="446776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64" y="4629150"/>
                <a:ext cx="4467762" cy="362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1" y="3645092"/>
                <a:ext cx="88594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NZ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NZ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733819"/>
                <a:ext cx="885947" cy="14773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9"/>
                <a:ext cx="9067800" cy="1143000"/>
              </a:xfrm>
            </p:spPr>
            <p:txBody>
              <a:bodyPr>
                <a:noAutofit/>
              </a:bodyPr>
              <a:lstStyle/>
              <a:p>
                <a:r>
                  <a:rPr lang="en-NZ" sz="3200" dirty="0" smtClean="0"/>
                  <a:t>Which model </a:t>
                </a:r>
                <a14:m>
                  <m:oMath xmlns:m="http://schemas.openxmlformats.org/officeDocument/2006/math">
                    <m:r>
                      <a:rPr lang="en-NZ" sz="3200" i="1" smtClean="0"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sz="3200" dirty="0" smtClean="0"/>
                  <a:t>is </a:t>
                </a:r>
                <a:r>
                  <a:rPr lang="en-NZ" sz="3200" dirty="0"/>
                  <a:t>better approximating </a:t>
                </a:r>
                <a14:m>
                  <m:oMath xmlns:m="http://schemas.openxmlformats.org/officeDocument/2006/math">
                    <m:r>
                      <a:rPr lang="en-NZ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NZ" sz="3200" dirty="0"/>
                  <a:t>?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NZ" sz="3200" dirty="0">
                    <a:ea typeface="Cambria Math"/>
                  </a:rPr>
                  <a:t> </a:t>
                </a:r>
                <a:r>
                  <a:rPr lang="en-NZ" sz="3200" dirty="0" smtClean="0">
                    <a:ea typeface="Cambria Math"/>
                  </a:rPr>
                  <a:t>or 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9"/>
                <a:ext cx="9067800" cy="1143000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03400"/>
            <a:ext cx="34290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09749"/>
            <a:ext cx="3424238" cy="45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0478" y="210726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580445"/>
                <a:ext cx="1576842" cy="5132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84929" y="2088123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566092"/>
                <a:ext cx="2605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40641"/>
            <a:ext cx="3048000" cy="35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18374" y="4155757"/>
                <a:ext cx="128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sin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⁡(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73" y="3116818"/>
                <a:ext cx="128682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47574" y="4140200"/>
                <a:ext cx="128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sin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⁡(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73" y="3105150"/>
                <a:ext cx="128682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9"/>
                <a:ext cx="8991600" cy="1143000"/>
              </a:xfrm>
            </p:spPr>
            <p:txBody>
              <a:bodyPr>
                <a:noAutofit/>
              </a:bodyPr>
              <a:lstStyle/>
              <a:p>
                <a:r>
                  <a:rPr lang="en-NZ" sz="2800" dirty="0" smtClean="0"/>
                  <a:t>Choosing the right type parameter </a:t>
                </a:r>
                <a14:m>
                  <m:oMath xmlns:m="http://schemas.openxmlformats.org/officeDocument/2006/math">
                    <m:r>
                      <a:rPr lang="en-NZ" sz="28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sz="2800" dirty="0" smtClean="0"/>
                  <a:t>in regularization is an example of hyper parameter tuning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9"/>
                <a:ext cx="8991600" cy="1143000"/>
              </a:xfrm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2" y="3124200"/>
            <a:ext cx="8834437" cy="276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78" y="5969001"/>
            <a:ext cx="164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Overfitting</a:t>
            </a:r>
            <a:endParaRPr lang="en-NZ" dirty="0" smtClean="0"/>
          </a:p>
          <a:p>
            <a:r>
              <a:rPr lang="en-NZ" dirty="0" smtClean="0"/>
              <a:t>(high variance)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59690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Underfitting</a:t>
            </a:r>
            <a:endParaRPr lang="en-NZ" dirty="0" smtClean="0"/>
          </a:p>
          <a:p>
            <a:r>
              <a:rPr lang="en-NZ" dirty="0" smtClean="0"/>
              <a:t>(high bias)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504" y="1652825"/>
            <a:ext cx="35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complex </a:t>
            </a:r>
            <a:r>
              <a:rPr lang="en-NZ" dirty="0" smtClean="0"/>
              <a:t>model: polynomial order 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2145269"/>
                <a:ext cx="417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8951"/>
                <a:ext cx="417409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877" t="-2222" r="-2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5401" y="1608882"/>
                <a:ext cx="33564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sup>
                                    <m:e>
                                      <m:r>
                                        <a:rPr lang="en-NZ" sz="1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200" b="0" i="1" baseline="-25000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206661"/>
                <a:ext cx="3353931" cy="6792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Regularization also applies to other machine learning algorithms not only linear regression. For instance, here I illustrate logistic regression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730752" y="1846208"/>
            <a:ext cx="4041648" cy="1196312"/>
            <a:chOff x="3730752" y="1589532"/>
            <a:chExt cx="3584448" cy="1058418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46898" y="4241800"/>
            <a:ext cx="82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for logistic regression with regularization penalty: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5" y="5054988"/>
            <a:ext cx="5350476" cy="708979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032335" y="1194262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32335" y="3650967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435" y="18187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5435" y="36482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0" name="Multiply 49"/>
          <p:cNvSpPr/>
          <p:nvPr/>
        </p:nvSpPr>
        <p:spPr>
          <a:xfrm>
            <a:off x="1164979" y="23112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1305187" y="13840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917835" y="27893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257351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104951" y="284753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1460635" y="33329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728592" y="276566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1870535" y="33329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1917835" y="304298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070235" y="326228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1079635" y="326228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1317379" y="25144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1576192" y="25774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738841" y="17018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1774579" y="31240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1088779" y="16194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1393579" y="219804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232035" y="34236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087989" y="295007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1181151" y="2006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1531577" y="16354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520015" y="310654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17835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0235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74833" y="2259091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01820" y="2531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06214" y="229880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59020" y="24174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50321" y="227424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22635" y="19215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62005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14405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91241" y="189799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787086" y="216633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73455" y="210799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39362" y="197368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89688" y="24795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619446" y="204304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2310285" y="30323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1317379" y="167884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2285805" y="332786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2534732" y="332786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2458532" y="27432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2594016" y="300168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2631104" y="275589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37291" y="142352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98759" y="127569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70216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927716" y="193404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822616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30008" y="138559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814310" y="131927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28840" y="12752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1994035" y="232796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1524001" y="1106522"/>
            <a:ext cx="1532115" cy="1653441"/>
          </a:xfrm>
          <a:custGeom>
            <a:avLst/>
            <a:gdLst>
              <a:gd name="connsiteX0" fmla="*/ 410451 w 1532115"/>
              <a:gd name="connsiteY0" fmla="*/ 0 h 1240081"/>
              <a:gd name="connsiteX1" fmla="*/ 2019 w 1532115"/>
              <a:gd name="connsiteY1" fmla="*/ 743712 h 1240081"/>
              <a:gd name="connsiteX2" fmla="*/ 282435 w 1532115"/>
              <a:gd name="connsiteY2" fmla="*/ 1176528 h 1240081"/>
              <a:gd name="connsiteX3" fmla="*/ 904227 w 1532115"/>
              <a:gd name="connsiteY3" fmla="*/ 1200912 h 1240081"/>
              <a:gd name="connsiteX4" fmla="*/ 1532115 w 1532115"/>
              <a:gd name="connsiteY4" fmla="*/ 822960 h 124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115" h="1240081">
                <a:moveTo>
                  <a:pt x="410451" y="0"/>
                </a:moveTo>
                <a:cubicBezTo>
                  <a:pt x="216903" y="273812"/>
                  <a:pt x="23355" y="547624"/>
                  <a:pt x="2019" y="743712"/>
                </a:cubicBezTo>
                <a:cubicBezTo>
                  <a:pt x="-19317" y="939800"/>
                  <a:pt x="132067" y="1100328"/>
                  <a:pt x="282435" y="1176528"/>
                </a:cubicBezTo>
                <a:cubicBezTo>
                  <a:pt x="432803" y="1252728"/>
                  <a:pt x="695947" y="1259840"/>
                  <a:pt x="904227" y="1200912"/>
                </a:cubicBezTo>
                <a:cubicBezTo>
                  <a:pt x="1112507" y="1141984"/>
                  <a:pt x="1402067" y="900176"/>
                  <a:pt x="1532115" y="82296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837749" y="25112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1576460" y="1233829"/>
            <a:ext cx="1514053" cy="1479720"/>
          </a:xfrm>
          <a:custGeom>
            <a:avLst/>
            <a:gdLst>
              <a:gd name="connsiteX0" fmla="*/ 361909 w 1514053"/>
              <a:gd name="connsiteY0" fmla="*/ 0 h 1109790"/>
              <a:gd name="connsiteX1" fmla="*/ 294853 w 1514053"/>
              <a:gd name="connsiteY1" fmla="*/ 280416 h 1109790"/>
              <a:gd name="connsiteX2" fmla="*/ 404581 w 1514053"/>
              <a:gd name="connsiteY2" fmla="*/ 414528 h 1109790"/>
              <a:gd name="connsiteX3" fmla="*/ 227797 w 1514053"/>
              <a:gd name="connsiteY3" fmla="*/ 518160 h 1109790"/>
              <a:gd name="connsiteX4" fmla="*/ 2245 w 1514053"/>
              <a:gd name="connsiteY4" fmla="*/ 499872 h 1109790"/>
              <a:gd name="connsiteX5" fmla="*/ 124165 w 1514053"/>
              <a:gd name="connsiteY5" fmla="*/ 957072 h 1109790"/>
              <a:gd name="connsiteX6" fmla="*/ 319237 w 1514053"/>
              <a:gd name="connsiteY6" fmla="*/ 1109472 h 1109790"/>
              <a:gd name="connsiteX7" fmla="*/ 404581 w 1514053"/>
              <a:gd name="connsiteY7" fmla="*/ 926592 h 1109790"/>
              <a:gd name="connsiteX8" fmla="*/ 514309 w 1514053"/>
              <a:gd name="connsiteY8" fmla="*/ 780288 h 1109790"/>
              <a:gd name="connsiteX9" fmla="*/ 611845 w 1514053"/>
              <a:gd name="connsiteY9" fmla="*/ 877824 h 1109790"/>
              <a:gd name="connsiteX10" fmla="*/ 471637 w 1514053"/>
              <a:gd name="connsiteY10" fmla="*/ 1030224 h 1109790"/>
              <a:gd name="connsiteX11" fmla="*/ 697189 w 1514053"/>
              <a:gd name="connsiteY11" fmla="*/ 1103376 h 1109790"/>
              <a:gd name="connsiteX12" fmla="*/ 983701 w 1514053"/>
              <a:gd name="connsiteY12" fmla="*/ 1011936 h 1109790"/>
              <a:gd name="connsiteX13" fmla="*/ 1184869 w 1514053"/>
              <a:gd name="connsiteY13" fmla="*/ 1005840 h 1109790"/>
              <a:gd name="connsiteX14" fmla="*/ 1514053 w 1514053"/>
              <a:gd name="connsiteY14" fmla="*/ 621792 h 110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14053" h="1109790">
                <a:moveTo>
                  <a:pt x="361909" y="0"/>
                </a:moveTo>
                <a:cubicBezTo>
                  <a:pt x="324825" y="105664"/>
                  <a:pt x="287741" y="211328"/>
                  <a:pt x="294853" y="280416"/>
                </a:cubicBezTo>
                <a:cubicBezTo>
                  <a:pt x="301965" y="349504"/>
                  <a:pt x="415757" y="374904"/>
                  <a:pt x="404581" y="414528"/>
                </a:cubicBezTo>
                <a:cubicBezTo>
                  <a:pt x="393405" y="454152"/>
                  <a:pt x="294853" y="503936"/>
                  <a:pt x="227797" y="518160"/>
                </a:cubicBezTo>
                <a:cubicBezTo>
                  <a:pt x="160741" y="532384"/>
                  <a:pt x="19517" y="426720"/>
                  <a:pt x="2245" y="499872"/>
                </a:cubicBezTo>
                <a:cubicBezTo>
                  <a:pt x="-15027" y="573024"/>
                  <a:pt x="71333" y="855472"/>
                  <a:pt x="124165" y="957072"/>
                </a:cubicBezTo>
                <a:cubicBezTo>
                  <a:pt x="176997" y="1058672"/>
                  <a:pt x="272501" y="1114552"/>
                  <a:pt x="319237" y="1109472"/>
                </a:cubicBezTo>
                <a:cubicBezTo>
                  <a:pt x="365973" y="1104392"/>
                  <a:pt x="372069" y="981456"/>
                  <a:pt x="404581" y="926592"/>
                </a:cubicBezTo>
                <a:cubicBezTo>
                  <a:pt x="437093" y="871728"/>
                  <a:pt x="479765" y="788416"/>
                  <a:pt x="514309" y="780288"/>
                </a:cubicBezTo>
                <a:cubicBezTo>
                  <a:pt x="548853" y="772160"/>
                  <a:pt x="618957" y="836168"/>
                  <a:pt x="611845" y="877824"/>
                </a:cubicBezTo>
                <a:cubicBezTo>
                  <a:pt x="604733" y="919480"/>
                  <a:pt x="457413" y="992632"/>
                  <a:pt x="471637" y="1030224"/>
                </a:cubicBezTo>
                <a:cubicBezTo>
                  <a:pt x="485861" y="1067816"/>
                  <a:pt x="611845" y="1106424"/>
                  <a:pt x="697189" y="1103376"/>
                </a:cubicBezTo>
                <a:cubicBezTo>
                  <a:pt x="782533" y="1100328"/>
                  <a:pt x="902421" y="1028192"/>
                  <a:pt x="983701" y="1011936"/>
                </a:cubicBezTo>
                <a:cubicBezTo>
                  <a:pt x="1064981" y="995680"/>
                  <a:pt x="1096477" y="1070864"/>
                  <a:pt x="1184869" y="1005840"/>
                </a:cubicBezTo>
                <a:cubicBezTo>
                  <a:pt x="1273261" y="940816"/>
                  <a:pt x="1436837" y="685800"/>
                  <a:pt x="1514053" y="6217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036276" y="4953000"/>
                <a:ext cx="1462260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NZ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75" y="3714750"/>
                <a:ext cx="1462259" cy="8798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Take home message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51815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NZ" dirty="0" smtClean="0"/>
                  <a:t>You can control the complexity of your model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h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NZ" dirty="0" smtClean="0"/>
                  <a:t> via regularization</a:t>
                </a:r>
              </a:p>
              <a:p>
                <a:endParaRPr lang="en-US" dirty="0"/>
              </a:p>
              <a:p>
                <a:r>
                  <a:rPr lang="en-NZ" dirty="0" smtClean="0"/>
                  <a:t>Ridge regression regularization performs better when the true target function is a function of a lot predictors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Lasso regression regularization performs better when the true target function is a function of only a few predictors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The number of predictors in our target function is usually not known a priori for real data sets</a:t>
                </a:r>
              </a:p>
              <a:p>
                <a:pPr lvl="1"/>
                <a:r>
                  <a:rPr lang="en-NZ" dirty="0" smtClean="0"/>
                  <a:t>You receive a feature matrix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NZ" dirty="0" smtClean="0"/>
                  <a:t> with hundreds of columns   (features/predictors), and you don’t know which columns are truly relevant in predicting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NZ" dirty="0" smtClean="0"/>
              </a:p>
              <a:p>
                <a:pPr lvl="1"/>
                <a:endParaRPr lang="en-NZ" dirty="0" smtClean="0"/>
              </a:p>
              <a:p>
                <a:r>
                  <a:rPr lang="en-NZ" dirty="0" smtClean="0"/>
                  <a:t>A technique we will learn in the future, cross validation, can help us choose the right model for a given training data set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NZ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5181599"/>
              </a:xfrm>
              <a:blipFill>
                <a:blip r:embed="rId2"/>
                <a:stretch>
                  <a:fillRect l="-815" t="-2000" r="-815" b="-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NZ" sz="3600" dirty="0" smtClean="0"/>
                  <a:t>Is increasing the number of features in your feature matrix </a:t>
                </a:r>
                <a14:m>
                  <m:oMath xmlns:m="http://schemas.openxmlformats.org/officeDocument/2006/math">
                    <m:r>
                      <a:rPr lang="en-NZ" sz="3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NZ" sz="3600" dirty="0" smtClean="0"/>
                  <a:t> always a good idea?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41" t="-10106" r="-741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87" y="1610554"/>
            <a:ext cx="8229600" cy="77462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Example of a bank trying to predict if a customer will default on a loan</a:t>
            </a:r>
            <a:endParaRPr lang="en-US" dirty="0"/>
          </a:p>
        </p:txBody>
      </p:sp>
      <p:sp>
        <p:nvSpPr>
          <p:cNvPr id="4" name="Rectangle 226"/>
          <p:cNvSpPr>
            <a:spLocks noChangeArrowheads="1"/>
          </p:cNvSpPr>
          <p:nvPr/>
        </p:nvSpPr>
        <p:spPr bwMode="auto">
          <a:xfrm>
            <a:off x="1206054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Rectangle 235"/>
          <p:cNvSpPr>
            <a:spLocks noChangeArrowheads="1"/>
          </p:cNvSpPr>
          <p:nvPr/>
        </p:nvSpPr>
        <p:spPr bwMode="auto">
          <a:xfrm>
            <a:off x="8583488" y="2986223"/>
            <a:ext cx="381000" cy="380232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337" y="2348880"/>
                <a:ext cx="4136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37" y="2348880"/>
                <a:ext cx="41363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83488" y="2276872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488" y="2276872"/>
                <a:ext cx="37016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1206054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35"/>
          <p:cNvSpPr>
            <a:spLocks noChangeArrowheads="1"/>
          </p:cNvSpPr>
          <p:nvPr/>
        </p:nvSpPr>
        <p:spPr bwMode="auto">
          <a:xfrm>
            <a:off x="8583488" y="3364879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1206054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35"/>
          <p:cNvSpPr>
            <a:spLocks noChangeArrowheads="1"/>
          </p:cNvSpPr>
          <p:nvPr/>
        </p:nvSpPr>
        <p:spPr bwMode="auto">
          <a:xfrm>
            <a:off x="8583488" y="3718297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1206054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35"/>
          <p:cNvSpPr>
            <a:spLocks noChangeArrowheads="1"/>
          </p:cNvSpPr>
          <p:nvPr/>
        </p:nvSpPr>
        <p:spPr bwMode="auto">
          <a:xfrm>
            <a:off x="8583488" y="4078337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1206054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35"/>
          <p:cNvSpPr>
            <a:spLocks noChangeArrowheads="1"/>
          </p:cNvSpPr>
          <p:nvPr/>
        </p:nvSpPr>
        <p:spPr bwMode="auto">
          <a:xfrm>
            <a:off x="8583488" y="4437112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1206054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35"/>
          <p:cNvSpPr>
            <a:spLocks noChangeArrowheads="1"/>
          </p:cNvSpPr>
          <p:nvPr/>
        </p:nvSpPr>
        <p:spPr bwMode="auto">
          <a:xfrm>
            <a:off x="8583488" y="4797275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84727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84727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84727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84727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84727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84727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46627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46627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46627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46627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46627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46627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107504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107504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07504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107504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107504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107504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1206054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1206054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1206054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84727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84727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84727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46627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46627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46627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107504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107504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107504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35"/>
          <p:cNvSpPr>
            <a:spLocks noChangeArrowheads="1"/>
          </p:cNvSpPr>
          <p:nvPr/>
        </p:nvSpPr>
        <p:spPr bwMode="auto">
          <a:xfrm>
            <a:off x="8583488" y="5157192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35"/>
          <p:cNvSpPr>
            <a:spLocks noChangeArrowheads="1"/>
          </p:cNvSpPr>
          <p:nvPr/>
        </p:nvSpPr>
        <p:spPr bwMode="auto">
          <a:xfrm>
            <a:off x="8583488" y="5494486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35"/>
          <p:cNvSpPr>
            <a:spLocks noChangeArrowheads="1"/>
          </p:cNvSpPr>
          <p:nvPr/>
        </p:nvSpPr>
        <p:spPr bwMode="auto">
          <a:xfrm>
            <a:off x="8583488" y="5854649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192360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192360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192360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192360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192360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192360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156482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156482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156482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156482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156482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156482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192360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192360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192360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156482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156482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156482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338345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338345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226"/>
          <p:cNvSpPr>
            <a:spLocks noChangeArrowheads="1"/>
          </p:cNvSpPr>
          <p:nvPr/>
        </p:nvSpPr>
        <p:spPr bwMode="auto">
          <a:xfrm>
            <a:off x="338345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338345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338345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338345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30246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30246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30246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30246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30246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30246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26436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26436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26436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26436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26436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26436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22849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22849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22849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22849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22849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22849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Rectangle 226"/>
          <p:cNvSpPr>
            <a:spLocks noChangeArrowheads="1"/>
          </p:cNvSpPr>
          <p:nvPr/>
        </p:nvSpPr>
        <p:spPr bwMode="auto">
          <a:xfrm>
            <a:off x="338345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" name="Rectangle 226"/>
          <p:cNvSpPr>
            <a:spLocks noChangeArrowheads="1"/>
          </p:cNvSpPr>
          <p:nvPr/>
        </p:nvSpPr>
        <p:spPr bwMode="auto">
          <a:xfrm>
            <a:off x="338345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5" name="Rectangle 226"/>
          <p:cNvSpPr>
            <a:spLocks noChangeArrowheads="1"/>
          </p:cNvSpPr>
          <p:nvPr/>
        </p:nvSpPr>
        <p:spPr bwMode="auto">
          <a:xfrm>
            <a:off x="338345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6" name="Rectangle 226"/>
          <p:cNvSpPr>
            <a:spLocks noChangeArrowheads="1"/>
          </p:cNvSpPr>
          <p:nvPr/>
        </p:nvSpPr>
        <p:spPr bwMode="auto">
          <a:xfrm>
            <a:off x="30246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" name="Rectangle 226"/>
          <p:cNvSpPr>
            <a:spLocks noChangeArrowheads="1"/>
          </p:cNvSpPr>
          <p:nvPr/>
        </p:nvSpPr>
        <p:spPr bwMode="auto">
          <a:xfrm>
            <a:off x="30246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" name="Rectangle 226"/>
          <p:cNvSpPr>
            <a:spLocks noChangeArrowheads="1"/>
          </p:cNvSpPr>
          <p:nvPr/>
        </p:nvSpPr>
        <p:spPr bwMode="auto">
          <a:xfrm>
            <a:off x="30246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9" name="Rectangle 226"/>
          <p:cNvSpPr>
            <a:spLocks noChangeArrowheads="1"/>
          </p:cNvSpPr>
          <p:nvPr/>
        </p:nvSpPr>
        <p:spPr bwMode="auto">
          <a:xfrm>
            <a:off x="26436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0" name="Rectangle 226"/>
          <p:cNvSpPr>
            <a:spLocks noChangeArrowheads="1"/>
          </p:cNvSpPr>
          <p:nvPr/>
        </p:nvSpPr>
        <p:spPr bwMode="auto">
          <a:xfrm>
            <a:off x="26436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" name="Rectangle 226"/>
          <p:cNvSpPr>
            <a:spLocks noChangeArrowheads="1"/>
          </p:cNvSpPr>
          <p:nvPr/>
        </p:nvSpPr>
        <p:spPr bwMode="auto">
          <a:xfrm>
            <a:off x="26436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" name="Rectangle 226"/>
          <p:cNvSpPr>
            <a:spLocks noChangeArrowheads="1"/>
          </p:cNvSpPr>
          <p:nvPr/>
        </p:nvSpPr>
        <p:spPr bwMode="auto">
          <a:xfrm>
            <a:off x="22849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3" name="Rectangle 226"/>
          <p:cNvSpPr>
            <a:spLocks noChangeArrowheads="1"/>
          </p:cNvSpPr>
          <p:nvPr/>
        </p:nvSpPr>
        <p:spPr bwMode="auto">
          <a:xfrm>
            <a:off x="22849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4" name="Rectangle 226"/>
          <p:cNvSpPr>
            <a:spLocks noChangeArrowheads="1"/>
          </p:cNvSpPr>
          <p:nvPr/>
        </p:nvSpPr>
        <p:spPr bwMode="auto">
          <a:xfrm>
            <a:off x="22849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Rectangle 226"/>
          <p:cNvSpPr>
            <a:spLocks noChangeArrowheads="1"/>
          </p:cNvSpPr>
          <p:nvPr/>
        </p:nvSpPr>
        <p:spPr bwMode="auto">
          <a:xfrm>
            <a:off x="41010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Rectangle 226"/>
          <p:cNvSpPr>
            <a:spLocks noChangeArrowheads="1"/>
          </p:cNvSpPr>
          <p:nvPr/>
        </p:nvSpPr>
        <p:spPr bwMode="auto">
          <a:xfrm>
            <a:off x="41010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Rectangle 226"/>
          <p:cNvSpPr>
            <a:spLocks noChangeArrowheads="1"/>
          </p:cNvSpPr>
          <p:nvPr/>
        </p:nvSpPr>
        <p:spPr bwMode="auto">
          <a:xfrm>
            <a:off x="41010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41010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41010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41010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374223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374223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374223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374223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5" name="Rectangle 226"/>
          <p:cNvSpPr>
            <a:spLocks noChangeArrowheads="1"/>
          </p:cNvSpPr>
          <p:nvPr/>
        </p:nvSpPr>
        <p:spPr bwMode="auto">
          <a:xfrm>
            <a:off x="374223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6" name="Rectangle 226"/>
          <p:cNvSpPr>
            <a:spLocks noChangeArrowheads="1"/>
          </p:cNvSpPr>
          <p:nvPr/>
        </p:nvSpPr>
        <p:spPr bwMode="auto">
          <a:xfrm>
            <a:off x="374223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7" name="Rectangle 226"/>
          <p:cNvSpPr>
            <a:spLocks noChangeArrowheads="1"/>
          </p:cNvSpPr>
          <p:nvPr/>
        </p:nvSpPr>
        <p:spPr bwMode="auto">
          <a:xfrm>
            <a:off x="41010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8" name="Rectangle 226"/>
          <p:cNvSpPr>
            <a:spLocks noChangeArrowheads="1"/>
          </p:cNvSpPr>
          <p:nvPr/>
        </p:nvSpPr>
        <p:spPr bwMode="auto">
          <a:xfrm>
            <a:off x="41010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9" name="Rectangle 226"/>
          <p:cNvSpPr>
            <a:spLocks noChangeArrowheads="1"/>
          </p:cNvSpPr>
          <p:nvPr/>
        </p:nvSpPr>
        <p:spPr bwMode="auto">
          <a:xfrm>
            <a:off x="41010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0" name="Rectangle 226"/>
          <p:cNvSpPr>
            <a:spLocks noChangeArrowheads="1"/>
          </p:cNvSpPr>
          <p:nvPr/>
        </p:nvSpPr>
        <p:spPr bwMode="auto">
          <a:xfrm>
            <a:off x="374223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374223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2" name="Rectangle 226"/>
          <p:cNvSpPr>
            <a:spLocks noChangeArrowheads="1"/>
          </p:cNvSpPr>
          <p:nvPr/>
        </p:nvSpPr>
        <p:spPr bwMode="auto">
          <a:xfrm>
            <a:off x="374223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3" name="Rectangle 226"/>
          <p:cNvSpPr>
            <a:spLocks noChangeArrowheads="1"/>
          </p:cNvSpPr>
          <p:nvPr/>
        </p:nvSpPr>
        <p:spPr bwMode="auto">
          <a:xfrm>
            <a:off x="480392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4" name="Rectangle 226"/>
          <p:cNvSpPr>
            <a:spLocks noChangeArrowheads="1"/>
          </p:cNvSpPr>
          <p:nvPr/>
        </p:nvSpPr>
        <p:spPr bwMode="auto">
          <a:xfrm>
            <a:off x="480392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5" name="Rectangle 226"/>
          <p:cNvSpPr>
            <a:spLocks noChangeArrowheads="1"/>
          </p:cNvSpPr>
          <p:nvPr/>
        </p:nvSpPr>
        <p:spPr bwMode="auto">
          <a:xfrm>
            <a:off x="480392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6" name="Rectangle 226"/>
          <p:cNvSpPr>
            <a:spLocks noChangeArrowheads="1"/>
          </p:cNvSpPr>
          <p:nvPr/>
        </p:nvSpPr>
        <p:spPr bwMode="auto">
          <a:xfrm>
            <a:off x="480392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7" name="Rectangle 226"/>
          <p:cNvSpPr>
            <a:spLocks noChangeArrowheads="1"/>
          </p:cNvSpPr>
          <p:nvPr/>
        </p:nvSpPr>
        <p:spPr bwMode="auto">
          <a:xfrm>
            <a:off x="480392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8" name="Rectangle 226"/>
          <p:cNvSpPr>
            <a:spLocks noChangeArrowheads="1"/>
          </p:cNvSpPr>
          <p:nvPr/>
        </p:nvSpPr>
        <p:spPr bwMode="auto">
          <a:xfrm>
            <a:off x="480392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9" name="Rectangle 226"/>
          <p:cNvSpPr>
            <a:spLocks noChangeArrowheads="1"/>
          </p:cNvSpPr>
          <p:nvPr/>
        </p:nvSpPr>
        <p:spPr bwMode="auto">
          <a:xfrm>
            <a:off x="444514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0" name="Rectangle 226"/>
          <p:cNvSpPr>
            <a:spLocks noChangeArrowheads="1"/>
          </p:cNvSpPr>
          <p:nvPr/>
        </p:nvSpPr>
        <p:spPr bwMode="auto">
          <a:xfrm>
            <a:off x="444514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1" name="Rectangle 226"/>
          <p:cNvSpPr>
            <a:spLocks noChangeArrowheads="1"/>
          </p:cNvSpPr>
          <p:nvPr/>
        </p:nvSpPr>
        <p:spPr bwMode="auto">
          <a:xfrm>
            <a:off x="444514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" name="Rectangle 226"/>
          <p:cNvSpPr>
            <a:spLocks noChangeArrowheads="1"/>
          </p:cNvSpPr>
          <p:nvPr/>
        </p:nvSpPr>
        <p:spPr bwMode="auto">
          <a:xfrm>
            <a:off x="444514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" name="Rectangle 226"/>
          <p:cNvSpPr>
            <a:spLocks noChangeArrowheads="1"/>
          </p:cNvSpPr>
          <p:nvPr/>
        </p:nvSpPr>
        <p:spPr bwMode="auto">
          <a:xfrm>
            <a:off x="444514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" name="Rectangle 226"/>
          <p:cNvSpPr>
            <a:spLocks noChangeArrowheads="1"/>
          </p:cNvSpPr>
          <p:nvPr/>
        </p:nvSpPr>
        <p:spPr bwMode="auto">
          <a:xfrm>
            <a:off x="444514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5" name="Rectangle 226"/>
          <p:cNvSpPr>
            <a:spLocks noChangeArrowheads="1"/>
          </p:cNvSpPr>
          <p:nvPr/>
        </p:nvSpPr>
        <p:spPr bwMode="auto">
          <a:xfrm>
            <a:off x="480392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6" name="Rectangle 226"/>
          <p:cNvSpPr>
            <a:spLocks noChangeArrowheads="1"/>
          </p:cNvSpPr>
          <p:nvPr/>
        </p:nvSpPr>
        <p:spPr bwMode="auto">
          <a:xfrm>
            <a:off x="480392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7" name="Rectangle 226"/>
          <p:cNvSpPr>
            <a:spLocks noChangeArrowheads="1"/>
          </p:cNvSpPr>
          <p:nvPr/>
        </p:nvSpPr>
        <p:spPr bwMode="auto">
          <a:xfrm>
            <a:off x="480392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8" name="Rectangle 226"/>
          <p:cNvSpPr>
            <a:spLocks noChangeArrowheads="1"/>
          </p:cNvSpPr>
          <p:nvPr/>
        </p:nvSpPr>
        <p:spPr bwMode="auto">
          <a:xfrm>
            <a:off x="444514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9" name="Rectangle 226"/>
          <p:cNvSpPr>
            <a:spLocks noChangeArrowheads="1"/>
          </p:cNvSpPr>
          <p:nvPr/>
        </p:nvSpPr>
        <p:spPr bwMode="auto">
          <a:xfrm>
            <a:off x="444514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0" name="Rectangle 226"/>
          <p:cNvSpPr>
            <a:spLocks noChangeArrowheads="1"/>
          </p:cNvSpPr>
          <p:nvPr/>
        </p:nvSpPr>
        <p:spPr bwMode="auto">
          <a:xfrm>
            <a:off x="444514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1" name="Rectangle 226"/>
          <p:cNvSpPr>
            <a:spLocks noChangeArrowheads="1"/>
          </p:cNvSpPr>
          <p:nvPr/>
        </p:nvSpPr>
        <p:spPr bwMode="auto">
          <a:xfrm>
            <a:off x="552147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2" name="Rectangle 226"/>
          <p:cNvSpPr>
            <a:spLocks noChangeArrowheads="1"/>
          </p:cNvSpPr>
          <p:nvPr/>
        </p:nvSpPr>
        <p:spPr bwMode="auto">
          <a:xfrm>
            <a:off x="552147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" name="Rectangle 226"/>
          <p:cNvSpPr>
            <a:spLocks noChangeArrowheads="1"/>
          </p:cNvSpPr>
          <p:nvPr/>
        </p:nvSpPr>
        <p:spPr bwMode="auto">
          <a:xfrm>
            <a:off x="552147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" name="Rectangle 226"/>
          <p:cNvSpPr>
            <a:spLocks noChangeArrowheads="1"/>
          </p:cNvSpPr>
          <p:nvPr/>
        </p:nvSpPr>
        <p:spPr bwMode="auto">
          <a:xfrm>
            <a:off x="552147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5" name="Rectangle 226"/>
          <p:cNvSpPr>
            <a:spLocks noChangeArrowheads="1"/>
          </p:cNvSpPr>
          <p:nvPr/>
        </p:nvSpPr>
        <p:spPr bwMode="auto">
          <a:xfrm>
            <a:off x="552147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6" name="Rectangle 226"/>
          <p:cNvSpPr>
            <a:spLocks noChangeArrowheads="1"/>
          </p:cNvSpPr>
          <p:nvPr/>
        </p:nvSpPr>
        <p:spPr bwMode="auto">
          <a:xfrm>
            <a:off x="552147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7" name="Rectangle 226"/>
          <p:cNvSpPr>
            <a:spLocks noChangeArrowheads="1"/>
          </p:cNvSpPr>
          <p:nvPr/>
        </p:nvSpPr>
        <p:spPr bwMode="auto">
          <a:xfrm>
            <a:off x="516269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8" name="Rectangle 226"/>
          <p:cNvSpPr>
            <a:spLocks noChangeArrowheads="1"/>
          </p:cNvSpPr>
          <p:nvPr/>
        </p:nvSpPr>
        <p:spPr bwMode="auto">
          <a:xfrm>
            <a:off x="516269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9" name="Rectangle 226"/>
          <p:cNvSpPr>
            <a:spLocks noChangeArrowheads="1"/>
          </p:cNvSpPr>
          <p:nvPr/>
        </p:nvSpPr>
        <p:spPr bwMode="auto">
          <a:xfrm>
            <a:off x="516269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0" name="Rectangle 226"/>
          <p:cNvSpPr>
            <a:spLocks noChangeArrowheads="1"/>
          </p:cNvSpPr>
          <p:nvPr/>
        </p:nvSpPr>
        <p:spPr bwMode="auto">
          <a:xfrm>
            <a:off x="516269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1" name="Rectangle 226"/>
          <p:cNvSpPr>
            <a:spLocks noChangeArrowheads="1"/>
          </p:cNvSpPr>
          <p:nvPr/>
        </p:nvSpPr>
        <p:spPr bwMode="auto">
          <a:xfrm>
            <a:off x="516269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2" name="Rectangle 226"/>
          <p:cNvSpPr>
            <a:spLocks noChangeArrowheads="1"/>
          </p:cNvSpPr>
          <p:nvPr/>
        </p:nvSpPr>
        <p:spPr bwMode="auto">
          <a:xfrm>
            <a:off x="516269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" name="Rectangle 226"/>
          <p:cNvSpPr>
            <a:spLocks noChangeArrowheads="1"/>
          </p:cNvSpPr>
          <p:nvPr/>
        </p:nvSpPr>
        <p:spPr bwMode="auto">
          <a:xfrm>
            <a:off x="552147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" name="Rectangle 226"/>
          <p:cNvSpPr>
            <a:spLocks noChangeArrowheads="1"/>
          </p:cNvSpPr>
          <p:nvPr/>
        </p:nvSpPr>
        <p:spPr bwMode="auto">
          <a:xfrm>
            <a:off x="552147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" name="Rectangle 226"/>
          <p:cNvSpPr>
            <a:spLocks noChangeArrowheads="1"/>
          </p:cNvSpPr>
          <p:nvPr/>
        </p:nvSpPr>
        <p:spPr bwMode="auto">
          <a:xfrm>
            <a:off x="552147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Rectangle 226"/>
          <p:cNvSpPr>
            <a:spLocks noChangeArrowheads="1"/>
          </p:cNvSpPr>
          <p:nvPr/>
        </p:nvSpPr>
        <p:spPr bwMode="auto">
          <a:xfrm>
            <a:off x="516269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7" name="Rectangle 226"/>
          <p:cNvSpPr>
            <a:spLocks noChangeArrowheads="1"/>
          </p:cNvSpPr>
          <p:nvPr/>
        </p:nvSpPr>
        <p:spPr bwMode="auto">
          <a:xfrm>
            <a:off x="516269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8" name="Rectangle 226"/>
          <p:cNvSpPr>
            <a:spLocks noChangeArrowheads="1"/>
          </p:cNvSpPr>
          <p:nvPr/>
        </p:nvSpPr>
        <p:spPr bwMode="auto">
          <a:xfrm>
            <a:off x="516269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9" name="Rectangle 226"/>
          <p:cNvSpPr>
            <a:spLocks noChangeArrowheads="1"/>
          </p:cNvSpPr>
          <p:nvPr/>
        </p:nvSpPr>
        <p:spPr bwMode="auto">
          <a:xfrm>
            <a:off x="62440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0" name="Rectangle 226"/>
          <p:cNvSpPr>
            <a:spLocks noChangeArrowheads="1"/>
          </p:cNvSpPr>
          <p:nvPr/>
        </p:nvSpPr>
        <p:spPr bwMode="auto">
          <a:xfrm>
            <a:off x="62440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1" name="Rectangle 226"/>
          <p:cNvSpPr>
            <a:spLocks noChangeArrowheads="1"/>
          </p:cNvSpPr>
          <p:nvPr/>
        </p:nvSpPr>
        <p:spPr bwMode="auto">
          <a:xfrm>
            <a:off x="62440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62440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62440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" name="Rectangle 226"/>
          <p:cNvSpPr>
            <a:spLocks noChangeArrowheads="1"/>
          </p:cNvSpPr>
          <p:nvPr/>
        </p:nvSpPr>
        <p:spPr bwMode="auto">
          <a:xfrm>
            <a:off x="62440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226"/>
          <p:cNvSpPr>
            <a:spLocks noChangeArrowheads="1"/>
          </p:cNvSpPr>
          <p:nvPr/>
        </p:nvSpPr>
        <p:spPr bwMode="auto">
          <a:xfrm>
            <a:off x="58853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226"/>
          <p:cNvSpPr>
            <a:spLocks noChangeArrowheads="1"/>
          </p:cNvSpPr>
          <p:nvPr/>
        </p:nvSpPr>
        <p:spPr bwMode="auto">
          <a:xfrm>
            <a:off x="58853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226"/>
          <p:cNvSpPr>
            <a:spLocks noChangeArrowheads="1"/>
          </p:cNvSpPr>
          <p:nvPr/>
        </p:nvSpPr>
        <p:spPr bwMode="auto">
          <a:xfrm>
            <a:off x="58853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226"/>
          <p:cNvSpPr>
            <a:spLocks noChangeArrowheads="1"/>
          </p:cNvSpPr>
          <p:nvPr/>
        </p:nvSpPr>
        <p:spPr bwMode="auto">
          <a:xfrm>
            <a:off x="58853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226"/>
          <p:cNvSpPr>
            <a:spLocks noChangeArrowheads="1"/>
          </p:cNvSpPr>
          <p:nvPr/>
        </p:nvSpPr>
        <p:spPr bwMode="auto">
          <a:xfrm>
            <a:off x="58853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226"/>
          <p:cNvSpPr>
            <a:spLocks noChangeArrowheads="1"/>
          </p:cNvSpPr>
          <p:nvPr/>
        </p:nvSpPr>
        <p:spPr bwMode="auto">
          <a:xfrm>
            <a:off x="58853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226"/>
          <p:cNvSpPr>
            <a:spLocks noChangeArrowheads="1"/>
          </p:cNvSpPr>
          <p:nvPr/>
        </p:nvSpPr>
        <p:spPr bwMode="auto">
          <a:xfrm>
            <a:off x="62440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226"/>
          <p:cNvSpPr>
            <a:spLocks noChangeArrowheads="1"/>
          </p:cNvSpPr>
          <p:nvPr/>
        </p:nvSpPr>
        <p:spPr bwMode="auto">
          <a:xfrm>
            <a:off x="62440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3" name="Rectangle 226"/>
          <p:cNvSpPr>
            <a:spLocks noChangeArrowheads="1"/>
          </p:cNvSpPr>
          <p:nvPr/>
        </p:nvSpPr>
        <p:spPr bwMode="auto">
          <a:xfrm>
            <a:off x="62440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226"/>
          <p:cNvSpPr>
            <a:spLocks noChangeArrowheads="1"/>
          </p:cNvSpPr>
          <p:nvPr/>
        </p:nvSpPr>
        <p:spPr bwMode="auto">
          <a:xfrm>
            <a:off x="58853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226"/>
          <p:cNvSpPr>
            <a:spLocks noChangeArrowheads="1"/>
          </p:cNvSpPr>
          <p:nvPr/>
        </p:nvSpPr>
        <p:spPr bwMode="auto">
          <a:xfrm>
            <a:off x="58853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226"/>
          <p:cNvSpPr>
            <a:spLocks noChangeArrowheads="1"/>
          </p:cNvSpPr>
          <p:nvPr/>
        </p:nvSpPr>
        <p:spPr bwMode="auto">
          <a:xfrm>
            <a:off x="58853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226"/>
          <p:cNvSpPr>
            <a:spLocks noChangeArrowheads="1"/>
          </p:cNvSpPr>
          <p:nvPr/>
        </p:nvSpPr>
        <p:spPr bwMode="auto">
          <a:xfrm>
            <a:off x="694699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226"/>
          <p:cNvSpPr>
            <a:spLocks noChangeArrowheads="1"/>
          </p:cNvSpPr>
          <p:nvPr/>
        </p:nvSpPr>
        <p:spPr bwMode="auto">
          <a:xfrm>
            <a:off x="694699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226"/>
          <p:cNvSpPr>
            <a:spLocks noChangeArrowheads="1"/>
          </p:cNvSpPr>
          <p:nvPr/>
        </p:nvSpPr>
        <p:spPr bwMode="auto">
          <a:xfrm>
            <a:off x="694699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226"/>
          <p:cNvSpPr>
            <a:spLocks noChangeArrowheads="1"/>
          </p:cNvSpPr>
          <p:nvPr/>
        </p:nvSpPr>
        <p:spPr bwMode="auto">
          <a:xfrm>
            <a:off x="694699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226"/>
          <p:cNvSpPr>
            <a:spLocks noChangeArrowheads="1"/>
          </p:cNvSpPr>
          <p:nvPr/>
        </p:nvSpPr>
        <p:spPr bwMode="auto">
          <a:xfrm>
            <a:off x="694699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226"/>
          <p:cNvSpPr>
            <a:spLocks noChangeArrowheads="1"/>
          </p:cNvSpPr>
          <p:nvPr/>
        </p:nvSpPr>
        <p:spPr bwMode="auto">
          <a:xfrm>
            <a:off x="694699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Rectangle 226"/>
          <p:cNvSpPr>
            <a:spLocks noChangeArrowheads="1"/>
          </p:cNvSpPr>
          <p:nvPr/>
        </p:nvSpPr>
        <p:spPr bwMode="auto">
          <a:xfrm>
            <a:off x="658822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4" name="Rectangle 226"/>
          <p:cNvSpPr>
            <a:spLocks noChangeArrowheads="1"/>
          </p:cNvSpPr>
          <p:nvPr/>
        </p:nvSpPr>
        <p:spPr bwMode="auto">
          <a:xfrm>
            <a:off x="658822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5" name="Rectangle 226"/>
          <p:cNvSpPr>
            <a:spLocks noChangeArrowheads="1"/>
          </p:cNvSpPr>
          <p:nvPr/>
        </p:nvSpPr>
        <p:spPr bwMode="auto">
          <a:xfrm>
            <a:off x="658822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6" name="Rectangle 226"/>
          <p:cNvSpPr>
            <a:spLocks noChangeArrowheads="1"/>
          </p:cNvSpPr>
          <p:nvPr/>
        </p:nvSpPr>
        <p:spPr bwMode="auto">
          <a:xfrm>
            <a:off x="658822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7" name="Rectangle 226"/>
          <p:cNvSpPr>
            <a:spLocks noChangeArrowheads="1"/>
          </p:cNvSpPr>
          <p:nvPr/>
        </p:nvSpPr>
        <p:spPr bwMode="auto">
          <a:xfrm>
            <a:off x="658822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8" name="Rectangle 226"/>
          <p:cNvSpPr>
            <a:spLocks noChangeArrowheads="1"/>
          </p:cNvSpPr>
          <p:nvPr/>
        </p:nvSpPr>
        <p:spPr bwMode="auto">
          <a:xfrm>
            <a:off x="658822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9" name="Rectangle 226"/>
          <p:cNvSpPr>
            <a:spLocks noChangeArrowheads="1"/>
          </p:cNvSpPr>
          <p:nvPr/>
        </p:nvSpPr>
        <p:spPr bwMode="auto">
          <a:xfrm>
            <a:off x="694699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0" name="Rectangle 226"/>
          <p:cNvSpPr>
            <a:spLocks noChangeArrowheads="1"/>
          </p:cNvSpPr>
          <p:nvPr/>
        </p:nvSpPr>
        <p:spPr bwMode="auto">
          <a:xfrm>
            <a:off x="694699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1" name="Rectangle 226"/>
          <p:cNvSpPr>
            <a:spLocks noChangeArrowheads="1"/>
          </p:cNvSpPr>
          <p:nvPr/>
        </p:nvSpPr>
        <p:spPr bwMode="auto">
          <a:xfrm>
            <a:off x="694699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2" name="Rectangle 226"/>
          <p:cNvSpPr>
            <a:spLocks noChangeArrowheads="1"/>
          </p:cNvSpPr>
          <p:nvPr/>
        </p:nvSpPr>
        <p:spPr bwMode="auto">
          <a:xfrm>
            <a:off x="658822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3" name="Rectangle 226"/>
          <p:cNvSpPr>
            <a:spLocks noChangeArrowheads="1"/>
          </p:cNvSpPr>
          <p:nvPr/>
        </p:nvSpPr>
        <p:spPr bwMode="auto">
          <a:xfrm>
            <a:off x="658822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4" name="Rectangle 226"/>
          <p:cNvSpPr>
            <a:spLocks noChangeArrowheads="1"/>
          </p:cNvSpPr>
          <p:nvPr/>
        </p:nvSpPr>
        <p:spPr bwMode="auto">
          <a:xfrm>
            <a:off x="658822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5" name="Rectangle 226"/>
          <p:cNvSpPr>
            <a:spLocks noChangeArrowheads="1"/>
          </p:cNvSpPr>
          <p:nvPr/>
        </p:nvSpPr>
        <p:spPr bwMode="auto">
          <a:xfrm>
            <a:off x="766454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6" name="Rectangle 226"/>
          <p:cNvSpPr>
            <a:spLocks noChangeArrowheads="1"/>
          </p:cNvSpPr>
          <p:nvPr/>
        </p:nvSpPr>
        <p:spPr bwMode="auto">
          <a:xfrm>
            <a:off x="766454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7" name="Rectangle 226"/>
          <p:cNvSpPr>
            <a:spLocks noChangeArrowheads="1"/>
          </p:cNvSpPr>
          <p:nvPr/>
        </p:nvSpPr>
        <p:spPr bwMode="auto">
          <a:xfrm>
            <a:off x="766454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8" name="Rectangle 226"/>
          <p:cNvSpPr>
            <a:spLocks noChangeArrowheads="1"/>
          </p:cNvSpPr>
          <p:nvPr/>
        </p:nvSpPr>
        <p:spPr bwMode="auto">
          <a:xfrm>
            <a:off x="766454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9" name="Rectangle 226"/>
          <p:cNvSpPr>
            <a:spLocks noChangeArrowheads="1"/>
          </p:cNvSpPr>
          <p:nvPr/>
        </p:nvSpPr>
        <p:spPr bwMode="auto">
          <a:xfrm>
            <a:off x="766454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0" name="Rectangle 226"/>
          <p:cNvSpPr>
            <a:spLocks noChangeArrowheads="1"/>
          </p:cNvSpPr>
          <p:nvPr/>
        </p:nvSpPr>
        <p:spPr bwMode="auto">
          <a:xfrm>
            <a:off x="766454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1" name="Rectangle 226"/>
          <p:cNvSpPr>
            <a:spLocks noChangeArrowheads="1"/>
          </p:cNvSpPr>
          <p:nvPr/>
        </p:nvSpPr>
        <p:spPr bwMode="auto">
          <a:xfrm>
            <a:off x="730577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2" name="Rectangle 226"/>
          <p:cNvSpPr>
            <a:spLocks noChangeArrowheads="1"/>
          </p:cNvSpPr>
          <p:nvPr/>
        </p:nvSpPr>
        <p:spPr bwMode="auto">
          <a:xfrm>
            <a:off x="730577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3" name="Rectangle 226"/>
          <p:cNvSpPr>
            <a:spLocks noChangeArrowheads="1"/>
          </p:cNvSpPr>
          <p:nvPr/>
        </p:nvSpPr>
        <p:spPr bwMode="auto">
          <a:xfrm>
            <a:off x="730577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" name="Rectangle 226"/>
          <p:cNvSpPr>
            <a:spLocks noChangeArrowheads="1"/>
          </p:cNvSpPr>
          <p:nvPr/>
        </p:nvSpPr>
        <p:spPr bwMode="auto">
          <a:xfrm>
            <a:off x="730577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" name="Rectangle 226"/>
          <p:cNvSpPr>
            <a:spLocks noChangeArrowheads="1"/>
          </p:cNvSpPr>
          <p:nvPr/>
        </p:nvSpPr>
        <p:spPr bwMode="auto">
          <a:xfrm>
            <a:off x="730577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" name="Rectangle 226"/>
          <p:cNvSpPr>
            <a:spLocks noChangeArrowheads="1"/>
          </p:cNvSpPr>
          <p:nvPr/>
        </p:nvSpPr>
        <p:spPr bwMode="auto">
          <a:xfrm>
            <a:off x="730577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7" name="Rectangle 226"/>
          <p:cNvSpPr>
            <a:spLocks noChangeArrowheads="1"/>
          </p:cNvSpPr>
          <p:nvPr/>
        </p:nvSpPr>
        <p:spPr bwMode="auto">
          <a:xfrm>
            <a:off x="7664549" y="5171280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8" name="Rectangle 226"/>
          <p:cNvSpPr>
            <a:spLocks noChangeArrowheads="1"/>
          </p:cNvSpPr>
          <p:nvPr/>
        </p:nvSpPr>
        <p:spPr bwMode="auto">
          <a:xfrm>
            <a:off x="766454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9" name="Rectangle 226"/>
          <p:cNvSpPr>
            <a:spLocks noChangeArrowheads="1"/>
          </p:cNvSpPr>
          <p:nvPr/>
        </p:nvSpPr>
        <p:spPr bwMode="auto">
          <a:xfrm>
            <a:off x="766454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0" name="Rectangle 226"/>
          <p:cNvSpPr>
            <a:spLocks noChangeArrowheads="1"/>
          </p:cNvSpPr>
          <p:nvPr/>
        </p:nvSpPr>
        <p:spPr bwMode="auto">
          <a:xfrm>
            <a:off x="730577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1" name="Rectangle 226"/>
          <p:cNvSpPr>
            <a:spLocks noChangeArrowheads="1"/>
          </p:cNvSpPr>
          <p:nvPr/>
        </p:nvSpPr>
        <p:spPr bwMode="auto">
          <a:xfrm>
            <a:off x="730577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2" name="Rectangle 226"/>
          <p:cNvSpPr>
            <a:spLocks noChangeArrowheads="1"/>
          </p:cNvSpPr>
          <p:nvPr/>
        </p:nvSpPr>
        <p:spPr bwMode="auto">
          <a:xfrm>
            <a:off x="730577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002459" y="2304449"/>
            <a:ext cx="180146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700" b="1" dirty="0" smtClean="0"/>
              <a:t>?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209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0648"/>
            <a:ext cx="8991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Problem: </a:t>
            </a:r>
            <a:r>
              <a:rPr lang="en-US" altLang="en-US" b="1" dirty="0" smtClean="0"/>
              <a:t>The 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21278"/>
                <a:ext cx="8291264" cy="3703867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altLang="en-US" dirty="0"/>
                  <a:t>As the dimensionality of </a:t>
                </a:r>
                <a14:m>
                  <m:oMath xmlns:m="http://schemas.openxmlformats.org/officeDocument/2006/math">
                    <m:r>
                      <a:rPr lang="en-NZ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 increases, the classifier’s performance increases until the optimal number of features is reached. Further increasing the dimensionality </a:t>
                </a:r>
                <a:r>
                  <a:rPr lang="en-US" altLang="en-US" b="1" dirty="0"/>
                  <a:t>without increasing the number of training samples </a:t>
                </a:r>
                <a:r>
                  <a:rPr lang="en-US" altLang="en-US" dirty="0"/>
                  <a:t>results in a decrease in classifier </a:t>
                </a:r>
                <a:r>
                  <a:rPr lang="en-US" altLang="en-US" dirty="0" smtClean="0"/>
                  <a:t>performance. This is due to the </a:t>
                </a:r>
                <a:r>
                  <a:rPr lang="en-US" altLang="en-US" b="1" dirty="0" smtClean="0"/>
                  <a:t>curse of dimensionality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 </a:t>
                </a:r>
                <a:r>
                  <a:rPr lang="en-US" altLang="en-US" b="1" dirty="0" smtClean="0"/>
                  <a:t>curse of dimensionality</a:t>
                </a:r>
                <a:r>
                  <a:rPr lang="en-US" altLang="en-US" dirty="0" smtClean="0"/>
                  <a:t> refers to various phenomena that arise when analyzing and organizing data in high-dimensional spaces (often with hundreds or thousands of dimensions) that do not occur in low-dimensional settings such as the 2D or 3D dimensional physical space of everyday experience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common theme of these problems is that when the dimensionality increases, the volume of the space increases so fast that the available data becomes sparse.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This scarcity is problematic. In order to obtain a statistically sound and reliable result, the amount of data needed to support the result often grows exponentially with the dimensionality.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Organizing and searching data often relies on detecting areas where objects form groups with similar properties; in high dimensional data however all objects appear to be sparse and dissimilar from each other in many ways which prevents common data organization strategies from being efficient.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21278"/>
                <a:ext cx="8291264" cy="3703867"/>
              </a:xfrm>
              <a:blipFill>
                <a:blip r:embed="rId2"/>
                <a:stretch>
                  <a:fillRect t="-98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41162"/>
            <a:ext cx="4623613" cy="23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5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40" y="27940"/>
            <a:ext cx="816292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curse of dimensionality… why?</a:t>
            </a:r>
          </a:p>
        </p:txBody>
      </p:sp>
      <p:pic>
        <p:nvPicPr>
          <p:cNvPr id="44035" name="Picture 2" descr="Curse of dimension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" y="1340768"/>
            <a:ext cx="834890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792" y="609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/>
              <a:t>If you have a fixed number of training instances, as you increase the dimensionality of the feature space, the space becomes </a:t>
            </a:r>
            <a:r>
              <a:rPr lang="en-NZ" sz="1600" dirty="0" smtClean="0"/>
              <a:t>exponentially sparse</a:t>
            </a:r>
            <a:r>
              <a:rPr lang="en-NZ" sz="1600" dirty="0"/>
              <a:t>. That is, there is very little data in a unit of volume of the space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5741988" cy="649288"/>
          </a:xfrm>
        </p:spPr>
        <p:txBody>
          <a:bodyPr>
            <a:noAutofit/>
          </a:bodyPr>
          <a:lstStyle/>
          <a:p>
            <a:r>
              <a:rPr lang="en-NZ" altLang="en-US" sz="2000" dirty="0" smtClean="0"/>
              <a:t>Visualization on how increasing the number of features leads to </a:t>
            </a:r>
            <a:r>
              <a:rPr lang="en-NZ" altLang="en-US" sz="2000" dirty="0" err="1" smtClean="0"/>
              <a:t>sparcity</a:t>
            </a:r>
            <a:r>
              <a:rPr lang="en-NZ" altLang="en-US" sz="2000" dirty="0" smtClean="0"/>
              <a:t> in the feature space</a:t>
            </a:r>
            <a:endParaRPr lang="en-US" altLang="en-US" sz="2000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4643438" cy="3394472"/>
          </a:xfrm>
        </p:spPr>
        <p:txBody>
          <a:bodyPr/>
          <a:lstStyle/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endParaRPr lang="en-US" altLang="en-US" dirty="0" smtClean="0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7185025" y="34432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6645275" y="3827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5622925" y="47982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6080125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7791450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4" name="Oval 17"/>
          <p:cNvSpPr>
            <a:spLocks noChangeArrowheads="1"/>
          </p:cNvSpPr>
          <p:nvPr/>
        </p:nvSpPr>
        <p:spPr bwMode="auto">
          <a:xfrm>
            <a:off x="8267700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6" name="Oval 19"/>
          <p:cNvSpPr>
            <a:spLocks noChangeArrowheads="1"/>
          </p:cNvSpPr>
          <p:nvPr/>
        </p:nvSpPr>
        <p:spPr bwMode="auto">
          <a:xfrm>
            <a:off x="5638800" y="33563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7" name="Oval 20"/>
          <p:cNvSpPr>
            <a:spLocks noChangeArrowheads="1"/>
          </p:cNvSpPr>
          <p:nvPr/>
        </p:nvSpPr>
        <p:spPr bwMode="auto">
          <a:xfrm>
            <a:off x="5364163" y="4174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8" name="Oval 21"/>
          <p:cNvSpPr>
            <a:spLocks noChangeArrowheads="1"/>
          </p:cNvSpPr>
          <p:nvPr/>
        </p:nvSpPr>
        <p:spPr bwMode="auto">
          <a:xfrm>
            <a:off x="5603875" y="444341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9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0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1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2" name="Oval 25"/>
          <p:cNvSpPr>
            <a:spLocks noChangeArrowheads="1"/>
          </p:cNvSpPr>
          <p:nvPr/>
        </p:nvSpPr>
        <p:spPr bwMode="auto">
          <a:xfrm>
            <a:off x="5883275" y="28991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3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4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5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6" name="Oval 29"/>
          <p:cNvSpPr>
            <a:spLocks noChangeArrowheads="1"/>
          </p:cNvSpPr>
          <p:nvPr/>
        </p:nvSpPr>
        <p:spPr bwMode="auto">
          <a:xfrm>
            <a:off x="5175250" y="319444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7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8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9" name="Oval 32"/>
          <p:cNvSpPr>
            <a:spLocks noChangeArrowheads="1"/>
          </p:cNvSpPr>
          <p:nvPr/>
        </p:nvSpPr>
        <p:spPr bwMode="auto">
          <a:xfrm>
            <a:off x="7854950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0" name="Oval 33"/>
          <p:cNvSpPr>
            <a:spLocks noChangeArrowheads="1"/>
          </p:cNvSpPr>
          <p:nvPr/>
        </p:nvSpPr>
        <p:spPr bwMode="auto">
          <a:xfrm>
            <a:off x="7488238" y="4589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1" name="Oval 34"/>
          <p:cNvSpPr>
            <a:spLocks noChangeArrowheads="1"/>
          </p:cNvSpPr>
          <p:nvPr/>
        </p:nvSpPr>
        <p:spPr bwMode="auto">
          <a:xfrm>
            <a:off x="8070850" y="31646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2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4" name="Oval 37"/>
          <p:cNvSpPr>
            <a:spLocks noChangeArrowheads="1"/>
          </p:cNvSpPr>
          <p:nvPr/>
        </p:nvSpPr>
        <p:spPr bwMode="auto">
          <a:xfrm>
            <a:off x="5819775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5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6" name="Oval 39"/>
          <p:cNvSpPr>
            <a:spLocks noChangeArrowheads="1"/>
          </p:cNvSpPr>
          <p:nvPr/>
        </p:nvSpPr>
        <p:spPr bwMode="auto">
          <a:xfrm>
            <a:off x="7048500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7" name="Oval 40"/>
          <p:cNvSpPr>
            <a:spLocks noChangeArrowheads="1"/>
          </p:cNvSpPr>
          <p:nvPr/>
        </p:nvSpPr>
        <p:spPr bwMode="auto">
          <a:xfrm>
            <a:off x="7269163" y="39695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8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9" name="Oval 42"/>
          <p:cNvSpPr>
            <a:spLocks noChangeArrowheads="1"/>
          </p:cNvSpPr>
          <p:nvPr/>
        </p:nvSpPr>
        <p:spPr bwMode="auto">
          <a:xfrm>
            <a:off x="7639050" y="39766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0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1" name="Oval 44"/>
          <p:cNvSpPr>
            <a:spLocks noChangeArrowheads="1"/>
          </p:cNvSpPr>
          <p:nvPr/>
        </p:nvSpPr>
        <p:spPr bwMode="auto">
          <a:xfrm>
            <a:off x="5819775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2" name="Oval 45"/>
          <p:cNvSpPr>
            <a:spLocks noChangeArrowheads="1"/>
          </p:cNvSpPr>
          <p:nvPr/>
        </p:nvSpPr>
        <p:spPr bwMode="auto">
          <a:xfrm>
            <a:off x="6124575" y="4402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3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4" name="Oval 47"/>
          <p:cNvSpPr>
            <a:spLocks noChangeArrowheads="1"/>
          </p:cNvSpPr>
          <p:nvPr/>
        </p:nvSpPr>
        <p:spPr bwMode="auto">
          <a:xfrm>
            <a:off x="6683375" y="4427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5" name="Oval 48"/>
          <p:cNvSpPr>
            <a:spLocks noChangeArrowheads="1"/>
          </p:cNvSpPr>
          <p:nvPr/>
        </p:nvSpPr>
        <p:spPr bwMode="auto">
          <a:xfrm>
            <a:off x="6743700" y="349448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6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7" name="Oval 50"/>
          <p:cNvSpPr>
            <a:spLocks noChangeArrowheads="1"/>
          </p:cNvSpPr>
          <p:nvPr/>
        </p:nvSpPr>
        <p:spPr bwMode="auto">
          <a:xfrm>
            <a:off x="5480050" y="37421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8" name="Oval 51"/>
          <p:cNvSpPr>
            <a:spLocks noChangeArrowheads="1"/>
          </p:cNvSpPr>
          <p:nvPr/>
        </p:nvSpPr>
        <p:spPr bwMode="auto">
          <a:xfrm>
            <a:off x="5164140" y="4088607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9" name="Oval 52"/>
          <p:cNvSpPr>
            <a:spLocks noChangeArrowheads="1"/>
          </p:cNvSpPr>
          <p:nvPr/>
        </p:nvSpPr>
        <p:spPr bwMode="auto">
          <a:xfrm>
            <a:off x="5240338" y="49970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0" name="Oval 53"/>
          <p:cNvSpPr>
            <a:spLocks noChangeArrowheads="1"/>
          </p:cNvSpPr>
          <p:nvPr/>
        </p:nvSpPr>
        <p:spPr bwMode="auto">
          <a:xfrm>
            <a:off x="8140700" y="37135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1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2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3" name="Oval 56"/>
          <p:cNvSpPr>
            <a:spLocks noChangeArrowheads="1"/>
          </p:cNvSpPr>
          <p:nvPr/>
        </p:nvSpPr>
        <p:spPr bwMode="auto">
          <a:xfrm>
            <a:off x="7766050" y="4250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4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5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6" name="Oval 59"/>
          <p:cNvSpPr>
            <a:spLocks noChangeArrowheads="1"/>
          </p:cNvSpPr>
          <p:nvPr/>
        </p:nvSpPr>
        <p:spPr bwMode="auto">
          <a:xfrm>
            <a:off x="7747000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7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8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9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0" name="Oval 63"/>
          <p:cNvSpPr>
            <a:spLocks noChangeArrowheads="1"/>
          </p:cNvSpPr>
          <p:nvPr/>
        </p:nvSpPr>
        <p:spPr bwMode="auto">
          <a:xfrm>
            <a:off x="6240463" y="49744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1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2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3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4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5" name="Oval 68"/>
          <p:cNvSpPr>
            <a:spLocks noChangeArrowheads="1"/>
          </p:cNvSpPr>
          <p:nvPr/>
        </p:nvSpPr>
        <p:spPr bwMode="auto">
          <a:xfrm>
            <a:off x="5372100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6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7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8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9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0" name="Oval 73"/>
          <p:cNvSpPr>
            <a:spLocks noChangeArrowheads="1"/>
          </p:cNvSpPr>
          <p:nvPr/>
        </p:nvSpPr>
        <p:spPr bwMode="auto">
          <a:xfrm>
            <a:off x="6015038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1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2" name="Oval 75"/>
          <p:cNvSpPr>
            <a:spLocks noChangeArrowheads="1"/>
          </p:cNvSpPr>
          <p:nvPr/>
        </p:nvSpPr>
        <p:spPr bwMode="auto">
          <a:xfrm>
            <a:off x="6199188" y="41695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3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4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5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6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7" name="Oval 80"/>
          <p:cNvSpPr>
            <a:spLocks noChangeArrowheads="1"/>
          </p:cNvSpPr>
          <p:nvPr/>
        </p:nvSpPr>
        <p:spPr bwMode="auto">
          <a:xfrm>
            <a:off x="5667375" y="505301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8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9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0" name="Oval 83"/>
          <p:cNvSpPr>
            <a:spLocks noChangeArrowheads="1"/>
          </p:cNvSpPr>
          <p:nvPr/>
        </p:nvSpPr>
        <p:spPr bwMode="auto">
          <a:xfrm>
            <a:off x="5757863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1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2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3" name="Oval 86"/>
          <p:cNvSpPr>
            <a:spLocks noChangeArrowheads="1"/>
          </p:cNvSpPr>
          <p:nvPr/>
        </p:nvSpPr>
        <p:spPr bwMode="auto">
          <a:xfrm>
            <a:off x="5321300" y="383262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4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5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6" name="Oval 89"/>
          <p:cNvSpPr>
            <a:spLocks noChangeArrowheads="1"/>
          </p:cNvSpPr>
          <p:nvPr/>
        </p:nvSpPr>
        <p:spPr bwMode="auto">
          <a:xfrm>
            <a:off x="7289800" y="3055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7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8" name="Oval 91"/>
          <p:cNvSpPr>
            <a:spLocks noChangeArrowheads="1"/>
          </p:cNvSpPr>
          <p:nvPr/>
        </p:nvSpPr>
        <p:spPr bwMode="auto">
          <a:xfrm>
            <a:off x="6483350" y="3405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9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0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1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2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3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4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5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6" name="Oval 99"/>
          <p:cNvSpPr>
            <a:spLocks noChangeArrowheads="1"/>
          </p:cNvSpPr>
          <p:nvPr/>
        </p:nvSpPr>
        <p:spPr bwMode="auto">
          <a:xfrm>
            <a:off x="7899400" y="37838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7" name="Oval 100"/>
          <p:cNvSpPr>
            <a:spLocks noChangeArrowheads="1"/>
          </p:cNvSpPr>
          <p:nvPr/>
        </p:nvSpPr>
        <p:spPr bwMode="auto">
          <a:xfrm>
            <a:off x="6907213" y="24800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8" name="Oval 101"/>
          <p:cNvSpPr>
            <a:spLocks noChangeArrowheads="1"/>
          </p:cNvSpPr>
          <p:nvPr/>
        </p:nvSpPr>
        <p:spPr bwMode="auto">
          <a:xfrm>
            <a:off x="7092950" y="45636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9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0" name="Oval 103"/>
          <p:cNvSpPr>
            <a:spLocks noChangeArrowheads="1"/>
          </p:cNvSpPr>
          <p:nvPr/>
        </p:nvSpPr>
        <p:spPr bwMode="auto">
          <a:xfrm>
            <a:off x="6850063" y="52018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1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2" name="Oval 105"/>
          <p:cNvSpPr>
            <a:spLocks noChangeArrowheads="1"/>
          </p:cNvSpPr>
          <p:nvPr/>
        </p:nvSpPr>
        <p:spPr bwMode="auto">
          <a:xfrm>
            <a:off x="7640638" y="47041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3" name="Oval 106"/>
          <p:cNvSpPr>
            <a:spLocks noChangeArrowheads="1"/>
          </p:cNvSpPr>
          <p:nvPr/>
        </p:nvSpPr>
        <p:spPr bwMode="auto">
          <a:xfrm>
            <a:off x="7397750" y="4198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4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5" name="Oval 108"/>
          <p:cNvSpPr>
            <a:spLocks noChangeArrowheads="1"/>
          </p:cNvSpPr>
          <p:nvPr/>
        </p:nvSpPr>
        <p:spPr bwMode="auto">
          <a:xfrm>
            <a:off x="6724650" y="4689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6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7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8" name="Oval 111"/>
          <p:cNvSpPr>
            <a:spLocks noChangeArrowheads="1"/>
          </p:cNvSpPr>
          <p:nvPr/>
        </p:nvSpPr>
        <p:spPr bwMode="auto">
          <a:xfrm>
            <a:off x="6392863" y="50887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9" name="Oval 112"/>
          <p:cNvSpPr>
            <a:spLocks noChangeArrowheads="1"/>
          </p:cNvSpPr>
          <p:nvPr/>
        </p:nvSpPr>
        <p:spPr bwMode="auto">
          <a:xfrm>
            <a:off x="7550150" y="51351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0" name="Oval 113"/>
          <p:cNvSpPr>
            <a:spLocks noChangeArrowheads="1"/>
          </p:cNvSpPr>
          <p:nvPr/>
        </p:nvSpPr>
        <p:spPr bwMode="auto">
          <a:xfrm>
            <a:off x="6351588" y="42838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1" name="Oval 114"/>
          <p:cNvSpPr>
            <a:spLocks noChangeArrowheads="1"/>
          </p:cNvSpPr>
          <p:nvPr/>
        </p:nvSpPr>
        <p:spPr bwMode="auto">
          <a:xfrm>
            <a:off x="7377113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2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3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4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5" name="Oval 118"/>
          <p:cNvSpPr>
            <a:spLocks noChangeArrowheads="1"/>
          </p:cNvSpPr>
          <p:nvPr/>
        </p:nvSpPr>
        <p:spPr bwMode="auto">
          <a:xfrm>
            <a:off x="6143625" y="27420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6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7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8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9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0" name="Oval 123"/>
          <p:cNvSpPr>
            <a:spLocks noChangeArrowheads="1"/>
          </p:cNvSpPr>
          <p:nvPr/>
        </p:nvSpPr>
        <p:spPr bwMode="auto">
          <a:xfrm>
            <a:off x="7704138" y="31825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1" name="Oval 124"/>
          <p:cNvSpPr>
            <a:spLocks noChangeArrowheads="1"/>
          </p:cNvSpPr>
          <p:nvPr/>
        </p:nvSpPr>
        <p:spPr bwMode="auto">
          <a:xfrm>
            <a:off x="6078538" y="30634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2" name="Oval 125"/>
          <p:cNvSpPr>
            <a:spLocks noChangeArrowheads="1"/>
          </p:cNvSpPr>
          <p:nvPr/>
        </p:nvSpPr>
        <p:spPr bwMode="auto">
          <a:xfrm>
            <a:off x="5405438" y="35552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3" name="Oval 126"/>
          <p:cNvSpPr>
            <a:spLocks noChangeArrowheads="1"/>
          </p:cNvSpPr>
          <p:nvPr/>
        </p:nvSpPr>
        <p:spPr bwMode="auto">
          <a:xfrm>
            <a:off x="5729288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5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90605" y="6492631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99992" y="1752600"/>
            <a:ext cx="43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students and staff at Otago Polytechnic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4643438" cy="3394472"/>
          </a:xfrm>
        </p:spPr>
        <p:txBody>
          <a:bodyPr/>
          <a:lstStyle/>
          <a:p>
            <a:r>
              <a:rPr lang="en-NZ" altLang="en-US" dirty="0"/>
              <a:t>Let’s place in a big room </a:t>
            </a:r>
            <a:r>
              <a:rPr lang="en-NZ" altLang="en-US" dirty="0" smtClean="0"/>
              <a:t>all the people </a:t>
            </a:r>
            <a:r>
              <a:rPr lang="en-NZ" altLang="en-US" dirty="0"/>
              <a:t>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7185025" y="34432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1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3" name="Oval 14"/>
          <p:cNvSpPr>
            <a:spLocks noChangeArrowheads="1"/>
          </p:cNvSpPr>
          <p:nvPr/>
        </p:nvSpPr>
        <p:spPr bwMode="auto">
          <a:xfrm>
            <a:off x="6080125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7791450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8267700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9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0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1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2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3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4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5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6" name="Oval 33"/>
          <p:cNvSpPr>
            <a:spLocks noChangeArrowheads="1"/>
          </p:cNvSpPr>
          <p:nvPr/>
        </p:nvSpPr>
        <p:spPr bwMode="auto">
          <a:xfrm>
            <a:off x="7488238" y="4589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7" name="Oval 34"/>
          <p:cNvSpPr>
            <a:spLocks noChangeArrowheads="1"/>
          </p:cNvSpPr>
          <p:nvPr/>
        </p:nvSpPr>
        <p:spPr bwMode="auto">
          <a:xfrm>
            <a:off x="8070850" y="31646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8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9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0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1" name="Oval 39"/>
          <p:cNvSpPr>
            <a:spLocks noChangeArrowheads="1"/>
          </p:cNvSpPr>
          <p:nvPr/>
        </p:nvSpPr>
        <p:spPr bwMode="auto">
          <a:xfrm>
            <a:off x="7048500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2" name="Oval 40"/>
          <p:cNvSpPr>
            <a:spLocks noChangeArrowheads="1"/>
          </p:cNvSpPr>
          <p:nvPr/>
        </p:nvSpPr>
        <p:spPr bwMode="auto">
          <a:xfrm>
            <a:off x="7269163" y="39695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3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4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5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6" name="Oval 47"/>
          <p:cNvSpPr>
            <a:spLocks noChangeArrowheads="1"/>
          </p:cNvSpPr>
          <p:nvPr/>
        </p:nvSpPr>
        <p:spPr bwMode="auto">
          <a:xfrm>
            <a:off x="6683375" y="4427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7" name="Oval 48"/>
          <p:cNvSpPr>
            <a:spLocks noChangeArrowheads="1"/>
          </p:cNvSpPr>
          <p:nvPr/>
        </p:nvSpPr>
        <p:spPr bwMode="auto">
          <a:xfrm>
            <a:off x="6743700" y="349448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8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9" name="Oval 52"/>
          <p:cNvSpPr>
            <a:spLocks noChangeArrowheads="1"/>
          </p:cNvSpPr>
          <p:nvPr/>
        </p:nvSpPr>
        <p:spPr bwMode="auto">
          <a:xfrm>
            <a:off x="5240338" y="49970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0" name="Oval 53"/>
          <p:cNvSpPr>
            <a:spLocks noChangeArrowheads="1"/>
          </p:cNvSpPr>
          <p:nvPr/>
        </p:nvSpPr>
        <p:spPr bwMode="auto">
          <a:xfrm>
            <a:off x="8140700" y="37135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1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3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4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5" name="Oval 59"/>
          <p:cNvSpPr>
            <a:spLocks noChangeArrowheads="1"/>
          </p:cNvSpPr>
          <p:nvPr/>
        </p:nvSpPr>
        <p:spPr bwMode="auto">
          <a:xfrm>
            <a:off x="7747000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6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7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8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9" name="Oval 63"/>
          <p:cNvSpPr>
            <a:spLocks noChangeArrowheads="1"/>
          </p:cNvSpPr>
          <p:nvPr/>
        </p:nvSpPr>
        <p:spPr bwMode="auto">
          <a:xfrm>
            <a:off x="6240463" y="49744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0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1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2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3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4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5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6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7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8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9" name="Oval 75"/>
          <p:cNvSpPr>
            <a:spLocks noChangeArrowheads="1"/>
          </p:cNvSpPr>
          <p:nvPr/>
        </p:nvSpPr>
        <p:spPr bwMode="auto">
          <a:xfrm>
            <a:off x="6199188" y="41695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0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1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2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3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4" name="Oval 80"/>
          <p:cNvSpPr>
            <a:spLocks noChangeArrowheads="1"/>
          </p:cNvSpPr>
          <p:nvPr/>
        </p:nvSpPr>
        <p:spPr bwMode="auto">
          <a:xfrm>
            <a:off x="5667375" y="505301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5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6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7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8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9" name="Oval 86"/>
          <p:cNvSpPr>
            <a:spLocks noChangeArrowheads="1"/>
          </p:cNvSpPr>
          <p:nvPr/>
        </p:nvSpPr>
        <p:spPr bwMode="auto">
          <a:xfrm>
            <a:off x="5321300" y="383262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0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1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2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3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4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5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6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7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8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9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0" name="Oval 99"/>
          <p:cNvSpPr>
            <a:spLocks noChangeArrowheads="1"/>
          </p:cNvSpPr>
          <p:nvPr/>
        </p:nvSpPr>
        <p:spPr bwMode="auto">
          <a:xfrm>
            <a:off x="7899400" y="37838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1" name="Oval 100"/>
          <p:cNvSpPr>
            <a:spLocks noChangeArrowheads="1"/>
          </p:cNvSpPr>
          <p:nvPr/>
        </p:nvSpPr>
        <p:spPr bwMode="auto">
          <a:xfrm>
            <a:off x="6907213" y="24800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2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3" name="Oval 103"/>
          <p:cNvSpPr>
            <a:spLocks noChangeArrowheads="1"/>
          </p:cNvSpPr>
          <p:nvPr/>
        </p:nvSpPr>
        <p:spPr bwMode="auto">
          <a:xfrm>
            <a:off x="6850063" y="52018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4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5" name="Oval 105"/>
          <p:cNvSpPr>
            <a:spLocks noChangeArrowheads="1"/>
          </p:cNvSpPr>
          <p:nvPr/>
        </p:nvSpPr>
        <p:spPr bwMode="auto">
          <a:xfrm>
            <a:off x="7640638" y="47041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6" name="Oval 106"/>
          <p:cNvSpPr>
            <a:spLocks noChangeArrowheads="1"/>
          </p:cNvSpPr>
          <p:nvPr/>
        </p:nvSpPr>
        <p:spPr bwMode="auto">
          <a:xfrm>
            <a:off x="7397750" y="4198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7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8" name="Oval 108"/>
          <p:cNvSpPr>
            <a:spLocks noChangeArrowheads="1"/>
          </p:cNvSpPr>
          <p:nvPr/>
        </p:nvSpPr>
        <p:spPr bwMode="auto">
          <a:xfrm>
            <a:off x="6724650" y="4689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9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0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1" name="Oval 111"/>
          <p:cNvSpPr>
            <a:spLocks noChangeArrowheads="1"/>
          </p:cNvSpPr>
          <p:nvPr/>
        </p:nvSpPr>
        <p:spPr bwMode="auto">
          <a:xfrm>
            <a:off x="6392863" y="50887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2" name="Oval 112"/>
          <p:cNvSpPr>
            <a:spLocks noChangeArrowheads="1"/>
          </p:cNvSpPr>
          <p:nvPr/>
        </p:nvSpPr>
        <p:spPr bwMode="auto">
          <a:xfrm>
            <a:off x="7550150" y="51351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3" name="Oval 113"/>
          <p:cNvSpPr>
            <a:spLocks noChangeArrowheads="1"/>
          </p:cNvSpPr>
          <p:nvPr/>
        </p:nvSpPr>
        <p:spPr bwMode="auto">
          <a:xfrm>
            <a:off x="6351588" y="42838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4" name="Oval 114"/>
          <p:cNvSpPr>
            <a:spLocks noChangeArrowheads="1"/>
          </p:cNvSpPr>
          <p:nvPr/>
        </p:nvSpPr>
        <p:spPr bwMode="auto">
          <a:xfrm>
            <a:off x="7377113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5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6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7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8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9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0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1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2" name="Oval 123"/>
          <p:cNvSpPr>
            <a:spLocks noChangeArrowheads="1"/>
          </p:cNvSpPr>
          <p:nvPr/>
        </p:nvSpPr>
        <p:spPr bwMode="auto">
          <a:xfrm>
            <a:off x="7704138" y="31825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3" name="Oval 125"/>
          <p:cNvSpPr>
            <a:spLocks noChangeArrowheads="1"/>
          </p:cNvSpPr>
          <p:nvPr/>
        </p:nvSpPr>
        <p:spPr bwMode="auto">
          <a:xfrm>
            <a:off x="5405438" y="35552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5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503076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2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2057401"/>
            <a:ext cx="4567238" cy="3394472"/>
          </a:xfrm>
        </p:spPr>
        <p:txBody>
          <a:bodyPr/>
          <a:lstStyle/>
          <a:p>
            <a:r>
              <a:rPr lang="en-NZ" altLang="en-US" dirty="0"/>
              <a:t>Let’s place in a big room all the people who study or work at Otago Polytechnic</a:t>
            </a:r>
          </a:p>
          <a:p>
            <a:r>
              <a:rPr lang="en-NZ" altLang="en-US" sz="2400" dirty="0"/>
              <a:t>Feature 1: Students or </a:t>
            </a:r>
            <a:r>
              <a:rPr lang="en-NZ" altLang="en-US" sz="2400" dirty="0" smtClean="0"/>
              <a:t>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2000" dirty="0" smtClean="0"/>
              <a:t>gender (male or female)</a:t>
            </a:r>
            <a:endParaRPr lang="en-NZ" altLang="en-US" sz="2400" dirty="0"/>
          </a:p>
          <a:p>
            <a:endParaRPr lang="en-NZ" altLang="en-US" dirty="0"/>
          </a:p>
          <a:p>
            <a:endParaRPr lang="en-US" altLang="en-US" dirty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3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4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5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6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7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9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0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1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2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3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5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6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7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8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9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0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1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2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3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4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5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7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8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9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0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1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2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3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4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5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6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7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8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9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0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1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2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3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4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5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6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7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8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9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0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1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2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3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4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5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6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7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8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9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0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1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2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3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4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5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6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7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8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9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80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7590" y="6522635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4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4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5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7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8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9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0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1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2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4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5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6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7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8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9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0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1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2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3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4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5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6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7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8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9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0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1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2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3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4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5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6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7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8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9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0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1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2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3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4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5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6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7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8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9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80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81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590" y="6501688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8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76200" y="2057401"/>
            <a:ext cx="456723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2000" dirty="0"/>
              <a:t>gender (male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4" y="2018732"/>
            <a:ext cx="3161466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69069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7235363" y="351846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1363" y="457511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07518" y="2717799"/>
            <a:ext cx="2971800" cy="2032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4601" y="35306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587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852985" y="4185313"/>
            <a:ext cx="1289714" cy="882555"/>
          </a:xfrm>
          <a:custGeom>
            <a:avLst/>
            <a:gdLst>
              <a:gd name="connsiteX0" fmla="*/ 0 w 1289714"/>
              <a:gd name="connsiteY0" fmla="*/ 13648 h 661916"/>
              <a:gd name="connsiteX1" fmla="*/ 0 w 1289714"/>
              <a:gd name="connsiteY1" fmla="*/ 13648 h 661916"/>
              <a:gd name="connsiteX2" fmla="*/ 1289714 w 1289714"/>
              <a:gd name="connsiteY2" fmla="*/ 0 h 661916"/>
              <a:gd name="connsiteX3" fmla="*/ 1098645 w 1289714"/>
              <a:gd name="connsiteY3" fmla="*/ 320722 h 661916"/>
              <a:gd name="connsiteX4" fmla="*/ 859809 w 1289714"/>
              <a:gd name="connsiteY4" fmla="*/ 573206 h 661916"/>
              <a:gd name="connsiteX5" fmla="*/ 655093 w 1289714"/>
              <a:gd name="connsiteY5" fmla="*/ 661916 h 661916"/>
              <a:gd name="connsiteX6" fmla="*/ 443552 w 1289714"/>
              <a:gd name="connsiteY6" fmla="*/ 566382 h 661916"/>
              <a:gd name="connsiteX7" fmla="*/ 232012 w 1289714"/>
              <a:gd name="connsiteY7" fmla="*/ 341194 h 661916"/>
              <a:gd name="connsiteX8" fmla="*/ 0 w 1289714"/>
              <a:gd name="connsiteY8" fmla="*/ 13648 h 6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14" h="661916">
                <a:moveTo>
                  <a:pt x="0" y="13648"/>
                </a:moveTo>
                <a:lnTo>
                  <a:pt x="0" y="13648"/>
                </a:lnTo>
                <a:lnTo>
                  <a:pt x="1289714" y="0"/>
                </a:lnTo>
                <a:lnTo>
                  <a:pt x="1098645" y="320722"/>
                </a:lnTo>
                <a:lnTo>
                  <a:pt x="859809" y="573206"/>
                </a:lnTo>
                <a:lnTo>
                  <a:pt x="655093" y="661916"/>
                </a:lnTo>
                <a:lnTo>
                  <a:pt x="443552" y="566382"/>
                </a:lnTo>
                <a:lnTo>
                  <a:pt x="232012" y="341194"/>
                </a:lnTo>
                <a:lnTo>
                  <a:pt x="0" y="1364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320120" y="3175379"/>
            <a:ext cx="1330657" cy="909851"/>
          </a:xfrm>
          <a:custGeom>
            <a:avLst/>
            <a:gdLst>
              <a:gd name="connsiteX0" fmla="*/ 0 w 1330657"/>
              <a:gd name="connsiteY0" fmla="*/ 682388 h 682388"/>
              <a:gd name="connsiteX1" fmla="*/ 279780 w 1330657"/>
              <a:gd name="connsiteY1" fmla="*/ 293427 h 682388"/>
              <a:gd name="connsiteX2" fmla="*/ 484496 w 1330657"/>
              <a:gd name="connsiteY2" fmla="*/ 68239 h 682388"/>
              <a:gd name="connsiteX3" fmla="*/ 675565 w 1330657"/>
              <a:gd name="connsiteY3" fmla="*/ 0 h 682388"/>
              <a:gd name="connsiteX4" fmla="*/ 887105 w 1330657"/>
              <a:gd name="connsiteY4" fmla="*/ 88711 h 682388"/>
              <a:gd name="connsiteX5" fmla="*/ 1078174 w 1330657"/>
              <a:gd name="connsiteY5" fmla="*/ 327547 h 682388"/>
              <a:gd name="connsiteX6" fmla="*/ 1330657 w 1330657"/>
              <a:gd name="connsiteY6" fmla="*/ 668741 h 682388"/>
              <a:gd name="connsiteX7" fmla="*/ 0 w 1330657"/>
              <a:gd name="connsiteY7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0657" h="682388">
                <a:moveTo>
                  <a:pt x="0" y="682388"/>
                </a:moveTo>
                <a:lnTo>
                  <a:pt x="279780" y="293427"/>
                </a:lnTo>
                <a:lnTo>
                  <a:pt x="484496" y="68239"/>
                </a:lnTo>
                <a:lnTo>
                  <a:pt x="675565" y="0"/>
                </a:lnTo>
                <a:lnTo>
                  <a:pt x="887105" y="88711"/>
                </a:lnTo>
                <a:lnTo>
                  <a:pt x="1078174" y="327547"/>
                </a:lnTo>
                <a:lnTo>
                  <a:pt x="1330657" y="668741"/>
                </a:lnTo>
                <a:lnTo>
                  <a:pt x="0" y="68238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14343" y="4176215"/>
            <a:ext cx="163773" cy="500419"/>
          </a:xfrm>
          <a:custGeom>
            <a:avLst/>
            <a:gdLst>
              <a:gd name="connsiteX0" fmla="*/ 0 w 163773"/>
              <a:gd name="connsiteY0" fmla="*/ 0 h 375314"/>
              <a:gd name="connsiteX1" fmla="*/ 163773 w 163773"/>
              <a:gd name="connsiteY1" fmla="*/ 300251 h 375314"/>
              <a:gd name="connsiteX2" fmla="*/ 13648 w 163773"/>
              <a:gd name="connsiteY2" fmla="*/ 375314 h 375314"/>
              <a:gd name="connsiteX3" fmla="*/ 0 w 163773"/>
              <a:gd name="connsiteY3" fmla="*/ 0 h 37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73" h="375314">
                <a:moveTo>
                  <a:pt x="0" y="0"/>
                </a:moveTo>
                <a:lnTo>
                  <a:pt x="163773" y="300251"/>
                </a:lnTo>
                <a:lnTo>
                  <a:pt x="13648" y="37531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07770" y="3721290"/>
            <a:ext cx="1289713" cy="1282889"/>
          </a:xfrm>
          <a:custGeom>
            <a:avLst/>
            <a:gdLst>
              <a:gd name="connsiteX0" fmla="*/ 0 w 1289713"/>
              <a:gd name="connsiteY0" fmla="*/ 689212 h 962167"/>
              <a:gd name="connsiteX1" fmla="*/ 1289713 w 1289713"/>
              <a:gd name="connsiteY1" fmla="*/ 0 h 962167"/>
              <a:gd name="connsiteX2" fmla="*/ 866633 w 1289713"/>
              <a:gd name="connsiteY2" fmla="*/ 634621 h 962167"/>
              <a:gd name="connsiteX3" fmla="*/ 559558 w 1289713"/>
              <a:gd name="connsiteY3" fmla="*/ 941696 h 962167"/>
              <a:gd name="connsiteX4" fmla="*/ 388961 w 1289713"/>
              <a:gd name="connsiteY4" fmla="*/ 962167 h 962167"/>
              <a:gd name="connsiteX5" fmla="*/ 170597 w 1289713"/>
              <a:gd name="connsiteY5" fmla="*/ 852985 h 962167"/>
              <a:gd name="connsiteX6" fmla="*/ 0 w 1289713"/>
              <a:gd name="connsiteY6" fmla="*/ 689212 h 96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9713" h="962167">
                <a:moveTo>
                  <a:pt x="0" y="689212"/>
                </a:moveTo>
                <a:lnTo>
                  <a:pt x="1289713" y="0"/>
                </a:lnTo>
                <a:lnTo>
                  <a:pt x="866633" y="634621"/>
                </a:lnTo>
                <a:lnTo>
                  <a:pt x="559558" y="941696"/>
                </a:lnTo>
                <a:lnTo>
                  <a:pt x="388961" y="962167"/>
                </a:lnTo>
                <a:lnTo>
                  <a:pt x="170597" y="852985"/>
                </a:lnTo>
                <a:lnTo>
                  <a:pt x="0" y="68921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309022" y="3111690"/>
            <a:ext cx="504968" cy="363940"/>
          </a:xfrm>
          <a:custGeom>
            <a:avLst/>
            <a:gdLst>
              <a:gd name="connsiteX0" fmla="*/ 0 w 504968"/>
              <a:gd name="connsiteY0" fmla="*/ 272955 h 272955"/>
              <a:gd name="connsiteX1" fmla="*/ 184245 w 504968"/>
              <a:gd name="connsiteY1" fmla="*/ 109182 h 272955"/>
              <a:gd name="connsiteX2" fmla="*/ 300251 w 504968"/>
              <a:gd name="connsiteY2" fmla="*/ 27296 h 272955"/>
              <a:gd name="connsiteX3" fmla="*/ 423081 w 504968"/>
              <a:gd name="connsiteY3" fmla="*/ 0 h 272955"/>
              <a:gd name="connsiteX4" fmla="*/ 504968 w 504968"/>
              <a:gd name="connsiteY4" fmla="*/ 6824 h 272955"/>
              <a:gd name="connsiteX5" fmla="*/ 0 w 504968"/>
              <a:gd name="connsiteY5" fmla="*/ 272955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968" h="272955">
                <a:moveTo>
                  <a:pt x="0" y="272955"/>
                </a:moveTo>
                <a:lnTo>
                  <a:pt x="184245" y="109182"/>
                </a:lnTo>
                <a:lnTo>
                  <a:pt x="300251" y="27296"/>
                </a:lnTo>
                <a:lnTo>
                  <a:pt x="423081" y="0"/>
                </a:lnTo>
                <a:lnTo>
                  <a:pt x="504968" y="6824"/>
                </a:lnTo>
                <a:lnTo>
                  <a:pt x="0" y="27295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7970939" y="2829636"/>
            <a:ext cx="457200" cy="1037229"/>
          </a:xfrm>
          <a:custGeom>
            <a:avLst/>
            <a:gdLst>
              <a:gd name="connsiteX0" fmla="*/ 0 w 457200"/>
              <a:gd name="connsiteY0" fmla="*/ 232012 h 777922"/>
              <a:gd name="connsiteX1" fmla="*/ 450376 w 457200"/>
              <a:gd name="connsiteY1" fmla="*/ 0 h 777922"/>
              <a:gd name="connsiteX2" fmla="*/ 457200 w 457200"/>
              <a:gd name="connsiteY2" fmla="*/ 777922 h 777922"/>
              <a:gd name="connsiteX3" fmla="*/ 238836 w 457200"/>
              <a:gd name="connsiteY3" fmla="*/ 464024 h 777922"/>
              <a:gd name="connsiteX4" fmla="*/ 0 w 457200"/>
              <a:gd name="connsiteY4" fmla="*/ 232012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777922">
                <a:moveTo>
                  <a:pt x="0" y="232012"/>
                </a:moveTo>
                <a:lnTo>
                  <a:pt x="450376" y="0"/>
                </a:lnTo>
                <a:cubicBezTo>
                  <a:pt x="452651" y="259307"/>
                  <a:pt x="454925" y="518615"/>
                  <a:pt x="457200" y="777922"/>
                </a:cubicBezTo>
                <a:lnTo>
                  <a:pt x="238836" y="464024"/>
                </a:lnTo>
                <a:lnTo>
                  <a:pt x="0" y="23201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06047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47" y="1047750"/>
                <a:ext cx="2605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673" y="3463521"/>
                <a:ext cx="941604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938398" cy="932563"/>
              </a:xfrm>
              <a:prstGeom prst="rect">
                <a:avLst/>
              </a:prstGeom>
              <a:blipFill rotWithShape="0">
                <a:blip r:embed="rId5"/>
                <a:stretch>
                  <a:fillRect l="-19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0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5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59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0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1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2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3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4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5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6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7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8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9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0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1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2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3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4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5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6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7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8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9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0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1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2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3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218" y="6500973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16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76200" y="2057400"/>
            <a:ext cx="4567238" cy="403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</a:t>
            </a:r>
            <a:r>
              <a:rPr lang="en-NZ" altLang="en-US" sz="2400" dirty="0"/>
              <a:t>: </a:t>
            </a:r>
            <a:r>
              <a:rPr lang="en-NZ" altLang="en-US" sz="1800" dirty="0"/>
              <a:t>gender (male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499992" y="1752600"/>
            <a:ext cx="43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born,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2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4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5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7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8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9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0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1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2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3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4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5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1218" y="6480574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32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200" y="2057400"/>
            <a:ext cx="4567238" cy="4035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800" dirty="0"/>
              <a:t>gender (male or female) </a:t>
            </a:r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499992" y="1752600"/>
            <a:ext cx="51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7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8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9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3418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3418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3418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3418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3418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3418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3418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510" y="6491757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64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76200" y="2057399"/>
            <a:ext cx="4567238" cy="4543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700" dirty="0" smtClean="0"/>
              <a:t>gender</a:t>
            </a:r>
            <a:r>
              <a:rPr lang="en-NZ" altLang="en-US" sz="1700" dirty="0"/>
              <a:t> </a:t>
            </a:r>
            <a:r>
              <a:rPr lang="en-NZ" altLang="en-US" sz="1700" dirty="0" smtClean="0"/>
              <a:t>(</a:t>
            </a:r>
            <a:r>
              <a:rPr lang="en-NZ" altLang="en-US" sz="1700" dirty="0"/>
              <a:t>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</a:p>
          <a:p>
            <a:r>
              <a:rPr lang="en-US" altLang="en-US" sz="2400" dirty="0" smtClean="0"/>
              <a:t>Feature 6: </a:t>
            </a:r>
            <a:r>
              <a:rPr lang="en-US" altLang="en-US" sz="1600" dirty="0" smtClean="0"/>
              <a:t>Blond (yes/no</a:t>
            </a:r>
            <a:r>
              <a:rPr lang="en-US" altLang="en-US" sz="1600" dirty="0"/>
              <a:t>)</a:t>
            </a:r>
            <a:endParaRPr lang="en-US" altLang="en-US" sz="2400" dirty="0"/>
          </a:p>
          <a:p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4486436" y="1509433"/>
            <a:ext cx="510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married,</a:t>
            </a:r>
          </a:p>
          <a:p>
            <a:r>
              <a:rPr lang="en-US" dirty="0" smtClean="0"/>
              <a:t>blonde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3418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3418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3418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3418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3418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3418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3418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4942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4942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4942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4942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74942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74942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4942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1218" y="6526496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128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200" y="1766469"/>
            <a:ext cx="4567238" cy="454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900" dirty="0"/>
              <a:t>gender (male or female)</a:t>
            </a:r>
            <a:r>
              <a:rPr lang="en-NZ" altLang="en-US" sz="2400" dirty="0"/>
              <a:t> </a:t>
            </a:r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</a:p>
          <a:p>
            <a:r>
              <a:rPr lang="en-US" altLang="en-US" sz="2400" dirty="0" smtClean="0"/>
              <a:t>Feature 6: </a:t>
            </a:r>
            <a:r>
              <a:rPr lang="en-US" altLang="en-US" sz="1600" dirty="0" smtClean="0"/>
              <a:t>Blond (yes/no)</a:t>
            </a:r>
          </a:p>
          <a:p>
            <a:r>
              <a:rPr lang="en-US" altLang="en-US" sz="2400" dirty="0"/>
              <a:t>Feature </a:t>
            </a:r>
            <a:r>
              <a:rPr lang="en-US" altLang="en-US" sz="2400" dirty="0" smtClean="0"/>
              <a:t>7: </a:t>
            </a:r>
            <a:r>
              <a:rPr lang="en-US" altLang="en-US" sz="1600" dirty="0" smtClean="0"/>
              <a:t>lives in </a:t>
            </a:r>
            <a:r>
              <a:rPr lang="en-US" altLang="en-US" sz="1600" dirty="0" err="1" smtClean="0"/>
              <a:t>Opoho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(yes/no)</a:t>
            </a:r>
          </a:p>
          <a:p>
            <a:endParaRPr lang="en-US" altLang="en-US" sz="16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486436" y="1509433"/>
            <a:ext cx="510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married,</a:t>
            </a:r>
          </a:p>
          <a:p>
            <a:r>
              <a:rPr lang="en-US" dirty="0" smtClean="0"/>
              <a:t>Blonde, lives in </a:t>
            </a:r>
            <a:r>
              <a:rPr lang="en-US" dirty="0" err="1" smtClean="0"/>
              <a:t>Opoho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66318" y="242292"/>
            <a:ext cx="8229600" cy="486966"/>
          </a:xfrm>
        </p:spPr>
        <p:txBody>
          <a:bodyPr>
            <a:normAutofit fontScale="90000"/>
          </a:bodyPr>
          <a:lstStyle/>
          <a:p>
            <a:r>
              <a:rPr lang="en-NZ" altLang="en-US" dirty="0" smtClean="0"/>
              <a:t>The curse of dimensionality</a:t>
            </a:r>
            <a:endParaRPr lang="en-US" altLang="en-US" dirty="0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07504" y="980729"/>
            <a:ext cx="6826696" cy="2753072"/>
          </a:xfrm>
        </p:spPr>
        <p:txBody>
          <a:bodyPr>
            <a:noAutofit/>
          </a:bodyPr>
          <a:lstStyle/>
          <a:p>
            <a:r>
              <a:rPr lang="en-NZ" altLang="en-US" sz="1400" dirty="0"/>
              <a:t>Using too many features </a:t>
            </a:r>
            <a:r>
              <a:rPr lang="en-NZ" altLang="en-US" sz="1400" dirty="0" smtClean="0"/>
              <a:t>creates </a:t>
            </a:r>
            <a:r>
              <a:rPr lang="en-NZ" altLang="en-US" sz="1400" dirty="0"/>
              <a:t>sparsity </a:t>
            </a:r>
            <a:r>
              <a:rPr lang="en-NZ" altLang="en-US" sz="1400" dirty="0" smtClean="0"/>
              <a:t>of data which results </a:t>
            </a:r>
            <a:r>
              <a:rPr lang="en-NZ" altLang="en-US" sz="1400" dirty="0"/>
              <a:t>in </a:t>
            </a:r>
            <a:r>
              <a:rPr lang="en-NZ" altLang="en-US" sz="1400" dirty="0">
                <a:solidFill>
                  <a:srgbClr val="FF0000"/>
                </a:solidFill>
              </a:rPr>
              <a:t>overfitting</a:t>
            </a:r>
          </a:p>
          <a:p>
            <a:pPr eaLnBrk="1" hangingPunct="1">
              <a:buFont typeface="Arial" charset="0"/>
              <a:buChar char="•"/>
            </a:pPr>
            <a:r>
              <a:rPr lang="en-NZ" altLang="en-US" sz="1400" dirty="0"/>
              <a:t>The model performs very well on the training data</a:t>
            </a:r>
          </a:p>
          <a:p>
            <a:pPr eaLnBrk="1" hangingPunct="1">
              <a:buFont typeface="Arial" charset="0"/>
              <a:buChar char="•"/>
            </a:pPr>
            <a:r>
              <a:rPr lang="en-NZ" altLang="en-US" sz="1400" dirty="0"/>
              <a:t>But poorly on the test data</a:t>
            </a:r>
            <a:endParaRPr lang="en-US" altLang="en-US" sz="1400" dirty="0"/>
          </a:p>
          <a:p>
            <a:r>
              <a:rPr lang="en-NZ" altLang="en-US" sz="1400" dirty="0"/>
              <a:t>The classifier learns exceptions that are specific to the training data and do not generalize well when new data is encountered</a:t>
            </a:r>
            <a:endParaRPr lang="en-US" altLang="en-US" sz="1400" dirty="0"/>
          </a:p>
          <a:p>
            <a:r>
              <a:rPr lang="en-US" altLang="en-US" sz="1400" dirty="0" smtClean="0"/>
              <a:t>Another </a:t>
            </a:r>
            <a:r>
              <a:rPr lang="en-US" altLang="en-US" sz="1400" dirty="0"/>
              <a:t>effect of the curse of dimensionality, is that </a:t>
            </a:r>
            <a:r>
              <a:rPr lang="en-US" altLang="en-US" sz="1400" dirty="0" smtClean="0"/>
              <a:t>sparseness </a:t>
            </a:r>
            <a:r>
              <a:rPr lang="en-US" altLang="en-US" sz="1400" dirty="0"/>
              <a:t>is not uniformly distributed over the search </a:t>
            </a:r>
            <a:r>
              <a:rPr lang="en-US" altLang="en-US" sz="1400" dirty="0" smtClean="0"/>
              <a:t>space</a:t>
            </a:r>
          </a:p>
          <a:p>
            <a:r>
              <a:rPr lang="en-US" altLang="en-US" sz="1400" dirty="0" smtClean="0"/>
              <a:t>Data </a:t>
            </a:r>
            <a:r>
              <a:rPr lang="en-US" altLang="en-US" sz="1400" dirty="0"/>
              <a:t>around the origin (at the center of the hypercube) is much more sparse than data in the corners of the search space</a:t>
            </a:r>
          </a:p>
          <a:p>
            <a:r>
              <a:rPr lang="en-NZ" altLang="en-US" sz="1400" dirty="0" smtClean="0"/>
              <a:t>As </a:t>
            </a:r>
            <a:r>
              <a:rPr lang="en-NZ" altLang="en-US" sz="1400" dirty="0"/>
              <a:t>the dimensionality increases, a larger percentage of the training data resides in the corners of the features space</a:t>
            </a:r>
          </a:p>
          <a:p>
            <a:r>
              <a:rPr lang="en-US" altLang="en-US" sz="1400" dirty="0" smtClean="0"/>
              <a:t>Distance </a:t>
            </a:r>
            <a:r>
              <a:rPr lang="en-US" altLang="en-US" sz="1400" dirty="0"/>
              <a:t>measures start losing their effectiveness to measure dissimilarity in highly dimensional spaces </a:t>
            </a:r>
            <a:endParaRPr lang="en-US" altLang="en-US" sz="1400" dirty="0" smtClean="0"/>
          </a:p>
          <a:p>
            <a:r>
              <a:rPr lang="en-US" altLang="en-US" sz="1400" dirty="0" smtClean="0"/>
              <a:t>Each </a:t>
            </a:r>
            <a:r>
              <a:rPr lang="en-US" altLang="en-US" sz="1400" dirty="0"/>
              <a:t>data point looks far away/dissimilar from every other </a:t>
            </a:r>
            <a:r>
              <a:rPr lang="en-US" altLang="en-US" sz="1400" dirty="0" smtClean="0"/>
              <a:t>point. </a:t>
            </a:r>
          </a:p>
          <a:p>
            <a:r>
              <a:rPr lang="en-US" altLang="en-US" sz="1400" dirty="0" smtClean="0"/>
              <a:t>Since  classifiers </a:t>
            </a:r>
            <a:r>
              <a:rPr lang="en-US" altLang="en-US" sz="1400" dirty="0"/>
              <a:t>depend on these distance measures (e.g. Euclidean distance, </a:t>
            </a:r>
            <a:r>
              <a:rPr lang="en-US" altLang="en-US" sz="1400" dirty="0" err="1"/>
              <a:t>Mahalanobis</a:t>
            </a:r>
            <a:r>
              <a:rPr lang="en-US" altLang="en-US" sz="1400" dirty="0"/>
              <a:t> distance, Manhattan distance), classification is often easier in lower-dimensional spaces where less features are used to describe the object of interest. </a:t>
            </a:r>
            <a:endParaRPr lang="en-US" altLang="en-US" sz="1400" dirty="0" smtClean="0"/>
          </a:p>
          <a:p>
            <a:endParaRPr lang="en-US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09"/>
          <a:stretch/>
        </p:blipFill>
        <p:spPr bwMode="auto">
          <a:xfrm>
            <a:off x="7543800" y="998787"/>
            <a:ext cx="1295400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0" y="5181600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How to avoid the curse of dimensionality?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The smaller the size of the training data, the less features </a:t>
            </a:r>
            <a:r>
              <a:rPr lang="en-US" altLang="en-US" dirty="0" smtClean="0">
                <a:solidFill>
                  <a:srgbClr val="FF0000"/>
                </a:solidFill>
              </a:rPr>
              <a:t>that should </a:t>
            </a:r>
            <a:r>
              <a:rPr lang="en-US" altLang="en-US" dirty="0">
                <a:solidFill>
                  <a:srgbClr val="FF0000"/>
                </a:solidFill>
              </a:rPr>
              <a:t>be used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The number of training instances needed grows exponentially with the number of </a:t>
            </a:r>
            <a:r>
              <a:rPr lang="en-US" altLang="en-US" dirty="0" smtClean="0">
                <a:solidFill>
                  <a:srgbClr val="FF0000"/>
                </a:solidFill>
              </a:rPr>
              <a:t>features </a:t>
            </a:r>
            <a:r>
              <a:rPr lang="en-US" altLang="en-US" dirty="0">
                <a:solidFill>
                  <a:srgbClr val="FF0000"/>
                </a:solidFill>
              </a:rPr>
              <a:t>used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6" r="36229"/>
          <a:stretch/>
        </p:blipFill>
        <p:spPr bwMode="auto">
          <a:xfrm>
            <a:off x="7162800" y="3005516"/>
            <a:ext cx="1981200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1"/>
          <a:stretch/>
        </p:blipFill>
        <p:spPr bwMode="auto">
          <a:xfrm>
            <a:off x="7313977" y="5029200"/>
            <a:ext cx="1755046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2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hlinkClick r:id="rId2"/>
              </a:rPr>
              <a:t>An Introduction to Statistical Learning, with applications in </a:t>
            </a:r>
            <a:r>
              <a:rPr lang="en-US" sz="1100" dirty="0" smtClean="0">
                <a:hlinkClick r:id="rId2"/>
              </a:rPr>
              <a:t>R</a:t>
            </a:r>
            <a:endParaRPr lang="en-US" sz="1100" dirty="0" smtClean="0"/>
          </a:p>
          <a:p>
            <a:r>
              <a:rPr lang="en-US" sz="1100" dirty="0" smtClean="0">
                <a:hlinkClick r:id="rId3"/>
              </a:rPr>
              <a:t>Learning from data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3468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8732"/>
            <a:ext cx="3161466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2" y="1969069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733800"/>
            <a:ext cx="2987948" cy="142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4819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5992" y="4892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5281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05801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1" y="4892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57567" y="3166281"/>
            <a:ext cx="1460310" cy="1046329"/>
          </a:xfrm>
          <a:custGeom>
            <a:avLst/>
            <a:gdLst>
              <a:gd name="connsiteX0" fmla="*/ 0 w 1460310"/>
              <a:gd name="connsiteY0" fmla="*/ 784747 h 784747"/>
              <a:gd name="connsiteX1" fmla="*/ 1460310 w 1460310"/>
              <a:gd name="connsiteY1" fmla="*/ 757451 h 784747"/>
              <a:gd name="connsiteX2" fmla="*/ 1344304 w 1460310"/>
              <a:gd name="connsiteY2" fmla="*/ 566383 h 784747"/>
              <a:gd name="connsiteX3" fmla="*/ 1146412 w 1460310"/>
              <a:gd name="connsiteY3" fmla="*/ 307075 h 784747"/>
              <a:gd name="connsiteX4" fmla="*/ 982639 w 1460310"/>
              <a:gd name="connsiteY4" fmla="*/ 122830 h 784747"/>
              <a:gd name="connsiteX5" fmla="*/ 812042 w 1460310"/>
              <a:gd name="connsiteY5" fmla="*/ 6824 h 784747"/>
              <a:gd name="connsiteX6" fmla="*/ 668740 w 1460310"/>
              <a:gd name="connsiteY6" fmla="*/ 0 h 784747"/>
              <a:gd name="connsiteX7" fmla="*/ 511791 w 1460310"/>
              <a:gd name="connsiteY7" fmla="*/ 88711 h 784747"/>
              <a:gd name="connsiteX8" fmla="*/ 341194 w 1460310"/>
              <a:gd name="connsiteY8" fmla="*/ 279780 h 784747"/>
              <a:gd name="connsiteX9" fmla="*/ 122830 w 1460310"/>
              <a:gd name="connsiteY9" fmla="*/ 580030 h 784747"/>
              <a:gd name="connsiteX10" fmla="*/ 0 w 1460310"/>
              <a:gd name="connsiteY10" fmla="*/ 784747 h 78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0310" h="784747">
                <a:moveTo>
                  <a:pt x="0" y="784747"/>
                </a:moveTo>
                <a:lnTo>
                  <a:pt x="1460310" y="757451"/>
                </a:lnTo>
                <a:lnTo>
                  <a:pt x="1344304" y="566383"/>
                </a:lnTo>
                <a:lnTo>
                  <a:pt x="1146412" y="307075"/>
                </a:lnTo>
                <a:lnTo>
                  <a:pt x="982639" y="122830"/>
                </a:lnTo>
                <a:lnTo>
                  <a:pt x="812042" y="6824"/>
                </a:lnTo>
                <a:lnTo>
                  <a:pt x="668740" y="0"/>
                </a:lnTo>
                <a:lnTo>
                  <a:pt x="511791" y="88711"/>
                </a:lnTo>
                <a:lnTo>
                  <a:pt x="341194" y="279780"/>
                </a:lnTo>
                <a:lnTo>
                  <a:pt x="122830" y="580030"/>
                </a:lnTo>
                <a:lnTo>
                  <a:pt x="0" y="784747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06439" y="4303596"/>
            <a:ext cx="1201003" cy="764273"/>
          </a:xfrm>
          <a:custGeom>
            <a:avLst/>
            <a:gdLst>
              <a:gd name="connsiteX0" fmla="*/ 0 w 1201003"/>
              <a:gd name="connsiteY0" fmla="*/ 0 h 573205"/>
              <a:gd name="connsiteX1" fmla="*/ 1201003 w 1201003"/>
              <a:gd name="connsiteY1" fmla="*/ 6823 h 573205"/>
              <a:gd name="connsiteX2" fmla="*/ 1037230 w 1201003"/>
              <a:gd name="connsiteY2" fmla="*/ 252483 h 573205"/>
              <a:gd name="connsiteX3" fmla="*/ 784747 w 1201003"/>
              <a:gd name="connsiteY3" fmla="*/ 504967 h 573205"/>
              <a:gd name="connsiteX4" fmla="*/ 723332 w 1201003"/>
              <a:gd name="connsiteY4" fmla="*/ 573205 h 573205"/>
              <a:gd name="connsiteX5" fmla="*/ 539087 w 1201003"/>
              <a:gd name="connsiteY5" fmla="*/ 559558 h 573205"/>
              <a:gd name="connsiteX6" fmla="*/ 388962 w 1201003"/>
              <a:gd name="connsiteY6" fmla="*/ 464023 h 573205"/>
              <a:gd name="connsiteX7" fmla="*/ 109182 w 1201003"/>
              <a:gd name="connsiteY7" fmla="*/ 156949 h 573205"/>
              <a:gd name="connsiteX8" fmla="*/ 0 w 1201003"/>
              <a:gd name="connsiteY8" fmla="*/ 0 h 57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1003" h="573205">
                <a:moveTo>
                  <a:pt x="0" y="0"/>
                </a:moveTo>
                <a:lnTo>
                  <a:pt x="1201003" y="6823"/>
                </a:lnTo>
                <a:lnTo>
                  <a:pt x="1037230" y="252483"/>
                </a:lnTo>
                <a:lnTo>
                  <a:pt x="784747" y="504967"/>
                </a:lnTo>
                <a:lnTo>
                  <a:pt x="723332" y="573205"/>
                </a:lnTo>
                <a:lnTo>
                  <a:pt x="539087" y="559558"/>
                </a:lnTo>
                <a:lnTo>
                  <a:pt x="388962" y="464023"/>
                </a:lnTo>
                <a:lnTo>
                  <a:pt x="109182" y="156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486400" y="4276299"/>
            <a:ext cx="361666" cy="782472"/>
          </a:xfrm>
          <a:custGeom>
            <a:avLst/>
            <a:gdLst>
              <a:gd name="connsiteX0" fmla="*/ 0 w 361666"/>
              <a:gd name="connsiteY0" fmla="*/ 0 h 586854"/>
              <a:gd name="connsiteX1" fmla="*/ 361666 w 361666"/>
              <a:gd name="connsiteY1" fmla="*/ 464024 h 586854"/>
              <a:gd name="connsiteX2" fmla="*/ 34119 w 361666"/>
              <a:gd name="connsiteY2" fmla="*/ 586854 h 586854"/>
              <a:gd name="connsiteX3" fmla="*/ 0 w 361666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586854">
                <a:moveTo>
                  <a:pt x="0" y="0"/>
                </a:moveTo>
                <a:lnTo>
                  <a:pt x="361666" y="464024"/>
                </a:lnTo>
                <a:lnTo>
                  <a:pt x="34119" y="58685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796586" y="3129887"/>
            <a:ext cx="1460311" cy="1319284"/>
          </a:xfrm>
          <a:custGeom>
            <a:avLst/>
            <a:gdLst>
              <a:gd name="connsiteX0" fmla="*/ 0 w 1460311"/>
              <a:gd name="connsiteY0" fmla="*/ 989463 h 989463"/>
              <a:gd name="connsiteX1" fmla="*/ 320722 w 1460311"/>
              <a:gd name="connsiteY1" fmla="*/ 532263 h 989463"/>
              <a:gd name="connsiteX2" fmla="*/ 620973 w 1460311"/>
              <a:gd name="connsiteY2" fmla="*/ 150125 h 989463"/>
              <a:gd name="connsiteX3" fmla="*/ 839337 w 1460311"/>
              <a:gd name="connsiteY3" fmla="*/ 0 h 989463"/>
              <a:gd name="connsiteX4" fmla="*/ 1003111 w 1460311"/>
              <a:gd name="connsiteY4" fmla="*/ 20472 h 989463"/>
              <a:gd name="connsiteX5" fmla="*/ 1228299 w 1460311"/>
              <a:gd name="connsiteY5" fmla="*/ 191069 h 989463"/>
              <a:gd name="connsiteX6" fmla="*/ 1460311 w 1460311"/>
              <a:gd name="connsiteY6" fmla="*/ 477672 h 989463"/>
              <a:gd name="connsiteX7" fmla="*/ 0 w 1460311"/>
              <a:gd name="connsiteY7" fmla="*/ 989463 h 9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311" h="989463">
                <a:moveTo>
                  <a:pt x="0" y="989463"/>
                </a:moveTo>
                <a:lnTo>
                  <a:pt x="320722" y="532263"/>
                </a:lnTo>
                <a:lnTo>
                  <a:pt x="620973" y="150125"/>
                </a:lnTo>
                <a:lnTo>
                  <a:pt x="839337" y="0"/>
                </a:lnTo>
                <a:lnTo>
                  <a:pt x="1003111" y="20472"/>
                </a:lnTo>
                <a:lnTo>
                  <a:pt x="1228299" y="191069"/>
                </a:lnTo>
                <a:lnTo>
                  <a:pt x="1460311" y="477672"/>
                </a:lnTo>
                <a:lnTo>
                  <a:pt x="0" y="989463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059607" y="4694829"/>
            <a:ext cx="532263" cy="327547"/>
          </a:xfrm>
          <a:custGeom>
            <a:avLst/>
            <a:gdLst>
              <a:gd name="connsiteX0" fmla="*/ 0 w 532263"/>
              <a:gd name="connsiteY0" fmla="*/ 184245 h 245660"/>
              <a:gd name="connsiteX1" fmla="*/ 532263 w 532263"/>
              <a:gd name="connsiteY1" fmla="*/ 0 h 245660"/>
              <a:gd name="connsiteX2" fmla="*/ 313898 w 532263"/>
              <a:gd name="connsiteY2" fmla="*/ 197893 h 245660"/>
              <a:gd name="connsiteX3" fmla="*/ 136478 w 532263"/>
              <a:gd name="connsiteY3" fmla="*/ 245660 h 245660"/>
              <a:gd name="connsiteX4" fmla="*/ 0 w 532263"/>
              <a:gd name="connsiteY4" fmla="*/ 184245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3" h="245660">
                <a:moveTo>
                  <a:pt x="0" y="184245"/>
                </a:moveTo>
                <a:lnTo>
                  <a:pt x="532263" y="0"/>
                </a:lnTo>
                <a:lnTo>
                  <a:pt x="313898" y="197893"/>
                </a:lnTo>
                <a:lnTo>
                  <a:pt x="136478" y="245660"/>
                </a:lnTo>
                <a:lnTo>
                  <a:pt x="0" y="18424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385343" y="3818982"/>
            <a:ext cx="42342" cy="102476"/>
          </a:xfrm>
          <a:custGeom>
            <a:avLst/>
            <a:gdLst>
              <a:gd name="connsiteX0" fmla="*/ 8030 w 42342"/>
              <a:gd name="connsiteY0" fmla="*/ 15442 h 76857"/>
              <a:gd name="connsiteX1" fmla="*/ 14854 w 42342"/>
              <a:gd name="connsiteY1" fmla="*/ 56385 h 76857"/>
              <a:gd name="connsiteX2" fmla="*/ 1206 w 42342"/>
              <a:gd name="connsiteY2" fmla="*/ 35913 h 76857"/>
              <a:gd name="connsiteX3" fmla="*/ 21678 w 42342"/>
              <a:gd name="connsiteY3" fmla="*/ 49561 h 76857"/>
              <a:gd name="connsiteX4" fmla="*/ 42150 w 42342"/>
              <a:gd name="connsiteY4" fmla="*/ 49561 h 76857"/>
              <a:gd name="connsiteX5" fmla="*/ 35326 w 42342"/>
              <a:gd name="connsiteY5" fmla="*/ 76857 h 76857"/>
              <a:gd name="connsiteX6" fmla="*/ 8030 w 42342"/>
              <a:gd name="connsiteY6" fmla="*/ 42737 h 76857"/>
              <a:gd name="connsiteX7" fmla="*/ 14854 w 42342"/>
              <a:gd name="connsiteY7" fmla="*/ 22265 h 76857"/>
              <a:gd name="connsiteX8" fmla="*/ 8030 w 42342"/>
              <a:gd name="connsiteY8" fmla="*/ 1794 h 76857"/>
              <a:gd name="connsiteX9" fmla="*/ 28502 w 42342"/>
              <a:gd name="connsiteY9" fmla="*/ 8618 h 76857"/>
              <a:gd name="connsiteX10" fmla="*/ 8030 w 42342"/>
              <a:gd name="connsiteY10" fmla="*/ 15442 h 7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342" h="76857">
                <a:moveTo>
                  <a:pt x="8030" y="15442"/>
                </a:moveTo>
                <a:cubicBezTo>
                  <a:pt x="5755" y="23403"/>
                  <a:pt x="19229" y="43259"/>
                  <a:pt x="14854" y="56385"/>
                </a:cubicBezTo>
                <a:cubicBezTo>
                  <a:pt x="12260" y="64166"/>
                  <a:pt x="-4593" y="41712"/>
                  <a:pt x="1206" y="35913"/>
                </a:cubicBezTo>
                <a:cubicBezTo>
                  <a:pt x="7005" y="30114"/>
                  <a:pt x="14854" y="45012"/>
                  <a:pt x="21678" y="49561"/>
                </a:cubicBezTo>
                <a:cubicBezTo>
                  <a:pt x="22587" y="46833"/>
                  <a:pt x="34213" y="-5999"/>
                  <a:pt x="42150" y="49561"/>
                </a:cubicBezTo>
                <a:cubicBezTo>
                  <a:pt x="43476" y="58845"/>
                  <a:pt x="37601" y="67758"/>
                  <a:pt x="35326" y="76857"/>
                </a:cubicBezTo>
                <a:cubicBezTo>
                  <a:pt x="19607" y="66377"/>
                  <a:pt x="8030" y="64711"/>
                  <a:pt x="8030" y="42737"/>
                </a:cubicBezTo>
                <a:cubicBezTo>
                  <a:pt x="8030" y="35544"/>
                  <a:pt x="12579" y="29089"/>
                  <a:pt x="14854" y="22265"/>
                </a:cubicBezTo>
                <a:cubicBezTo>
                  <a:pt x="12579" y="15441"/>
                  <a:pt x="2944" y="6880"/>
                  <a:pt x="8030" y="1794"/>
                </a:cubicBezTo>
                <a:cubicBezTo>
                  <a:pt x="13116" y="-3292"/>
                  <a:pt x="33588" y="3532"/>
                  <a:pt x="28502" y="8618"/>
                </a:cubicBezTo>
                <a:cubicBezTo>
                  <a:pt x="22068" y="15052"/>
                  <a:pt x="10305" y="7481"/>
                  <a:pt x="8030" y="15442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67298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988" y="1047750"/>
                <a:ext cx="1576842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50673" y="3463520"/>
                <a:ext cx="969624" cy="933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995144" cy="938334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951479"/>
            <a:ext cx="2971800" cy="843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568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5082" y="34696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60082" y="369315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69482" y="3429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369792" y="3166280"/>
            <a:ext cx="832513" cy="509517"/>
          </a:xfrm>
          <a:custGeom>
            <a:avLst/>
            <a:gdLst>
              <a:gd name="connsiteX0" fmla="*/ 0 w 832513"/>
              <a:gd name="connsiteY0" fmla="*/ 197893 h 382138"/>
              <a:gd name="connsiteX1" fmla="*/ 218364 w 832513"/>
              <a:gd name="connsiteY1" fmla="*/ 6824 h 382138"/>
              <a:gd name="connsiteX2" fmla="*/ 436728 w 832513"/>
              <a:gd name="connsiteY2" fmla="*/ 0 h 382138"/>
              <a:gd name="connsiteX3" fmla="*/ 682388 w 832513"/>
              <a:gd name="connsiteY3" fmla="*/ 177421 h 382138"/>
              <a:gd name="connsiteX4" fmla="*/ 832513 w 832513"/>
              <a:gd name="connsiteY4" fmla="*/ 382138 h 382138"/>
              <a:gd name="connsiteX5" fmla="*/ 0 w 832513"/>
              <a:gd name="connsiteY5" fmla="*/ 197893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513" h="382138">
                <a:moveTo>
                  <a:pt x="0" y="197893"/>
                </a:moveTo>
                <a:lnTo>
                  <a:pt x="218364" y="6824"/>
                </a:lnTo>
                <a:lnTo>
                  <a:pt x="436728" y="0"/>
                </a:lnTo>
                <a:lnTo>
                  <a:pt x="682388" y="177421"/>
                </a:lnTo>
                <a:lnTo>
                  <a:pt x="832513" y="382138"/>
                </a:lnTo>
                <a:lnTo>
                  <a:pt x="0" y="197893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13696" y="3011605"/>
            <a:ext cx="1705970" cy="2038067"/>
          </a:xfrm>
          <a:custGeom>
            <a:avLst/>
            <a:gdLst>
              <a:gd name="connsiteX0" fmla="*/ 20471 w 1705970"/>
              <a:gd name="connsiteY0" fmla="*/ 0 h 1528550"/>
              <a:gd name="connsiteX1" fmla="*/ 1705970 w 1705970"/>
              <a:gd name="connsiteY1" fmla="*/ 361666 h 1528550"/>
              <a:gd name="connsiteX2" fmla="*/ 1289713 w 1705970"/>
              <a:gd name="connsiteY2" fmla="*/ 1023583 h 1528550"/>
              <a:gd name="connsiteX3" fmla="*/ 1044053 w 1705970"/>
              <a:gd name="connsiteY3" fmla="*/ 1330657 h 1528550"/>
              <a:gd name="connsiteX4" fmla="*/ 825689 w 1705970"/>
              <a:gd name="connsiteY4" fmla="*/ 1528550 h 1528550"/>
              <a:gd name="connsiteX5" fmla="*/ 641444 w 1705970"/>
              <a:gd name="connsiteY5" fmla="*/ 1514902 h 1528550"/>
              <a:gd name="connsiteX6" fmla="*/ 443552 w 1705970"/>
              <a:gd name="connsiteY6" fmla="*/ 1392072 h 1528550"/>
              <a:gd name="connsiteX7" fmla="*/ 0 w 1705970"/>
              <a:gd name="connsiteY7" fmla="*/ 812042 h 1528550"/>
              <a:gd name="connsiteX8" fmla="*/ 20471 w 1705970"/>
              <a:gd name="connsiteY8" fmla="*/ 0 h 152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5970" h="1528550">
                <a:moveTo>
                  <a:pt x="20471" y="0"/>
                </a:moveTo>
                <a:lnTo>
                  <a:pt x="1705970" y="361666"/>
                </a:lnTo>
                <a:lnTo>
                  <a:pt x="1289713" y="1023583"/>
                </a:lnTo>
                <a:lnTo>
                  <a:pt x="1044053" y="1330657"/>
                </a:lnTo>
                <a:lnTo>
                  <a:pt x="825689" y="1528550"/>
                </a:lnTo>
                <a:lnTo>
                  <a:pt x="641444" y="1514902"/>
                </a:lnTo>
                <a:lnTo>
                  <a:pt x="443552" y="1392072"/>
                </a:lnTo>
                <a:lnTo>
                  <a:pt x="0" y="812042"/>
                </a:lnTo>
                <a:lnTo>
                  <a:pt x="20471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545308" y="3175379"/>
            <a:ext cx="873457" cy="418532"/>
          </a:xfrm>
          <a:custGeom>
            <a:avLst/>
            <a:gdLst>
              <a:gd name="connsiteX0" fmla="*/ 0 w 873457"/>
              <a:gd name="connsiteY0" fmla="*/ 313899 h 313899"/>
              <a:gd name="connsiteX1" fmla="*/ 129654 w 873457"/>
              <a:gd name="connsiteY1" fmla="*/ 163773 h 313899"/>
              <a:gd name="connsiteX2" fmla="*/ 307075 w 873457"/>
              <a:gd name="connsiteY2" fmla="*/ 27296 h 313899"/>
              <a:gd name="connsiteX3" fmla="*/ 457200 w 873457"/>
              <a:gd name="connsiteY3" fmla="*/ 0 h 313899"/>
              <a:gd name="connsiteX4" fmla="*/ 655093 w 873457"/>
              <a:gd name="connsiteY4" fmla="*/ 81887 h 313899"/>
              <a:gd name="connsiteX5" fmla="*/ 873457 w 873457"/>
              <a:gd name="connsiteY5" fmla="*/ 307075 h 313899"/>
              <a:gd name="connsiteX6" fmla="*/ 0 w 873457"/>
              <a:gd name="connsiteY6" fmla="*/ 313899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7" h="313899">
                <a:moveTo>
                  <a:pt x="0" y="313899"/>
                </a:moveTo>
                <a:lnTo>
                  <a:pt x="129654" y="163773"/>
                </a:lnTo>
                <a:lnTo>
                  <a:pt x="307075" y="27296"/>
                </a:lnTo>
                <a:lnTo>
                  <a:pt x="457200" y="0"/>
                </a:lnTo>
                <a:lnTo>
                  <a:pt x="655093" y="81887"/>
                </a:lnTo>
                <a:lnTo>
                  <a:pt x="873457" y="307075"/>
                </a:lnTo>
                <a:lnTo>
                  <a:pt x="0" y="31389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71100" y="3666699"/>
            <a:ext cx="1624083" cy="1419367"/>
          </a:xfrm>
          <a:custGeom>
            <a:avLst/>
            <a:gdLst>
              <a:gd name="connsiteX0" fmla="*/ 0 w 1624083"/>
              <a:gd name="connsiteY0" fmla="*/ 20472 h 1064525"/>
              <a:gd name="connsiteX1" fmla="*/ 1624083 w 1624083"/>
              <a:gd name="connsiteY1" fmla="*/ 0 h 1064525"/>
              <a:gd name="connsiteX2" fmla="*/ 1378423 w 1624083"/>
              <a:gd name="connsiteY2" fmla="*/ 429904 h 1064525"/>
              <a:gd name="connsiteX3" fmla="*/ 1064525 w 1624083"/>
              <a:gd name="connsiteY3" fmla="*/ 852985 h 1064525"/>
              <a:gd name="connsiteX4" fmla="*/ 852985 w 1624083"/>
              <a:gd name="connsiteY4" fmla="*/ 1023582 h 1064525"/>
              <a:gd name="connsiteX5" fmla="*/ 716507 w 1624083"/>
              <a:gd name="connsiteY5" fmla="*/ 1064525 h 1064525"/>
              <a:gd name="connsiteX6" fmla="*/ 559558 w 1624083"/>
              <a:gd name="connsiteY6" fmla="*/ 996286 h 1064525"/>
              <a:gd name="connsiteX7" fmla="*/ 334370 w 1624083"/>
              <a:gd name="connsiteY7" fmla="*/ 798394 h 1064525"/>
              <a:gd name="connsiteX8" fmla="*/ 88710 w 1624083"/>
              <a:gd name="connsiteY8" fmla="*/ 464024 h 1064525"/>
              <a:gd name="connsiteX9" fmla="*/ 6823 w 1624083"/>
              <a:gd name="connsiteY9" fmla="*/ 307075 h 1064525"/>
              <a:gd name="connsiteX10" fmla="*/ 0 w 1624083"/>
              <a:gd name="connsiteY10" fmla="*/ 20472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4083" h="1064525">
                <a:moveTo>
                  <a:pt x="0" y="20472"/>
                </a:moveTo>
                <a:lnTo>
                  <a:pt x="1624083" y="0"/>
                </a:lnTo>
                <a:lnTo>
                  <a:pt x="1378423" y="429904"/>
                </a:lnTo>
                <a:lnTo>
                  <a:pt x="1064525" y="852985"/>
                </a:lnTo>
                <a:lnTo>
                  <a:pt x="852985" y="1023582"/>
                </a:lnTo>
                <a:lnTo>
                  <a:pt x="716507" y="1064525"/>
                </a:lnTo>
                <a:lnTo>
                  <a:pt x="559558" y="996286"/>
                </a:lnTo>
                <a:lnTo>
                  <a:pt x="334370" y="798394"/>
                </a:lnTo>
                <a:lnTo>
                  <a:pt x="88710" y="464024"/>
                </a:lnTo>
                <a:lnTo>
                  <a:pt x="6823" y="307075"/>
                </a:lnTo>
                <a:lnTo>
                  <a:pt x="0" y="2047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372901" y="3812275"/>
            <a:ext cx="70719" cy="172872"/>
          </a:xfrm>
          <a:custGeom>
            <a:avLst/>
            <a:gdLst>
              <a:gd name="connsiteX0" fmla="*/ 13649 w 70719"/>
              <a:gd name="connsiteY0" fmla="*/ 13648 h 129654"/>
              <a:gd name="connsiteX1" fmla="*/ 40945 w 70719"/>
              <a:gd name="connsiteY1" fmla="*/ 47767 h 129654"/>
              <a:gd name="connsiteX2" fmla="*/ 47769 w 70719"/>
              <a:gd name="connsiteY2" fmla="*/ 109182 h 129654"/>
              <a:gd name="connsiteX3" fmla="*/ 54593 w 70719"/>
              <a:gd name="connsiteY3" fmla="*/ 129654 h 129654"/>
              <a:gd name="connsiteX4" fmla="*/ 61416 w 70719"/>
              <a:gd name="connsiteY4" fmla="*/ 47767 h 129654"/>
              <a:gd name="connsiteX5" fmla="*/ 54593 w 70719"/>
              <a:gd name="connsiteY5" fmla="*/ 13648 h 129654"/>
              <a:gd name="connsiteX6" fmla="*/ 13649 w 70719"/>
              <a:gd name="connsiteY6" fmla="*/ 0 h 129654"/>
              <a:gd name="connsiteX7" fmla="*/ 1 w 70719"/>
              <a:gd name="connsiteY7" fmla="*/ 20472 h 129654"/>
              <a:gd name="connsiteX8" fmla="*/ 13649 w 70719"/>
              <a:gd name="connsiteY8" fmla="*/ 68239 h 129654"/>
              <a:gd name="connsiteX9" fmla="*/ 34121 w 70719"/>
              <a:gd name="connsiteY9" fmla="*/ 81887 h 12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719" h="129654">
                <a:moveTo>
                  <a:pt x="13649" y="13648"/>
                </a:moveTo>
                <a:cubicBezTo>
                  <a:pt x="22748" y="25021"/>
                  <a:pt x="36046" y="34051"/>
                  <a:pt x="40945" y="47767"/>
                </a:cubicBezTo>
                <a:cubicBezTo>
                  <a:pt x="47873" y="67165"/>
                  <a:pt x="44383" y="88865"/>
                  <a:pt x="47769" y="109182"/>
                </a:cubicBezTo>
                <a:cubicBezTo>
                  <a:pt x="48952" y="116277"/>
                  <a:pt x="52318" y="122830"/>
                  <a:pt x="54593" y="129654"/>
                </a:cubicBezTo>
                <a:cubicBezTo>
                  <a:pt x="78941" y="93129"/>
                  <a:pt x="70964" y="114606"/>
                  <a:pt x="61416" y="47767"/>
                </a:cubicBezTo>
                <a:cubicBezTo>
                  <a:pt x="59776" y="36285"/>
                  <a:pt x="62794" y="21849"/>
                  <a:pt x="54593" y="13648"/>
                </a:cubicBezTo>
                <a:cubicBezTo>
                  <a:pt x="44420" y="3475"/>
                  <a:pt x="13649" y="0"/>
                  <a:pt x="13649" y="0"/>
                </a:cubicBezTo>
                <a:cubicBezTo>
                  <a:pt x="9100" y="6824"/>
                  <a:pt x="1161" y="12353"/>
                  <a:pt x="1" y="20472"/>
                </a:cubicBezTo>
                <a:cubicBezTo>
                  <a:pt x="-148" y="21512"/>
                  <a:pt x="10545" y="64359"/>
                  <a:pt x="13649" y="68239"/>
                </a:cubicBezTo>
                <a:cubicBezTo>
                  <a:pt x="18772" y="74643"/>
                  <a:pt x="34121" y="81887"/>
                  <a:pt x="34121" y="81887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572713" y="3663942"/>
            <a:ext cx="147471" cy="321604"/>
          </a:xfrm>
          <a:custGeom>
            <a:avLst/>
            <a:gdLst>
              <a:gd name="connsiteX0" fmla="*/ 37121 w 147471"/>
              <a:gd name="connsiteY0" fmla="*/ 15716 h 241203"/>
              <a:gd name="connsiteX1" fmla="*/ 71240 w 147471"/>
              <a:gd name="connsiteY1" fmla="*/ 36187 h 241203"/>
              <a:gd name="connsiteX2" fmla="*/ 119007 w 147471"/>
              <a:gd name="connsiteY2" fmla="*/ 43011 h 241203"/>
              <a:gd name="connsiteX3" fmla="*/ 98536 w 147471"/>
              <a:gd name="connsiteY3" fmla="*/ 56659 h 241203"/>
              <a:gd name="connsiteX4" fmla="*/ 57592 w 147471"/>
              <a:gd name="connsiteY4" fmla="*/ 63483 h 241203"/>
              <a:gd name="connsiteX5" fmla="*/ 50769 w 147471"/>
              <a:gd name="connsiteY5" fmla="*/ 83954 h 241203"/>
              <a:gd name="connsiteX6" fmla="*/ 71240 w 147471"/>
              <a:gd name="connsiteY6" fmla="*/ 97602 h 241203"/>
              <a:gd name="connsiteX7" fmla="*/ 139479 w 147471"/>
              <a:gd name="connsiteY7" fmla="*/ 104426 h 241203"/>
              <a:gd name="connsiteX8" fmla="*/ 146303 w 147471"/>
              <a:gd name="connsiteY8" fmla="*/ 124898 h 241203"/>
              <a:gd name="connsiteX9" fmla="*/ 119007 w 147471"/>
              <a:gd name="connsiteY9" fmla="*/ 131722 h 241203"/>
              <a:gd name="connsiteX10" fmla="*/ 57592 w 147471"/>
              <a:gd name="connsiteY10" fmla="*/ 138545 h 241203"/>
              <a:gd name="connsiteX11" fmla="*/ 84888 w 147471"/>
              <a:gd name="connsiteY11" fmla="*/ 172665 h 241203"/>
              <a:gd name="connsiteX12" fmla="*/ 98536 w 147471"/>
              <a:gd name="connsiteY12" fmla="*/ 193137 h 241203"/>
              <a:gd name="connsiteX13" fmla="*/ 119007 w 147471"/>
              <a:gd name="connsiteY13" fmla="*/ 213608 h 241203"/>
              <a:gd name="connsiteX14" fmla="*/ 125831 w 147471"/>
              <a:gd name="connsiteY14" fmla="*/ 240904 h 241203"/>
              <a:gd name="connsiteX15" fmla="*/ 139479 w 147471"/>
              <a:gd name="connsiteY15" fmla="*/ 220432 h 241203"/>
              <a:gd name="connsiteX16" fmla="*/ 125831 w 147471"/>
              <a:gd name="connsiteY16" fmla="*/ 124898 h 241203"/>
              <a:gd name="connsiteX17" fmla="*/ 105360 w 147471"/>
              <a:gd name="connsiteY17" fmla="*/ 131722 h 241203"/>
              <a:gd name="connsiteX18" fmla="*/ 98536 w 147471"/>
              <a:gd name="connsiteY18" fmla="*/ 138545 h 241203"/>
              <a:gd name="connsiteX19" fmla="*/ 91712 w 147471"/>
              <a:gd name="connsiteY19" fmla="*/ 77131 h 241203"/>
              <a:gd name="connsiteX20" fmla="*/ 98536 w 147471"/>
              <a:gd name="connsiteY20" fmla="*/ 56659 h 241203"/>
              <a:gd name="connsiteX21" fmla="*/ 105360 w 147471"/>
              <a:gd name="connsiteY21" fmla="*/ 104426 h 241203"/>
              <a:gd name="connsiteX22" fmla="*/ 125831 w 147471"/>
              <a:gd name="connsiteY22" fmla="*/ 90778 h 241203"/>
              <a:gd name="connsiteX23" fmla="*/ 139479 w 147471"/>
              <a:gd name="connsiteY23" fmla="*/ 49835 h 241203"/>
              <a:gd name="connsiteX24" fmla="*/ 119007 w 147471"/>
              <a:gd name="connsiteY24" fmla="*/ 36187 h 241203"/>
              <a:gd name="connsiteX25" fmla="*/ 91712 w 147471"/>
              <a:gd name="connsiteY25" fmla="*/ 2068 h 241203"/>
              <a:gd name="connsiteX26" fmla="*/ 64416 w 147471"/>
              <a:gd name="connsiteY26" fmla="*/ 8892 h 241203"/>
              <a:gd name="connsiteX27" fmla="*/ 3001 w 147471"/>
              <a:gd name="connsiteY27" fmla="*/ 2068 h 241203"/>
              <a:gd name="connsiteX28" fmla="*/ 9825 w 147471"/>
              <a:gd name="connsiteY28" fmla="*/ 29363 h 241203"/>
              <a:gd name="connsiteX29" fmla="*/ 16649 w 147471"/>
              <a:gd name="connsiteY29" fmla="*/ 49835 h 241203"/>
              <a:gd name="connsiteX30" fmla="*/ 37121 w 147471"/>
              <a:gd name="connsiteY30" fmla="*/ 56659 h 241203"/>
              <a:gd name="connsiteX31" fmla="*/ 50769 w 147471"/>
              <a:gd name="connsiteY31" fmla="*/ 70307 h 24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7471" h="241203">
                <a:moveTo>
                  <a:pt x="37121" y="15716"/>
                </a:moveTo>
                <a:cubicBezTo>
                  <a:pt x="48494" y="22540"/>
                  <a:pt x="58658" y="31993"/>
                  <a:pt x="71240" y="36187"/>
                </a:cubicBezTo>
                <a:cubicBezTo>
                  <a:pt x="86499" y="41273"/>
                  <a:pt x="106140" y="33361"/>
                  <a:pt x="119007" y="43011"/>
                </a:cubicBezTo>
                <a:cubicBezTo>
                  <a:pt x="125568" y="47932"/>
                  <a:pt x="106316" y="54066"/>
                  <a:pt x="98536" y="56659"/>
                </a:cubicBezTo>
                <a:cubicBezTo>
                  <a:pt x="85410" y="61034"/>
                  <a:pt x="71240" y="61208"/>
                  <a:pt x="57592" y="63483"/>
                </a:cubicBezTo>
                <a:cubicBezTo>
                  <a:pt x="55318" y="70307"/>
                  <a:pt x="48098" y="77276"/>
                  <a:pt x="50769" y="83954"/>
                </a:cubicBezTo>
                <a:cubicBezTo>
                  <a:pt x="53815" y="91569"/>
                  <a:pt x="63249" y="95758"/>
                  <a:pt x="71240" y="97602"/>
                </a:cubicBezTo>
                <a:cubicBezTo>
                  <a:pt x="93514" y="102742"/>
                  <a:pt x="116733" y="102151"/>
                  <a:pt x="139479" y="104426"/>
                </a:cubicBezTo>
                <a:cubicBezTo>
                  <a:pt x="141754" y="111250"/>
                  <a:pt x="150619" y="119143"/>
                  <a:pt x="146303" y="124898"/>
                </a:cubicBezTo>
                <a:cubicBezTo>
                  <a:pt x="140676" y="132401"/>
                  <a:pt x="128277" y="130296"/>
                  <a:pt x="119007" y="131722"/>
                </a:cubicBezTo>
                <a:cubicBezTo>
                  <a:pt x="98649" y="134854"/>
                  <a:pt x="78064" y="136271"/>
                  <a:pt x="57592" y="138545"/>
                </a:cubicBezTo>
                <a:cubicBezTo>
                  <a:pt x="70877" y="178400"/>
                  <a:pt x="54021" y="141798"/>
                  <a:pt x="84888" y="172665"/>
                </a:cubicBezTo>
                <a:cubicBezTo>
                  <a:pt x="90687" y="178464"/>
                  <a:pt x="93286" y="186836"/>
                  <a:pt x="98536" y="193137"/>
                </a:cubicBezTo>
                <a:cubicBezTo>
                  <a:pt x="104714" y="200550"/>
                  <a:pt x="112183" y="206784"/>
                  <a:pt x="119007" y="213608"/>
                </a:cubicBezTo>
                <a:cubicBezTo>
                  <a:pt x="121282" y="222707"/>
                  <a:pt x="116934" y="237938"/>
                  <a:pt x="125831" y="240904"/>
                </a:cubicBezTo>
                <a:cubicBezTo>
                  <a:pt x="133612" y="243498"/>
                  <a:pt x="138895" y="228613"/>
                  <a:pt x="139479" y="220432"/>
                </a:cubicBezTo>
                <a:cubicBezTo>
                  <a:pt x="142997" y="171183"/>
                  <a:pt x="137453" y="159763"/>
                  <a:pt x="125831" y="124898"/>
                </a:cubicBezTo>
                <a:cubicBezTo>
                  <a:pt x="119007" y="127173"/>
                  <a:pt x="108031" y="125044"/>
                  <a:pt x="105360" y="131722"/>
                </a:cubicBezTo>
                <a:cubicBezTo>
                  <a:pt x="99852" y="145492"/>
                  <a:pt x="129910" y="185606"/>
                  <a:pt x="98536" y="138545"/>
                </a:cubicBezTo>
                <a:cubicBezTo>
                  <a:pt x="96261" y="118074"/>
                  <a:pt x="91712" y="97728"/>
                  <a:pt x="91712" y="77131"/>
                </a:cubicBezTo>
                <a:cubicBezTo>
                  <a:pt x="91712" y="69938"/>
                  <a:pt x="95319" y="50225"/>
                  <a:pt x="98536" y="56659"/>
                </a:cubicBezTo>
                <a:cubicBezTo>
                  <a:pt x="105729" y="71045"/>
                  <a:pt x="103085" y="88504"/>
                  <a:pt x="105360" y="104426"/>
                </a:cubicBezTo>
                <a:cubicBezTo>
                  <a:pt x="112184" y="99877"/>
                  <a:pt x="121484" y="97733"/>
                  <a:pt x="125831" y="90778"/>
                </a:cubicBezTo>
                <a:cubicBezTo>
                  <a:pt x="133455" y="78579"/>
                  <a:pt x="139479" y="49835"/>
                  <a:pt x="139479" y="49835"/>
                </a:cubicBezTo>
                <a:cubicBezTo>
                  <a:pt x="132655" y="45286"/>
                  <a:pt x="124130" y="42591"/>
                  <a:pt x="119007" y="36187"/>
                </a:cubicBezTo>
                <a:cubicBezTo>
                  <a:pt x="81338" y="-10900"/>
                  <a:pt x="150384" y="41183"/>
                  <a:pt x="91712" y="2068"/>
                </a:cubicBezTo>
                <a:cubicBezTo>
                  <a:pt x="82613" y="4343"/>
                  <a:pt x="73795" y="8892"/>
                  <a:pt x="64416" y="8892"/>
                </a:cubicBezTo>
                <a:cubicBezTo>
                  <a:pt x="43818" y="8892"/>
                  <a:pt x="22287" y="-5164"/>
                  <a:pt x="3001" y="2068"/>
                </a:cubicBezTo>
                <a:cubicBezTo>
                  <a:pt x="-5780" y="5361"/>
                  <a:pt x="7249" y="20345"/>
                  <a:pt x="9825" y="29363"/>
                </a:cubicBezTo>
                <a:cubicBezTo>
                  <a:pt x="11801" y="36279"/>
                  <a:pt x="11563" y="44749"/>
                  <a:pt x="16649" y="49835"/>
                </a:cubicBezTo>
                <a:cubicBezTo>
                  <a:pt x="21735" y="54921"/>
                  <a:pt x="30953" y="52958"/>
                  <a:pt x="37121" y="56659"/>
                </a:cubicBezTo>
                <a:cubicBezTo>
                  <a:pt x="42638" y="59969"/>
                  <a:pt x="46220" y="65758"/>
                  <a:pt x="50769" y="70307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50674" y="3463520"/>
                <a:ext cx="956031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.69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02519" cy="938334"/>
              </a:xfrm>
              <a:prstGeom prst="rect">
                <a:avLst/>
              </a:prstGeom>
              <a:blipFill rotWithShape="0"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943600" y="2108201"/>
            <a:ext cx="2057400" cy="396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6137" y="366267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1" y="4851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3282" y="363220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5946" y="482092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400" y="4343401"/>
            <a:ext cx="1138451" cy="773372"/>
          </a:xfrm>
          <a:custGeom>
            <a:avLst/>
            <a:gdLst>
              <a:gd name="connsiteX0" fmla="*/ 0 w 1214651"/>
              <a:gd name="connsiteY0" fmla="*/ 0 h 580029"/>
              <a:gd name="connsiteX1" fmla="*/ 1214651 w 1214651"/>
              <a:gd name="connsiteY1" fmla="*/ 0 h 580029"/>
              <a:gd name="connsiteX2" fmla="*/ 975815 w 1214651"/>
              <a:gd name="connsiteY2" fmla="*/ 348017 h 580029"/>
              <a:gd name="connsiteX3" fmla="*/ 805218 w 1214651"/>
              <a:gd name="connsiteY3" fmla="*/ 484495 h 580029"/>
              <a:gd name="connsiteX4" fmla="*/ 620973 w 1214651"/>
              <a:gd name="connsiteY4" fmla="*/ 580029 h 580029"/>
              <a:gd name="connsiteX5" fmla="*/ 443552 w 1214651"/>
              <a:gd name="connsiteY5" fmla="*/ 511791 h 580029"/>
              <a:gd name="connsiteX6" fmla="*/ 245660 w 1214651"/>
              <a:gd name="connsiteY6" fmla="*/ 341194 h 580029"/>
              <a:gd name="connsiteX7" fmla="*/ 0 w 1214651"/>
              <a:gd name="connsiteY7" fmla="*/ 0 h 58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651" h="580029">
                <a:moveTo>
                  <a:pt x="0" y="0"/>
                </a:moveTo>
                <a:lnTo>
                  <a:pt x="1214651" y="0"/>
                </a:lnTo>
                <a:lnTo>
                  <a:pt x="975815" y="348017"/>
                </a:lnTo>
                <a:lnTo>
                  <a:pt x="805218" y="484495"/>
                </a:lnTo>
                <a:lnTo>
                  <a:pt x="620973" y="580029"/>
                </a:lnTo>
                <a:lnTo>
                  <a:pt x="443552" y="511791"/>
                </a:lnTo>
                <a:lnTo>
                  <a:pt x="245660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65529" y="3204571"/>
            <a:ext cx="1426191" cy="935061"/>
          </a:xfrm>
          <a:custGeom>
            <a:avLst/>
            <a:gdLst>
              <a:gd name="connsiteX0" fmla="*/ 0 w 1426191"/>
              <a:gd name="connsiteY0" fmla="*/ 777922 h 777922"/>
              <a:gd name="connsiteX1" fmla="*/ 1426191 w 1426191"/>
              <a:gd name="connsiteY1" fmla="*/ 771098 h 777922"/>
              <a:gd name="connsiteX2" fmla="*/ 1392072 w 1426191"/>
              <a:gd name="connsiteY2" fmla="*/ 668740 h 777922"/>
              <a:gd name="connsiteX3" fmla="*/ 1071350 w 1426191"/>
              <a:gd name="connsiteY3" fmla="*/ 238835 h 777922"/>
              <a:gd name="connsiteX4" fmla="*/ 907576 w 1426191"/>
              <a:gd name="connsiteY4" fmla="*/ 68238 h 777922"/>
              <a:gd name="connsiteX5" fmla="*/ 723332 w 1426191"/>
              <a:gd name="connsiteY5" fmla="*/ 0 h 777922"/>
              <a:gd name="connsiteX6" fmla="*/ 518615 w 1426191"/>
              <a:gd name="connsiteY6" fmla="*/ 68238 h 777922"/>
              <a:gd name="connsiteX7" fmla="*/ 293427 w 1426191"/>
              <a:gd name="connsiteY7" fmla="*/ 300250 h 777922"/>
              <a:gd name="connsiteX8" fmla="*/ 68239 w 1426191"/>
              <a:gd name="connsiteY8" fmla="*/ 655092 h 777922"/>
              <a:gd name="connsiteX9" fmla="*/ 0 w 1426191"/>
              <a:gd name="connsiteY9" fmla="*/ 777922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6191" h="777922">
                <a:moveTo>
                  <a:pt x="0" y="777922"/>
                </a:moveTo>
                <a:lnTo>
                  <a:pt x="1426191" y="771098"/>
                </a:lnTo>
                <a:lnTo>
                  <a:pt x="1392072" y="668740"/>
                </a:lnTo>
                <a:lnTo>
                  <a:pt x="1071350" y="238835"/>
                </a:lnTo>
                <a:lnTo>
                  <a:pt x="907576" y="68238"/>
                </a:lnTo>
                <a:lnTo>
                  <a:pt x="723332" y="0"/>
                </a:lnTo>
                <a:lnTo>
                  <a:pt x="518615" y="68238"/>
                </a:lnTo>
                <a:lnTo>
                  <a:pt x="293427" y="300250"/>
                </a:lnTo>
                <a:lnTo>
                  <a:pt x="68239" y="655092"/>
                </a:lnTo>
                <a:lnTo>
                  <a:pt x="0" y="77792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08010" y="4223605"/>
            <a:ext cx="968991" cy="1846996"/>
          </a:xfrm>
          <a:custGeom>
            <a:avLst/>
            <a:gdLst>
              <a:gd name="connsiteX0" fmla="*/ 0 w 968991"/>
              <a:gd name="connsiteY0" fmla="*/ 0 h 1385247"/>
              <a:gd name="connsiteX1" fmla="*/ 279779 w 968991"/>
              <a:gd name="connsiteY1" fmla="*/ 436728 h 1385247"/>
              <a:gd name="connsiteX2" fmla="*/ 545910 w 968991"/>
              <a:gd name="connsiteY2" fmla="*/ 668740 h 1385247"/>
              <a:gd name="connsiteX3" fmla="*/ 750627 w 968991"/>
              <a:gd name="connsiteY3" fmla="*/ 702859 h 1385247"/>
              <a:gd name="connsiteX4" fmla="*/ 968991 w 968991"/>
              <a:gd name="connsiteY4" fmla="*/ 593677 h 1385247"/>
              <a:gd name="connsiteX5" fmla="*/ 395785 w 968991"/>
              <a:gd name="connsiteY5" fmla="*/ 1378424 h 1385247"/>
              <a:gd name="connsiteX6" fmla="*/ 395785 w 968991"/>
              <a:gd name="connsiteY6" fmla="*/ 1378424 h 1385247"/>
              <a:gd name="connsiteX7" fmla="*/ 0 w 968991"/>
              <a:gd name="connsiteY7" fmla="*/ 1385247 h 1385247"/>
              <a:gd name="connsiteX8" fmla="*/ 0 w 968991"/>
              <a:gd name="connsiteY8" fmla="*/ 0 h 138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8991" h="1385247">
                <a:moveTo>
                  <a:pt x="0" y="0"/>
                </a:moveTo>
                <a:lnTo>
                  <a:pt x="279779" y="436728"/>
                </a:lnTo>
                <a:lnTo>
                  <a:pt x="545910" y="668740"/>
                </a:lnTo>
                <a:lnTo>
                  <a:pt x="750627" y="702859"/>
                </a:lnTo>
                <a:lnTo>
                  <a:pt x="968991" y="593677"/>
                </a:lnTo>
                <a:lnTo>
                  <a:pt x="395785" y="1378424"/>
                </a:lnTo>
                <a:lnTo>
                  <a:pt x="395785" y="1378424"/>
                </a:lnTo>
                <a:lnTo>
                  <a:pt x="0" y="13852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513094" y="2174543"/>
            <a:ext cx="928047" cy="1746915"/>
          </a:xfrm>
          <a:custGeom>
            <a:avLst/>
            <a:gdLst>
              <a:gd name="connsiteX0" fmla="*/ 525438 w 928047"/>
              <a:gd name="connsiteY0" fmla="*/ 0 h 1310186"/>
              <a:gd name="connsiteX1" fmla="*/ 921223 w 928047"/>
              <a:gd name="connsiteY1" fmla="*/ 0 h 1310186"/>
              <a:gd name="connsiteX2" fmla="*/ 928047 w 928047"/>
              <a:gd name="connsiteY2" fmla="*/ 1310186 h 1310186"/>
              <a:gd name="connsiteX3" fmla="*/ 600501 w 928047"/>
              <a:gd name="connsiteY3" fmla="*/ 859809 h 1310186"/>
              <a:gd name="connsiteX4" fmla="*/ 320722 w 928047"/>
              <a:gd name="connsiteY4" fmla="*/ 682389 h 1310186"/>
              <a:gd name="connsiteX5" fmla="*/ 150125 w 928047"/>
              <a:gd name="connsiteY5" fmla="*/ 661917 h 1310186"/>
              <a:gd name="connsiteX6" fmla="*/ 0 w 928047"/>
              <a:gd name="connsiteY6" fmla="*/ 736980 h 1310186"/>
              <a:gd name="connsiteX7" fmla="*/ 525438 w 928047"/>
              <a:gd name="connsiteY7" fmla="*/ 0 h 13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8047" h="1310186">
                <a:moveTo>
                  <a:pt x="525438" y="0"/>
                </a:moveTo>
                <a:lnTo>
                  <a:pt x="921223" y="0"/>
                </a:lnTo>
                <a:cubicBezTo>
                  <a:pt x="923498" y="436729"/>
                  <a:pt x="925772" y="873457"/>
                  <a:pt x="928047" y="1310186"/>
                </a:cubicBezTo>
                <a:lnTo>
                  <a:pt x="600501" y="859809"/>
                </a:lnTo>
                <a:lnTo>
                  <a:pt x="320722" y="682389"/>
                </a:lnTo>
                <a:lnTo>
                  <a:pt x="150125" y="661917"/>
                </a:lnTo>
                <a:lnTo>
                  <a:pt x="0" y="736980"/>
                </a:lnTo>
                <a:lnTo>
                  <a:pt x="525438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50674" y="3463520"/>
                <a:ext cx="1082669" cy="933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0.46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119537" cy="942694"/>
              </a:xfrm>
              <a:prstGeom prst="rect">
                <a:avLst/>
              </a:prstGeom>
              <a:blipFill rotWithShape="0">
                <a:blip r:embed="rId5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3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4639</TotalTime>
  <Words>4489</Words>
  <Application>Microsoft Office PowerPoint</Application>
  <PresentationFormat>On-screen Show (4:3)</PresentationFormat>
  <Paragraphs>540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Cambria Math</vt:lpstr>
      <vt:lpstr>Gill Sans</vt:lpstr>
      <vt:lpstr>Symbol</vt:lpstr>
      <vt:lpstr>Wingdings</vt:lpstr>
      <vt:lpstr>ヒラギノ角ゴ ProN W3</vt:lpstr>
      <vt:lpstr>1_Lecture</vt:lpstr>
      <vt:lpstr>2_Office Theme</vt:lpstr>
      <vt:lpstr>3_Office Theme</vt:lpstr>
      <vt:lpstr>2_Lecture</vt:lpstr>
      <vt:lpstr>PowerPoint Presentation</vt:lpstr>
      <vt:lpstr>Announcements</vt:lpstr>
      <vt:lpstr>The error of any machine learning model is composed of 2 parts</vt:lpstr>
      <vt:lpstr>Bias and Variance: A tentative visualization</vt:lpstr>
      <vt:lpstr>Which model H is better approximating f?H0 or H1</vt:lpstr>
      <vt:lpstr>Illustration of Bias</vt:lpstr>
      <vt:lpstr>Illustration of Bias</vt:lpstr>
      <vt:lpstr>Illustration of Bias</vt:lpstr>
      <vt:lpstr>Illustration of Bias</vt:lpstr>
      <vt:lpstr>Illustration of Bias</vt:lpstr>
      <vt:lpstr>Illustration of Bias</vt:lpstr>
      <vt:lpstr>Average Bias H0 and H1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Average Variance H0</vt:lpstr>
      <vt:lpstr>Average Variance H1</vt:lpstr>
      <vt:lpstr>Total Average Error = Average Bias +Average Variance</vt:lpstr>
      <vt:lpstr>To sum up</vt:lpstr>
      <vt:lpstr>Polynomial Order or degree of a Polynomial</vt:lpstr>
      <vt:lpstr>PowerPoint Presentation</vt:lpstr>
      <vt:lpstr>PowerPoint Presentation</vt:lpstr>
      <vt:lpstr>PowerPoint Presentation</vt:lpstr>
      <vt:lpstr>PowerPoint Presentation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Overfitting implies bad generalization</vt:lpstr>
      <vt:lpstr>Using learning curves to visualize the Error rate as a function of number of Training Points, N</vt:lpstr>
      <vt:lpstr>How to tackle overfitting? </vt:lpstr>
      <vt:lpstr>Regularization Intuition</vt:lpstr>
      <vt:lpstr>Regularization</vt:lpstr>
      <vt:lpstr>PowerPoint Presentation</vt:lpstr>
      <vt:lpstr>Regularization</vt:lpstr>
      <vt:lpstr>PowerPoint Presentation</vt:lpstr>
      <vt:lpstr>Technical comments</vt:lpstr>
      <vt:lpstr>PowerPoint Presentation</vt:lpstr>
      <vt:lpstr>Choosing the right type parameter λ in regularization is an example of hyper parameter tuning</vt:lpstr>
      <vt:lpstr>PowerPoint Presentation</vt:lpstr>
      <vt:lpstr>Take home message</vt:lpstr>
      <vt:lpstr>Is increasing the number of features in your feature matrix X always a good idea?</vt:lpstr>
      <vt:lpstr>The Problem: The curse of dimensionality</vt:lpstr>
      <vt:lpstr>The curse of dimensionality… why?</vt:lpstr>
      <vt:lpstr>Visualization on how increasing the number of features leads to sparcity in the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curse of dimensionality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David Rozado</cp:lastModifiedBy>
  <cp:revision>420</cp:revision>
  <dcterms:created xsi:type="dcterms:W3CDTF">2010-07-08T21:59:02Z</dcterms:created>
  <dcterms:modified xsi:type="dcterms:W3CDTF">2020-03-13T05:17:27Z</dcterms:modified>
</cp:coreProperties>
</file>