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356" r:id="rId3"/>
    <p:sldId id="378" r:id="rId4"/>
    <p:sldId id="375" r:id="rId5"/>
    <p:sldId id="376" r:id="rId6"/>
    <p:sldId id="357" r:id="rId7"/>
    <p:sldId id="358" r:id="rId8"/>
    <p:sldId id="359" r:id="rId9"/>
    <p:sldId id="360" r:id="rId10"/>
    <p:sldId id="361" r:id="rId11"/>
    <p:sldId id="362" r:id="rId12"/>
    <p:sldId id="363" r:id="rId13"/>
    <p:sldId id="364" r:id="rId14"/>
    <p:sldId id="338" r:id="rId15"/>
    <p:sldId id="339" r:id="rId16"/>
    <p:sldId id="341" r:id="rId17"/>
    <p:sldId id="374" r:id="rId18"/>
    <p:sldId id="342" r:id="rId19"/>
    <p:sldId id="343" r:id="rId20"/>
    <p:sldId id="344" r:id="rId21"/>
    <p:sldId id="345" r:id="rId22"/>
    <p:sldId id="373" r:id="rId23"/>
    <p:sldId id="346" r:id="rId24"/>
    <p:sldId id="350" r:id="rId25"/>
    <p:sldId id="351" r:id="rId26"/>
    <p:sldId id="352" r:id="rId27"/>
    <p:sldId id="354" r:id="rId28"/>
    <p:sldId id="347" r:id="rId29"/>
    <p:sldId id="355" r:id="rId30"/>
    <p:sldId id="379" r:id="rId31"/>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29" autoAdjust="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F1DDF55B-446E-43A4-A517-D6E3D7B14A21}" type="datetimeFigureOut">
              <a:rPr lang="en-NZ" smtClean="0"/>
              <a:t>4/03/2020</a:t>
            </a:fld>
            <a:endParaRPr lang="en-NZ"/>
          </a:p>
        </p:txBody>
      </p:sp>
      <p:sp>
        <p:nvSpPr>
          <p:cNvPr id="4" name="Footer Placeholder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10E978B9-058D-4319-8A21-439C3FB715D6}" type="slidenum">
              <a:rPr lang="en-NZ" smtClean="0"/>
              <a:t>‹#›</a:t>
            </a:fld>
            <a:endParaRPr lang="en-NZ"/>
          </a:p>
        </p:txBody>
      </p:sp>
    </p:spTree>
    <p:extLst>
      <p:ext uri="{BB962C8B-B14F-4D97-AF65-F5344CB8AC3E}">
        <p14:creationId xmlns:p14="http://schemas.microsoft.com/office/powerpoint/2010/main" val="4039120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F1E37C33-D8FD-4D05-A819-B4AEF776AA09}" type="datetimeFigureOut">
              <a:rPr lang="en-US" smtClean="0"/>
              <a:t>3/4/2020</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4664836F-2D48-426B-931F-CB82B1D3FCCB}" type="slidenum">
              <a:rPr lang="en-US" smtClean="0"/>
              <a:t>‹#›</a:t>
            </a:fld>
            <a:endParaRPr lang="en-US"/>
          </a:p>
        </p:txBody>
      </p:sp>
    </p:spTree>
    <p:extLst>
      <p:ext uri="{BB962C8B-B14F-4D97-AF65-F5344CB8AC3E}">
        <p14:creationId xmlns:p14="http://schemas.microsoft.com/office/powerpoint/2010/main" val="186870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present a Web page, the browser sends an original request to fetch the HTML document from the page. </a:t>
            </a:r>
          </a:p>
          <a:p>
            <a:pPr marL="171450" indent="-171450">
              <a:buFont typeface="Arial" panose="020B0604020202020204" pitchFamily="34" charset="0"/>
              <a:buChar char="•"/>
            </a:pPr>
            <a:r>
              <a:rPr lang="en-US" dirty="0"/>
              <a:t>It then parses this file, fetching additional requests corresponding to execution scripts, layout information (CSS) to display, and sub-resources contained within the page (usually images and videos). </a:t>
            </a:r>
          </a:p>
          <a:p>
            <a:pPr marL="171450" indent="-171450">
              <a:buFont typeface="Arial" panose="020B0604020202020204" pitchFamily="34" charset="0"/>
              <a:buChar char="•"/>
            </a:pPr>
            <a:r>
              <a:rPr lang="en-US" dirty="0"/>
              <a:t>The Web browser then mixes these resources to present to the user a complete document, the Web page. </a:t>
            </a:r>
          </a:p>
          <a:p>
            <a:pPr marL="171450" indent="-171450">
              <a:buFont typeface="Arial" panose="020B0604020202020204" pitchFamily="34" charset="0"/>
              <a:buChar char="•"/>
            </a:pPr>
            <a:r>
              <a:rPr lang="en-US" dirty="0"/>
              <a:t>Scripts executed by the browser can fetch more resources in later phases and the browser updates the Web page accordingly.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6</a:t>
            </a:fld>
            <a:endParaRPr lang="en-NZ"/>
          </a:p>
        </p:txBody>
      </p:sp>
    </p:spTree>
    <p:extLst>
      <p:ext uri="{BB962C8B-B14F-4D97-AF65-F5344CB8AC3E}">
        <p14:creationId xmlns:p14="http://schemas.microsoft.com/office/powerpoint/2010/main" val="4153875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13</a:t>
            </a:fld>
            <a:endParaRPr lang="en-NZ"/>
          </a:p>
        </p:txBody>
      </p:sp>
    </p:spTree>
    <p:extLst>
      <p:ext uri="{BB962C8B-B14F-4D97-AF65-F5344CB8AC3E}">
        <p14:creationId xmlns:p14="http://schemas.microsoft.com/office/powerpoint/2010/main" val="104262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a:p>
        </p:txBody>
      </p:sp>
      <p:sp>
        <p:nvSpPr>
          <p:cNvPr id="4" name="Slide Number Placeholder 3"/>
          <p:cNvSpPr>
            <a:spLocks noGrp="1"/>
          </p:cNvSpPr>
          <p:nvPr>
            <p:ph type="sldNum" sz="quarter" idx="10"/>
          </p:nvPr>
        </p:nvSpPr>
        <p:spPr/>
        <p:txBody>
          <a:bodyPr/>
          <a:lstStyle/>
          <a:p>
            <a:fld id="{B21E0E72-C3FF-44D6-9EAF-30A03D35C1A3}" type="slidenum">
              <a:rPr lang="en-NZ" smtClean="0"/>
              <a:pPr/>
              <a:t>15</a:t>
            </a:fld>
            <a:endParaRPr lang="en-NZ"/>
          </a:p>
        </p:txBody>
      </p:sp>
    </p:spTree>
    <p:extLst>
      <p:ext uri="{BB962C8B-B14F-4D97-AF65-F5344CB8AC3E}">
        <p14:creationId xmlns:p14="http://schemas.microsoft.com/office/powerpoint/2010/main" val="129243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0247" y="1455579"/>
            <a:ext cx="8228707" cy="3364900"/>
          </a:xfrm>
          <a:prstGeom prst="rect">
            <a:avLst/>
          </a:prstGeom>
        </p:spPr>
        <p:txBody>
          <a:bodyPr vert="horz" lIns="65828" tIns="32914" rIns="65828" bIns="32914"/>
          <a:lstStyle>
            <a:lvl1pPr>
              <a:lnSpc>
                <a:spcPct val="70000"/>
              </a:lnSpc>
              <a:defRPr sz="8800" b="1" cap="all" spc="-200"/>
            </a:lvl1pPr>
          </a:lstStyle>
          <a:p>
            <a:r>
              <a:rPr lang="en-US"/>
              <a:t>Click to edit Master title style</a:t>
            </a:r>
            <a:endParaRPr lang="en-US" dirty="0"/>
          </a:p>
        </p:txBody>
      </p:sp>
      <p:sp>
        <p:nvSpPr>
          <p:cNvPr id="3" name="Content Placeholder 2"/>
          <p:cNvSpPr>
            <a:spLocks noGrp="1"/>
          </p:cNvSpPr>
          <p:nvPr>
            <p:ph idx="1"/>
          </p:nvPr>
        </p:nvSpPr>
        <p:spPr>
          <a:xfrm>
            <a:off x="457647" y="4323522"/>
            <a:ext cx="8228707" cy="2339671"/>
          </a:xfrm>
          <a:prstGeom prst="rect">
            <a:avLst/>
          </a:prstGeom>
        </p:spPr>
        <p:txBody>
          <a:bodyPr vert="horz" lIns="65828" tIns="32914" rIns="65828" bIns="32914"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362579" y="646044"/>
            <a:ext cx="6251036" cy="397565"/>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a:t>Click to edit Master text styles</a:t>
            </a:r>
          </a:p>
        </p:txBody>
      </p:sp>
      <p:sp>
        <p:nvSpPr>
          <p:cNvPr id="5" name="Slide Number Placeholder 3"/>
          <p:cNvSpPr>
            <a:spLocks noGrp="1"/>
          </p:cNvSpPr>
          <p:nvPr>
            <p:ph type="sldNum" sz="quarter" idx="12"/>
          </p:nvPr>
        </p:nvSpPr>
        <p:spPr>
          <a:xfrm>
            <a:off x="8069604" y="598419"/>
            <a:ext cx="626344" cy="445190"/>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30191875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pi.openweathermap.org/data/2.5/weather?q=London,uk&amp;appid=f6b6fecf2c4292d8d19d201e57667588" TargetMode="External"/><Relationship Id="rId7"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api.openweathermap.org/data/2.5/weather?q=London,uk&amp;appid=f6b6fecf2c4292d8d19d201e57667588&amp;mode=html" TargetMode="External"/><Relationship Id="rId5" Type="http://schemas.openxmlformats.org/officeDocument/2006/relationships/image" Target="../media/image20.png"/><Relationship Id="rId4" Type="http://schemas.openxmlformats.org/officeDocument/2006/relationships/hyperlink" Target="http://api.openweathermap.org/data/2.5/weather?q=London,uk&amp;appid=f6b6fecf2c4292d8d19d201e57667588&amp;mode=x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maps.googleapis.com/maps/api/geocode/json?sensor=false&amp;address=lond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pi.openweathermap.org/data/2.5/weather?q=London,uk&amp;appid=f6b6fecf2c4292d8d19d201e57667588"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api.openweathermap.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maps.googleapis.com/maps/api/geocode/xml?address=New%20Y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aps.googleapis.com/maps/api/geocode/json?address=New%20York"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ps.googleapis.com/maps/api/geocode/json"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maps.googleapis.com/maps/api/geocode/x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pigee.com/providers" TargetMode="External"/><Relationship Id="rId2" Type="http://schemas.openxmlformats.org/officeDocument/2006/relationships/hyperlink" Target="https://github.com/toddmotto/public-apis"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286000"/>
            <a:ext cx="7772400" cy="1143000"/>
          </a:xfrm>
        </p:spPr>
        <p:txBody>
          <a:bodyPr>
            <a:normAutofit fontScale="90000"/>
          </a:bodyPr>
          <a:lstStyle/>
          <a:p>
            <a:pPr eaLnBrk="1" hangingPunct="1"/>
            <a:r>
              <a:rPr lang="en-US" altLang="en-US" dirty="0"/>
              <a:t>Getting Data from the Web:</a:t>
            </a:r>
            <a:r>
              <a:rPr lang="en-US" altLang="en-US"/>
              <a:t/>
            </a:r>
            <a:br>
              <a:rPr lang="en-US" altLang="en-US"/>
            </a:br>
            <a:r>
              <a:rPr lang="en-US" altLang="en-US"/>
              <a:t>Web APIs</a:t>
            </a:r>
            <a:endParaRPr lang="en-US" altLang="en-US" sz="1400" dirty="0">
              <a:solidFill>
                <a:schemeClr val="tx1"/>
              </a:solidFill>
              <a:latin typeface="Times" charset="0"/>
            </a:endParaRPr>
          </a:p>
        </p:txBody>
      </p:sp>
    </p:spTree>
    <p:extLst>
      <p:ext uri="{BB962C8B-B14F-4D97-AF65-F5344CB8AC3E}">
        <p14:creationId xmlns:p14="http://schemas.microsoft.com/office/powerpoint/2010/main" val="3929243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12700"/>
            <a:ext cx="4572000" cy="1143000"/>
          </a:xfrm>
        </p:spPr>
        <p:txBody>
          <a:bodyPr/>
          <a:lstStyle/>
          <a:p>
            <a:r>
              <a:rPr lang="en-NZ" dirty="0"/>
              <a:t>HTTP status codes</a:t>
            </a:r>
            <a:endParaRPr lang="en-US" dirty="0"/>
          </a:p>
        </p:txBody>
      </p:sp>
      <p:pic>
        <p:nvPicPr>
          <p:cNvPr id="4098" name="Picture 2" descr="http://coronet.iicm.edu/lectures/mmis/material/images/status_c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3852632"/>
            <a:ext cx="8915400" cy="219943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152400" y="1143000"/>
            <a:ext cx="5257800" cy="5715000"/>
          </a:xfrm>
        </p:spPr>
        <p:txBody>
          <a:bodyPr>
            <a:normAutofit/>
          </a:bodyPr>
          <a:lstStyle/>
          <a:p>
            <a:r>
              <a:rPr lang="en-US" sz="2800" dirty="0"/>
              <a:t>HTTP response status codes indicate whether a specific HTTP request has been successfully completed. </a:t>
            </a:r>
          </a:p>
          <a:p>
            <a:r>
              <a:rPr lang="en-US" sz="2800" dirty="0"/>
              <a:t>Responses are grouped in five classes</a:t>
            </a:r>
          </a:p>
        </p:txBody>
      </p:sp>
      <p:sp>
        <p:nvSpPr>
          <p:cNvPr id="3" name="TextBox 2"/>
          <p:cNvSpPr txBox="1"/>
          <p:nvPr/>
        </p:nvSpPr>
        <p:spPr>
          <a:xfrm>
            <a:off x="685800" y="6263164"/>
            <a:ext cx="6248400" cy="369332"/>
          </a:xfrm>
          <a:prstGeom prst="rect">
            <a:avLst/>
          </a:prstGeom>
          <a:noFill/>
        </p:spPr>
        <p:txBody>
          <a:bodyPr wrap="square" rtlCol="0">
            <a:spAutoFit/>
          </a:bodyPr>
          <a:lstStyle/>
          <a:p>
            <a:r>
              <a:rPr lang="en-NZ" dirty="0">
                <a:hlinkClick r:id="rId3"/>
              </a:rPr>
              <a:t>Complete list of HTTP status codes</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52400"/>
            <a:ext cx="3629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324600" y="395576"/>
            <a:ext cx="381000" cy="28575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13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HTTP Headers</a:t>
            </a:r>
          </a:p>
        </p:txBody>
      </p:sp>
      <p:sp>
        <p:nvSpPr>
          <p:cNvPr id="3" name="Content Placeholder 2"/>
          <p:cNvSpPr>
            <a:spLocks noGrp="1"/>
          </p:cNvSpPr>
          <p:nvPr>
            <p:ph idx="1"/>
          </p:nvPr>
        </p:nvSpPr>
        <p:spPr>
          <a:xfrm>
            <a:off x="152400" y="762000"/>
            <a:ext cx="8915400" cy="1981200"/>
          </a:xfrm>
        </p:spPr>
        <p:txBody>
          <a:bodyPr>
            <a:noAutofit/>
          </a:bodyPr>
          <a:lstStyle/>
          <a:p>
            <a:r>
              <a:rPr lang="en-US" sz="2000" dirty="0"/>
              <a:t>HTTP headers allow the client and the server to pass additional information to each other on each request or response.</a:t>
            </a:r>
          </a:p>
          <a:p>
            <a:r>
              <a:rPr lang="en-US" sz="2000" dirty="0"/>
              <a:t>A request/response header consists of its case-insensitive name followed by a colon ':', then by its value (without line breaks). </a:t>
            </a:r>
          </a:p>
          <a:p>
            <a:pPr lvl="1"/>
            <a:r>
              <a:rPr lang="en-US" sz="1600" dirty="0"/>
              <a:t>Leading white space before the value is ignored.</a:t>
            </a:r>
          </a:p>
          <a:p>
            <a:r>
              <a:rPr lang="en-US" sz="2000" dirty="0"/>
              <a:t>Custom proprietary headers can be added using the 'X-' prefix, but this convention was deprecated in June 2012, because of the inconveniences it caused when non-standard fields became standard</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965"/>
          <a:stretch/>
        </p:blipFill>
        <p:spPr bwMode="auto">
          <a:xfrm>
            <a:off x="342899" y="4237038"/>
            <a:ext cx="3934939" cy="25447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562" r="3679" b="6496"/>
          <a:stretch/>
        </p:blipFill>
        <p:spPr bwMode="auto">
          <a:xfrm>
            <a:off x="4800600" y="4114800"/>
            <a:ext cx="409303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342899" y="3867706"/>
            <a:ext cx="1447800" cy="369332"/>
          </a:xfrm>
          <a:prstGeom prst="rect">
            <a:avLst/>
          </a:prstGeom>
          <a:noFill/>
        </p:spPr>
        <p:txBody>
          <a:bodyPr wrap="square" rtlCol="0">
            <a:spAutoFit/>
          </a:bodyPr>
          <a:lstStyle/>
          <a:p>
            <a:r>
              <a:rPr lang="en-NZ" dirty="0"/>
              <a:t>HTTP request</a:t>
            </a:r>
            <a:endParaRPr lang="en-US" dirty="0"/>
          </a:p>
        </p:txBody>
      </p:sp>
      <p:sp>
        <p:nvSpPr>
          <p:cNvPr id="7" name="TextBox 6"/>
          <p:cNvSpPr txBox="1"/>
          <p:nvPr/>
        </p:nvSpPr>
        <p:spPr>
          <a:xfrm>
            <a:off x="4826000" y="3683040"/>
            <a:ext cx="1807030" cy="369332"/>
          </a:xfrm>
          <a:prstGeom prst="rect">
            <a:avLst/>
          </a:prstGeom>
          <a:noFill/>
        </p:spPr>
        <p:txBody>
          <a:bodyPr wrap="square" rtlCol="0">
            <a:spAutoFit/>
          </a:bodyPr>
          <a:lstStyle/>
          <a:p>
            <a:r>
              <a:rPr lang="en-NZ" dirty="0"/>
              <a:t>HTTP response</a:t>
            </a:r>
            <a:endParaRPr lang="en-US" dirty="0"/>
          </a:p>
        </p:txBody>
      </p:sp>
    </p:spTree>
    <p:extLst>
      <p:ext uri="{BB962C8B-B14F-4D97-AF65-F5344CB8AC3E}">
        <p14:creationId xmlns:p14="http://schemas.microsoft.com/office/powerpoint/2010/main" val="149844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HTTP Headers examples</a:t>
            </a:r>
            <a:endParaRPr lang="en-US" dirty="0"/>
          </a:p>
        </p:txBody>
      </p:sp>
      <p:pic>
        <p:nvPicPr>
          <p:cNvPr id="5122" name="Picture 2" descr="http://www.computing.dcu.ie/~humphrys/Notes/Networks/tanenbaum/7-43.jpg"/>
          <p:cNvPicPr>
            <a:picLocks noChangeAspect="1" noChangeArrowheads="1"/>
          </p:cNvPicPr>
          <p:nvPr/>
        </p:nvPicPr>
        <p:blipFill rotWithShape="1">
          <a:blip r:embed="rId2">
            <a:extLst>
              <a:ext uri="{28A0092B-C50C-407E-A947-70E740481C1C}">
                <a14:useLocalDpi xmlns:a14="http://schemas.microsoft.com/office/drawing/2010/main" val="0"/>
              </a:ext>
            </a:extLst>
          </a:blip>
          <a:srcRect l="1588" t="3751" r="1633" b="3148"/>
          <a:stretch/>
        </p:blipFill>
        <p:spPr bwMode="auto">
          <a:xfrm>
            <a:off x="762000" y="1371600"/>
            <a:ext cx="7398657" cy="49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48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57" y="76200"/>
            <a:ext cx="9083243" cy="1143000"/>
          </a:xfrm>
        </p:spPr>
        <p:txBody>
          <a:bodyPr>
            <a:noAutofit/>
          </a:bodyPr>
          <a:lstStyle/>
          <a:p>
            <a:r>
              <a:rPr lang="en-NZ" sz="1800" dirty="0"/>
              <a:t>Common HTTP response body: an HTML document represented in the browser as </a:t>
            </a:r>
            <a:r>
              <a:rPr lang="en-NZ" sz="1800" i="1" dirty="0"/>
              <a:t>the DOM</a:t>
            </a:r>
            <a:br>
              <a:rPr lang="en-NZ" sz="1800" i="1" dirty="0"/>
            </a:br>
            <a:r>
              <a:rPr lang="en-NZ" sz="1800" dirty="0"/>
              <a:t>(not important for today’s class but critical for next class on web scraping)</a:t>
            </a:r>
          </a:p>
        </p:txBody>
      </p:sp>
      <p:sp>
        <p:nvSpPr>
          <p:cNvPr id="10" name="Rectangle 9"/>
          <p:cNvSpPr/>
          <p:nvPr/>
        </p:nvSpPr>
        <p:spPr>
          <a:xfrm>
            <a:off x="6356830" y="2415330"/>
            <a:ext cx="1066800" cy="404070"/>
          </a:xfrm>
          <a:prstGeom prst="rect">
            <a:avLst/>
          </a:prstGeom>
          <a:solidFill>
            <a:srgbClr val="C2C4E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a:solidFill>
                  <a:schemeClr val="tx1"/>
                </a:solidFill>
              </a:rPr>
              <a:t>history</a:t>
            </a:r>
            <a:endParaRPr lang="en-US" sz="1400" dirty="0">
              <a:solidFill>
                <a:schemeClr val="tx1"/>
              </a:solidFill>
            </a:endParaRPr>
          </a:p>
        </p:txBody>
      </p:sp>
      <p:sp>
        <p:nvSpPr>
          <p:cNvPr id="11" name="Rectangle 10"/>
          <p:cNvSpPr/>
          <p:nvPr/>
        </p:nvSpPr>
        <p:spPr>
          <a:xfrm>
            <a:off x="3151003" y="2404300"/>
            <a:ext cx="1066800" cy="415100"/>
          </a:xfrm>
          <a:prstGeom prst="rect">
            <a:avLst/>
          </a:prstGeom>
          <a:solidFill>
            <a:srgbClr val="C2C4E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a:solidFill>
                  <a:schemeClr val="tx1"/>
                </a:solidFill>
              </a:rPr>
              <a:t>location</a:t>
            </a:r>
            <a:endParaRPr lang="en-US" sz="1400" dirty="0">
              <a:solidFill>
                <a:schemeClr val="tx1"/>
              </a:solidFill>
            </a:endParaRPr>
          </a:p>
        </p:txBody>
      </p:sp>
      <p:cxnSp>
        <p:nvCxnSpPr>
          <p:cNvPr id="12" name="Straight Connector 11"/>
          <p:cNvCxnSpPr>
            <a:stCxn id="11" idx="0"/>
          </p:cNvCxnSpPr>
          <p:nvPr/>
        </p:nvCxnSpPr>
        <p:spPr>
          <a:xfrm flipV="1">
            <a:off x="3684403" y="1805730"/>
            <a:ext cx="1606734" cy="59857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0" idx="0"/>
          </p:cNvCxnSpPr>
          <p:nvPr/>
        </p:nvCxnSpPr>
        <p:spPr>
          <a:xfrm>
            <a:off x="5291137" y="1805730"/>
            <a:ext cx="1599093" cy="60960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30112" y="2415330"/>
            <a:ext cx="1066800" cy="404070"/>
          </a:xfrm>
          <a:prstGeom prst="rect">
            <a:avLst/>
          </a:prstGeom>
          <a:solidFill>
            <a:srgbClr val="C2C4E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a:solidFill>
                  <a:schemeClr val="tx1"/>
                </a:solidFill>
              </a:rPr>
              <a:t>navigator</a:t>
            </a:r>
            <a:endParaRPr lang="en-US" sz="1400" dirty="0">
              <a:solidFill>
                <a:schemeClr val="tx1"/>
              </a:solidFill>
            </a:endParaRPr>
          </a:p>
        </p:txBody>
      </p:sp>
      <p:cxnSp>
        <p:nvCxnSpPr>
          <p:cNvPr id="15" name="Straight Connector 14"/>
          <p:cNvCxnSpPr>
            <a:endCxn id="14" idx="0"/>
          </p:cNvCxnSpPr>
          <p:nvPr/>
        </p:nvCxnSpPr>
        <p:spPr>
          <a:xfrm>
            <a:off x="5283496" y="1805730"/>
            <a:ext cx="3180016" cy="60960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47800" y="2404300"/>
            <a:ext cx="1066800" cy="415100"/>
          </a:xfrm>
          <a:prstGeom prst="rect">
            <a:avLst/>
          </a:prstGeom>
          <a:solidFill>
            <a:srgbClr val="C2C4E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a:solidFill>
                  <a:schemeClr val="tx1"/>
                </a:solidFill>
              </a:rPr>
              <a:t>screen</a:t>
            </a:r>
            <a:endParaRPr lang="en-US" sz="1400" dirty="0">
              <a:solidFill>
                <a:schemeClr val="tx1"/>
              </a:solidFill>
            </a:endParaRPr>
          </a:p>
        </p:txBody>
      </p:sp>
      <p:cxnSp>
        <p:nvCxnSpPr>
          <p:cNvPr id="17" name="Straight Connector 16"/>
          <p:cNvCxnSpPr>
            <a:stCxn id="16" idx="0"/>
          </p:cNvCxnSpPr>
          <p:nvPr/>
        </p:nvCxnSpPr>
        <p:spPr>
          <a:xfrm flipV="1">
            <a:off x="1981200" y="1805730"/>
            <a:ext cx="3317578" cy="59857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2" y="1371600"/>
            <a:ext cx="9073848"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7071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400"/>
            <a:ext cx="8229600" cy="1143000"/>
          </a:xfrm>
        </p:spPr>
        <p:txBody>
          <a:bodyPr>
            <a:normAutofit/>
          </a:bodyPr>
          <a:lstStyle/>
          <a:p>
            <a:r>
              <a:rPr lang="en-NZ" dirty="0"/>
              <a:t>Web Service aka Web API</a:t>
            </a:r>
            <a:endParaRPr lang="en-US" dirty="0"/>
          </a:p>
        </p:txBody>
      </p:sp>
      <p:pic>
        <p:nvPicPr>
          <p:cNvPr id="1026" name="Picture 2" descr="http://tutorials.jenkov.com/images/web-services/web-service-message-formats-1.png"/>
          <p:cNvPicPr>
            <a:picLocks noChangeAspect="1" noChangeArrowheads="1"/>
          </p:cNvPicPr>
          <p:nvPr/>
        </p:nvPicPr>
        <p:blipFill rotWithShape="1">
          <a:blip r:embed="rId2">
            <a:extLst>
              <a:ext uri="{28A0092B-C50C-407E-A947-70E740481C1C}">
                <a14:useLocalDpi xmlns:a14="http://schemas.microsoft.com/office/drawing/2010/main" val="0"/>
              </a:ext>
            </a:extLst>
          </a:blip>
          <a:srcRect l="2631" t="10567" r="5922" b="12842"/>
          <a:stretch/>
        </p:blipFill>
        <p:spPr bwMode="auto">
          <a:xfrm>
            <a:off x="1752600" y="4315360"/>
            <a:ext cx="5783443" cy="23161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482600" y="947473"/>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The term API stands for Application Programming Interface. The term can be used to describe the features of a library, or how to interact with it. </a:t>
            </a:r>
          </a:p>
          <a:p>
            <a:pPr lvl="1"/>
            <a:r>
              <a:rPr lang="en-US" sz="1800" dirty="0"/>
              <a:t>Your favorite software library may have "API Documentation" which documents which functions are available, how you call them, which arguments are required, etc.</a:t>
            </a:r>
          </a:p>
          <a:p>
            <a:pPr lvl="1"/>
            <a:r>
              <a:rPr lang="en-US" sz="1800" dirty="0"/>
              <a:t>APIs can be web-based</a:t>
            </a:r>
          </a:p>
          <a:p>
            <a:pPr lvl="1"/>
            <a:r>
              <a:rPr lang="en-US" sz="1800" dirty="0"/>
              <a:t>For example, Twitter has an API that allows you to request tweets data in a format that makes it easy to import into your own application. </a:t>
            </a:r>
          </a:p>
          <a:p>
            <a:pPr>
              <a:lnSpc>
                <a:spcPct val="114000"/>
              </a:lnSpc>
              <a:spcBef>
                <a:spcPts val="1200"/>
              </a:spcBef>
            </a:pPr>
            <a:r>
              <a:rPr lang="en-NZ" sz="2000" dirty="0"/>
              <a:t>Web APIs allow your web page to consume computation performed on another machine or to fetch data stored in another machine.</a:t>
            </a:r>
          </a:p>
          <a:p>
            <a:pPr marL="0" indent="0">
              <a:buNone/>
            </a:pPr>
            <a:endParaRPr lang="en-NZ" sz="2000" dirty="0"/>
          </a:p>
        </p:txBody>
      </p:sp>
    </p:spTree>
    <p:extLst>
      <p:ext uri="{BB962C8B-B14F-4D97-AF65-F5344CB8AC3E}">
        <p14:creationId xmlns:p14="http://schemas.microsoft.com/office/powerpoint/2010/main" val="894076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Simplest Web Service</a:t>
            </a:r>
          </a:p>
        </p:txBody>
      </p:sp>
      <p:sp>
        <p:nvSpPr>
          <p:cNvPr id="3" name="Content Placeholder 2"/>
          <p:cNvSpPr>
            <a:spLocks noGrp="1"/>
          </p:cNvSpPr>
          <p:nvPr>
            <p:ph idx="1"/>
          </p:nvPr>
        </p:nvSpPr>
        <p:spPr>
          <a:xfrm>
            <a:off x="457200" y="1600200"/>
            <a:ext cx="8229600" cy="4953000"/>
          </a:xfrm>
        </p:spPr>
        <p:txBody>
          <a:bodyPr>
            <a:noAutofit/>
          </a:bodyPr>
          <a:lstStyle/>
          <a:p>
            <a:pPr>
              <a:buClr>
                <a:schemeClr val="tx1"/>
              </a:buClr>
            </a:pPr>
            <a:r>
              <a:rPr lang="en-NZ" sz="2800" dirty="0"/>
              <a:t>The very simplest web service consumption is just flicking an HTTP GET request in the shape of a URL with a query string</a:t>
            </a:r>
          </a:p>
          <a:p>
            <a:pPr>
              <a:buClr>
                <a:schemeClr val="tx1"/>
              </a:buClr>
            </a:pPr>
            <a:r>
              <a:rPr lang="en-NZ" sz="2800" dirty="0"/>
              <a:t>The returned data is usually in the form of JSON or XML data</a:t>
            </a:r>
          </a:p>
          <a:p>
            <a:pPr>
              <a:buClr>
                <a:schemeClr val="tx1"/>
              </a:buClr>
            </a:pPr>
            <a:r>
              <a:rPr lang="en-NZ" sz="2800" dirty="0"/>
              <a:t>The returned data needs to be appropriately processed (parsed) by your application</a:t>
            </a:r>
          </a:p>
          <a:p>
            <a:pPr>
              <a:buClr>
                <a:schemeClr val="tx1"/>
              </a:buClr>
            </a:pPr>
            <a:r>
              <a:rPr lang="en-NZ" sz="2800" dirty="0"/>
              <a:t>Many of such web services require an authorisation key, which is included in the query string  </a:t>
            </a:r>
          </a:p>
          <a:p>
            <a:pPr>
              <a:buClr>
                <a:schemeClr val="tx1"/>
              </a:buClr>
            </a:pPr>
            <a:r>
              <a:rPr lang="en-NZ" sz="2800" dirty="0"/>
              <a:t>Keys might or might not be free, and usually only allow a limited number of searches per day</a:t>
            </a:r>
          </a:p>
          <a:p>
            <a:pPr marL="171450" indent="-171450">
              <a:spcBef>
                <a:spcPts val="0"/>
              </a:spcBef>
              <a:buClrTx/>
              <a:buSzTx/>
              <a:defRPr/>
            </a:pPr>
            <a:endParaRPr lang="en-NZ" sz="2800" dirty="0"/>
          </a:p>
          <a:p>
            <a:pPr marL="171450" indent="-171450">
              <a:spcBef>
                <a:spcPts val="0"/>
              </a:spcBef>
              <a:buClrTx/>
              <a:buSzTx/>
              <a:defRPr/>
            </a:pPr>
            <a:endParaRPr lang="en-NZ" sz="2800" dirty="0"/>
          </a:p>
          <a:p>
            <a:endParaRPr lang="en-NZ" sz="1800" dirty="0"/>
          </a:p>
          <a:p>
            <a:endParaRPr lang="en-NZ" sz="1800" dirty="0"/>
          </a:p>
        </p:txBody>
      </p:sp>
    </p:spTree>
    <p:extLst>
      <p:ext uri="{BB962C8B-B14F-4D97-AF65-F5344CB8AC3E}">
        <p14:creationId xmlns:p14="http://schemas.microsoft.com/office/powerpoint/2010/main" val="1676422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307"/>
            <a:ext cx="2819400" cy="990600"/>
          </a:xfrm>
        </p:spPr>
        <p:txBody>
          <a:bodyPr>
            <a:noAutofit/>
          </a:bodyPr>
          <a:lstStyle/>
          <a:p>
            <a:r>
              <a:rPr lang="en-NZ" sz="2400" dirty="0"/>
              <a:t>Exemplary responses from a weather API</a:t>
            </a:r>
            <a:endParaRPr lang="en-US" sz="2400" dirty="0"/>
          </a:p>
        </p:txBody>
      </p:sp>
      <p:pic>
        <p:nvPicPr>
          <p:cNvPr id="4" name="Picture 3"/>
          <p:cNvPicPr>
            <a:picLocks noChangeAspect="1"/>
          </p:cNvPicPr>
          <p:nvPr/>
        </p:nvPicPr>
        <p:blipFill>
          <a:blip r:embed="rId2"/>
          <a:stretch>
            <a:fillRect/>
          </a:stretch>
        </p:blipFill>
        <p:spPr>
          <a:xfrm>
            <a:off x="1981200" y="578685"/>
            <a:ext cx="5657444" cy="1467935"/>
          </a:xfrm>
          <a:prstGeom prst="rect">
            <a:avLst/>
          </a:prstGeom>
        </p:spPr>
      </p:pic>
      <p:sp>
        <p:nvSpPr>
          <p:cNvPr id="6" name="Content Placeholder 2"/>
          <p:cNvSpPr>
            <a:spLocks noGrp="1"/>
          </p:cNvSpPr>
          <p:nvPr>
            <p:ph idx="1"/>
          </p:nvPr>
        </p:nvSpPr>
        <p:spPr>
          <a:xfrm>
            <a:off x="0" y="197685"/>
            <a:ext cx="9067800" cy="762000"/>
          </a:xfrm>
        </p:spPr>
        <p:txBody>
          <a:bodyPr>
            <a:normAutofit/>
          </a:bodyPr>
          <a:lstStyle/>
          <a:p>
            <a:pPr marL="0" indent="0">
              <a:buNone/>
            </a:pPr>
            <a:r>
              <a:rPr lang="en-NZ" sz="1400" dirty="0">
                <a:hlinkClick r:id="rId3"/>
              </a:rPr>
              <a:t>http://api.openweathermap.org/data/2.5/weather?q=London,uk&amp;appid=f6b6fecf2c4292d8d19d201e57667588</a:t>
            </a:r>
            <a:endParaRPr lang="en-NZ" sz="1400" dirty="0"/>
          </a:p>
          <a:p>
            <a:endParaRPr lang="en-NZ" sz="1400" dirty="0"/>
          </a:p>
          <a:p>
            <a:endParaRPr lang="en-NZ" sz="1400" dirty="0"/>
          </a:p>
          <a:p>
            <a:endParaRPr lang="en-NZ" sz="1200" dirty="0"/>
          </a:p>
          <a:p>
            <a:endParaRPr lang="en-NZ" sz="1200" dirty="0"/>
          </a:p>
        </p:txBody>
      </p:sp>
      <p:sp>
        <p:nvSpPr>
          <p:cNvPr id="7" name="Rectangle 6"/>
          <p:cNvSpPr/>
          <p:nvPr/>
        </p:nvSpPr>
        <p:spPr>
          <a:xfrm>
            <a:off x="0" y="2255085"/>
            <a:ext cx="9144000" cy="276999"/>
          </a:xfrm>
          <a:prstGeom prst="rect">
            <a:avLst/>
          </a:prstGeom>
        </p:spPr>
        <p:txBody>
          <a:bodyPr wrap="square">
            <a:spAutoFit/>
          </a:bodyPr>
          <a:lstStyle/>
          <a:p>
            <a:r>
              <a:rPr lang="en-NZ" sz="1200" dirty="0">
                <a:hlinkClick r:id="rId4"/>
              </a:rPr>
              <a:t>http://api.openweathermap.org/data/2.5/weather?q=London,uk&amp;appid=f6b6fecf2c4292d8d19d201e57667588&amp;mode=xml</a:t>
            </a:r>
            <a:endParaRPr lang="en-US" sz="1200" dirty="0"/>
          </a:p>
        </p:txBody>
      </p:sp>
      <p:pic>
        <p:nvPicPr>
          <p:cNvPr id="8" name="Picture 7"/>
          <p:cNvPicPr>
            <a:picLocks noChangeAspect="1"/>
          </p:cNvPicPr>
          <p:nvPr/>
        </p:nvPicPr>
        <p:blipFill>
          <a:blip r:embed="rId5"/>
          <a:stretch>
            <a:fillRect/>
          </a:stretch>
        </p:blipFill>
        <p:spPr>
          <a:xfrm>
            <a:off x="3090659" y="2532084"/>
            <a:ext cx="3438525" cy="2268516"/>
          </a:xfrm>
          <a:prstGeom prst="rect">
            <a:avLst/>
          </a:prstGeom>
        </p:spPr>
      </p:pic>
      <p:sp>
        <p:nvSpPr>
          <p:cNvPr id="9" name="Rectangle 8"/>
          <p:cNvSpPr/>
          <p:nvPr/>
        </p:nvSpPr>
        <p:spPr>
          <a:xfrm>
            <a:off x="0" y="5171182"/>
            <a:ext cx="9144000" cy="276999"/>
          </a:xfrm>
          <a:prstGeom prst="rect">
            <a:avLst/>
          </a:prstGeom>
        </p:spPr>
        <p:txBody>
          <a:bodyPr wrap="square">
            <a:spAutoFit/>
          </a:bodyPr>
          <a:lstStyle/>
          <a:p>
            <a:r>
              <a:rPr lang="en-NZ" sz="1200" dirty="0">
                <a:hlinkClick r:id="rId6"/>
              </a:rPr>
              <a:t>http://api.openweathermap.org/data/2.5/weather?q=London,uk&amp;appid=f6b6fecf2c4292d8d19d201e57667588&amp;mode=html</a:t>
            </a:r>
            <a:endParaRPr lang="en-US" sz="1200" dirty="0"/>
          </a:p>
        </p:txBody>
      </p:sp>
      <p:pic>
        <p:nvPicPr>
          <p:cNvPr id="10" name="Picture 9"/>
          <p:cNvPicPr>
            <a:picLocks noChangeAspect="1"/>
          </p:cNvPicPr>
          <p:nvPr/>
        </p:nvPicPr>
        <p:blipFill>
          <a:blip r:embed="rId7"/>
          <a:stretch>
            <a:fillRect/>
          </a:stretch>
        </p:blipFill>
        <p:spPr>
          <a:xfrm>
            <a:off x="3714546" y="5541264"/>
            <a:ext cx="1095375" cy="1295400"/>
          </a:xfrm>
          <a:prstGeom prst="rect">
            <a:avLst/>
          </a:prstGeom>
        </p:spPr>
      </p:pic>
    </p:spTree>
    <p:extLst>
      <p:ext uri="{BB962C8B-B14F-4D97-AF65-F5344CB8AC3E}">
        <p14:creationId xmlns:p14="http://schemas.microsoft.com/office/powerpoint/2010/main" val="1607002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Geolocation</a:t>
            </a:r>
            <a:r>
              <a:rPr lang="en-NZ" dirty="0"/>
              <a:t> API</a:t>
            </a:r>
            <a:endParaRPr lang="en-US" dirty="0"/>
          </a:p>
        </p:txBody>
      </p:sp>
      <p:sp>
        <p:nvSpPr>
          <p:cNvPr id="3" name="Content Placeholder 2"/>
          <p:cNvSpPr>
            <a:spLocks noGrp="1"/>
          </p:cNvSpPr>
          <p:nvPr>
            <p:ph idx="1"/>
          </p:nvPr>
        </p:nvSpPr>
        <p:spPr>
          <a:xfrm>
            <a:off x="76200" y="2059761"/>
            <a:ext cx="4191000" cy="4525963"/>
          </a:xfrm>
          <a:ln>
            <a:solidFill>
              <a:schemeClr val="tx1"/>
            </a:solidFill>
          </a:ln>
        </p:spPr>
        <p:txBody>
          <a:bodyPr>
            <a:normAutofit fontScale="25000" lnSpcReduction="20000"/>
          </a:bodyPr>
          <a:lstStyle/>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"results" :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address_components</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long_name</a:t>
            </a:r>
            <a:r>
              <a:rPr lang="en-US" dirty="0">
                <a:latin typeface="Consolas" panose="020B0609020204030204" pitchFamily="49" charset="0"/>
                <a:cs typeface="Consolas" panose="020B0609020204030204" pitchFamily="49" charset="0"/>
              </a:rPr>
              <a:t>" : "London",</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short_name</a:t>
            </a:r>
            <a:r>
              <a:rPr lang="en-US" dirty="0">
                <a:latin typeface="Consolas" panose="020B0609020204030204" pitchFamily="49" charset="0"/>
                <a:cs typeface="Consolas" panose="020B0609020204030204" pitchFamily="49" charset="0"/>
              </a:rPr>
              <a:t>" : "London",</a:t>
            </a:r>
          </a:p>
          <a:p>
            <a:pPr marL="0" indent="0">
              <a:buNone/>
            </a:pPr>
            <a:r>
              <a:rPr lang="en-US" dirty="0">
                <a:latin typeface="Consolas" panose="020B0609020204030204" pitchFamily="49" charset="0"/>
                <a:cs typeface="Consolas" panose="020B0609020204030204" pitchFamily="49" charset="0"/>
              </a:rPr>
              <a:t>               "types" : [ "locality", "political"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long_name</a:t>
            </a:r>
            <a:r>
              <a:rPr lang="en-US" dirty="0">
                <a:latin typeface="Consolas" panose="020B0609020204030204" pitchFamily="49" charset="0"/>
                <a:cs typeface="Consolas" panose="020B0609020204030204" pitchFamily="49" charset="0"/>
              </a:rPr>
              <a:t>" : "London",</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short_name</a:t>
            </a:r>
            <a:r>
              <a:rPr lang="en-US" dirty="0">
                <a:latin typeface="Consolas" panose="020B0609020204030204" pitchFamily="49" charset="0"/>
                <a:cs typeface="Consolas" panose="020B0609020204030204" pitchFamily="49" charset="0"/>
              </a:rPr>
              <a:t>" : "London",</a:t>
            </a:r>
          </a:p>
          <a:p>
            <a:pPr marL="0" indent="0">
              <a:buNone/>
            </a:pPr>
            <a:r>
              <a:rPr lang="en-US" dirty="0">
                <a:latin typeface="Consolas" panose="020B0609020204030204" pitchFamily="49" charset="0"/>
                <a:cs typeface="Consolas" panose="020B0609020204030204" pitchFamily="49" charset="0"/>
              </a:rPr>
              <a:t>               "types" : [ "</a:t>
            </a:r>
            <a:r>
              <a:rPr lang="en-US" dirty="0" err="1">
                <a:latin typeface="Consolas" panose="020B0609020204030204" pitchFamily="49" charset="0"/>
                <a:cs typeface="Consolas" panose="020B0609020204030204" pitchFamily="49" charset="0"/>
              </a:rPr>
              <a:t>postal_town</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long_name</a:t>
            </a:r>
            <a:r>
              <a:rPr lang="en-US" dirty="0">
                <a:latin typeface="Consolas" panose="020B0609020204030204" pitchFamily="49" charset="0"/>
                <a:cs typeface="Consolas" panose="020B0609020204030204" pitchFamily="49" charset="0"/>
              </a:rPr>
              <a:t>" : "Greater London",</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short_name</a:t>
            </a:r>
            <a:r>
              <a:rPr lang="en-US" dirty="0">
                <a:latin typeface="Consolas" panose="020B0609020204030204" pitchFamily="49" charset="0"/>
                <a:cs typeface="Consolas" panose="020B0609020204030204" pitchFamily="49" charset="0"/>
              </a:rPr>
              <a:t>" : "Greater London",</a:t>
            </a:r>
          </a:p>
          <a:p>
            <a:pPr marL="0" indent="0">
              <a:buNone/>
            </a:pPr>
            <a:r>
              <a:rPr lang="en-US" dirty="0">
                <a:latin typeface="Consolas" panose="020B0609020204030204" pitchFamily="49" charset="0"/>
                <a:cs typeface="Consolas" panose="020B0609020204030204" pitchFamily="49" charset="0"/>
              </a:rPr>
              <a:t>               "types" : [ "administrative_area_level_2", "political"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long_name</a:t>
            </a:r>
            <a:r>
              <a:rPr lang="en-US" dirty="0">
                <a:latin typeface="Consolas" panose="020B0609020204030204" pitchFamily="49" charset="0"/>
                <a:cs typeface="Consolas" panose="020B0609020204030204" pitchFamily="49" charset="0"/>
              </a:rPr>
              <a:t>" : "England",</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short_name</a:t>
            </a:r>
            <a:r>
              <a:rPr lang="en-US" dirty="0">
                <a:latin typeface="Consolas" panose="020B0609020204030204" pitchFamily="49" charset="0"/>
                <a:cs typeface="Consolas" panose="020B0609020204030204" pitchFamily="49" charset="0"/>
              </a:rPr>
              <a:t>" : "England",</a:t>
            </a:r>
          </a:p>
          <a:p>
            <a:pPr marL="0" indent="0">
              <a:buNone/>
            </a:pPr>
            <a:r>
              <a:rPr lang="en-US" dirty="0">
                <a:latin typeface="Consolas" panose="020B0609020204030204" pitchFamily="49" charset="0"/>
                <a:cs typeface="Consolas" panose="020B0609020204030204" pitchFamily="49" charset="0"/>
              </a:rPr>
              <a:t>               "types" : [ "administrative_area_level_1", "political"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long_name</a:t>
            </a:r>
            <a:r>
              <a:rPr lang="en-US" dirty="0">
                <a:latin typeface="Consolas" panose="020B0609020204030204" pitchFamily="49" charset="0"/>
                <a:cs typeface="Consolas" panose="020B0609020204030204" pitchFamily="49" charset="0"/>
              </a:rPr>
              <a:t>" : "United Kingdom",</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short_name</a:t>
            </a:r>
            <a:r>
              <a:rPr lang="en-US" dirty="0">
                <a:latin typeface="Consolas" panose="020B0609020204030204" pitchFamily="49" charset="0"/>
                <a:cs typeface="Consolas" panose="020B0609020204030204" pitchFamily="49" charset="0"/>
              </a:rPr>
              <a:t>" : "GB",</a:t>
            </a:r>
          </a:p>
          <a:p>
            <a:pPr marL="0" indent="0">
              <a:buNone/>
            </a:pPr>
            <a:r>
              <a:rPr lang="en-US" dirty="0">
                <a:latin typeface="Consolas" panose="020B0609020204030204" pitchFamily="49" charset="0"/>
                <a:cs typeface="Consolas" panose="020B0609020204030204" pitchFamily="49" charset="0"/>
              </a:rPr>
              <a:t>               "types" : [ "country", "political"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formatted_address</a:t>
            </a:r>
            <a:r>
              <a:rPr lang="en-US" dirty="0">
                <a:latin typeface="Consolas" panose="020B0609020204030204" pitchFamily="49" charset="0"/>
                <a:cs typeface="Consolas" panose="020B0609020204030204" pitchFamily="49" charset="0"/>
              </a:rPr>
              <a:t>" : "London, UK",</a:t>
            </a:r>
          </a:p>
          <a:p>
            <a:pPr marL="0" indent="0">
              <a:buNone/>
            </a:pPr>
            <a:r>
              <a:rPr lang="en-US" dirty="0">
                <a:latin typeface="Consolas" panose="020B0609020204030204" pitchFamily="49" charset="0"/>
                <a:cs typeface="Consolas" panose="020B0609020204030204" pitchFamily="49" charset="0"/>
              </a:rPr>
              <a:t>         </a:t>
            </a:r>
          </a:p>
        </p:txBody>
      </p:sp>
      <p:sp>
        <p:nvSpPr>
          <p:cNvPr id="4" name="Rectangle 3"/>
          <p:cNvSpPr/>
          <p:nvPr/>
        </p:nvSpPr>
        <p:spPr>
          <a:xfrm>
            <a:off x="381000" y="1600200"/>
            <a:ext cx="8534400" cy="523220"/>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hlinkClick r:id="rId2"/>
              </a:rPr>
              <a:t>https://maps.googleapis.com/maps/api/geocode/json?sensor=false&amp;address=london</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5257800" y="2059761"/>
            <a:ext cx="3581400" cy="4525963"/>
          </a:xfrm>
          <a:prstGeom prst="rect">
            <a:avLst/>
          </a:prstGeom>
          <a:ln>
            <a:solidFill>
              <a:schemeClr val="tx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Consolas" panose="020B0609020204030204" pitchFamily="49" charset="0"/>
                <a:cs typeface="Consolas" panose="020B0609020204030204" pitchFamily="49" charset="0"/>
              </a:rPr>
              <a:t>"geometry" : {</a:t>
            </a:r>
          </a:p>
          <a:p>
            <a:pPr marL="0" indent="0">
              <a:buFont typeface="Arial" pitchFamily="34" charset="0"/>
              <a:buNone/>
            </a:pPr>
            <a:r>
              <a:rPr lang="en-US" dirty="0">
                <a:latin typeface="Consolas" panose="020B0609020204030204" pitchFamily="49" charset="0"/>
                <a:cs typeface="Consolas" panose="020B0609020204030204" pitchFamily="49" charset="0"/>
              </a:rPr>
              <a:t>            "bounds" : {</a:t>
            </a:r>
          </a:p>
          <a:p>
            <a:pPr marL="0" indent="0">
              <a:buFont typeface="Arial" pitchFamily="34" charset="0"/>
              <a:buNone/>
            </a:pPr>
            <a:r>
              <a:rPr lang="en-US" dirty="0">
                <a:latin typeface="Consolas" panose="020B0609020204030204" pitchFamily="49" charset="0"/>
                <a:cs typeface="Consolas" panose="020B0609020204030204" pitchFamily="49" charset="0"/>
              </a:rPr>
              <a:t>               "northeast" :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lat</a:t>
            </a:r>
            <a:r>
              <a:rPr lang="en-US" dirty="0">
                <a:latin typeface="Consolas" panose="020B0609020204030204" pitchFamily="49" charset="0"/>
                <a:cs typeface="Consolas" panose="020B0609020204030204" pitchFamily="49" charset="0"/>
              </a:rPr>
              <a:t>" : 51.6723432,</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lng</a:t>
            </a:r>
            <a:r>
              <a:rPr lang="en-US" dirty="0">
                <a:latin typeface="Consolas" panose="020B0609020204030204" pitchFamily="49" charset="0"/>
                <a:cs typeface="Consolas" panose="020B0609020204030204" pitchFamily="49" charset="0"/>
              </a:rPr>
              <a:t>" : 0.148271</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"southwest" :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lat</a:t>
            </a:r>
            <a:r>
              <a:rPr lang="en-US" dirty="0">
                <a:latin typeface="Consolas" panose="020B0609020204030204" pitchFamily="49" charset="0"/>
                <a:cs typeface="Consolas" panose="020B0609020204030204" pitchFamily="49" charset="0"/>
              </a:rPr>
              <a:t>" : 51.38494009999999,</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lng</a:t>
            </a:r>
            <a:r>
              <a:rPr lang="en-US" dirty="0">
                <a:latin typeface="Consolas" panose="020B0609020204030204" pitchFamily="49" charset="0"/>
                <a:cs typeface="Consolas" panose="020B0609020204030204" pitchFamily="49" charset="0"/>
              </a:rPr>
              <a:t>" : -0.3514683</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"location" :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lat</a:t>
            </a:r>
            <a:r>
              <a:rPr lang="en-US" dirty="0">
                <a:latin typeface="Consolas" panose="020B0609020204030204" pitchFamily="49" charset="0"/>
                <a:cs typeface="Consolas" panose="020B0609020204030204" pitchFamily="49" charset="0"/>
              </a:rPr>
              <a:t>" : 51.5073509,</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lng</a:t>
            </a:r>
            <a:r>
              <a:rPr lang="en-US" dirty="0">
                <a:latin typeface="Consolas" panose="020B0609020204030204" pitchFamily="49" charset="0"/>
                <a:cs typeface="Consolas" panose="020B0609020204030204" pitchFamily="49" charset="0"/>
              </a:rPr>
              <a:t>" : -0.1277583</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location_type</a:t>
            </a:r>
            <a:r>
              <a:rPr lang="en-US" dirty="0">
                <a:latin typeface="Consolas" panose="020B0609020204030204" pitchFamily="49" charset="0"/>
                <a:cs typeface="Consolas" panose="020B0609020204030204" pitchFamily="49" charset="0"/>
              </a:rPr>
              <a:t>" : "APPROXIMATE",</a:t>
            </a:r>
          </a:p>
          <a:p>
            <a:pPr marL="0" indent="0">
              <a:buFont typeface="Arial" pitchFamily="34" charset="0"/>
              <a:buNone/>
            </a:pPr>
            <a:r>
              <a:rPr lang="en-US" dirty="0">
                <a:latin typeface="Consolas" panose="020B0609020204030204" pitchFamily="49" charset="0"/>
                <a:cs typeface="Consolas" panose="020B0609020204030204" pitchFamily="49" charset="0"/>
              </a:rPr>
              <a:t>            "viewport" : {</a:t>
            </a:r>
          </a:p>
          <a:p>
            <a:pPr marL="0" indent="0">
              <a:buFont typeface="Arial" pitchFamily="34" charset="0"/>
              <a:buNone/>
            </a:pPr>
            <a:r>
              <a:rPr lang="en-US" dirty="0">
                <a:latin typeface="Consolas" panose="020B0609020204030204" pitchFamily="49" charset="0"/>
                <a:cs typeface="Consolas" panose="020B0609020204030204" pitchFamily="49" charset="0"/>
              </a:rPr>
              <a:t>               "northeast" :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lat</a:t>
            </a:r>
            <a:r>
              <a:rPr lang="en-US" dirty="0">
                <a:latin typeface="Consolas" panose="020B0609020204030204" pitchFamily="49" charset="0"/>
                <a:cs typeface="Consolas" panose="020B0609020204030204" pitchFamily="49" charset="0"/>
              </a:rPr>
              <a:t>" : 51.6723432,</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lng</a:t>
            </a:r>
            <a:r>
              <a:rPr lang="en-US" dirty="0">
                <a:latin typeface="Consolas" panose="020B0609020204030204" pitchFamily="49" charset="0"/>
                <a:cs typeface="Consolas" panose="020B0609020204030204" pitchFamily="49" charset="0"/>
              </a:rPr>
              <a:t>" : 0.148271</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"southwest" :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lat</a:t>
            </a:r>
            <a:r>
              <a:rPr lang="en-US" dirty="0">
                <a:latin typeface="Consolas" panose="020B0609020204030204" pitchFamily="49" charset="0"/>
                <a:cs typeface="Consolas" panose="020B0609020204030204" pitchFamily="49" charset="0"/>
              </a:rPr>
              <a:t>" : 51.38494009999999,</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lng</a:t>
            </a:r>
            <a:r>
              <a:rPr lang="en-US" dirty="0">
                <a:latin typeface="Consolas" panose="020B0609020204030204" pitchFamily="49" charset="0"/>
                <a:cs typeface="Consolas" panose="020B0609020204030204" pitchFamily="49" charset="0"/>
              </a:rPr>
              <a:t>" : -0.3514683</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place_id</a:t>
            </a:r>
            <a:r>
              <a:rPr lang="en-US" dirty="0">
                <a:latin typeface="Consolas" panose="020B0609020204030204" pitchFamily="49" charset="0"/>
                <a:cs typeface="Consolas" panose="020B0609020204030204" pitchFamily="49" charset="0"/>
              </a:rPr>
              <a:t>" : "ChIJdd4hrwug2EcRmSrV3Vo6llI",</a:t>
            </a:r>
          </a:p>
          <a:p>
            <a:pPr marL="0" indent="0">
              <a:buFont typeface="Arial" pitchFamily="34" charset="0"/>
              <a:buNone/>
            </a:pPr>
            <a:r>
              <a:rPr lang="en-US" dirty="0">
                <a:latin typeface="Consolas" panose="020B0609020204030204" pitchFamily="49" charset="0"/>
                <a:cs typeface="Consolas" panose="020B0609020204030204" pitchFamily="49" charset="0"/>
              </a:rPr>
              <a:t>         "types" : [ "locality", "political" ]</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a:t>
            </a:r>
          </a:p>
          <a:p>
            <a:pPr marL="0" indent="0">
              <a:buFont typeface="Arial" pitchFamily="34" charset="0"/>
              <a:buNone/>
            </a:pPr>
            <a:r>
              <a:rPr lang="en-US" dirty="0">
                <a:latin typeface="Consolas" panose="020B0609020204030204" pitchFamily="49" charset="0"/>
                <a:cs typeface="Consolas" panose="020B0609020204030204" pitchFamily="49" charset="0"/>
              </a:rPr>
              <a:t>   "status" : "OK"</a:t>
            </a:r>
          </a:p>
          <a:p>
            <a:pPr marL="0" indent="0">
              <a:buFont typeface="Arial" pitchFamily="34" charset="0"/>
              <a:buNone/>
            </a:pPr>
            <a:r>
              <a:rPr lang="en-US" dirty="0">
                <a:latin typeface="Consolas" panose="020B0609020204030204" pitchFamily="49" charset="0"/>
                <a:cs typeface="Consolas" panose="020B0609020204030204" pitchFamily="49" charset="0"/>
              </a:rPr>
              <a:t>}</a:t>
            </a:r>
          </a:p>
        </p:txBody>
      </p:sp>
      <p:sp>
        <p:nvSpPr>
          <p:cNvPr id="6" name="TextBox 5"/>
          <p:cNvSpPr txBox="1"/>
          <p:nvPr/>
        </p:nvSpPr>
        <p:spPr>
          <a:xfrm>
            <a:off x="7063740" y="6550223"/>
            <a:ext cx="2133600" cy="307777"/>
          </a:xfrm>
          <a:prstGeom prst="rect">
            <a:avLst/>
          </a:prstGeom>
          <a:noFill/>
        </p:spPr>
        <p:txBody>
          <a:bodyPr wrap="square" rtlCol="0">
            <a:spAutoFit/>
          </a:bodyPr>
          <a:lstStyle/>
          <a:p>
            <a:r>
              <a:rPr lang="en-US" sz="1400" dirty="0"/>
              <a:t>Continuation from left</a:t>
            </a:r>
          </a:p>
        </p:txBody>
      </p:sp>
    </p:spTree>
    <p:extLst>
      <p:ext uri="{BB962C8B-B14F-4D97-AF65-F5344CB8AC3E}">
        <p14:creationId xmlns:p14="http://schemas.microsoft.com/office/powerpoint/2010/main" val="63019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4724400" cy="1295400"/>
          </a:xfrm>
        </p:spPr>
        <p:txBody>
          <a:bodyPr>
            <a:noAutofit/>
          </a:bodyPr>
          <a:lstStyle/>
          <a:p>
            <a:r>
              <a:rPr lang="en-NZ" sz="3200" dirty="0"/>
              <a:t>The API documentation helps us understand the information retrieved</a:t>
            </a:r>
            <a:endParaRPr lang="en-US" sz="3200" dirty="0"/>
          </a:p>
        </p:txBody>
      </p:sp>
      <p:pic>
        <p:nvPicPr>
          <p:cNvPr id="5" name="Picture 4"/>
          <p:cNvPicPr>
            <a:picLocks noChangeAspect="1"/>
          </p:cNvPicPr>
          <p:nvPr/>
        </p:nvPicPr>
        <p:blipFill>
          <a:blip r:embed="rId2"/>
          <a:stretch>
            <a:fillRect/>
          </a:stretch>
        </p:blipFill>
        <p:spPr>
          <a:xfrm>
            <a:off x="5360963" y="228600"/>
            <a:ext cx="4841360" cy="6557772"/>
          </a:xfrm>
          <a:prstGeom prst="rect">
            <a:avLst/>
          </a:prstGeom>
        </p:spPr>
      </p:pic>
      <p:sp>
        <p:nvSpPr>
          <p:cNvPr id="6" name="Content Placeholder 2"/>
          <p:cNvSpPr>
            <a:spLocks noGrp="1"/>
          </p:cNvSpPr>
          <p:nvPr>
            <p:ph idx="1"/>
          </p:nvPr>
        </p:nvSpPr>
        <p:spPr>
          <a:xfrm>
            <a:off x="0" y="1752600"/>
            <a:ext cx="4800600" cy="762000"/>
          </a:xfrm>
        </p:spPr>
        <p:txBody>
          <a:bodyPr>
            <a:normAutofit/>
          </a:bodyPr>
          <a:lstStyle/>
          <a:p>
            <a:pPr marL="0" indent="0">
              <a:buNone/>
            </a:pPr>
            <a:r>
              <a:rPr lang="en-NZ" sz="1400" dirty="0">
                <a:hlinkClick r:id="rId3"/>
              </a:rPr>
              <a:t>http://api.openweathermap.org/data/2.5/weather?q=London,uk&amp;appid=f6b6fecf2c4292d8d19d201e57667588</a:t>
            </a:r>
            <a:endParaRPr lang="en-NZ" sz="1400" dirty="0"/>
          </a:p>
          <a:p>
            <a:endParaRPr lang="en-NZ" sz="1400" dirty="0"/>
          </a:p>
          <a:p>
            <a:endParaRPr lang="en-NZ" sz="1400" dirty="0"/>
          </a:p>
          <a:p>
            <a:endParaRPr lang="en-NZ" sz="1200" dirty="0"/>
          </a:p>
          <a:p>
            <a:endParaRPr lang="en-NZ" sz="1200" dirty="0"/>
          </a:p>
        </p:txBody>
      </p:sp>
      <p:sp>
        <p:nvSpPr>
          <p:cNvPr id="3" name="Rectangle 2"/>
          <p:cNvSpPr/>
          <p:nvPr/>
        </p:nvSpPr>
        <p:spPr>
          <a:xfrm>
            <a:off x="0" y="2894127"/>
            <a:ext cx="5349240" cy="2516073"/>
          </a:xfrm>
          <a:prstGeom prst="rect">
            <a:avLst/>
          </a:prstGeom>
        </p:spPr>
        <p:txBody>
          <a:bodyPr wrap="square">
            <a:spAutoFit/>
          </a:bodyPr>
          <a:lstStyle/>
          <a:p>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coord</a:t>
            </a:r>
            <a:r>
              <a:rPr lang="en-US" sz="1050" dirty="0">
                <a:solidFill>
                  <a:srgbClr val="808080"/>
                </a:solidFill>
                <a:highlight>
                  <a:srgbClr val="FFFFFF"/>
                </a:highlight>
                <a:latin typeface="Courier New" panose="02070309020205020404" pitchFamily="49" charset="0"/>
              </a:rPr>
              <a:t>"</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lon</a:t>
            </a:r>
            <a:r>
              <a:rPr lang="en-US" sz="1050" dirty="0">
                <a:solidFill>
                  <a:srgbClr val="808080"/>
                </a:solidFill>
                <a:highlight>
                  <a:srgbClr val="FFFFFF"/>
                </a:highlight>
                <a:latin typeface="Courier New" panose="02070309020205020404" pitchFamily="49" charset="0"/>
              </a:rPr>
              <a:t>"</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0.13</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"lat"</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51.51</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"weather"</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"id"</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800</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"main"</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"Clear"</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"description"</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"clear sky"</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"icon"</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"01n"</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base"</a:t>
            </a:r>
            <a:r>
              <a:rPr lang="en-US" sz="1050" b="1" dirty="0" err="1">
                <a:solidFill>
                  <a:srgbClr val="000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"stations</a:t>
            </a:r>
            <a:r>
              <a:rPr lang="en-US" sz="1050" dirty="0">
                <a:solidFill>
                  <a:srgbClr val="808080"/>
                </a:solidFill>
                <a:highlight>
                  <a:srgbClr val="FFFFFF"/>
                </a:highlight>
                <a:latin typeface="Courier New" panose="02070309020205020404" pitchFamily="49" charset="0"/>
              </a:rPr>
              <a:t>"</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"main"</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"temp"</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272.14</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"pressure"</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1030</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"humidity"</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93</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"temp_min"</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271.15</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"temp_max"</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274.15</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"visibility"</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10000</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"wind"</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"speed"</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2.6</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"deg"</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230</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"clouds"</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"all"</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0</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"dt"</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1483399200</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"sys"</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"type"</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"id"</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5091</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"message"</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0.0105</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"country"</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"GB"</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"sunrise"</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1483344349</a:t>
            </a:r>
            <a:r>
              <a:rPr lang="en-US" sz="1050" b="1" dirty="0">
                <a:solidFill>
                  <a:srgbClr val="000080"/>
                </a:solidFill>
                <a:highlight>
                  <a:srgbClr val="FFFFFF"/>
                </a:highlight>
                <a:latin typeface="Courier New" panose="02070309020205020404" pitchFamily="49" charset="0"/>
              </a:rPr>
              <a:t>,</a:t>
            </a:r>
            <a:r>
              <a:rPr lang="en-US" sz="1050" dirty="0">
                <a:solidFill>
                  <a:srgbClr val="808080"/>
                </a:solidFill>
                <a:highlight>
                  <a:srgbClr val="FFFFFF"/>
                </a:highlight>
                <a:latin typeface="Courier New" panose="02070309020205020404" pitchFamily="49" charset="0"/>
              </a:rPr>
              <a:t>"sunset"</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1483373077</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"id"</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2643743</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name"</a:t>
            </a:r>
            <a:r>
              <a:rPr lang="en-US" sz="1050" b="1" dirty="0" err="1">
                <a:solidFill>
                  <a:srgbClr val="000080"/>
                </a:solidFill>
                <a:highlight>
                  <a:srgbClr val="FFFFFF"/>
                </a:highlight>
                <a:latin typeface="Courier New" panose="02070309020205020404" pitchFamily="49" charset="0"/>
              </a:rPr>
              <a:t>:</a:t>
            </a:r>
            <a:r>
              <a:rPr lang="en-US" sz="1050" dirty="0" err="1">
                <a:solidFill>
                  <a:srgbClr val="808080"/>
                </a:solidFill>
                <a:highlight>
                  <a:srgbClr val="FFFFFF"/>
                </a:highlight>
                <a:latin typeface="Courier New" panose="02070309020205020404" pitchFamily="49" charset="0"/>
              </a:rPr>
              <a:t>"London</a:t>
            </a:r>
            <a:r>
              <a:rPr lang="en-US" sz="1050" dirty="0">
                <a:solidFill>
                  <a:srgbClr val="808080"/>
                </a:solidFill>
                <a:highlight>
                  <a:srgbClr val="FFFFFF"/>
                </a:highlight>
                <a:latin typeface="Courier New" panose="02070309020205020404" pitchFamily="49" charset="0"/>
              </a:rPr>
              <a:t>"</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a:p>
            <a:r>
              <a:rPr lang="en-US" sz="1050" dirty="0">
                <a:solidFill>
                  <a:srgbClr val="808080"/>
                </a:solidFill>
                <a:highlight>
                  <a:srgbClr val="FFFFFF"/>
                </a:highlight>
                <a:latin typeface="Courier New" panose="02070309020205020404" pitchFamily="49" charset="0"/>
              </a:rPr>
              <a:t>"cod"</a:t>
            </a:r>
            <a:r>
              <a:rPr lang="en-US" sz="1050" b="1" dirty="0">
                <a:solidFill>
                  <a:srgbClr val="000080"/>
                </a:solidFill>
                <a:highlight>
                  <a:srgbClr val="FFFFFF"/>
                </a:highlight>
                <a:latin typeface="Courier New" panose="02070309020205020404" pitchFamily="49" charset="0"/>
              </a:rPr>
              <a:t>:</a:t>
            </a:r>
            <a:r>
              <a:rPr lang="en-US" sz="1050" dirty="0">
                <a:solidFill>
                  <a:srgbClr val="FF8000"/>
                </a:solidFill>
                <a:highlight>
                  <a:srgbClr val="FFFFFF"/>
                </a:highlight>
                <a:latin typeface="Courier New" panose="02070309020205020404" pitchFamily="49" charset="0"/>
              </a:rPr>
              <a:t>200</a:t>
            </a:r>
            <a:r>
              <a:rPr lang="en-US" sz="1050" b="1" dirty="0">
                <a:solidFill>
                  <a:srgbClr val="000080"/>
                </a:solidFill>
                <a:highlight>
                  <a:srgbClr val="FFFFFF"/>
                </a:highlight>
                <a:latin typeface="Courier New" panose="02070309020205020404" pitchFamily="49" charset="0"/>
              </a:rPr>
              <a:t>}</a:t>
            </a:r>
            <a:endParaRPr lang="en-US" sz="1050" dirty="0">
              <a:solidFill>
                <a:srgbClr val="000000"/>
              </a:solidFill>
              <a:highlight>
                <a:srgbClr val="FFFFFF"/>
              </a:highlight>
              <a:latin typeface="Courier New" panose="02070309020205020404" pitchFamily="49" charset="0"/>
            </a:endParaRPr>
          </a:p>
        </p:txBody>
      </p:sp>
      <p:sp>
        <p:nvSpPr>
          <p:cNvPr id="4" name="Rectangle 3"/>
          <p:cNvSpPr/>
          <p:nvPr/>
        </p:nvSpPr>
        <p:spPr>
          <a:xfrm>
            <a:off x="7603138" y="6397823"/>
            <a:ext cx="2531462" cy="307777"/>
          </a:xfrm>
          <a:prstGeom prst="rect">
            <a:avLst/>
          </a:prstGeom>
        </p:spPr>
        <p:txBody>
          <a:bodyPr wrap="none">
            <a:spAutoFit/>
          </a:bodyPr>
          <a:lstStyle/>
          <a:p>
            <a:r>
              <a:rPr lang="en-US" sz="1400" dirty="0">
                <a:hlinkClick r:id="rId4"/>
              </a:rPr>
              <a:t>http://api.openweathermap.org</a:t>
            </a:r>
            <a:endParaRPr lang="en-US" sz="1400" dirty="0"/>
          </a:p>
        </p:txBody>
      </p:sp>
    </p:spTree>
    <p:extLst>
      <p:ext uri="{BB962C8B-B14F-4D97-AF65-F5344CB8AC3E}">
        <p14:creationId xmlns:p14="http://schemas.microsoft.com/office/powerpoint/2010/main" val="317845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505200" cy="2514600"/>
          </a:xfrm>
        </p:spPr>
        <p:txBody>
          <a:bodyPr>
            <a:normAutofit fontScale="90000"/>
          </a:bodyPr>
          <a:lstStyle/>
          <a:p>
            <a:r>
              <a:rPr lang="en-NZ" dirty="0"/>
              <a:t>Message Formats for web services: XML</a:t>
            </a:r>
            <a:endParaRPr lang="en-US" dirty="0"/>
          </a:p>
        </p:txBody>
      </p:sp>
      <p:sp>
        <p:nvSpPr>
          <p:cNvPr id="5" name="TextBox 4"/>
          <p:cNvSpPr txBox="1"/>
          <p:nvPr/>
        </p:nvSpPr>
        <p:spPr>
          <a:xfrm>
            <a:off x="304800" y="5791200"/>
            <a:ext cx="2895600" cy="923330"/>
          </a:xfrm>
          <a:prstGeom prst="rect">
            <a:avLst/>
          </a:prstGeom>
          <a:noFill/>
        </p:spPr>
        <p:txBody>
          <a:bodyPr wrap="square" rtlCol="0">
            <a:spAutoFit/>
          </a:bodyPr>
          <a:lstStyle/>
          <a:p>
            <a:r>
              <a:rPr lang="en-US" dirty="0">
                <a:hlinkClick r:id="rId2"/>
              </a:rPr>
              <a:t>http://maps.googleapis.com/maps/api/geocode/xml?address=New%20York</a:t>
            </a:r>
            <a:r>
              <a:rPr lang="en-US" dirty="0"/>
              <a:t> </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4008"/>
          <a:stretch/>
        </p:blipFill>
        <p:spPr bwMode="auto">
          <a:xfrm>
            <a:off x="4125680" y="38100"/>
            <a:ext cx="4465454" cy="681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082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1020762"/>
          </a:xfrm>
        </p:spPr>
        <p:txBody>
          <a:bodyPr/>
          <a:lstStyle/>
          <a:p>
            <a:r>
              <a:rPr lang="en-NZ" dirty="0"/>
              <a:t>Preliminaries </a:t>
            </a:r>
            <a:endParaRPr lang="en-US" dirty="0"/>
          </a:p>
        </p:txBody>
      </p:sp>
      <p:sp>
        <p:nvSpPr>
          <p:cNvPr id="3" name="Content Placeholder 2"/>
          <p:cNvSpPr>
            <a:spLocks noGrp="1"/>
          </p:cNvSpPr>
          <p:nvPr>
            <p:ph idx="1"/>
          </p:nvPr>
        </p:nvSpPr>
        <p:spPr>
          <a:xfrm>
            <a:off x="457200" y="1600200"/>
            <a:ext cx="6781800" cy="5257800"/>
          </a:xfrm>
        </p:spPr>
        <p:txBody>
          <a:bodyPr>
            <a:normAutofit/>
          </a:bodyPr>
          <a:lstStyle/>
          <a:p>
            <a:r>
              <a:rPr lang="en-US" sz="2000" dirty="0"/>
              <a:t>Data can be divided into 2 big types:</a:t>
            </a:r>
          </a:p>
          <a:p>
            <a:pPr marL="514350" indent="-514350">
              <a:buFont typeface="+mj-lt"/>
              <a:buAutoNum type="arabicPeriod"/>
            </a:pPr>
            <a:r>
              <a:rPr lang="en-US" sz="2000" b="1" dirty="0"/>
              <a:t>Structured data </a:t>
            </a:r>
            <a:r>
              <a:rPr lang="en-US" sz="2000" dirty="0"/>
              <a:t>refers to information with a high degree of organization such as for instance a table in a relational database. </a:t>
            </a:r>
          </a:p>
          <a:p>
            <a:pPr lvl="1"/>
            <a:r>
              <a:rPr lang="en-US" sz="1800" b="1" dirty="0"/>
              <a:t>Structured data </a:t>
            </a:r>
            <a:r>
              <a:rPr lang="en-US" sz="1800" dirty="0"/>
              <a:t>is easy to search</a:t>
            </a:r>
          </a:p>
          <a:p>
            <a:pPr marL="457200" lvl="1" indent="0">
              <a:buNone/>
            </a:pPr>
            <a:endParaRPr lang="en-US" sz="1800" dirty="0"/>
          </a:p>
          <a:p>
            <a:pPr marL="514350" indent="-514350">
              <a:buFont typeface="+mj-lt"/>
              <a:buAutoNum type="arabicPeriod"/>
            </a:pPr>
            <a:r>
              <a:rPr lang="en-US" sz="2000" b="1" dirty="0"/>
              <a:t>Unstructured data</a:t>
            </a:r>
            <a:r>
              <a:rPr lang="en-US" sz="2000" dirty="0"/>
              <a:t> has none or loose internal structure. It is definitely not structured via pre-defined data models or schema.</a:t>
            </a:r>
          </a:p>
          <a:p>
            <a:pPr lvl="1"/>
            <a:r>
              <a:rPr lang="en-US" sz="1800" dirty="0"/>
              <a:t>Typical types of </a:t>
            </a:r>
            <a:r>
              <a:rPr lang="en-US" sz="1800" b="1" dirty="0"/>
              <a:t>Unstructured data</a:t>
            </a:r>
            <a:r>
              <a:rPr lang="en-US" sz="1800" dirty="0"/>
              <a:t> are text data, audio, images and video files</a:t>
            </a:r>
          </a:p>
          <a:p>
            <a:pPr lvl="1"/>
            <a:r>
              <a:rPr lang="en-US" sz="1800" b="1" dirty="0"/>
              <a:t>Unstructured data</a:t>
            </a:r>
            <a:r>
              <a:rPr lang="en-US" sz="1800" dirty="0"/>
              <a:t> is usually not easily searchable</a:t>
            </a:r>
          </a:p>
          <a:p>
            <a:pPr lvl="1"/>
            <a:endParaRPr lang="en-US" sz="1800" dirty="0"/>
          </a:p>
          <a:p>
            <a:endParaRPr lang="en-US" sz="2000" dirty="0">
              <a:latin typeface="News706 BT"/>
              <a:cs typeface="News706 BT"/>
            </a:endParaRP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4429"/>
          <a:stretch/>
        </p:blipFill>
        <p:spPr bwMode="auto">
          <a:xfrm>
            <a:off x="7449021" y="279718"/>
            <a:ext cx="161983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5388"/>
          <a:stretch/>
        </p:blipFill>
        <p:spPr bwMode="auto">
          <a:xfrm>
            <a:off x="7391400" y="3810000"/>
            <a:ext cx="1713019" cy="275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045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2895600"/>
          </a:xfrm>
        </p:spPr>
        <p:txBody>
          <a:bodyPr/>
          <a:lstStyle/>
          <a:p>
            <a:r>
              <a:rPr lang="en-NZ" dirty="0"/>
              <a:t>Message Formats for web services: JSON</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892" y="152400"/>
            <a:ext cx="4716108" cy="653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52400" y="5867400"/>
            <a:ext cx="4572000" cy="646331"/>
          </a:xfrm>
          <a:prstGeom prst="rect">
            <a:avLst/>
          </a:prstGeom>
        </p:spPr>
        <p:txBody>
          <a:bodyPr>
            <a:spAutoFit/>
          </a:bodyPr>
          <a:lstStyle/>
          <a:p>
            <a:r>
              <a:rPr lang="en-US" dirty="0">
                <a:hlinkClick r:id="rId3"/>
              </a:rPr>
              <a:t>http://maps.googleapis.com/maps/api/geocode/json?address=New%20York</a:t>
            </a:r>
            <a:r>
              <a:rPr lang="en-US" dirty="0"/>
              <a:t> </a:t>
            </a:r>
          </a:p>
        </p:txBody>
      </p:sp>
    </p:spTree>
    <p:extLst>
      <p:ext uri="{BB962C8B-B14F-4D97-AF65-F5344CB8AC3E}">
        <p14:creationId xmlns:p14="http://schemas.microsoft.com/office/powerpoint/2010/main" val="4283039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143000"/>
          </a:xfrm>
        </p:spPr>
        <p:txBody>
          <a:bodyPr>
            <a:normAutofit fontScale="90000"/>
          </a:bodyPr>
          <a:lstStyle/>
          <a:p>
            <a:r>
              <a:rPr lang="en-NZ" dirty="0"/>
              <a:t>Other Message Formats for web services</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2400" dirty="0"/>
              <a:t>Action Message Format or AMF </a:t>
            </a:r>
          </a:p>
          <a:p>
            <a:pPr lvl="1"/>
            <a:r>
              <a:rPr lang="en-US" sz="2000" dirty="0"/>
              <a:t>binary format that was originally created for Macromedia's Flash</a:t>
            </a:r>
          </a:p>
          <a:p>
            <a:r>
              <a:rPr lang="en-US" sz="2400" dirty="0"/>
              <a:t>HTML </a:t>
            </a:r>
          </a:p>
          <a:p>
            <a:pPr lvl="1"/>
            <a:r>
              <a:rPr lang="en-US" sz="2000" dirty="0"/>
              <a:t>it isn't particularly well suited for structure data but is sometimes used for it anyway</a:t>
            </a:r>
          </a:p>
          <a:p>
            <a:r>
              <a:rPr lang="en-US" sz="2400" dirty="0"/>
              <a:t>Comma or tab separated files (</a:t>
            </a:r>
            <a:r>
              <a:rPr lang="en-US" sz="2400" dirty="0" err="1"/>
              <a:t>csv</a:t>
            </a:r>
            <a:r>
              <a:rPr lang="en-US" sz="2400" dirty="0"/>
              <a:t>…)</a:t>
            </a:r>
          </a:p>
          <a:p>
            <a:r>
              <a:rPr lang="en-US" sz="2400" dirty="0"/>
              <a:t>Arbitrary text formats that require custom parsers</a:t>
            </a:r>
          </a:p>
          <a:p>
            <a:r>
              <a:rPr lang="en-US" sz="2400" dirty="0"/>
              <a:t>Binary formats including </a:t>
            </a:r>
          </a:p>
          <a:p>
            <a:pPr lvl="1"/>
            <a:r>
              <a:rPr lang="en-US" sz="2000" dirty="0"/>
              <a:t>Spreadsheets</a:t>
            </a:r>
          </a:p>
          <a:p>
            <a:pPr lvl="1"/>
            <a:r>
              <a:rPr lang="en-US" sz="2000" dirty="0"/>
              <a:t>Archive data bases </a:t>
            </a:r>
          </a:p>
          <a:p>
            <a:pPr lvl="1"/>
            <a:r>
              <a:rPr lang="en-US" sz="2000" dirty="0"/>
              <a:t>Image files</a:t>
            </a:r>
          </a:p>
          <a:p>
            <a:pPr lvl="1"/>
            <a:r>
              <a:rPr lang="en-NZ" sz="2000" dirty="0"/>
              <a:t>Video</a:t>
            </a:r>
          </a:p>
          <a:p>
            <a:pPr lvl="1"/>
            <a:r>
              <a:rPr lang="en-NZ" sz="2000" dirty="0"/>
              <a:t>Audio</a:t>
            </a:r>
            <a:endParaRPr lang="en-US" sz="2000" dirty="0"/>
          </a:p>
          <a:p>
            <a:endParaRPr lang="en-US" sz="2400" dirty="0"/>
          </a:p>
        </p:txBody>
      </p:sp>
    </p:spTree>
    <p:extLst>
      <p:ext uri="{BB962C8B-B14F-4D97-AF65-F5344CB8AC3E}">
        <p14:creationId xmlns:p14="http://schemas.microsoft.com/office/powerpoint/2010/main" val="4245028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Web Service Standards: REST</a:t>
            </a:r>
            <a:endParaRPr lang="en-US" dirty="0"/>
          </a:p>
        </p:txBody>
      </p:sp>
      <p:sp>
        <p:nvSpPr>
          <p:cNvPr id="3" name="Content Placeholder 2"/>
          <p:cNvSpPr>
            <a:spLocks noGrp="1"/>
          </p:cNvSpPr>
          <p:nvPr>
            <p:ph idx="1"/>
          </p:nvPr>
        </p:nvSpPr>
        <p:spPr/>
        <p:txBody>
          <a:bodyPr>
            <a:normAutofit fontScale="55000" lnSpcReduction="20000"/>
          </a:bodyPr>
          <a:lstStyle/>
          <a:p>
            <a:r>
              <a:rPr lang="en-US" dirty="0"/>
              <a:t>REST is a set of technologies that are routinely used to create modern web services</a:t>
            </a:r>
          </a:p>
          <a:p>
            <a:r>
              <a:rPr lang="en-US" dirty="0"/>
              <a:t>Its main benefit is that it is simpler and more lightweight than SOAP or proprietary web-service mechanisms </a:t>
            </a:r>
          </a:p>
          <a:p>
            <a:r>
              <a:rPr lang="en-US" dirty="0"/>
              <a:t>In the mid 2000s, Software engineers observed a similarity between the </a:t>
            </a:r>
            <a:r>
              <a:rPr lang="en-US" b="1" dirty="0"/>
              <a:t>CRUD </a:t>
            </a:r>
            <a:r>
              <a:rPr lang="en-US" dirty="0"/>
              <a:t>(</a:t>
            </a:r>
            <a:r>
              <a:rPr lang="en-US" b="1" dirty="0"/>
              <a:t>Create, Read, Update, Delete</a:t>
            </a:r>
            <a:r>
              <a:rPr lang="en-US" dirty="0"/>
              <a:t>) functionality that web services often provide and basic HTTP operations (GET, POST, PUT, DELETE)</a:t>
            </a:r>
          </a:p>
          <a:p>
            <a:r>
              <a:rPr lang="en-US" dirty="0"/>
              <a:t>They also observed that much of the information that is required for a typical web-service call could be compacted on a resource URL</a:t>
            </a:r>
          </a:p>
          <a:p>
            <a:pPr lvl="1"/>
            <a:r>
              <a:rPr lang="en-US" dirty="0"/>
              <a:t>For example, http://api.mysite.com/customer/john is a resource URL that allows us to identify the target server (api.mysite.com), the fact that I'm trying to perform operations related to customers (table) and more specifically something about someone named john (row—primary key).</a:t>
            </a:r>
          </a:p>
          <a:p>
            <a:r>
              <a:rPr lang="en-US" dirty="0"/>
              <a:t>When combined with other web concepts, such as secure authentication, being stateless, caching, XML or JSON as payload, and so on, REST provides a powerful yet simple, familiar, and effortlessly </a:t>
            </a:r>
            <a:r>
              <a:rPr lang="en-US" b="1" dirty="0"/>
              <a:t>cross-platform </a:t>
            </a:r>
            <a:r>
              <a:rPr lang="en-US" dirty="0"/>
              <a:t>way to provide and consume web services</a:t>
            </a:r>
          </a:p>
          <a:p>
            <a:r>
              <a:rPr lang="en-US" dirty="0"/>
              <a:t>It's no wonder that REST took the software industry by storm</a:t>
            </a:r>
          </a:p>
        </p:txBody>
      </p:sp>
    </p:spTree>
    <p:extLst>
      <p:ext uri="{BB962C8B-B14F-4D97-AF65-F5344CB8AC3E}">
        <p14:creationId xmlns:p14="http://schemas.microsoft.com/office/powerpoint/2010/main" val="1818302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REST overview</a:t>
            </a:r>
            <a:endParaRPr lang="en-US" dirty="0"/>
          </a:p>
        </p:txBody>
      </p:sp>
      <p:sp>
        <p:nvSpPr>
          <p:cNvPr id="3" name="Content Placeholder 2"/>
          <p:cNvSpPr>
            <a:spLocks noGrp="1"/>
          </p:cNvSpPr>
          <p:nvPr>
            <p:ph idx="1"/>
          </p:nvPr>
        </p:nvSpPr>
        <p:spPr>
          <a:xfrm>
            <a:off x="0" y="1371600"/>
            <a:ext cx="9144000" cy="5410200"/>
          </a:xfrm>
        </p:spPr>
        <p:txBody>
          <a:bodyPr>
            <a:normAutofit fontScale="70000" lnSpcReduction="20000"/>
          </a:bodyPr>
          <a:lstStyle/>
          <a:p>
            <a:r>
              <a:rPr lang="en-US" dirty="0"/>
              <a:t>REST (representational State transfer)</a:t>
            </a:r>
          </a:p>
          <a:p>
            <a:r>
              <a:rPr lang="en-US" dirty="0"/>
              <a:t>REST requirements are light weight </a:t>
            </a:r>
          </a:p>
          <a:p>
            <a:pPr lvl="1"/>
            <a:r>
              <a:rPr lang="en-US" dirty="0"/>
              <a:t>use simple HTTP request/response messaging</a:t>
            </a:r>
          </a:p>
          <a:p>
            <a:r>
              <a:rPr lang="en-US" dirty="0"/>
              <a:t>REST is an architecture, not a specific web service messaging format, and it's wrapped around the concept of HTTP methods/</a:t>
            </a:r>
            <a:r>
              <a:rPr lang="en-US" dirty="0" err="1"/>
              <a:t>areverbs</a:t>
            </a:r>
            <a:endParaRPr lang="en-US" dirty="0"/>
          </a:p>
          <a:p>
            <a:r>
              <a:rPr lang="en-NZ" dirty="0"/>
              <a:t>Rest defines a set of architectural principles by which you can design Web services</a:t>
            </a:r>
          </a:p>
          <a:p>
            <a:pPr marL="731520" lvl="1" indent="-457200">
              <a:buFont typeface="+mj-lt"/>
              <a:buAutoNum type="arabicPeriod"/>
            </a:pPr>
            <a:r>
              <a:rPr lang="en-NZ" dirty="0"/>
              <a:t>Use HTTP methods explicitly</a:t>
            </a:r>
          </a:p>
          <a:p>
            <a:pPr marL="731520" lvl="1" indent="-457200">
              <a:buFont typeface="+mj-lt"/>
              <a:buAutoNum type="arabicPeriod"/>
            </a:pPr>
            <a:r>
              <a:rPr lang="en-NZ" dirty="0"/>
              <a:t>Be stateless</a:t>
            </a:r>
          </a:p>
          <a:p>
            <a:pPr marL="731520" lvl="1" indent="-457200">
              <a:buFont typeface="+mj-lt"/>
              <a:buAutoNum type="arabicPeriod"/>
            </a:pPr>
            <a:r>
              <a:rPr lang="en-NZ" dirty="0"/>
              <a:t>Expose hierarchical directory structure-like URIs</a:t>
            </a:r>
          </a:p>
          <a:p>
            <a:pPr marL="731520" lvl="1" indent="-457200">
              <a:buFont typeface="+mj-lt"/>
              <a:buAutoNum type="arabicPeriod"/>
            </a:pPr>
            <a:r>
              <a:rPr lang="en-NZ" dirty="0"/>
              <a:t>Transfer data using JSON, XML or both</a:t>
            </a:r>
          </a:p>
          <a:p>
            <a:endParaRPr lang="en-NZ" dirty="0"/>
          </a:p>
          <a:p>
            <a:r>
              <a:rPr lang="en-NZ" b="1" dirty="0"/>
              <a:t>Strict following the previous principles will make your web service </a:t>
            </a:r>
            <a:r>
              <a:rPr lang="en-NZ" b="1" dirty="0" err="1"/>
              <a:t>RESTful</a:t>
            </a:r>
            <a:r>
              <a:rPr lang="en-NZ" b="1" dirty="0"/>
              <a:t> (i.e. platform/programming language/framework independent)</a:t>
            </a:r>
            <a:endParaRPr lang="en-US" b="1" dirty="0"/>
          </a:p>
          <a:p>
            <a:endParaRPr lang="en-US" dirty="0"/>
          </a:p>
        </p:txBody>
      </p:sp>
    </p:spTree>
    <p:extLst>
      <p:ext uri="{BB962C8B-B14F-4D97-AF65-F5344CB8AC3E}">
        <p14:creationId xmlns:p14="http://schemas.microsoft.com/office/powerpoint/2010/main" val="307046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1. Use HTTP methods explicitly</a:t>
            </a:r>
            <a:endParaRPr lang="en-US" dirty="0"/>
          </a:p>
        </p:txBody>
      </p:sp>
      <p:sp>
        <p:nvSpPr>
          <p:cNvPr id="3" name="Content Placeholder 2"/>
          <p:cNvSpPr>
            <a:spLocks noGrp="1"/>
          </p:cNvSpPr>
          <p:nvPr>
            <p:ph idx="1"/>
          </p:nvPr>
        </p:nvSpPr>
        <p:spPr>
          <a:xfrm>
            <a:off x="457200" y="1219200"/>
            <a:ext cx="8915400" cy="3962400"/>
          </a:xfrm>
        </p:spPr>
        <p:txBody>
          <a:bodyPr>
            <a:normAutofit/>
          </a:bodyPr>
          <a:lstStyle/>
          <a:p>
            <a:r>
              <a:rPr lang="en-NZ" sz="2000" dirty="0"/>
              <a:t>REST explicitly uses HTTP methods in a way that follows the protocol specifications</a:t>
            </a:r>
          </a:p>
          <a:p>
            <a:r>
              <a:rPr lang="en-NZ" sz="2000" dirty="0"/>
              <a:t>This basic REST design principle establishes a one-to-one mapping between create, read, update, and delete (CRUD) operations and HTTP methods</a:t>
            </a:r>
          </a:p>
          <a:p>
            <a:pPr lvl="1"/>
            <a:r>
              <a:rPr lang="en-NZ" sz="1800" dirty="0"/>
              <a:t>To create a resource on the server, use POST</a:t>
            </a:r>
          </a:p>
          <a:p>
            <a:pPr lvl="1"/>
            <a:r>
              <a:rPr lang="en-NZ" sz="1800" dirty="0"/>
              <a:t>To retrieve a resource from the server, use GET</a:t>
            </a:r>
          </a:p>
          <a:p>
            <a:pPr lvl="1"/>
            <a:r>
              <a:rPr lang="en-NZ" sz="1800" dirty="0"/>
              <a:t>To update or change the state of a resource, use PUT</a:t>
            </a:r>
          </a:p>
          <a:p>
            <a:pPr lvl="1"/>
            <a:r>
              <a:rPr lang="en-NZ" sz="1800" dirty="0"/>
              <a:t>To remove a resource, use DELETE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61985"/>
            <a:ext cx="418407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865970"/>
            <a:ext cx="3826417" cy="1992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5257800"/>
            <a:ext cx="2209800" cy="369332"/>
          </a:xfrm>
          <a:prstGeom prst="rect">
            <a:avLst/>
          </a:prstGeom>
          <a:noFill/>
        </p:spPr>
        <p:txBody>
          <a:bodyPr wrap="square" rtlCol="0">
            <a:spAutoFit/>
          </a:bodyPr>
          <a:lstStyle/>
          <a:p>
            <a:r>
              <a:rPr lang="en-NZ" dirty="0">
                <a:solidFill>
                  <a:srgbClr val="FF0000"/>
                </a:solidFill>
              </a:rPr>
              <a:t>Not </a:t>
            </a:r>
            <a:r>
              <a:rPr lang="en-NZ" dirty="0" err="1">
                <a:solidFill>
                  <a:srgbClr val="FF0000"/>
                </a:solidFill>
              </a:rPr>
              <a:t>RESTful</a:t>
            </a:r>
            <a:r>
              <a:rPr lang="en-NZ" dirty="0">
                <a:solidFill>
                  <a:srgbClr val="FF0000"/>
                </a:solidFill>
              </a:rPr>
              <a:t> (Bad)</a:t>
            </a:r>
            <a:endParaRPr lang="en-US" dirty="0">
              <a:solidFill>
                <a:srgbClr val="FF0000"/>
              </a:solidFill>
            </a:endParaRPr>
          </a:p>
        </p:txBody>
      </p:sp>
      <p:sp>
        <p:nvSpPr>
          <p:cNvPr id="7" name="TextBox 6"/>
          <p:cNvSpPr txBox="1"/>
          <p:nvPr/>
        </p:nvSpPr>
        <p:spPr>
          <a:xfrm>
            <a:off x="5791200" y="4343400"/>
            <a:ext cx="2209800" cy="369332"/>
          </a:xfrm>
          <a:prstGeom prst="rect">
            <a:avLst/>
          </a:prstGeom>
          <a:noFill/>
        </p:spPr>
        <p:txBody>
          <a:bodyPr wrap="square" rtlCol="0">
            <a:spAutoFit/>
          </a:bodyPr>
          <a:lstStyle/>
          <a:p>
            <a:r>
              <a:rPr lang="en-NZ" dirty="0" err="1">
                <a:solidFill>
                  <a:srgbClr val="FF0000"/>
                </a:solidFill>
              </a:rPr>
              <a:t>RESTful</a:t>
            </a:r>
            <a:r>
              <a:rPr lang="en-NZ" dirty="0">
                <a:solidFill>
                  <a:srgbClr val="FF0000"/>
                </a:solidFill>
              </a:rPr>
              <a:t> (Good)</a:t>
            </a:r>
            <a:endParaRPr lang="en-US" dirty="0">
              <a:solidFill>
                <a:srgbClr val="FF0000"/>
              </a:solidFill>
            </a:endParaRPr>
          </a:p>
        </p:txBody>
      </p:sp>
    </p:spTree>
    <p:extLst>
      <p:ext uri="{BB962C8B-B14F-4D97-AF65-F5344CB8AC3E}">
        <p14:creationId xmlns:p14="http://schemas.microsoft.com/office/powerpoint/2010/main" val="331609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2. Be stateless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687793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3986" y="2776835"/>
            <a:ext cx="1843414" cy="646331"/>
          </a:xfrm>
          <a:prstGeom prst="rect">
            <a:avLst/>
          </a:prstGeom>
          <a:noFill/>
        </p:spPr>
        <p:txBody>
          <a:bodyPr wrap="square" rtlCol="0">
            <a:spAutoFit/>
          </a:bodyPr>
          <a:lstStyle/>
          <a:p>
            <a:r>
              <a:rPr lang="en-NZ" dirty="0" err="1">
                <a:solidFill>
                  <a:srgbClr val="FF0000"/>
                </a:solidFill>
              </a:rPr>
              <a:t>Stateful</a:t>
            </a:r>
            <a:r>
              <a:rPr lang="en-NZ" dirty="0">
                <a:solidFill>
                  <a:srgbClr val="FF0000"/>
                </a:solidFill>
              </a:rPr>
              <a:t> design Not </a:t>
            </a:r>
            <a:r>
              <a:rPr lang="en-NZ" dirty="0" err="1">
                <a:solidFill>
                  <a:srgbClr val="FF0000"/>
                </a:solidFill>
              </a:rPr>
              <a:t>RESTul</a:t>
            </a:r>
            <a:r>
              <a:rPr lang="en-NZ" dirty="0">
                <a:solidFill>
                  <a:srgbClr val="FF0000"/>
                </a:solidFill>
              </a:rPr>
              <a:t> (Bad)</a:t>
            </a:r>
            <a:endParaRPr lang="en-US" dirty="0">
              <a:solidFill>
                <a:srgbClr val="FF0000"/>
              </a:solidFill>
            </a:endParaRPr>
          </a:p>
        </p:txBody>
      </p:sp>
      <p:sp>
        <p:nvSpPr>
          <p:cNvPr id="7" name="TextBox 6"/>
          <p:cNvSpPr txBox="1"/>
          <p:nvPr/>
        </p:nvSpPr>
        <p:spPr>
          <a:xfrm>
            <a:off x="213986" y="5410200"/>
            <a:ext cx="1843414" cy="646331"/>
          </a:xfrm>
          <a:prstGeom prst="rect">
            <a:avLst/>
          </a:prstGeom>
          <a:noFill/>
        </p:spPr>
        <p:txBody>
          <a:bodyPr wrap="square" rtlCol="0">
            <a:spAutoFit/>
          </a:bodyPr>
          <a:lstStyle/>
          <a:p>
            <a:r>
              <a:rPr lang="en-NZ" dirty="0">
                <a:solidFill>
                  <a:srgbClr val="FF0000"/>
                </a:solidFill>
              </a:rPr>
              <a:t>Stateless design </a:t>
            </a:r>
            <a:r>
              <a:rPr lang="en-NZ" dirty="0" err="1">
                <a:solidFill>
                  <a:srgbClr val="FF0000"/>
                </a:solidFill>
              </a:rPr>
              <a:t>RESTul</a:t>
            </a:r>
            <a:r>
              <a:rPr lang="en-NZ" dirty="0">
                <a:solidFill>
                  <a:srgbClr val="FF0000"/>
                </a:solidFill>
              </a:rPr>
              <a:t> (Good)</a:t>
            </a:r>
            <a:endParaRPr lang="en-US" dirty="0">
              <a:solidFill>
                <a:srgbClr val="FF0000"/>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724400"/>
            <a:ext cx="6802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idx="1"/>
          </p:nvPr>
        </p:nvSpPr>
        <p:spPr>
          <a:xfrm>
            <a:off x="457200" y="1600200"/>
            <a:ext cx="8458200" cy="1176635"/>
          </a:xfrm>
        </p:spPr>
        <p:txBody>
          <a:bodyPr>
            <a:normAutofit/>
          </a:bodyPr>
          <a:lstStyle/>
          <a:p>
            <a:r>
              <a:rPr lang="en-NZ" sz="1800" dirty="0"/>
              <a:t>An application requests the next page in a multipage result set:</a:t>
            </a:r>
            <a:endParaRPr lang="en-US" sz="1800" dirty="0"/>
          </a:p>
        </p:txBody>
      </p:sp>
    </p:spTree>
    <p:extLst>
      <p:ext uri="{BB962C8B-B14F-4D97-AF65-F5344CB8AC3E}">
        <p14:creationId xmlns:p14="http://schemas.microsoft.com/office/powerpoint/2010/main" val="986226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3. Expose directory structure-like URIs</a:t>
            </a:r>
            <a:endParaRPr lang="en-US" dirty="0"/>
          </a:p>
        </p:txBody>
      </p:sp>
      <p:sp>
        <p:nvSpPr>
          <p:cNvPr id="3" name="Content Placeholder 2"/>
          <p:cNvSpPr>
            <a:spLocks noGrp="1"/>
          </p:cNvSpPr>
          <p:nvPr>
            <p:ph idx="1"/>
          </p:nvPr>
        </p:nvSpPr>
        <p:spPr>
          <a:xfrm>
            <a:off x="76200" y="1219200"/>
            <a:ext cx="4419600" cy="4495800"/>
          </a:xfrm>
        </p:spPr>
        <p:txBody>
          <a:bodyPr>
            <a:normAutofit fontScale="62500" lnSpcReduction="20000"/>
          </a:bodyPr>
          <a:lstStyle/>
          <a:p>
            <a:r>
              <a:rPr lang="en-US" dirty="0"/>
              <a:t>The URIs determine how intuitive the REST Web service is going to be</a:t>
            </a:r>
          </a:p>
          <a:p>
            <a:r>
              <a:rPr lang="en-US" dirty="0"/>
              <a:t>A URI should be a self-documenting interface that requires little, if any, explanation or reference for a developer to understand what it points to and to derive related resources.</a:t>
            </a:r>
          </a:p>
          <a:p>
            <a:r>
              <a:rPr lang="en-US" dirty="0"/>
              <a:t>One way to achieve this level of usability is to define directory structure-like URIs. </a:t>
            </a:r>
          </a:p>
          <a:p>
            <a:pPr lvl="1"/>
            <a:r>
              <a:rPr lang="en-US" dirty="0"/>
              <a:t>This type of URI is hierarchical, rooted at a single path, and branching from it are </a:t>
            </a:r>
            <a:r>
              <a:rPr lang="en-US" dirty="0" err="1"/>
              <a:t>subpaths</a:t>
            </a:r>
            <a:r>
              <a:rPr lang="en-US" dirty="0"/>
              <a:t> that expose the service's main areas. </a:t>
            </a:r>
          </a:p>
        </p:txBody>
      </p:sp>
      <p:sp>
        <p:nvSpPr>
          <p:cNvPr id="4" name="TextBox 3"/>
          <p:cNvSpPr txBox="1"/>
          <p:nvPr/>
        </p:nvSpPr>
        <p:spPr>
          <a:xfrm>
            <a:off x="3962400" y="6488668"/>
            <a:ext cx="5181600" cy="338554"/>
          </a:xfrm>
          <a:prstGeom prst="rect">
            <a:avLst/>
          </a:prstGeom>
          <a:noFill/>
        </p:spPr>
        <p:txBody>
          <a:bodyPr wrap="square" rtlCol="0">
            <a:spAutoFit/>
          </a:bodyPr>
          <a:lstStyle/>
          <a:p>
            <a:r>
              <a:rPr lang="en-NZ" sz="1600" dirty="0"/>
              <a:t>http://www.mybookstore.com/users/userName/orders/1</a:t>
            </a:r>
            <a:endParaRPr lang="en-US" sz="1600" dirty="0"/>
          </a:p>
        </p:txBody>
      </p:sp>
      <p:sp>
        <p:nvSpPr>
          <p:cNvPr id="6" name="TextBox 5"/>
          <p:cNvSpPr txBox="1"/>
          <p:nvPr/>
        </p:nvSpPr>
        <p:spPr>
          <a:xfrm>
            <a:off x="4212465" y="6096000"/>
            <a:ext cx="4855335" cy="338554"/>
          </a:xfrm>
          <a:prstGeom prst="rect">
            <a:avLst/>
          </a:prstGeom>
          <a:noFill/>
        </p:spPr>
        <p:txBody>
          <a:bodyPr wrap="square" rtlCol="0">
            <a:spAutoFit/>
          </a:bodyPr>
          <a:lstStyle/>
          <a:p>
            <a:r>
              <a:rPr lang="en-NZ" sz="1600" dirty="0"/>
              <a:t>http://www.mybookstore.com/XSD34SSFGGHSXF4</a:t>
            </a:r>
            <a:endParaRPr lang="en-US" sz="1600" dirty="0"/>
          </a:p>
        </p:txBody>
      </p:sp>
      <p:sp>
        <p:nvSpPr>
          <p:cNvPr id="7" name="TextBox 6"/>
          <p:cNvSpPr txBox="1"/>
          <p:nvPr/>
        </p:nvSpPr>
        <p:spPr>
          <a:xfrm>
            <a:off x="132008" y="6096000"/>
            <a:ext cx="4363792" cy="307777"/>
          </a:xfrm>
          <a:prstGeom prst="rect">
            <a:avLst/>
          </a:prstGeom>
          <a:noFill/>
        </p:spPr>
        <p:txBody>
          <a:bodyPr wrap="square" rtlCol="0">
            <a:spAutoFit/>
          </a:bodyPr>
          <a:lstStyle/>
          <a:p>
            <a:r>
              <a:rPr lang="en-NZ" sz="1400" b="1" dirty="0">
                <a:solidFill>
                  <a:srgbClr val="FF0000"/>
                </a:solidFill>
              </a:rPr>
              <a:t>Uninformative, unstructured URI -&gt; Not </a:t>
            </a:r>
            <a:r>
              <a:rPr lang="en-NZ" sz="1400" b="1" dirty="0" err="1">
                <a:solidFill>
                  <a:srgbClr val="FF0000"/>
                </a:solidFill>
              </a:rPr>
              <a:t>RESTul</a:t>
            </a:r>
            <a:endParaRPr lang="en-US" sz="1400" b="1" dirty="0">
              <a:solidFill>
                <a:srgbClr val="FF0000"/>
              </a:solidFill>
            </a:endParaRPr>
          </a:p>
        </p:txBody>
      </p:sp>
      <p:sp>
        <p:nvSpPr>
          <p:cNvPr id="9" name="TextBox 8"/>
          <p:cNvSpPr txBox="1"/>
          <p:nvPr/>
        </p:nvSpPr>
        <p:spPr>
          <a:xfrm>
            <a:off x="609601" y="6477000"/>
            <a:ext cx="3276599" cy="307777"/>
          </a:xfrm>
          <a:prstGeom prst="rect">
            <a:avLst/>
          </a:prstGeom>
          <a:noFill/>
        </p:spPr>
        <p:txBody>
          <a:bodyPr wrap="square" rtlCol="0">
            <a:spAutoFit/>
          </a:bodyPr>
          <a:lstStyle/>
          <a:p>
            <a:r>
              <a:rPr lang="en-NZ" sz="1400" b="1" dirty="0">
                <a:solidFill>
                  <a:srgbClr val="FF0000"/>
                </a:solidFill>
              </a:rPr>
              <a:t>Informative, structured URI -&gt;  </a:t>
            </a:r>
            <a:r>
              <a:rPr lang="en-NZ" sz="1400" b="1" dirty="0" err="1">
                <a:solidFill>
                  <a:srgbClr val="FF0000"/>
                </a:solidFill>
              </a:rPr>
              <a:t>RESTul</a:t>
            </a:r>
            <a:endParaRPr lang="en-US" sz="14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066800"/>
            <a:ext cx="438150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4"/>
          <p:cNvSpPr>
            <a:spLocks noChangeArrowheads="1"/>
          </p:cNvSpPr>
          <p:nvPr/>
        </p:nvSpPr>
        <p:spPr bwMode="auto">
          <a:xfrm>
            <a:off x="4495800" y="3910027"/>
            <a:ext cx="46863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737373"/>
              </a:solidFill>
              <a:effectLst/>
              <a:latin typeface="open_sans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www.ashoewebsite.com/womens-shoes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www.ashoewebsite.com/womens-shoes/high-heels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www.ashoewebsite.com/womens-shoes/high-heels/product-1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www.ashoewebsite.com/mens-shoes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www.ashoewebsite.com/mens-shoes/boots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737373"/>
                </a:solidFill>
                <a:effectLst/>
                <a:latin typeface="open_sansregular"/>
                <a:cs typeface="Arial" pitchFamily="34" charset="0"/>
              </a:rPr>
              <a:t>www.ashoewebsite.com/mens-shoes/boots/product-5</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43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87494"/>
            <a:ext cx="8610600" cy="651797"/>
          </a:xfrm>
        </p:spPr>
        <p:txBody>
          <a:bodyPr>
            <a:normAutofit fontScale="90000"/>
          </a:bodyPr>
          <a:lstStyle/>
          <a:p>
            <a:r>
              <a:rPr lang="en-NZ" dirty="0"/>
              <a:t>4. </a:t>
            </a:r>
            <a:r>
              <a:rPr lang="en-US" dirty="0"/>
              <a:t>Transfer data using JSON, XML or both</a:t>
            </a:r>
            <a:br>
              <a:rPr lang="en-US" dirty="0"/>
            </a:br>
            <a:endParaRPr lang="en-US" dirty="0"/>
          </a:p>
        </p:txBody>
      </p:sp>
      <p:sp>
        <p:nvSpPr>
          <p:cNvPr id="3" name="Content Placeholder 2"/>
          <p:cNvSpPr>
            <a:spLocks noGrp="1"/>
          </p:cNvSpPr>
          <p:nvPr>
            <p:ph idx="1"/>
          </p:nvPr>
        </p:nvSpPr>
        <p:spPr>
          <a:xfrm>
            <a:off x="152400" y="1333500"/>
            <a:ext cx="5486400" cy="4686300"/>
          </a:xfrm>
        </p:spPr>
        <p:txBody>
          <a:bodyPr>
            <a:normAutofit fontScale="70000" lnSpcReduction="20000"/>
          </a:bodyPr>
          <a:lstStyle/>
          <a:p>
            <a:r>
              <a:rPr lang="en-US" dirty="0"/>
              <a:t>Give client applications the ability to request a specific content type that's best suited for them</a:t>
            </a:r>
          </a:p>
          <a:p>
            <a:r>
              <a:rPr lang="en-US" dirty="0"/>
              <a:t>Construct your service so that it makes use of the built-in HTTP Accept header, where the value of the header is a MIME type. </a:t>
            </a:r>
          </a:p>
          <a:p>
            <a:r>
              <a:rPr lang="en-US" dirty="0"/>
              <a:t>This allows the service to be used by a variety of clients written in different languages running on different platforms and devices. </a:t>
            </a:r>
          </a:p>
          <a:p>
            <a:r>
              <a:rPr lang="en-US" dirty="0"/>
              <a:t>Using MIME types and the HTTP Accept header is a mechanism known as </a:t>
            </a:r>
            <a:r>
              <a:rPr lang="en-US" i="1" dirty="0"/>
              <a:t>content negotiation</a:t>
            </a:r>
            <a:r>
              <a:rPr lang="en-US" dirty="0"/>
              <a:t>, which lets clients choose which data format is right for them and minimizes data coupling between the service and the applications that use it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678482"/>
            <a:ext cx="3377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35070" y="5901035"/>
            <a:ext cx="6675329" cy="646331"/>
          </a:xfrm>
          <a:prstGeom prst="rect">
            <a:avLst/>
          </a:prstGeom>
        </p:spPr>
        <p:txBody>
          <a:bodyPr wrap="square">
            <a:spAutoFit/>
          </a:bodyPr>
          <a:lstStyle/>
          <a:p>
            <a:r>
              <a:rPr lang="en-US" dirty="0">
                <a:hlinkClick r:id="rId3"/>
              </a:rPr>
              <a:t>https://maps.googleapis.com/maps/api/geocode/json</a:t>
            </a:r>
            <a:endParaRPr lang="en-US" dirty="0"/>
          </a:p>
          <a:p>
            <a:endParaRPr lang="en-US" dirty="0"/>
          </a:p>
        </p:txBody>
      </p:sp>
      <p:sp>
        <p:nvSpPr>
          <p:cNvPr id="8" name="Rectangle 7"/>
          <p:cNvSpPr/>
          <p:nvPr/>
        </p:nvSpPr>
        <p:spPr>
          <a:xfrm>
            <a:off x="335070" y="6234668"/>
            <a:ext cx="6675329" cy="646331"/>
          </a:xfrm>
          <a:prstGeom prst="rect">
            <a:avLst/>
          </a:prstGeom>
        </p:spPr>
        <p:txBody>
          <a:bodyPr wrap="square">
            <a:spAutoFit/>
          </a:bodyPr>
          <a:lstStyle/>
          <a:p>
            <a:r>
              <a:rPr lang="en-US" dirty="0">
                <a:hlinkClick r:id="rId4"/>
              </a:rPr>
              <a:t>https://maps.googleapis.com/maps/api/geocode/xml</a:t>
            </a:r>
            <a:endParaRPr lang="en-US" dirty="0"/>
          </a:p>
          <a:p>
            <a:endParaRPr lang="en-US" dirty="0"/>
          </a:p>
        </p:txBody>
      </p:sp>
      <p:sp>
        <p:nvSpPr>
          <p:cNvPr id="9" name="TextBox 8"/>
          <p:cNvSpPr txBox="1"/>
          <p:nvPr/>
        </p:nvSpPr>
        <p:spPr>
          <a:xfrm>
            <a:off x="5867401" y="6061213"/>
            <a:ext cx="3276599" cy="523220"/>
          </a:xfrm>
          <a:prstGeom prst="rect">
            <a:avLst/>
          </a:prstGeom>
          <a:noFill/>
        </p:spPr>
        <p:txBody>
          <a:bodyPr wrap="square" rtlCol="0">
            <a:spAutoFit/>
          </a:bodyPr>
          <a:lstStyle/>
          <a:p>
            <a:r>
              <a:rPr lang="en-NZ" sz="1400" b="1" dirty="0">
                <a:solidFill>
                  <a:srgbClr val="FF0000"/>
                </a:solidFill>
              </a:rPr>
              <a:t>Give the user of the API the freedom to choose data format -&gt; </a:t>
            </a:r>
            <a:r>
              <a:rPr lang="en-NZ" sz="1400" b="1" dirty="0" err="1">
                <a:solidFill>
                  <a:srgbClr val="FF0000"/>
                </a:solidFill>
              </a:rPr>
              <a:t>RESTful</a:t>
            </a:r>
            <a:endParaRPr lang="en-US" sz="1400" b="1" dirty="0">
              <a:solidFill>
                <a:srgbClr val="FF0000"/>
              </a:solidFill>
            </a:endParaRPr>
          </a:p>
        </p:txBody>
      </p:sp>
    </p:spTree>
    <p:extLst>
      <p:ext uri="{BB962C8B-B14F-4D97-AF65-F5344CB8AC3E}">
        <p14:creationId xmlns:p14="http://schemas.microsoft.com/office/powerpoint/2010/main" val="2663660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708"/>
            <a:ext cx="8229600" cy="838200"/>
          </a:xfrm>
        </p:spPr>
        <p:txBody>
          <a:bodyPr>
            <a:normAutofit fontScale="90000"/>
          </a:bodyPr>
          <a:lstStyle/>
          <a:p>
            <a:r>
              <a:rPr lang="en-US" dirty="0"/>
              <a:t>Using REST, requests looks like this:</a:t>
            </a:r>
            <a:br>
              <a:rPr lang="en-US" dirty="0"/>
            </a:br>
            <a:endParaRPr lang="en-US" dirty="0"/>
          </a:p>
        </p:txBody>
      </p:sp>
      <p:sp>
        <p:nvSpPr>
          <p:cNvPr id="4" name="TextBox 3"/>
          <p:cNvSpPr txBox="1"/>
          <p:nvPr/>
        </p:nvSpPr>
        <p:spPr>
          <a:xfrm>
            <a:off x="457200" y="704165"/>
            <a:ext cx="7924800" cy="646331"/>
          </a:xfrm>
          <a:prstGeom prst="rect">
            <a:avLst/>
          </a:prstGeom>
          <a:noFill/>
        </p:spPr>
        <p:txBody>
          <a:bodyPr wrap="square" rtlCol="0">
            <a:spAutoFit/>
          </a:bodyPr>
          <a:lstStyle/>
          <a:p>
            <a:r>
              <a:rPr lang="en-US" dirty="0"/>
              <a:t>Querying a phonebook application for the details of a given user:</a:t>
            </a:r>
          </a:p>
          <a:p>
            <a:endParaRPr lang="en-US" dirty="0"/>
          </a:p>
        </p:txBody>
      </p:sp>
      <p:sp>
        <p:nvSpPr>
          <p:cNvPr id="5" name="Content Placeholder 4"/>
          <p:cNvSpPr>
            <a:spLocks noGrp="1"/>
          </p:cNvSpPr>
          <p:nvPr>
            <p:ph idx="1"/>
          </p:nvPr>
        </p:nvSpPr>
        <p:spPr>
          <a:xfrm>
            <a:off x="457200" y="1033593"/>
            <a:ext cx="8229600" cy="947607"/>
          </a:xfrm>
          <a:ln>
            <a:solidFill>
              <a:schemeClr val="tx1"/>
            </a:solidFill>
          </a:ln>
        </p:spPr>
        <p:txBody>
          <a:bodyPr>
            <a:normAutofit/>
          </a:bodyPr>
          <a:lstStyle/>
          <a:p>
            <a:pPr marL="0" indent="0" fontAlgn="auto">
              <a:spcBef>
                <a:spcPts val="580"/>
              </a:spcBef>
              <a:spcAft>
                <a:spcPts val="0"/>
              </a:spcAft>
              <a:buNone/>
              <a:defRPr/>
            </a:pPr>
            <a:r>
              <a:rPr lang="en-US" sz="2000" dirty="0"/>
              <a:t>GET</a:t>
            </a:r>
            <a:r>
              <a:rPr lang="en-US" sz="2000" dirty="0">
                <a:solidFill>
                  <a:srgbClr val="0070C0"/>
                </a:solidFill>
              </a:rPr>
              <a:t> /phonebook/</a:t>
            </a:r>
            <a:r>
              <a:rPr lang="en-US" sz="2000" dirty="0" err="1">
                <a:solidFill>
                  <a:srgbClr val="0070C0"/>
                </a:solidFill>
              </a:rPr>
              <a:t>UserDetails</a:t>
            </a:r>
            <a:r>
              <a:rPr lang="en-US" sz="2000" dirty="0">
                <a:solidFill>
                  <a:srgbClr val="0070C0"/>
                </a:solidFill>
              </a:rPr>
              <a:t>/12345</a:t>
            </a:r>
            <a:r>
              <a:rPr lang="en-US" sz="2000" dirty="0"/>
              <a:t> HTTP/1.1</a:t>
            </a:r>
          </a:p>
          <a:p>
            <a:pPr marL="274320" indent="-274320" fontAlgn="auto">
              <a:spcBef>
                <a:spcPts val="580"/>
              </a:spcBef>
              <a:spcAft>
                <a:spcPts val="0"/>
              </a:spcAft>
              <a:buFont typeface="Wingdings 2"/>
              <a:buNone/>
              <a:defRPr/>
            </a:pPr>
            <a:r>
              <a:rPr lang="en-US" sz="2000" dirty="0"/>
              <a:t>Accept: application/xml</a:t>
            </a:r>
          </a:p>
          <a:p>
            <a:endParaRPr lang="en-US" sz="2000" dirty="0"/>
          </a:p>
        </p:txBody>
      </p:sp>
      <p:sp>
        <p:nvSpPr>
          <p:cNvPr id="6" name="Content Placeholder 4"/>
          <p:cNvSpPr txBox="1">
            <a:spLocks/>
          </p:cNvSpPr>
          <p:nvPr/>
        </p:nvSpPr>
        <p:spPr>
          <a:xfrm>
            <a:off x="457200" y="2532966"/>
            <a:ext cx="8229600" cy="1295400"/>
          </a:xfrm>
          <a:prstGeom prst="rect">
            <a:avLst/>
          </a:prstGeom>
          <a:ln>
            <a:solidFill>
              <a:schemeClr val="tx1"/>
            </a:solidFill>
          </a:ln>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Bef>
                <a:spcPts val="580"/>
              </a:spcBef>
              <a:buFont typeface="Arial" pitchFamily="34" charset="0"/>
              <a:buNone/>
              <a:defRPr/>
            </a:pPr>
            <a:r>
              <a:rPr lang="en-US" dirty="0"/>
              <a:t>POST</a:t>
            </a:r>
            <a:r>
              <a:rPr lang="en-US" dirty="0">
                <a:solidFill>
                  <a:srgbClr val="0070C0"/>
                </a:solidFill>
              </a:rPr>
              <a:t> /phonebook/</a:t>
            </a:r>
            <a:r>
              <a:rPr lang="en-US" dirty="0" err="1">
                <a:solidFill>
                  <a:srgbClr val="0070C0"/>
                </a:solidFill>
              </a:rPr>
              <a:t>UserDetails</a:t>
            </a:r>
            <a:r>
              <a:rPr lang="en-US" dirty="0">
                <a:solidFill>
                  <a:srgbClr val="0070C0"/>
                </a:solidFill>
              </a:rPr>
              <a:t>/12346</a:t>
            </a:r>
            <a:r>
              <a:rPr lang="en-US" dirty="0"/>
              <a:t> HTTP/1.1</a:t>
            </a:r>
          </a:p>
          <a:p>
            <a:pPr marL="0" indent="0">
              <a:buNone/>
            </a:pPr>
            <a:endParaRPr lang="en-NZ" dirty="0"/>
          </a:p>
          <a:p>
            <a:pPr marL="0" indent="0">
              <a:buNone/>
            </a:pPr>
            <a:r>
              <a:rPr lang="en-NZ" dirty="0"/>
              <a:t>Name=Peter</a:t>
            </a:r>
          </a:p>
          <a:p>
            <a:pPr marL="0" indent="0">
              <a:buNone/>
            </a:pPr>
            <a:r>
              <a:rPr lang="en-NZ" dirty="0"/>
              <a:t>Phone=987 654 321</a:t>
            </a:r>
            <a:endParaRPr lang="en-US" dirty="0"/>
          </a:p>
        </p:txBody>
      </p:sp>
      <p:sp>
        <p:nvSpPr>
          <p:cNvPr id="7" name="TextBox 6"/>
          <p:cNvSpPr txBox="1"/>
          <p:nvPr/>
        </p:nvSpPr>
        <p:spPr>
          <a:xfrm>
            <a:off x="457200" y="2209800"/>
            <a:ext cx="7924800" cy="646331"/>
          </a:xfrm>
          <a:prstGeom prst="rect">
            <a:avLst/>
          </a:prstGeom>
          <a:noFill/>
        </p:spPr>
        <p:txBody>
          <a:bodyPr wrap="square" rtlCol="0">
            <a:spAutoFit/>
          </a:bodyPr>
          <a:lstStyle/>
          <a:p>
            <a:r>
              <a:rPr lang="en-US" dirty="0"/>
              <a:t>Creating a new user in the application:</a:t>
            </a:r>
          </a:p>
          <a:p>
            <a:endParaRPr lang="en-US" dirty="0"/>
          </a:p>
        </p:txBody>
      </p:sp>
      <p:sp>
        <p:nvSpPr>
          <p:cNvPr id="8" name="Content Placeholder 4"/>
          <p:cNvSpPr txBox="1">
            <a:spLocks/>
          </p:cNvSpPr>
          <p:nvPr/>
        </p:nvSpPr>
        <p:spPr>
          <a:xfrm>
            <a:off x="457200" y="4343400"/>
            <a:ext cx="8229600" cy="1295400"/>
          </a:xfrm>
          <a:prstGeom prst="rect">
            <a:avLst/>
          </a:prstGeom>
          <a:ln>
            <a:solidFill>
              <a:schemeClr val="tx1"/>
            </a:solidFill>
          </a:ln>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Bef>
                <a:spcPts val="580"/>
              </a:spcBef>
              <a:buFont typeface="Arial" pitchFamily="34" charset="0"/>
              <a:buNone/>
              <a:defRPr/>
            </a:pPr>
            <a:r>
              <a:rPr lang="en-US" dirty="0"/>
              <a:t>PUT</a:t>
            </a:r>
            <a:r>
              <a:rPr lang="en-US" dirty="0">
                <a:solidFill>
                  <a:srgbClr val="0070C0"/>
                </a:solidFill>
              </a:rPr>
              <a:t> /phonebook/</a:t>
            </a:r>
            <a:r>
              <a:rPr lang="en-US" dirty="0" err="1">
                <a:solidFill>
                  <a:srgbClr val="0070C0"/>
                </a:solidFill>
              </a:rPr>
              <a:t>UserDetails</a:t>
            </a:r>
            <a:r>
              <a:rPr lang="en-US" dirty="0">
                <a:solidFill>
                  <a:srgbClr val="0070C0"/>
                </a:solidFill>
              </a:rPr>
              <a:t>/12346</a:t>
            </a:r>
            <a:r>
              <a:rPr lang="en-US" dirty="0"/>
              <a:t> HTTP/1.1</a:t>
            </a:r>
          </a:p>
          <a:p>
            <a:pPr marL="0" indent="0">
              <a:buNone/>
            </a:pPr>
            <a:endParaRPr lang="en-NZ" dirty="0"/>
          </a:p>
          <a:p>
            <a:pPr marL="0" indent="0">
              <a:buNone/>
            </a:pPr>
            <a:r>
              <a:rPr lang="en-NZ" dirty="0"/>
              <a:t>Name=Peter</a:t>
            </a:r>
          </a:p>
          <a:p>
            <a:pPr marL="0" indent="0">
              <a:buNone/>
            </a:pPr>
            <a:r>
              <a:rPr lang="en-NZ" dirty="0"/>
              <a:t>Phone=(01) 987 654 321</a:t>
            </a:r>
            <a:endParaRPr lang="en-US" dirty="0"/>
          </a:p>
        </p:txBody>
      </p:sp>
      <p:sp>
        <p:nvSpPr>
          <p:cNvPr id="9" name="TextBox 8"/>
          <p:cNvSpPr txBox="1"/>
          <p:nvPr/>
        </p:nvSpPr>
        <p:spPr>
          <a:xfrm>
            <a:off x="457200" y="4020234"/>
            <a:ext cx="7924800" cy="646331"/>
          </a:xfrm>
          <a:prstGeom prst="rect">
            <a:avLst/>
          </a:prstGeom>
          <a:noFill/>
        </p:spPr>
        <p:txBody>
          <a:bodyPr wrap="square" rtlCol="0">
            <a:spAutoFit/>
          </a:bodyPr>
          <a:lstStyle/>
          <a:p>
            <a:r>
              <a:rPr lang="en-US" dirty="0"/>
              <a:t>Editing information about an existing user in the application:</a:t>
            </a:r>
          </a:p>
          <a:p>
            <a:endParaRPr lang="en-US" dirty="0"/>
          </a:p>
        </p:txBody>
      </p:sp>
      <p:sp>
        <p:nvSpPr>
          <p:cNvPr id="10" name="Content Placeholder 4"/>
          <p:cNvSpPr txBox="1">
            <a:spLocks/>
          </p:cNvSpPr>
          <p:nvPr/>
        </p:nvSpPr>
        <p:spPr>
          <a:xfrm>
            <a:off x="457200" y="6096000"/>
            <a:ext cx="8229600" cy="647700"/>
          </a:xfrm>
          <a:prstGeom prst="rect">
            <a:avLst/>
          </a:prstGeom>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Bef>
                <a:spcPts val="580"/>
              </a:spcBef>
              <a:buFont typeface="Arial" pitchFamily="34" charset="0"/>
              <a:buNone/>
              <a:defRPr/>
            </a:pPr>
            <a:r>
              <a:rPr lang="en-US" sz="2000" dirty="0"/>
              <a:t>DELETE</a:t>
            </a:r>
            <a:r>
              <a:rPr lang="en-US" sz="2000" dirty="0">
                <a:solidFill>
                  <a:srgbClr val="0070C0"/>
                </a:solidFill>
              </a:rPr>
              <a:t> /phonebook/</a:t>
            </a:r>
            <a:r>
              <a:rPr lang="en-US" sz="2000" dirty="0" err="1">
                <a:solidFill>
                  <a:srgbClr val="0070C0"/>
                </a:solidFill>
              </a:rPr>
              <a:t>UserDetails</a:t>
            </a:r>
            <a:r>
              <a:rPr lang="en-US" sz="2000" dirty="0">
                <a:solidFill>
                  <a:srgbClr val="0070C0"/>
                </a:solidFill>
              </a:rPr>
              <a:t>/12346</a:t>
            </a:r>
            <a:r>
              <a:rPr lang="en-US" sz="2000" dirty="0"/>
              <a:t> HTTP/1.1</a:t>
            </a:r>
          </a:p>
        </p:txBody>
      </p:sp>
      <p:sp>
        <p:nvSpPr>
          <p:cNvPr id="11" name="TextBox 10"/>
          <p:cNvSpPr txBox="1"/>
          <p:nvPr/>
        </p:nvSpPr>
        <p:spPr>
          <a:xfrm>
            <a:off x="457200" y="5772834"/>
            <a:ext cx="7924800" cy="646331"/>
          </a:xfrm>
          <a:prstGeom prst="rect">
            <a:avLst/>
          </a:prstGeom>
          <a:noFill/>
        </p:spPr>
        <p:txBody>
          <a:bodyPr wrap="square" rtlCol="0">
            <a:spAutoFit/>
          </a:bodyPr>
          <a:lstStyle/>
          <a:p>
            <a:r>
              <a:rPr lang="en-US" dirty="0"/>
              <a:t>Deleting information about an existing user in the application:</a:t>
            </a:r>
          </a:p>
          <a:p>
            <a:endParaRPr lang="en-US" dirty="0"/>
          </a:p>
        </p:txBody>
      </p:sp>
    </p:spTree>
    <p:extLst>
      <p:ext uri="{BB962C8B-B14F-4D97-AF65-F5344CB8AC3E}">
        <p14:creationId xmlns:p14="http://schemas.microsoft.com/office/powerpoint/2010/main" val="3139879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19727" y="152400"/>
            <a:ext cx="4224273" cy="1754326"/>
          </a:xfrm>
          <a:prstGeom prst="rect">
            <a:avLst/>
          </a:prstGeom>
        </p:spPr>
        <p:txBody>
          <a:bodyPr wrap="square">
            <a:spAutoFit/>
          </a:bodyPr>
          <a:lstStyle/>
          <a:p>
            <a:r>
              <a:rPr lang="en-US" dirty="0">
                <a:hlinkClick r:id="rId2"/>
              </a:rPr>
              <a:t>https://github.com/toddmotto/public-apis</a:t>
            </a:r>
            <a:r>
              <a:rPr lang="en-US" dirty="0"/>
              <a:t> and</a:t>
            </a:r>
          </a:p>
          <a:p>
            <a:r>
              <a:rPr lang="en-US" dirty="0">
                <a:hlinkClick r:id="rId3"/>
              </a:rPr>
              <a:t>https://apigee.com/providers</a:t>
            </a:r>
            <a:r>
              <a:rPr lang="en-US" dirty="0"/>
              <a:t> provide a large set of useful APIs</a:t>
            </a:r>
          </a:p>
          <a:p>
            <a:endParaRPr lang="en-US" dirty="0"/>
          </a:p>
          <a:p>
            <a:endParaRPr lang="en-US"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2244" b="15801"/>
          <a:stretch/>
        </p:blipFill>
        <p:spPr bwMode="auto">
          <a:xfrm>
            <a:off x="5486400" y="1455617"/>
            <a:ext cx="3276807" cy="5321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551765"/>
            <a:ext cx="5129930" cy="5632311"/>
          </a:xfrm>
          <a:prstGeom prst="rect">
            <a:avLst/>
          </a:prstGeom>
          <a:noFill/>
        </p:spPr>
        <p:txBody>
          <a:bodyPr wrap="none" rtlCol="0">
            <a:spAutoFit/>
          </a:bodyPr>
          <a:lstStyle/>
          <a:p>
            <a:pPr algn="l"/>
            <a:r>
              <a:rPr lang="en-US" sz="3000" dirty="0">
                <a:latin typeface="News706 BT"/>
                <a:cs typeface="News706 BT"/>
              </a:rPr>
              <a:t>Examples of API’s:</a:t>
            </a:r>
          </a:p>
          <a:p>
            <a:pPr algn="l"/>
            <a:endParaRPr lang="en-US" sz="3000" dirty="0">
              <a:latin typeface="News706 BT"/>
              <a:cs typeface="News706 BT"/>
            </a:endParaRPr>
          </a:p>
          <a:p>
            <a:pPr marL="457200" indent="-457200" algn="l">
              <a:buFont typeface="Arial"/>
              <a:buChar char="•"/>
            </a:pPr>
            <a:r>
              <a:rPr lang="en-US" sz="3000" dirty="0">
                <a:latin typeface="News706 BT"/>
                <a:cs typeface="News706 BT"/>
              </a:rPr>
              <a:t>Amazon (price data)</a:t>
            </a:r>
          </a:p>
          <a:p>
            <a:pPr marL="457200" indent="-457200" algn="l">
              <a:buFont typeface="Arial"/>
              <a:buChar char="•"/>
            </a:pPr>
            <a:r>
              <a:rPr lang="en-US" sz="3000" dirty="0">
                <a:latin typeface="News706 BT"/>
                <a:cs typeface="News706 BT"/>
              </a:rPr>
              <a:t>Twitter (tweets)</a:t>
            </a:r>
          </a:p>
          <a:p>
            <a:pPr marL="457200" indent="-457200" algn="l">
              <a:buFont typeface="Arial"/>
              <a:buChar char="•"/>
            </a:pPr>
            <a:r>
              <a:rPr lang="en-US" sz="3000" dirty="0">
                <a:latin typeface="News706 BT"/>
                <a:cs typeface="News706 BT"/>
              </a:rPr>
              <a:t>Facebook (social network)</a:t>
            </a:r>
          </a:p>
          <a:p>
            <a:pPr marL="457200" indent="-457200" algn="l">
              <a:buFont typeface="Arial"/>
              <a:buChar char="•"/>
            </a:pPr>
            <a:r>
              <a:rPr lang="en-NZ" sz="3000" dirty="0">
                <a:latin typeface="News706 BT"/>
                <a:cs typeface="News706 BT"/>
              </a:rPr>
              <a:t>New York Times</a:t>
            </a:r>
          </a:p>
          <a:p>
            <a:pPr marL="457200" indent="-457200" algn="l">
              <a:buFont typeface="Arial"/>
              <a:buChar char="•"/>
            </a:pPr>
            <a:r>
              <a:rPr lang="en-NZ" sz="3000" dirty="0">
                <a:latin typeface="News706 BT"/>
                <a:cs typeface="News706 BT"/>
              </a:rPr>
              <a:t>Wikipedia</a:t>
            </a:r>
            <a:endParaRPr lang="en-US" sz="3000" dirty="0">
              <a:latin typeface="News706 BT"/>
              <a:cs typeface="News706 BT"/>
            </a:endParaRPr>
          </a:p>
          <a:p>
            <a:pPr marL="457200" indent="-457200" algn="l">
              <a:buFont typeface="Arial"/>
              <a:buChar char="•"/>
            </a:pPr>
            <a:r>
              <a:rPr lang="en-NZ" sz="3000" dirty="0">
                <a:latin typeface="News706 BT"/>
                <a:cs typeface="News706 BT"/>
              </a:rPr>
              <a:t>National governments</a:t>
            </a:r>
          </a:p>
          <a:p>
            <a:pPr marL="914400" lvl="1" indent="-457200">
              <a:buFont typeface="Arial"/>
              <a:buChar char="•"/>
            </a:pPr>
            <a:r>
              <a:rPr lang="en-NZ" sz="3000" dirty="0">
                <a:latin typeface="News706 BT"/>
                <a:cs typeface="News706 BT"/>
              </a:rPr>
              <a:t>US</a:t>
            </a:r>
          </a:p>
          <a:p>
            <a:pPr marL="914400" lvl="1" indent="-457200">
              <a:buFont typeface="Arial"/>
              <a:buChar char="•"/>
            </a:pPr>
            <a:r>
              <a:rPr lang="en-NZ" sz="3000" dirty="0">
                <a:latin typeface="News706 BT"/>
                <a:cs typeface="News706 BT"/>
              </a:rPr>
              <a:t>NZ</a:t>
            </a:r>
            <a:endParaRPr lang="en-US" sz="3000" dirty="0">
              <a:latin typeface="News706 BT"/>
              <a:cs typeface="News706 BT"/>
            </a:endParaRPr>
          </a:p>
          <a:p>
            <a:pPr marL="457200" indent="-457200" algn="l">
              <a:buFont typeface="Arial"/>
              <a:buChar char="•"/>
            </a:pPr>
            <a:endParaRPr lang="en-US" sz="3000" dirty="0">
              <a:latin typeface="News706 BT"/>
              <a:cs typeface="News706 BT"/>
            </a:endParaRPr>
          </a:p>
          <a:p>
            <a:pPr marL="457200" indent="-457200" algn="l">
              <a:buFont typeface="Arial"/>
              <a:buChar char="•"/>
            </a:pPr>
            <a:endParaRPr lang="en-US" sz="3000" dirty="0">
              <a:latin typeface="News706 BT"/>
              <a:cs typeface="News706 BT"/>
            </a:endParaRPr>
          </a:p>
        </p:txBody>
      </p:sp>
    </p:spTree>
    <p:extLst>
      <p:ext uri="{BB962C8B-B14F-4D97-AF65-F5344CB8AC3E}">
        <p14:creationId xmlns:p14="http://schemas.microsoft.com/office/powerpoint/2010/main" val="180043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5267960" cy="1020762"/>
          </a:xfrm>
        </p:spPr>
        <p:txBody>
          <a:bodyPr>
            <a:noAutofit/>
          </a:bodyPr>
          <a:lstStyle/>
          <a:p>
            <a:r>
              <a:rPr lang="en-NZ" sz="3600" dirty="0"/>
              <a:t>The web as a data source</a:t>
            </a:r>
            <a:endParaRPr lang="en-US" sz="3600" dirty="0"/>
          </a:p>
        </p:txBody>
      </p:sp>
      <p:sp>
        <p:nvSpPr>
          <p:cNvPr id="3" name="Content Placeholder 2"/>
          <p:cNvSpPr>
            <a:spLocks noGrp="1"/>
          </p:cNvSpPr>
          <p:nvPr>
            <p:ph idx="1"/>
          </p:nvPr>
        </p:nvSpPr>
        <p:spPr>
          <a:xfrm>
            <a:off x="0" y="1295400"/>
            <a:ext cx="8839200" cy="3545840"/>
          </a:xfrm>
        </p:spPr>
        <p:txBody>
          <a:bodyPr>
            <a:normAutofit fontScale="55000" lnSpcReduction="20000"/>
          </a:bodyPr>
          <a:lstStyle/>
          <a:p>
            <a:r>
              <a:rPr lang="en-US" dirty="0"/>
              <a:t>The Internet is a huge store of the world's information - be it text, media or data in any other format. Every web page displays data in one form or another</a:t>
            </a:r>
          </a:p>
          <a:p>
            <a:r>
              <a:rPr lang="en-US" dirty="0"/>
              <a:t>Often most of this data is not easily accessible at scale (it is unstructured, scatter…)</a:t>
            </a:r>
          </a:p>
          <a:p>
            <a:r>
              <a:rPr lang="en-US" kern="0" dirty="0">
                <a:latin typeface="+mj-lt"/>
              </a:rPr>
              <a:t>The question is whether or not the author of the data makes it easy for us to grab it</a:t>
            </a:r>
          </a:p>
          <a:p>
            <a:pPr lvl="1"/>
            <a:r>
              <a:rPr lang="en-NZ" kern="0" dirty="0">
                <a:latin typeface="+mj-lt"/>
              </a:rPr>
              <a:t>If it does, they will offer an </a:t>
            </a:r>
            <a:r>
              <a:rPr lang="en-NZ" dirty="0"/>
              <a:t>API or language specific wrapper libraries to access the data</a:t>
            </a:r>
            <a:endParaRPr lang="en-US" dirty="0"/>
          </a:p>
          <a:p>
            <a:pPr lvl="1"/>
            <a:r>
              <a:rPr lang="en-NZ" kern="0" dirty="0">
                <a:latin typeface="+mj-lt"/>
              </a:rPr>
              <a:t>If not, you need to do </a:t>
            </a:r>
            <a:r>
              <a:rPr lang="en-NZ" dirty="0">
                <a:latin typeface="+mj-lt"/>
              </a:rPr>
              <a:t>Web scrapping</a:t>
            </a:r>
          </a:p>
          <a:p>
            <a:pPr lvl="2"/>
            <a:r>
              <a:rPr lang="en-NZ" dirty="0">
                <a:latin typeface="News706 BT"/>
              </a:rPr>
              <a:t>Basically, automatically generating HTTP requests</a:t>
            </a:r>
          </a:p>
          <a:p>
            <a:pPr lvl="2"/>
            <a:r>
              <a:rPr lang="en-US" dirty="0">
                <a:latin typeface="News706 BT"/>
                <a:cs typeface="News706 BT"/>
              </a:rPr>
              <a:t>Parse the HTTP response and try to capture patterns (</a:t>
            </a:r>
            <a:r>
              <a:rPr lang="en-NZ" dirty="0">
                <a:latin typeface="News706 BT"/>
              </a:rPr>
              <a:t>Regex?</a:t>
            </a:r>
            <a:r>
              <a:rPr lang="en-US" dirty="0">
                <a:latin typeface="News706 BT"/>
                <a:cs typeface="News706 BT"/>
              </a:rPr>
              <a:t>)</a:t>
            </a:r>
          </a:p>
          <a:p>
            <a:pPr lvl="2"/>
            <a:r>
              <a:rPr lang="en-US" dirty="0">
                <a:latin typeface="News706 BT"/>
                <a:cs typeface="News706 BT"/>
              </a:rPr>
              <a:t>Store the capture patterns (data) into a machine learning algorithm amenable form</a:t>
            </a:r>
          </a:p>
          <a:p>
            <a:r>
              <a:rPr lang="en-NZ" kern="0" dirty="0"/>
              <a:t>Then, machine learning algorithms can leverage the obtained data into useful knowledge/information</a:t>
            </a:r>
          </a:p>
          <a:p>
            <a:r>
              <a:rPr lang="en-US" dirty="0"/>
              <a:t>Data is all over the web, for anyone with the right skill to take advantage of it</a:t>
            </a:r>
            <a:endParaRPr lang="en-US" kern="0" dirty="0"/>
          </a:p>
        </p:txBody>
      </p:sp>
      <p:pic>
        <p:nvPicPr>
          <p:cNvPr id="5" name="Picture 4"/>
          <p:cNvPicPr>
            <a:picLocks noChangeAspect="1"/>
          </p:cNvPicPr>
          <p:nvPr/>
        </p:nvPicPr>
        <p:blipFill>
          <a:blip r:embed="rId2"/>
          <a:stretch>
            <a:fillRect/>
          </a:stretch>
        </p:blipFill>
        <p:spPr>
          <a:xfrm>
            <a:off x="5943600" y="137160"/>
            <a:ext cx="3164840" cy="1008190"/>
          </a:xfrm>
          <a:prstGeom prst="rect">
            <a:avLst/>
          </a:prstGeom>
        </p:spPr>
      </p:pic>
      <p:pic>
        <p:nvPicPr>
          <p:cNvPr id="11" name="Picture 10"/>
          <p:cNvPicPr>
            <a:picLocks noChangeAspect="1"/>
          </p:cNvPicPr>
          <p:nvPr/>
        </p:nvPicPr>
        <p:blipFill rotWithShape="1">
          <a:blip r:embed="rId3"/>
          <a:srcRect l="1303" t="2203" r="1303" b="2203"/>
          <a:stretch/>
        </p:blipFill>
        <p:spPr>
          <a:xfrm>
            <a:off x="304800" y="4238897"/>
            <a:ext cx="5425440" cy="2583543"/>
          </a:xfrm>
          <a:prstGeom prst="rect">
            <a:avLst/>
          </a:prstGeom>
        </p:spPr>
      </p:pic>
      <p:pic>
        <p:nvPicPr>
          <p:cNvPr id="12" name="Picture 11"/>
          <p:cNvPicPr>
            <a:picLocks noChangeAspect="1"/>
          </p:cNvPicPr>
          <p:nvPr/>
        </p:nvPicPr>
        <p:blipFill rotWithShape="1">
          <a:blip r:embed="rId4"/>
          <a:srcRect b="8574"/>
          <a:stretch/>
        </p:blipFill>
        <p:spPr>
          <a:xfrm>
            <a:off x="5645994" y="4249057"/>
            <a:ext cx="3498006" cy="2390503"/>
          </a:xfrm>
          <a:prstGeom prst="rect">
            <a:avLst/>
          </a:prstGeom>
        </p:spPr>
      </p:pic>
    </p:spTree>
    <p:extLst>
      <p:ext uri="{BB962C8B-B14F-4D97-AF65-F5344CB8AC3E}">
        <p14:creationId xmlns:p14="http://schemas.microsoft.com/office/powerpoint/2010/main" val="27620522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NZ" dirty="0"/>
          </a:p>
        </p:txBody>
      </p:sp>
      <p:sp>
        <p:nvSpPr>
          <p:cNvPr id="3" name="Content Placeholder 2"/>
          <p:cNvSpPr>
            <a:spLocks noGrp="1"/>
          </p:cNvSpPr>
          <p:nvPr>
            <p:ph idx="1"/>
          </p:nvPr>
        </p:nvSpPr>
        <p:spPr/>
        <p:txBody>
          <a:bodyPr>
            <a:normAutofit/>
          </a:bodyPr>
          <a:lstStyle/>
          <a:p>
            <a:r>
              <a:rPr lang="en-NZ" sz="1400" dirty="0">
                <a:hlinkClick r:id="rId2"/>
              </a:rPr>
              <a:t>https://</a:t>
            </a:r>
            <a:r>
              <a:rPr lang="en-NZ" sz="1400" dirty="0" smtClean="0">
                <a:hlinkClick r:id="rId2"/>
              </a:rPr>
              <a:t>www.ntu.edu.sg/home/ehchua/programming/webprogramming/http_basics.html</a:t>
            </a:r>
            <a:endParaRPr lang="en-NZ" sz="1400" dirty="0" smtClean="0"/>
          </a:p>
          <a:p>
            <a:endParaRPr lang="en-NZ" sz="1400" dirty="0"/>
          </a:p>
        </p:txBody>
      </p:sp>
    </p:spTree>
    <p:extLst>
      <p:ext uri="{BB962C8B-B14F-4D97-AF65-F5344CB8AC3E}">
        <p14:creationId xmlns:p14="http://schemas.microsoft.com/office/powerpoint/2010/main" val="1634552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21540000" flipH="1">
            <a:off x="4304446" y="1905316"/>
            <a:ext cx="76200" cy="459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03616" y="1739348"/>
            <a:ext cx="4935184" cy="369332"/>
          </a:xfrm>
          <a:prstGeom prst="rect">
            <a:avLst/>
          </a:prstGeom>
          <a:noFill/>
        </p:spPr>
        <p:txBody>
          <a:bodyPr wrap="square" rtlCol="0">
            <a:spAutoFit/>
          </a:bodyPr>
          <a:lstStyle/>
          <a:p>
            <a:r>
              <a:rPr lang="en-US" dirty="0"/>
              <a:t>Web Scraping/HTML Parsing</a:t>
            </a:r>
          </a:p>
        </p:txBody>
      </p:sp>
      <p:sp>
        <p:nvSpPr>
          <p:cNvPr id="3" name="TextBox 2"/>
          <p:cNvSpPr txBox="1"/>
          <p:nvPr/>
        </p:nvSpPr>
        <p:spPr>
          <a:xfrm>
            <a:off x="489219" y="2287578"/>
            <a:ext cx="3795272" cy="2015936"/>
          </a:xfrm>
          <a:prstGeom prst="rect">
            <a:avLst/>
          </a:prstGeom>
          <a:noFill/>
        </p:spPr>
        <p:txBody>
          <a:bodyPr wrap="square" rtlCol="0">
            <a:spAutoFit/>
          </a:bodyPr>
          <a:lstStyle/>
          <a:p>
            <a:r>
              <a:rPr lang="en-US" sz="2500" dirty="0"/>
              <a:t>Use HTTP requests and parse returned HTTP responses (HTML, </a:t>
            </a:r>
            <a:r>
              <a:rPr lang="en-US" sz="2500" dirty="0" err="1"/>
              <a:t>XML,etc</a:t>
            </a:r>
            <a:r>
              <a:rPr lang="en-US" sz="2500" dirty="0"/>
              <a:t>) to scrape relevant information</a:t>
            </a:r>
          </a:p>
        </p:txBody>
      </p:sp>
      <p:sp>
        <p:nvSpPr>
          <p:cNvPr id="8" name="TextBox 7"/>
          <p:cNvSpPr txBox="1"/>
          <p:nvPr/>
        </p:nvSpPr>
        <p:spPr>
          <a:xfrm>
            <a:off x="4975553" y="2108793"/>
            <a:ext cx="3795272"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a:cs typeface="News706 BT"/>
              </a:rPr>
              <a:t>The data source eases our access to the data through a well documented protocol</a:t>
            </a:r>
          </a:p>
          <a:p>
            <a:pPr marL="342900" indent="-342900">
              <a:buFont typeface="Arial" panose="020B0604020202020204" pitchFamily="34" charset="0"/>
              <a:buChar char="•"/>
            </a:pPr>
            <a:r>
              <a:rPr lang="en-US" sz="1600" dirty="0"/>
              <a:t>Makes the call for us (the author is “allowing us” to access the data and has created a logical interface to serve the data to us)</a:t>
            </a:r>
          </a:p>
        </p:txBody>
      </p:sp>
      <p:sp>
        <p:nvSpPr>
          <p:cNvPr id="6" name="TextBox 5"/>
          <p:cNvSpPr txBox="1"/>
          <p:nvPr/>
        </p:nvSpPr>
        <p:spPr>
          <a:xfrm>
            <a:off x="5189950" y="1511353"/>
            <a:ext cx="4009608" cy="646331"/>
          </a:xfrm>
          <a:prstGeom prst="rect">
            <a:avLst/>
          </a:prstGeom>
          <a:noFill/>
        </p:spPr>
        <p:txBody>
          <a:bodyPr wrap="square" rtlCol="0">
            <a:spAutoFit/>
          </a:bodyPr>
          <a:lstStyle/>
          <a:p>
            <a:pPr algn="ctr"/>
            <a:r>
              <a:rPr lang="en-US" dirty="0"/>
              <a:t>(application programming interface)</a:t>
            </a:r>
          </a:p>
          <a:p>
            <a:pPr algn="ctr"/>
            <a:endParaRPr lang="en-US" dirty="0"/>
          </a:p>
        </p:txBody>
      </p:sp>
      <p:sp>
        <p:nvSpPr>
          <p:cNvPr id="9" name="Title 1"/>
          <p:cNvSpPr>
            <a:spLocks noGrp="1"/>
          </p:cNvSpPr>
          <p:nvPr>
            <p:ph type="title"/>
          </p:nvPr>
        </p:nvSpPr>
        <p:spPr>
          <a:xfrm>
            <a:off x="479059" y="816593"/>
            <a:ext cx="8131542" cy="1020762"/>
          </a:xfrm>
        </p:spPr>
        <p:txBody>
          <a:bodyPr>
            <a:normAutofit/>
          </a:bodyPr>
          <a:lstStyle/>
          <a:p>
            <a:pPr algn="l"/>
            <a:r>
              <a:rPr lang="en-NZ" sz="4000" dirty="0"/>
              <a:t>Web scraping      </a:t>
            </a:r>
            <a:r>
              <a:rPr lang="en-NZ" sz="4000" dirty="0" err="1"/>
              <a:t>vs</a:t>
            </a:r>
            <a:r>
              <a:rPr lang="en-NZ" sz="4000" dirty="0"/>
              <a:t>                            API</a:t>
            </a:r>
            <a:endParaRPr lang="en-US" dirty="0"/>
          </a:p>
        </p:txBody>
      </p:sp>
      <p:sp>
        <p:nvSpPr>
          <p:cNvPr id="10" name="Title 1"/>
          <p:cNvSpPr txBox="1">
            <a:spLocks/>
          </p:cNvSpPr>
          <p:nvPr/>
        </p:nvSpPr>
        <p:spPr>
          <a:xfrm>
            <a:off x="479059" y="8587"/>
            <a:ext cx="8382000" cy="1020762"/>
          </a:xfrm>
          <a:prstGeom prst="rect">
            <a:avLst/>
          </a:prstGeom>
        </p:spPr>
        <p:txBody>
          <a:bodyPr vert="horz" lIns="65828" tIns="32914" rIns="65828" bIns="32914" rtlCol="0" anchor="ctr">
            <a:normAutofit/>
          </a:bodyPr>
          <a:lstStyle>
            <a:lvl1pPr algn="ctr" defTabSz="914400" rtl="0" eaLnBrk="1" latinLnBrk="0" hangingPunct="1">
              <a:lnSpc>
                <a:spcPct val="70000"/>
              </a:lnSpc>
              <a:spcBef>
                <a:spcPct val="0"/>
              </a:spcBef>
              <a:buNone/>
              <a:defRPr sz="8800" b="1" kern="1200" cap="all" spc="-200">
                <a:solidFill>
                  <a:schemeClr val="tx1"/>
                </a:solidFill>
                <a:latin typeface="+mj-lt"/>
                <a:ea typeface="+mj-ea"/>
                <a:cs typeface="+mj-cs"/>
              </a:defRPr>
            </a:lvl1pPr>
          </a:lstStyle>
          <a:p>
            <a:r>
              <a:rPr lang="en-NZ" sz="3200" b="0" dirty="0"/>
              <a:t>2 ways of capturing data from the Internet</a:t>
            </a:r>
            <a:endParaRPr lang="en-US" sz="3200" b="0" dirty="0"/>
          </a:p>
        </p:txBody>
      </p:sp>
      <p:pic>
        <p:nvPicPr>
          <p:cNvPr id="11" name="Picture 4" descr="http://prowebscraping.com/wp-content/uploads/2015/10/web-scraping-vs-web-crawlin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599" r="1601"/>
          <a:stretch/>
        </p:blipFill>
        <p:spPr bwMode="auto">
          <a:xfrm>
            <a:off x="1295400" y="4455576"/>
            <a:ext cx="1616746" cy="23191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helpcentral.componentone.com/nethelp/c1webapi/images/WebAPI_Header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805" y="4114800"/>
            <a:ext cx="376026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778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077" y="2107206"/>
            <a:ext cx="6605334" cy="369332"/>
          </a:xfrm>
          <a:prstGeom prst="rect">
            <a:avLst/>
          </a:prstGeom>
          <a:noFill/>
        </p:spPr>
        <p:txBody>
          <a:bodyPr wrap="none" rtlCol="0">
            <a:spAutoFit/>
          </a:bodyPr>
          <a:lstStyle/>
          <a:p>
            <a:r>
              <a:rPr lang="en-US" dirty="0"/>
              <a:t>API                                                       vs.                                  API wrapper</a:t>
            </a:r>
          </a:p>
        </p:txBody>
      </p:sp>
      <p:sp>
        <p:nvSpPr>
          <p:cNvPr id="3" name="TextBox 2"/>
          <p:cNvSpPr txBox="1"/>
          <p:nvPr/>
        </p:nvSpPr>
        <p:spPr>
          <a:xfrm>
            <a:off x="351798" y="3130826"/>
            <a:ext cx="3795272" cy="2400657"/>
          </a:xfrm>
          <a:prstGeom prst="rect">
            <a:avLst/>
          </a:prstGeom>
          <a:noFill/>
        </p:spPr>
        <p:txBody>
          <a:bodyPr wrap="square" rtlCol="0">
            <a:spAutoFit/>
          </a:bodyPr>
          <a:lstStyle/>
          <a:p>
            <a:r>
              <a:rPr lang="en-US" sz="2500" dirty="0"/>
              <a:t>Use HTTP requests to obtain usually well structured data in return. May still be a bit confusing how to call the right end point (URL)</a:t>
            </a:r>
          </a:p>
        </p:txBody>
      </p:sp>
      <p:sp>
        <p:nvSpPr>
          <p:cNvPr id="8" name="TextBox 7"/>
          <p:cNvSpPr txBox="1"/>
          <p:nvPr/>
        </p:nvSpPr>
        <p:spPr>
          <a:xfrm>
            <a:off x="5120128" y="3031435"/>
            <a:ext cx="3795272" cy="2785378"/>
          </a:xfrm>
          <a:prstGeom prst="rect">
            <a:avLst/>
          </a:prstGeom>
          <a:noFill/>
        </p:spPr>
        <p:txBody>
          <a:bodyPr wrap="square" rtlCol="0">
            <a:spAutoFit/>
          </a:bodyPr>
          <a:lstStyle/>
          <a:p>
            <a:r>
              <a:rPr lang="en-US" sz="2500" dirty="0"/>
              <a:t>Wraps the API functionality within a library for a specific programming language (i.e. gives us programming language specific functions to access the data)</a:t>
            </a:r>
          </a:p>
        </p:txBody>
      </p:sp>
      <p:sp>
        <p:nvSpPr>
          <p:cNvPr id="6" name="TextBox 5"/>
          <p:cNvSpPr txBox="1"/>
          <p:nvPr/>
        </p:nvSpPr>
        <p:spPr>
          <a:xfrm>
            <a:off x="5307471" y="5886338"/>
            <a:ext cx="3607929" cy="253916"/>
          </a:xfrm>
          <a:prstGeom prst="rect">
            <a:avLst/>
          </a:prstGeom>
          <a:noFill/>
        </p:spPr>
        <p:txBody>
          <a:bodyPr wrap="square" rtlCol="0">
            <a:spAutoFit/>
          </a:bodyPr>
          <a:lstStyle/>
          <a:p>
            <a:r>
              <a:rPr lang="en-US" sz="1050" dirty="0"/>
              <a:t>http://</a:t>
            </a:r>
            <a:r>
              <a:rPr lang="en-US" sz="1050" dirty="0" err="1"/>
              <a:t>www.pythonforbeginners.com</a:t>
            </a:r>
            <a:r>
              <a:rPr lang="en-US" sz="1050" dirty="0"/>
              <a:t>/</a:t>
            </a:r>
            <a:r>
              <a:rPr lang="en-US" sz="1050" dirty="0" err="1"/>
              <a:t>api</a:t>
            </a:r>
            <a:r>
              <a:rPr lang="en-US" sz="1050" dirty="0"/>
              <a:t>/list-of-python-</a:t>
            </a:r>
            <a:r>
              <a:rPr lang="en-US" sz="1050" dirty="0" err="1"/>
              <a:t>apis</a:t>
            </a:r>
            <a:endParaRPr lang="en-US" sz="1050" dirty="0"/>
          </a:p>
        </p:txBody>
      </p:sp>
      <p:sp>
        <p:nvSpPr>
          <p:cNvPr id="9" name="Title 1"/>
          <p:cNvSpPr>
            <a:spLocks noGrp="1"/>
          </p:cNvSpPr>
          <p:nvPr>
            <p:ph type="title"/>
          </p:nvPr>
        </p:nvSpPr>
        <p:spPr>
          <a:xfrm>
            <a:off x="479058" y="304800"/>
            <a:ext cx="8131542" cy="1020762"/>
          </a:xfrm>
        </p:spPr>
        <p:txBody>
          <a:bodyPr>
            <a:normAutofit/>
          </a:bodyPr>
          <a:lstStyle/>
          <a:p>
            <a:pPr algn="l"/>
            <a:r>
              <a:rPr lang="en-NZ" sz="4000" dirty="0"/>
              <a:t>API                                   AND       API </a:t>
            </a:r>
            <a:r>
              <a:rPr lang="en-NZ" sz="4000" dirty="0" err="1"/>
              <a:t>wRAPPER</a:t>
            </a:r>
            <a:endParaRPr lang="en-US" dirty="0"/>
          </a:p>
        </p:txBody>
      </p:sp>
      <p:sp>
        <p:nvSpPr>
          <p:cNvPr id="4" name="Rectangle 3">
            <a:extLst>
              <a:ext uri="{FF2B5EF4-FFF2-40B4-BE49-F238E27FC236}">
                <a16:creationId xmlns:a16="http://schemas.microsoft.com/office/drawing/2014/main" id="{7505B400-07C1-4D05-B80E-588C14F5012C}"/>
              </a:ext>
            </a:extLst>
          </p:cNvPr>
          <p:cNvSpPr/>
          <p:nvPr/>
        </p:nvSpPr>
        <p:spPr>
          <a:xfrm>
            <a:off x="5149031" y="6242835"/>
            <a:ext cx="4572000" cy="276999"/>
          </a:xfrm>
          <a:prstGeom prst="rect">
            <a:avLst/>
          </a:prstGeom>
        </p:spPr>
        <p:txBody>
          <a:bodyPr>
            <a:spAutoFit/>
          </a:bodyPr>
          <a:lstStyle/>
          <a:p>
            <a:r>
              <a:rPr lang="en-NZ" sz="1200" dirty="0"/>
              <a:t>https://github.com/realpython/list-of-python-api-wrappers</a:t>
            </a:r>
          </a:p>
        </p:txBody>
      </p:sp>
    </p:spTree>
    <p:extLst>
      <p:ext uri="{BB962C8B-B14F-4D97-AF65-F5344CB8AC3E}">
        <p14:creationId xmlns:p14="http://schemas.microsoft.com/office/powerpoint/2010/main" val="17697846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NZ" dirty="0"/>
              <a:t>Some preliminaries: HTTP refresher</a:t>
            </a:r>
            <a:endParaRPr lang="en-US" dirty="0"/>
          </a:p>
        </p:txBody>
      </p:sp>
      <p:sp>
        <p:nvSpPr>
          <p:cNvPr id="3" name="Content Placeholder 2"/>
          <p:cNvSpPr>
            <a:spLocks noGrp="1"/>
          </p:cNvSpPr>
          <p:nvPr>
            <p:ph idx="1"/>
          </p:nvPr>
        </p:nvSpPr>
        <p:spPr>
          <a:xfrm>
            <a:off x="-36990" y="878504"/>
            <a:ext cx="9333390" cy="1906517"/>
          </a:xfrm>
        </p:spPr>
        <p:txBody>
          <a:bodyPr>
            <a:noAutofit/>
          </a:bodyPr>
          <a:lstStyle/>
          <a:p>
            <a:r>
              <a:rPr lang="en-US" sz="1750" dirty="0"/>
              <a:t>In order to exploit the functionality of web APIs, you need to be familiar </a:t>
            </a:r>
            <a:r>
              <a:rPr lang="en-US" sz="1750" dirty="0" smtClean="0"/>
              <a:t>with the </a:t>
            </a:r>
            <a:r>
              <a:rPr lang="en-US" sz="1750" dirty="0"/>
              <a:t>HTTP protocol</a:t>
            </a:r>
          </a:p>
          <a:p>
            <a:r>
              <a:rPr lang="en-US" sz="1750" dirty="0"/>
              <a:t>Hypertext Transfer Protocol (HTTP) is an application-layer protocol for transmitting hypermedia documents, such as HTML, or data (i.e. JSON, XML,…) </a:t>
            </a:r>
          </a:p>
          <a:p>
            <a:r>
              <a:rPr lang="en-US" sz="1750" dirty="0"/>
              <a:t>HTTP follows a classical client-server model, with a client opening a connection to make a request, then waiting until it receives a response</a:t>
            </a:r>
          </a:p>
          <a:p>
            <a:r>
              <a:rPr lang="en-US" sz="1750" dirty="0"/>
              <a:t>Technology behind how web browsers operate</a:t>
            </a:r>
          </a:p>
          <a:p>
            <a:endParaRPr lang="en-US" sz="1750" dirty="0"/>
          </a:p>
        </p:txBody>
      </p:sp>
      <p:sp>
        <p:nvSpPr>
          <p:cNvPr id="5" name="Content Placeholder 2"/>
          <p:cNvSpPr txBox="1">
            <a:spLocks/>
          </p:cNvSpPr>
          <p:nvPr/>
        </p:nvSpPr>
        <p:spPr>
          <a:xfrm>
            <a:off x="69637" y="2726425"/>
            <a:ext cx="5010361" cy="154153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p:txBody>
      </p:sp>
      <p:pic>
        <p:nvPicPr>
          <p:cNvPr id="7" name="Picture 2" descr="http://www.indes.com/files/producten/images/257/embosip_stru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7" y="3323497"/>
            <a:ext cx="2945123" cy="315350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630" y="3082368"/>
            <a:ext cx="6092951" cy="3775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52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7543800" cy="550998"/>
          </a:xfrm>
        </p:spPr>
        <p:txBody>
          <a:bodyPr>
            <a:normAutofit fontScale="90000"/>
          </a:bodyPr>
          <a:lstStyle/>
          <a:p>
            <a:r>
              <a:rPr lang="en-NZ" dirty="0"/>
              <a:t>HTTP Client Request</a:t>
            </a:r>
            <a:endParaRPr lang="en-US" dirty="0"/>
          </a:p>
        </p:txBody>
      </p:sp>
      <p:sp>
        <p:nvSpPr>
          <p:cNvPr id="3" name="AutoShape 2" descr="https://www.ntu.edu.sg/home/ehchua/programming/webprogramming/images/HTTP_Request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s://www.ntu.edu.sg/home/ehchua/programming/webprogramming/images/HTTP_RequestMessageExampl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www.ntu.edu.sg/home/ehchua/programming/webprogramming/images/HTTP_RequestMessageExampl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1100" t="2933" r="1475" b="2473"/>
          <a:stretch/>
        </p:blipFill>
        <p:spPr bwMode="auto">
          <a:xfrm>
            <a:off x="784225" y="4171950"/>
            <a:ext cx="815340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0" y="558935"/>
            <a:ext cx="9144000" cy="2870065"/>
          </a:xfrm>
        </p:spPr>
        <p:txBody>
          <a:bodyPr>
            <a:normAutofit fontScale="47500" lnSpcReduction="20000"/>
          </a:bodyPr>
          <a:lstStyle/>
          <a:p>
            <a:r>
              <a:rPr lang="en-US" dirty="0"/>
              <a:t>Once the TCP connection is established, the user-agent can send the request</a:t>
            </a:r>
          </a:p>
          <a:p>
            <a:r>
              <a:rPr lang="en-US" dirty="0"/>
              <a:t>A client request consists of </a:t>
            </a:r>
            <a:r>
              <a:rPr lang="en-US" dirty="0">
                <a:solidFill>
                  <a:srgbClr val="FF0000"/>
                </a:solidFill>
              </a:rPr>
              <a:t>text directives </a:t>
            </a:r>
            <a:r>
              <a:rPr lang="en-US" dirty="0"/>
              <a:t>(not in HTTP v2), separated by CRLF (carriage return, followed by line feed) divided into 3 blocks:</a:t>
            </a:r>
          </a:p>
          <a:p>
            <a:pPr marL="0" indent="0">
              <a:buNone/>
            </a:pPr>
            <a:r>
              <a:rPr lang="en-NZ" dirty="0"/>
              <a:t>1:</a:t>
            </a:r>
            <a:endParaRPr lang="en-US" dirty="0"/>
          </a:p>
          <a:p>
            <a:pPr lvl="1"/>
            <a:r>
              <a:rPr lang="en-US" dirty="0"/>
              <a:t>An HTTP method, usually a verb like GET, POST or a noun like OPTIONS or HEAD that defines the operation the client is requesting</a:t>
            </a:r>
          </a:p>
          <a:p>
            <a:pPr lvl="1"/>
            <a:r>
              <a:rPr lang="en-US" dirty="0"/>
              <a:t>The path of the resource to fetch; the URL of the resource stripped from elements that are obvious from the context, for example without the protocol (http://), the domain (here test101.com), or the TCP port (here 80).</a:t>
            </a:r>
          </a:p>
          <a:p>
            <a:pPr lvl="1"/>
            <a:r>
              <a:rPr lang="en-US" dirty="0"/>
              <a:t>The version of the HTTP protocol.</a:t>
            </a:r>
          </a:p>
          <a:p>
            <a:pPr marL="0" indent="0">
              <a:buNone/>
            </a:pPr>
            <a:r>
              <a:rPr lang="en-US" dirty="0"/>
              <a:t>2:</a:t>
            </a:r>
          </a:p>
          <a:p>
            <a:pPr lvl="1"/>
            <a:r>
              <a:rPr lang="en-US" dirty="0"/>
              <a:t>Optional headers that convey additional information for the servers. These HTTP headers form a block which ends with an empty line.</a:t>
            </a:r>
          </a:p>
          <a:p>
            <a:pPr marL="0" indent="0">
              <a:buNone/>
            </a:pPr>
            <a:r>
              <a:rPr lang="en-US" dirty="0"/>
              <a:t>3:</a:t>
            </a:r>
          </a:p>
          <a:p>
            <a:pPr lvl="1"/>
            <a:r>
              <a:rPr lang="en-US" dirty="0"/>
              <a:t>An optional body (payload), for some methods like POST, similar to those in responses, which contain the resource sent.</a:t>
            </a:r>
          </a:p>
        </p:txBody>
      </p:sp>
      <p:cxnSp>
        <p:nvCxnSpPr>
          <p:cNvPr id="9" name="Straight Arrow Connector 8"/>
          <p:cNvCxnSpPr/>
          <p:nvPr/>
        </p:nvCxnSpPr>
        <p:spPr>
          <a:xfrm flipV="1">
            <a:off x="1066800" y="3886199"/>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86000" y="3886200"/>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3886200"/>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1" y="3677261"/>
            <a:ext cx="1524000" cy="338554"/>
          </a:xfrm>
          <a:prstGeom prst="rect">
            <a:avLst/>
          </a:prstGeom>
          <a:noFill/>
        </p:spPr>
        <p:txBody>
          <a:bodyPr wrap="square" rtlCol="0">
            <a:spAutoFit/>
          </a:bodyPr>
          <a:lstStyle/>
          <a:p>
            <a:r>
              <a:rPr lang="en-NZ" sz="1600" dirty="0"/>
              <a:t>Method</a:t>
            </a:r>
            <a:endParaRPr lang="en-US" sz="1600" dirty="0"/>
          </a:p>
        </p:txBody>
      </p:sp>
      <p:sp>
        <p:nvSpPr>
          <p:cNvPr id="16" name="TextBox 15"/>
          <p:cNvSpPr txBox="1"/>
          <p:nvPr/>
        </p:nvSpPr>
        <p:spPr>
          <a:xfrm>
            <a:off x="2019301" y="3657600"/>
            <a:ext cx="774700" cy="340918"/>
          </a:xfrm>
          <a:prstGeom prst="rect">
            <a:avLst/>
          </a:prstGeom>
          <a:noFill/>
        </p:spPr>
        <p:txBody>
          <a:bodyPr wrap="square" rtlCol="0">
            <a:spAutoFit/>
          </a:bodyPr>
          <a:lstStyle/>
          <a:p>
            <a:r>
              <a:rPr lang="en-NZ" sz="1600" dirty="0"/>
              <a:t>Path</a:t>
            </a:r>
            <a:endParaRPr lang="en-US" sz="1600" dirty="0"/>
          </a:p>
        </p:txBody>
      </p:sp>
      <p:sp>
        <p:nvSpPr>
          <p:cNvPr id="17" name="TextBox 16"/>
          <p:cNvSpPr txBox="1"/>
          <p:nvPr/>
        </p:nvSpPr>
        <p:spPr>
          <a:xfrm>
            <a:off x="3324226" y="3657600"/>
            <a:ext cx="2390774" cy="338554"/>
          </a:xfrm>
          <a:prstGeom prst="rect">
            <a:avLst/>
          </a:prstGeom>
          <a:noFill/>
        </p:spPr>
        <p:txBody>
          <a:bodyPr wrap="square" rtlCol="0">
            <a:spAutoFit/>
          </a:bodyPr>
          <a:lstStyle/>
          <a:p>
            <a:r>
              <a:rPr lang="en-NZ" sz="1600" dirty="0"/>
              <a:t>Version of the protocol</a:t>
            </a:r>
            <a:endParaRPr lang="en-US" sz="1600" dirty="0"/>
          </a:p>
        </p:txBody>
      </p:sp>
      <p:sp>
        <p:nvSpPr>
          <p:cNvPr id="6" name="TextBox 5"/>
          <p:cNvSpPr txBox="1"/>
          <p:nvPr/>
        </p:nvSpPr>
        <p:spPr>
          <a:xfrm>
            <a:off x="854987" y="4295001"/>
            <a:ext cx="592813" cy="261610"/>
          </a:xfrm>
          <a:prstGeom prst="rect">
            <a:avLst/>
          </a:prstGeom>
          <a:solidFill>
            <a:schemeClr val="bg1"/>
          </a:solidFill>
        </p:spPr>
        <p:txBody>
          <a:bodyPr wrap="square" rtlCol="0">
            <a:spAutoFit/>
          </a:bodyPr>
          <a:lstStyle/>
          <a:p>
            <a:r>
              <a:rPr lang="en-NZ" sz="1050" b="1" dirty="0">
                <a:latin typeface="Arial Black" panose="020B0A04020102020204" pitchFamily="34" charset="0"/>
              </a:rPr>
              <a:t>POST</a:t>
            </a:r>
            <a:endParaRPr lang="en-US" sz="900" b="1" dirty="0">
              <a:latin typeface="Arial Black" panose="020B0A04020102020204" pitchFamily="34" charset="0"/>
            </a:endParaRPr>
          </a:p>
        </p:txBody>
      </p:sp>
    </p:spTree>
    <p:extLst>
      <p:ext uri="{BB962C8B-B14F-4D97-AF65-F5344CB8AC3E}">
        <p14:creationId xmlns:p14="http://schemas.microsoft.com/office/powerpoint/2010/main" val="1612980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12700"/>
            <a:ext cx="7235825" cy="596900"/>
          </a:xfrm>
        </p:spPr>
        <p:txBody>
          <a:bodyPr>
            <a:normAutofit fontScale="90000"/>
          </a:bodyPr>
          <a:lstStyle/>
          <a:p>
            <a:r>
              <a:rPr lang="en-NZ" dirty="0"/>
              <a:t>HTTP Response Syntax</a:t>
            </a:r>
            <a:endParaRPr lang="en-US" dirty="0"/>
          </a:p>
        </p:txBody>
      </p:sp>
      <p:sp>
        <p:nvSpPr>
          <p:cNvPr id="3" name="AutoShape 2" descr="https://www.ntu.edu.sg/home/ehchua/programming/webprogramming/images/HTTP_Response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72" t="2564" r="1781" b="5128"/>
          <a:stretch/>
        </p:blipFill>
        <p:spPr bwMode="auto">
          <a:xfrm>
            <a:off x="838199" y="4038600"/>
            <a:ext cx="762000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155575" y="609600"/>
            <a:ext cx="8836025" cy="2870065"/>
          </a:xfrm>
        </p:spPr>
        <p:txBody>
          <a:bodyPr>
            <a:normAutofit/>
          </a:bodyPr>
          <a:lstStyle/>
          <a:p>
            <a:r>
              <a:rPr lang="en-US" sz="2000" dirty="0"/>
              <a:t>The HTTP response contains:</a:t>
            </a:r>
          </a:p>
          <a:p>
            <a:pPr marL="0" indent="0">
              <a:buNone/>
            </a:pPr>
            <a:r>
              <a:rPr lang="en-US" sz="2000" dirty="0"/>
              <a:t>1</a:t>
            </a:r>
          </a:p>
          <a:p>
            <a:pPr lvl="1"/>
            <a:r>
              <a:rPr lang="en-US" sz="1600" dirty="0"/>
              <a:t>A status code, indicating if the request has been successful, or not, and why</a:t>
            </a:r>
          </a:p>
          <a:p>
            <a:pPr lvl="1"/>
            <a:r>
              <a:rPr lang="en-US" sz="1600" dirty="0"/>
              <a:t>A status message, a non-authoritative short description of the status code</a:t>
            </a:r>
          </a:p>
          <a:p>
            <a:pPr marL="0" indent="0">
              <a:buNone/>
            </a:pPr>
            <a:r>
              <a:rPr lang="en-US" sz="2000" dirty="0"/>
              <a:t>2</a:t>
            </a:r>
          </a:p>
          <a:p>
            <a:pPr lvl="1"/>
            <a:r>
              <a:rPr lang="en-US" sz="1600" dirty="0"/>
              <a:t>HTTP headers, like those for requests</a:t>
            </a:r>
          </a:p>
          <a:p>
            <a:pPr marL="0" indent="0">
              <a:buNone/>
            </a:pPr>
            <a:r>
              <a:rPr lang="en-US" sz="2000" dirty="0"/>
              <a:t>3</a:t>
            </a:r>
          </a:p>
          <a:p>
            <a:pPr lvl="1"/>
            <a:r>
              <a:rPr lang="en-US" sz="1600" dirty="0"/>
              <a:t>Optionally, but more common for responses, a body containing the fetched resource</a:t>
            </a:r>
          </a:p>
        </p:txBody>
      </p:sp>
      <p:cxnSp>
        <p:nvCxnSpPr>
          <p:cNvPr id="7" name="Straight Arrow Connector 6"/>
          <p:cNvCxnSpPr/>
          <p:nvPr/>
        </p:nvCxnSpPr>
        <p:spPr>
          <a:xfrm flipV="1">
            <a:off x="1066800" y="3886199"/>
            <a:ext cx="0"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133600" y="3886199"/>
            <a:ext cx="428626" cy="304800"/>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62226" y="3886199"/>
            <a:ext cx="1552574" cy="304801"/>
          </a:xfrm>
          <a:prstGeom prst="straightConnector1">
            <a:avLst/>
          </a:prstGeom>
          <a:ln w="38100">
            <a:solidFill>
              <a:srgbClr val="E98D4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69554" y="3662748"/>
            <a:ext cx="1808160" cy="338554"/>
          </a:xfrm>
          <a:prstGeom prst="rect">
            <a:avLst/>
          </a:prstGeom>
          <a:noFill/>
        </p:spPr>
        <p:txBody>
          <a:bodyPr wrap="square" rtlCol="0">
            <a:spAutoFit/>
          </a:bodyPr>
          <a:lstStyle/>
          <a:p>
            <a:r>
              <a:rPr lang="en-NZ" sz="1600" dirty="0"/>
              <a:t>Status message</a:t>
            </a:r>
            <a:endParaRPr lang="en-US" sz="1600" dirty="0"/>
          </a:p>
        </p:txBody>
      </p:sp>
      <p:sp>
        <p:nvSpPr>
          <p:cNvPr id="11" name="TextBox 10"/>
          <p:cNvSpPr txBox="1"/>
          <p:nvPr/>
        </p:nvSpPr>
        <p:spPr>
          <a:xfrm>
            <a:off x="2229643" y="3596140"/>
            <a:ext cx="1378743" cy="340918"/>
          </a:xfrm>
          <a:prstGeom prst="rect">
            <a:avLst/>
          </a:prstGeom>
          <a:noFill/>
        </p:spPr>
        <p:txBody>
          <a:bodyPr wrap="square" rtlCol="0">
            <a:spAutoFit/>
          </a:bodyPr>
          <a:lstStyle/>
          <a:p>
            <a:r>
              <a:rPr lang="en-NZ" sz="1600" dirty="0"/>
              <a:t>Status Code</a:t>
            </a:r>
            <a:endParaRPr lang="en-US" sz="1600" dirty="0"/>
          </a:p>
        </p:txBody>
      </p:sp>
      <p:sp>
        <p:nvSpPr>
          <p:cNvPr id="12" name="TextBox 11"/>
          <p:cNvSpPr txBox="1"/>
          <p:nvPr/>
        </p:nvSpPr>
        <p:spPr>
          <a:xfrm>
            <a:off x="-39685" y="3597322"/>
            <a:ext cx="2390774" cy="338554"/>
          </a:xfrm>
          <a:prstGeom prst="rect">
            <a:avLst/>
          </a:prstGeom>
          <a:noFill/>
        </p:spPr>
        <p:txBody>
          <a:bodyPr wrap="square" rtlCol="0">
            <a:spAutoFit/>
          </a:bodyPr>
          <a:lstStyle/>
          <a:p>
            <a:r>
              <a:rPr lang="en-NZ" sz="1600" dirty="0"/>
              <a:t>Version of the protocol</a:t>
            </a:r>
            <a:endParaRPr lang="en-US" sz="1600" dirty="0"/>
          </a:p>
        </p:txBody>
      </p:sp>
    </p:spTree>
    <p:extLst>
      <p:ext uri="{BB962C8B-B14F-4D97-AF65-F5344CB8AC3E}">
        <p14:creationId xmlns:p14="http://schemas.microsoft.com/office/powerpoint/2010/main" val="9712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37528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2700" y="0"/>
            <a:ext cx="4391025" cy="822325"/>
          </a:xfrm>
        </p:spPr>
        <p:txBody>
          <a:bodyPr/>
          <a:lstStyle/>
          <a:p>
            <a:r>
              <a:rPr lang="en-NZ" dirty="0"/>
              <a:t>HTTP Methods</a:t>
            </a:r>
            <a:endParaRPr lang="en-US" dirty="0"/>
          </a:p>
        </p:txBody>
      </p:sp>
      <p:sp>
        <p:nvSpPr>
          <p:cNvPr id="3" name="Content Placeholder 2"/>
          <p:cNvSpPr>
            <a:spLocks noGrp="1"/>
          </p:cNvSpPr>
          <p:nvPr>
            <p:ph idx="1"/>
          </p:nvPr>
        </p:nvSpPr>
        <p:spPr>
          <a:xfrm>
            <a:off x="17780" y="899160"/>
            <a:ext cx="8991600" cy="5943600"/>
          </a:xfrm>
        </p:spPr>
        <p:txBody>
          <a:bodyPr>
            <a:noAutofit/>
          </a:bodyPr>
          <a:lstStyle/>
          <a:p>
            <a:r>
              <a:rPr lang="en-US" sz="1700" dirty="0"/>
              <a:t>HTTP defines a set of </a:t>
            </a:r>
            <a:r>
              <a:rPr lang="en-US" sz="1700" b="1" dirty="0"/>
              <a:t>request methods</a:t>
            </a:r>
            <a:r>
              <a:rPr lang="en-US" sz="1700" dirty="0"/>
              <a:t> to indicate                                                                                                                  the desired action to be performed for a given                                                                                                   resource. Although they can also be nouns, these                                                                       request methods are sometimes referred as </a:t>
            </a:r>
            <a:r>
              <a:rPr lang="en-US" sz="1700" i="1" dirty="0"/>
              <a:t>HTTP verbs</a:t>
            </a:r>
            <a:r>
              <a:rPr lang="en-US" sz="1700" dirty="0"/>
              <a:t>.</a:t>
            </a:r>
            <a:r>
              <a:rPr lang="en-US" sz="1800" dirty="0"/>
              <a:t> </a:t>
            </a:r>
          </a:p>
          <a:p>
            <a:pPr lvl="1"/>
            <a:r>
              <a:rPr lang="en-US" sz="1600" dirty="0"/>
              <a:t>GET: requests a representation of the specified resource. </a:t>
            </a:r>
          </a:p>
          <a:p>
            <a:pPr lvl="2"/>
            <a:r>
              <a:rPr lang="en-US" sz="1200" dirty="0"/>
              <a:t>Requests using GET should only retrieve data.</a:t>
            </a:r>
          </a:p>
          <a:p>
            <a:pPr lvl="1"/>
            <a:r>
              <a:rPr lang="en-US" sz="1600" dirty="0"/>
              <a:t>POST: used to submit an entity to the specified resource, often causing a change in state or side effects on the server</a:t>
            </a:r>
          </a:p>
          <a:p>
            <a:pPr lvl="1"/>
            <a:r>
              <a:rPr lang="en-US" sz="1600" dirty="0"/>
              <a:t>PUT: replaces all current representations of the target resource with the request payload.</a:t>
            </a:r>
          </a:p>
          <a:p>
            <a:pPr lvl="1"/>
            <a:r>
              <a:rPr lang="en-US" sz="1600" dirty="0"/>
              <a:t>DELETE: the client wants to delete a resource</a:t>
            </a:r>
          </a:p>
          <a:p>
            <a:pPr lvl="1"/>
            <a:r>
              <a:rPr lang="en-NZ" sz="1600" dirty="0">
                <a:solidFill>
                  <a:schemeClr val="bg1">
                    <a:lumMod val="65000"/>
                  </a:schemeClr>
                </a:solidFill>
              </a:rPr>
              <a:t>HEAD: like GET but server returns only headers</a:t>
            </a:r>
            <a:endParaRPr lang="en-US" sz="1600" dirty="0">
              <a:solidFill>
                <a:schemeClr val="bg1">
                  <a:lumMod val="65000"/>
                </a:schemeClr>
              </a:solidFill>
            </a:endParaRPr>
          </a:p>
          <a:p>
            <a:pPr lvl="1"/>
            <a:r>
              <a:rPr lang="en-NZ" sz="1600" dirty="0">
                <a:solidFill>
                  <a:schemeClr val="bg1">
                    <a:lumMod val="65000"/>
                  </a:schemeClr>
                </a:solidFill>
              </a:rPr>
              <a:t>OPTIONS: the client asks the server  about its supported capabilities</a:t>
            </a:r>
          </a:p>
          <a:p>
            <a:pPr lvl="1"/>
            <a:r>
              <a:rPr lang="en-NZ" sz="1600" dirty="0">
                <a:solidFill>
                  <a:schemeClr val="bg1">
                    <a:lumMod val="65000"/>
                  </a:schemeClr>
                </a:solidFill>
              </a:rPr>
              <a:t>TRACE: the client knows the route of its requests towards the server</a:t>
            </a:r>
          </a:p>
          <a:p>
            <a:pPr lvl="1"/>
            <a:r>
              <a:rPr lang="en-NZ" sz="1600" dirty="0">
                <a:solidFill>
                  <a:schemeClr val="bg1">
                    <a:lumMod val="65000"/>
                  </a:schemeClr>
                </a:solidFill>
              </a:rPr>
              <a:t>PATCH: </a:t>
            </a:r>
            <a:r>
              <a:rPr lang="en-US" sz="1600" dirty="0">
                <a:solidFill>
                  <a:schemeClr val="bg1">
                    <a:lumMod val="65000"/>
                  </a:schemeClr>
                </a:solidFill>
              </a:rPr>
              <a:t>used to apply partial modifications to a resource.</a:t>
            </a:r>
            <a:endParaRPr lang="en-NZ" sz="1600" dirty="0">
              <a:solidFill>
                <a:schemeClr val="bg1">
                  <a:lumMod val="65000"/>
                </a:schemeClr>
              </a:solidFill>
            </a:endParaRPr>
          </a:p>
          <a:p>
            <a:pPr lvl="1"/>
            <a:r>
              <a:rPr lang="en-NZ" sz="1600" dirty="0">
                <a:solidFill>
                  <a:schemeClr val="bg1">
                    <a:lumMod val="65000"/>
                  </a:schemeClr>
                </a:solidFill>
              </a:rPr>
              <a:t>CONNECT: </a:t>
            </a:r>
            <a:r>
              <a:rPr lang="en-US" sz="1600" dirty="0">
                <a:solidFill>
                  <a:schemeClr val="bg1">
                    <a:lumMod val="65000"/>
                  </a:schemeClr>
                </a:solidFill>
              </a:rPr>
              <a:t>establishes a tunnel to the server identified by the target resource.</a:t>
            </a:r>
            <a:endParaRPr lang="en-NZ" sz="1600" dirty="0">
              <a:solidFill>
                <a:schemeClr val="bg1">
                  <a:lumMod val="65000"/>
                </a:schemeClr>
              </a:solidFill>
            </a:endParaRPr>
          </a:p>
          <a:p>
            <a:pPr lvl="1"/>
            <a:r>
              <a:rPr lang="en-NZ" sz="1600" dirty="0">
                <a:solidFill>
                  <a:schemeClr val="bg1">
                    <a:lumMod val="65000"/>
                  </a:schemeClr>
                </a:solidFill>
              </a:rPr>
              <a:t>Extension methods: not defined in the HTTP specification</a:t>
            </a:r>
            <a:endParaRPr lang="en-US" sz="1600" dirty="0">
              <a:solidFill>
                <a:schemeClr val="bg1">
                  <a:lumMod val="65000"/>
                </a:schemeClr>
              </a:solidFill>
            </a:endParaRPr>
          </a:p>
          <a:p>
            <a:r>
              <a:rPr lang="en-US" sz="1800" dirty="0"/>
              <a:t>These http methods don't map to those actions automatically. They have to be interpreted by the web service</a:t>
            </a:r>
          </a:p>
          <a:p>
            <a:r>
              <a:rPr lang="en-US" sz="1800" dirty="0"/>
              <a:t>Not all web services are sensitive to all http methods or verbs</a:t>
            </a:r>
          </a:p>
        </p:txBody>
      </p:sp>
      <p:sp>
        <p:nvSpPr>
          <p:cNvPr id="4" name="Rectangle 3"/>
          <p:cNvSpPr/>
          <p:nvPr/>
        </p:nvSpPr>
        <p:spPr>
          <a:xfrm>
            <a:off x="5486400" y="395576"/>
            <a:ext cx="381000" cy="28575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7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2833</Words>
  <Application>Microsoft Office PowerPoint</Application>
  <PresentationFormat>On-screen Show (4:3)</PresentationFormat>
  <Paragraphs>314</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Black</vt:lpstr>
      <vt:lpstr>Calibri</vt:lpstr>
      <vt:lpstr>Consolas</vt:lpstr>
      <vt:lpstr>Courier New</vt:lpstr>
      <vt:lpstr>News706 BT</vt:lpstr>
      <vt:lpstr>open_sansregular</vt:lpstr>
      <vt:lpstr>Times</vt:lpstr>
      <vt:lpstr>Wingdings 2</vt:lpstr>
      <vt:lpstr>Office Theme</vt:lpstr>
      <vt:lpstr>Getting Data from the Web: Web APIs</vt:lpstr>
      <vt:lpstr>Preliminaries </vt:lpstr>
      <vt:lpstr>The web as a data source</vt:lpstr>
      <vt:lpstr>Web scraping      vs                            API</vt:lpstr>
      <vt:lpstr>API                                   AND       API wRAPPER</vt:lpstr>
      <vt:lpstr>Some preliminaries: HTTP refresher</vt:lpstr>
      <vt:lpstr>HTTP Client Request</vt:lpstr>
      <vt:lpstr>HTTP Response Syntax</vt:lpstr>
      <vt:lpstr>HTTP Methods</vt:lpstr>
      <vt:lpstr>HTTP status codes</vt:lpstr>
      <vt:lpstr>HTTP Headers</vt:lpstr>
      <vt:lpstr>HTTP Headers examples</vt:lpstr>
      <vt:lpstr>Common HTTP response body: an HTML document represented in the browser as the DOM (not important for today’s class but critical for next class on web scraping)</vt:lpstr>
      <vt:lpstr>Web Service aka Web API</vt:lpstr>
      <vt:lpstr>Simplest Web Service</vt:lpstr>
      <vt:lpstr>Exemplary responses from a weather API</vt:lpstr>
      <vt:lpstr>Geolocation API</vt:lpstr>
      <vt:lpstr>The API documentation helps us understand the information retrieved</vt:lpstr>
      <vt:lpstr>Message Formats for web services: XML</vt:lpstr>
      <vt:lpstr>Message Formats for web services: JSON</vt:lpstr>
      <vt:lpstr>Other Message Formats for web services</vt:lpstr>
      <vt:lpstr>Web Service Standards: REST</vt:lpstr>
      <vt:lpstr>REST overview</vt:lpstr>
      <vt:lpstr>1. Use HTTP methods explicitly</vt:lpstr>
      <vt:lpstr>2. Be stateless</vt:lpstr>
      <vt:lpstr>3. Expose directory structure-like URIs</vt:lpstr>
      <vt:lpstr>4. Transfer data using JSON, XML or both </vt:lpstr>
      <vt:lpstr>Using REST, requests looks like this: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and cleaning data</dc:title>
  <dc:creator>David Rozado</dc:creator>
  <cp:lastModifiedBy>David Rozado</cp:lastModifiedBy>
  <cp:revision>86</cp:revision>
  <cp:lastPrinted>2020-03-04T04:23:33Z</cp:lastPrinted>
  <dcterms:created xsi:type="dcterms:W3CDTF">2006-08-16T00:00:00Z</dcterms:created>
  <dcterms:modified xsi:type="dcterms:W3CDTF">2020-03-04T05:13:28Z</dcterms:modified>
</cp:coreProperties>
</file>