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4" r:id="rId1"/>
  </p:sldMasterIdLst>
  <p:sldIdLst>
    <p:sldId id="256" r:id="rId2"/>
    <p:sldId id="270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38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81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8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0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4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1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6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25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2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23" r:id="rId6"/>
    <p:sldLayoutId id="2147483718" r:id="rId7"/>
    <p:sldLayoutId id="2147483719" r:id="rId8"/>
    <p:sldLayoutId id="2147483720" r:id="rId9"/>
    <p:sldLayoutId id="2147483722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ntstifte in einem Bleistifthalter, der sich auf einem Holztisch befindet.">
            <a:extLst>
              <a:ext uri="{FF2B5EF4-FFF2-40B4-BE49-F238E27FC236}">
                <a16:creationId xmlns:a16="http://schemas.microsoft.com/office/drawing/2014/main" id="{DB32C5D9-2C3F-8749-E289-A4A5B0F1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445CEEC-C7E2-D33F-BCBB-2904CE761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From Llm to AI Agent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A5351F-A633-46C2-F467-5EA95BE2F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Presentation Florian von Wieding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92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E002E-AEF3-32DD-AE51-1867601E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SIDEBAR</a:t>
            </a:r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9EEA0E5B-A6D2-B32F-5232-32C44187C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766" y="2221992"/>
            <a:ext cx="2598789" cy="3740150"/>
          </a:xfrm>
        </p:spPr>
      </p:pic>
      <p:pic>
        <p:nvPicPr>
          <p:cNvPr id="7" name="Grafik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813F6C5-4C5B-70B3-74D3-642DCE18F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444" y="2221992"/>
            <a:ext cx="2643414" cy="3740150"/>
          </a:xfrm>
          <a:prstGeom prst="rect">
            <a:avLst/>
          </a:prstGeom>
        </p:spPr>
      </p:pic>
      <p:pic>
        <p:nvPicPr>
          <p:cNvPr id="9" name="Grafik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490E530-EA55-A019-67E0-5648AC737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938" y="2221992"/>
            <a:ext cx="2390257" cy="374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1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6C2C2-7D28-1EAD-3407-5068BFB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 </a:t>
            </a:r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8E4381E7-03CA-FAA6-39A9-142DB92BB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6116" y="2221992"/>
            <a:ext cx="3085743" cy="3740150"/>
          </a:xfrm>
        </p:spPr>
      </p:pic>
    </p:spTree>
    <p:extLst>
      <p:ext uri="{BB962C8B-B14F-4D97-AF65-F5344CB8AC3E}">
        <p14:creationId xmlns:p14="http://schemas.microsoft.com/office/powerpoint/2010/main" val="820339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747C8-AE42-4923-AED3-365CD1267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 – USED SETTINGS	</a:t>
            </a:r>
          </a:p>
        </p:txBody>
      </p:sp>
      <p:pic>
        <p:nvPicPr>
          <p:cNvPr id="5" name="Inhaltsplatzhalter 4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1084F8B9-5F00-0647-4B0E-6E723BD89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794" y="3006725"/>
            <a:ext cx="8026400" cy="2171700"/>
          </a:xfrm>
        </p:spPr>
      </p:pic>
    </p:spTree>
    <p:extLst>
      <p:ext uri="{BB962C8B-B14F-4D97-AF65-F5344CB8AC3E}">
        <p14:creationId xmlns:p14="http://schemas.microsoft.com/office/powerpoint/2010/main" val="104118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34589-6D0F-0232-5CC0-27989F5F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SEND TO LLM </a:t>
            </a:r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97719076-486A-02A1-9434-6377CA1C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195" y="2222500"/>
            <a:ext cx="5387597" cy="3740150"/>
          </a:xfrm>
        </p:spPr>
      </p:pic>
    </p:spTree>
    <p:extLst>
      <p:ext uri="{BB962C8B-B14F-4D97-AF65-F5344CB8AC3E}">
        <p14:creationId xmlns:p14="http://schemas.microsoft.com/office/powerpoint/2010/main" val="7524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D820F6-D231-6A2E-D0A5-070D43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CHUNks</a:t>
            </a:r>
            <a:endParaRPr lang="de-DE" dirty="0"/>
          </a:p>
        </p:txBody>
      </p:sp>
      <p:pic>
        <p:nvPicPr>
          <p:cNvPr id="5" name="Inhaltsplatzhalter 4" descr="Ein Bild, das Text, Screenshot, Dokument enthält.&#10;&#10;KI-generierte Inhalte können fehlerhaft sein.">
            <a:extLst>
              <a:ext uri="{FF2B5EF4-FFF2-40B4-BE49-F238E27FC236}">
                <a16:creationId xmlns:a16="http://schemas.microsoft.com/office/drawing/2014/main" id="{BAA5FC68-BCA4-F4EB-A8CF-DF0D46762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2880" y="2098932"/>
            <a:ext cx="3106774" cy="3740150"/>
          </a:xfrm>
        </p:spPr>
      </p:pic>
    </p:spTree>
    <p:extLst>
      <p:ext uri="{BB962C8B-B14F-4D97-AF65-F5344CB8AC3E}">
        <p14:creationId xmlns:p14="http://schemas.microsoft.com/office/powerpoint/2010/main" val="1090938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47219-6A96-09C2-C1DB-B36B6A97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PDF Viewer </a:t>
            </a:r>
          </a:p>
        </p:txBody>
      </p:sp>
      <p:pic>
        <p:nvPicPr>
          <p:cNvPr id="5" name="Inhaltsplatzhalter 4" descr="Ein Bild, das Text, Screenshot, Haushaltsgerät, Design enthält.&#10;&#10;KI-generierte Inhalte können fehlerhaft sein.">
            <a:extLst>
              <a:ext uri="{FF2B5EF4-FFF2-40B4-BE49-F238E27FC236}">
                <a16:creationId xmlns:a16="http://schemas.microsoft.com/office/drawing/2014/main" id="{F345BDF9-8F0B-A3BF-FE71-C0A37E25B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741" y="2221992"/>
            <a:ext cx="3053804" cy="3740150"/>
          </a:xfrm>
        </p:spPr>
      </p:pic>
    </p:spTree>
    <p:extLst>
      <p:ext uri="{BB962C8B-B14F-4D97-AF65-F5344CB8AC3E}">
        <p14:creationId xmlns:p14="http://schemas.microsoft.com/office/powerpoint/2010/main" val="390592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85B40-871C-EA6B-DBC8-6070F0BC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IDEA: RAG FOR STRATASYS DOCUMENTS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A1E6D2-483B-9644-F8B6-CCE63AF4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de-DE" dirty="0"/>
              <a:t>Use LLM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quicker </a:t>
            </a:r>
            <a:r>
              <a:rPr lang="de-DE" dirty="0" err="1"/>
              <a:t>from</a:t>
            </a:r>
            <a:r>
              <a:rPr lang="de-DE" dirty="0"/>
              <a:t> large </a:t>
            </a:r>
            <a:r>
              <a:rPr lang="de-DE" dirty="0" err="1"/>
              <a:t>technical</a:t>
            </a:r>
            <a:r>
              <a:rPr lang="de-DE" dirty="0"/>
              <a:t> PDFs </a:t>
            </a:r>
          </a:p>
          <a:p>
            <a:pPr>
              <a:buFontTx/>
              <a:buChar char="-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industrial</a:t>
            </a:r>
            <a:r>
              <a:rPr lang="de-DE" dirty="0"/>
              <a:t> 3d </a:t>
            </a:r>
            <a:r>
              <a:rPr lang="de-DE" dirty="0" err="1"/>
              <a:t>printers</a:t>
            </a:r>
            <a:endParaRPr lang="de-DE" dirty="0"/>
          </a:p>
          <a:p>
            <a:pPr>
              <a:buFontTx/>
              <a:buChar char="-"/>
            </a:pP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in </a:t>
            </a:r>
            <a:r>
              <a:rPr lang="de-DE" dirty="0" err="1"/>
              <a:t>something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different… </a:t>
            </a:r>
          </a:p>
        </p:txBody>
      </p:sp>
    </p:spTree>
    <p:extLst>
      <p:ext uri="{BB962C8B-B14F-4D97-AF65-F5344CB8AC3E}">
        <p14:creationId xmlns:p14="http://schemas.microsoft.com/office/powerpoint/2010/main" val="19159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25A8-0821-600B-DD19-6EDFC6D2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Technologies </a:t>
            </a:r>
          </a:p>
        </p:txBody>
      </p:sp>
      <p:pic>
        <p:nvPicPr>
          <p:cNvPr id="5" name="Inhaltsplatzhalter 4" descr="Ein Bild, das Schrift, Logo, Grafiken, Grafikdesign enthält.&#10;&#10;KI-generierte Inhalte können fehlerhaft sein.">
            <a:extLst>
              <a:ext uri="{FF2B5EF4-FFF2-40B4-BE49-F238E27FC236}">
                <a16:creationId xmlns:a16="http://schemas.microsoft.com/office/drawing/2014/main" id="{152A4CCC-D19B-F77B-D7E6-100414A15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3953" y="1865193"/>
            <a:ext cx="2394147" cy="1468187"/>
          </a:xfrm>
        </p:spPr>
      </p:pic>
      <p:pic>
        <p:nvPicPr>
          <p:cNvPr id="7" name="Grafik 6" descr="Ein Bild, das Schrift, Logo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B4BF8A78-EECB-1713-BE60-77696C690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865191"/>
            <a:ext cx="2980869" cy="1468189"/>
          </a:xfrm>
          <a:prstGeom prst="rect">
            <a:avLst/>
          </a:prstGeom>
        </p:spPr>
      </p:pic>
      <p:pic>
        <p:nvPicPr>
          <p:cNvPr id="9" name="Grafik 8" descr="Ein Bild, das Papagei, Vogel, Sittich enthält.&#10;&#10;KI-generierte Inhalte können fehlerhaft sein.">
            <a:extLst>
              <a:ext uri="{FF2B5EF4-FFF2-40B4-BE49-F238E27FC236}">
                <a16:creationId xmlns:a16="http://schemas.microsoft.com/office/drawing/2014/main" id="{7545D05D-E8E4-5C01-6B52-78FC4B8C5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156" y="1725354"/>
            <a:ext cx="4198221" cy="1468187"/>
          </a:xfrm>
          <a:prstGeom prst="rect">
            <a:avLst/>
          </a:prstGeom>
        </p:spPr>
      </p:pic>
      <p:pic>
        <p:nvPicPr>
          <p:cNvPr id="11" name="Grafik 10" descr="Ein Bild, das Schrift, Logo, weiß, Grafiken enthält.&#10;&#10;KI-generierte Inhalte können fehlerhaft sein.">
            <a:extLst>
              <a:ext uri="{FF2B5EF4-FFF2-40B4-BE49-F238E27FC236}">
                <a16:creationId xmlns:a16="http://schemas.microsoft.com/office/drawing/2014/main" id="{879CCC53-BA46-6777-E213-94B8FDA96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5785" y="3967989"/>
            <a:ext cx="3615166" cy="13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505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E91BF-B1A9-7AC6-D073-8B35A25C8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Class </a:t>
            </a:r>
            <a:r>
              <a:rPr lang="de-DE" dirty="0" err="1"/>
              <a:t>CONFIG.py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951843-286E-C8B7-E274-4CBBADD15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68162"/>
            <a:ext cx="10691265" cy="42937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🌐 API Access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</a:t>
            </a:r>
            <a:r>
              <a:rPr lang="de-DE" dirty="0" err="1"/>
              <a:t>to</a:t>
            </a:r>
            <a:r>
              <a:rPr lang="de-DE" dirty="0"/>
              <a:t> an external AI </a:t>
            </a:r>
            <a:r>
              <a:rPr lang="de-DE" dirty="0" err="1"/>
              <a:t>service</a:t>
            </a:r>
            <a:r>
              <a:rPr lang="de-DE" dirty="0"/>
              <a:t> (e.g.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call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b="1" dirty="0"/>
              <a:t>💾 </a:t>
            </a:r>
            <a:r>
              <a:rPr lang="de-DE" b="1" dirty="0" err="1"/>
              <a:t>Where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Save Data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specifies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folder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store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database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searching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b="1" dirty="0"/>
              <a:t>🔍 </a:t>
            </a:r>
            <a:r>
              <a:rPr lang="de-DE" b="1" dirty="0" err="1"/>
              <a:t>How</a:t>
            </a:r>
            <a:r>
              <a:rPr lang="de-DE" b="1" dirty="0"/>
              <a:t> Much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Retrieve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tells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answering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(e.g. 5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b="1" dirty="0"/>
              <a:t>🎯 AI </a:t>
            </a:r>
            <a:r>
              <a:rPr lang="de-DE" b="1" dirty="0" err="1"/>
              <a:t>Behavior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“</a:t>
            </a:r>
            <a:r>
              <a:rPr lang="de-DE" dirty="0" err="1"/>
              <a:t>creative</a:t>
            </a:r>
            <a:r>
              <a:rPr lang="de-DE" dirty="0"/>
              <a:t>” </a:t>
            </a:r>
            <a:r>
              <a:rPr lang="de-DE" dirty="0" err="1"/>
              <a:t>the</a:t>
            </a:r>
            <a:r>
              <a:rPr lang="de-DE" dirty="0"/>
              <a:t> AI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(</a:t>
            </a:r>
            <a:r>
              <a:rPr lang="de-DE" dirty="0" err="1"/>
              <a:t>temperature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large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(</a:t>
            </a:r>
            <a:r>
              <a:rPr lang="de-DE" dirty="0" err="1"/>
              <a:t>chunk_size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overlap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chunks</a:t>
            </a:r>
            <a:r>
              <a:rPr lang="de-DE" dirty="0"/>
              <a:t> (</a:t>
            </a:r>
            <a:r>
              <a:rPr lang="de-DE" dirty="0" err="1"/>
              <a:t>chunk_overlap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wait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a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out (</a:t>
            </a:r>
            <a:r>
              <a:rPr lang="de-DE" dirty="0" err="1"/>
              <a:t>request_timeout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de-DE" b="1" dirty="0"/>
              <a:t>🧠 </a:t>
            </a:r>
            <a:r>
              <a:rPr lang="de-DE" b="1" dirty="0" err="1"/>
              <a:t>Which</a:t>
            </a:r>
            <a:r>
              <a:rPr lang="de-DE" b="1" dirty="0"/>
              <a:t> AI Model </a:t>
            </a:r>
            <a:r>
              <a:rPr lang="de-DE" b="1" dirty="0" err="1"/>
              <a:t>to</a:t>
            </a:r>
            <a:r>
              <a:rPr lang="de-DE" b="1" dirty="0"/>
              <a:t> Use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b="1" dirty="0"/>
              <a:t>AI </a:t>
            </a:r>
            <a:r>
              <a:rPr lang="de-DE" b="1" dirty="0" err="1"/>
              <a:t>model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used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understand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text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260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6DAF0-41C6-F017-53A5-BDADD608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Ingest_docs.py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00BEA-5867-2116-4B62-587A455B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16443"/>
            <a:ext cx="10691265" cy="4145445"/>
          </a:xfrm>
        </p:spPr>
        <p:txBody>
          <a:bodyPr>
            <a:normAutofit fontScale="55000" lnSpcReduction="20000"/>
          </a:bodyPr>
          <a:lstStyle/>
          <a:p>
            <a:r>
              <a:rPr lang="de-DE" b="1" dirty="0"/>
              <a:t>📥 Upload a PDF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 err="1"/>
              <a:t>loading</a:t>
            </a:r>
            <a:r>
              <a:rPr lang="de-DE" b="1" dirty="0"/>
              <a:t> a PDF </a:t>
            </a:r>
            <a:r>
              <a:rPr lang="de-DE" b="1" dirty="0" err="1"/>
              <a:t>file</a:t>
            </a:r>
            <a:r>
              <a:rPr lang="de-DE" dirty="0"/>
              <a:t> and </a:t>
            </a:r>
            <a:r>
              <a:rPr lang="de-DE" dirty="0" err="1"/>
              <a:t>reading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.</a:t>
            </a:r>
          </a:p>
          <a:p>
            <a:r>
              <a:rPr lang="de-DE" b="1" dirty="0"/>
              <a:t>✂️ Break Text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Pieces</a:t>
            </a:r>
            <a:endParaRPr lang="de-DE" dirty="0"/>
          </a:p>
          <a:p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AI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at </a:t>
            </a:r>
            <a:r>
              <a:rPr lang="de-DE" dirty="0" err="1"/>
              <a:t>once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split</a:t>
            </a:r>
            <a:r>
              <a:rPr lang="de-DE" b="1" dirty="0"/>
              <a:t> </a:t>
            </a:r>
            <a:r>
              <a:rPr lang="de-DE" b="1" dirty="0" err="1"/>
              <a:t>into</a:t>
            </a:r>
            <a:r>
              <a:rPr lang="de-DE" b="1" dirty="0"/>
              <a:t> </a:t>
            </a:r>
            <a:r>
              <a:rPr lang="de-DE" b="1" dirty="0" err="1"/>
              <a:t>smaller</a:t>
            </a:r>
            <a:r>
              <a:rPr lang="de-DE" b="1" dirty="0"/>
              <a:t> </a:t>
            </a:r>
            <a:r>
              <a:rPr lang="de-DE" b="1" dirty="0" err="1"/>
              <a:t>chunks</a:t>
            </a:r>
            <a:r>
              <a:rPr lang="de-DE" dirty="0"/>
              <a:t> (like </a:t>
            </a:r>
            <a:r>
              <a:rPr lang="de-DE" dirty="0" err="1"/>
              <a:t>paragraphs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).</a:t>
            </a:r>
          </a:p>
          <a:p>
            <a:r>
              <a:rPr lang="de-DE" b="1" dirty="0"/>
              <a:t>🧠 Turn Text </a:t>
            </a:r>
            <a:r>
              <a:rPr lang="de-DE" b="1" dirty="0" err="1"/>
              <a:t>into</a:t>
            </a:r>
            <a:r>
              <a:rPr lang="de-DE" b="1" dirty="0"/>
              <a:t> “</a:t>
            </a:r>
            <a:r>
              <a:rPr lang="de-DE" b="1" dirty="0" err="1"/>
              <a:t>Embeddings</a:t>
            </a:r>
            <a:r>
              <a:rPr lang="de-DE" b="1" dirty="0"/>
              <a:t>”</a:t>
            </a:r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a </a:t>
            </a:r>
            <a:r>
              <a:rPr lang="de-DE" b="1" dirty="0" err="1"/>
              <a:t>numerical</a:t>
            </a:r>
            <a:r>
              <a:rPr lang="de-DE" b="1" dirty="0"/>
              <a:t> </a:t>
            </a:r>
            <a:r>
              <a:rPr lang="de-DE" b="1" dirty="0" err="1"/>
              <a:t>fingerprint</a:t>
            </a:r>
            <a:r>
              <a:rPr lang="de-DE" dirty="0"/>
              <a:t> (</a:t>
            </a:r>
            <a:r>
              <a:rPr lang="de-DE" dirty="0" err="1"/>
              <a:t>called</a:t>
            </a:r>
            <a:r>
              <a:rPr lang="de-DE" dirty="0"/>
              <a:t> an </a:t>
            </a:r>
            <a:r>
              <a:rPr lang="de-DE" i="1" dirty="0" err="1"/>
              <a:t>embedding</a:t>
            </a:r>
            <a:r>
              <a:rPr lang="de-DE" dirty="0"/>
              <a:t>) </a:t>
            </a:r>
            <a:r>
              <a:rPr lang="de-DE" dirty="0" err="1"/>
              <a:t>using</a:t>
            </a:r>
            <a:r>
              <a:rPr lang="de-DE" dirty="0"/>
              <a:t> AI. These </a:t>
            </a:r>
            <a:r>
              <a:rPr lang="de-DE" dirty="0" err="1"/>
              <a:t>fingerprints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—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different </a:t>
            </a:r>
            <a:r>
              <a:rPr lang="de-DE" dirty="0" err="1"/>
              <a:t>words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.</a:t>
            </a:r>
          </a:p>
          <a:p>
            <a:r>
              <a:rPr lang="de-DE" b="1" dirty="0"/>
              <a:t>💾 Save in a Smart Database (Chroma)</a:t>
            </a:r>
            <a:endParaRPr lang="de-DE" dirty="0"/>
          </a:p>
          <a:p>
            <a:r>
              <a:rPr lang="de-DE" dirty="0"/>
              <a:t>These </a:t>
            </a:r>
            <a:r>
              <a:rPr lang="de-DE" dirty="0" err="1"/>
              <a:t>chunks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fingerprints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stored</a:t>
            </a:r>
            <a:r>
              <a:rPr lang="de-DE" b="1" dirty="0"/>
              <a:t> in a </a:t>
            </a:r>
            <a:r>
              <a:rPr lang="de-DE" b="1" dirty="0" err="1"/>
              <a:t>database</a:t>
            </a:r>
            <a:r>
              <a:rPr lang="de-DE" dirty="0"/>
              <a:t>, 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and find relevant </a:t>
            </a:r>
            <a:r>
              <a:rPr lang="de-DE" dirty="0" err="1"/>
              <a:t>parts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.</a:t>
            </a:r>
          </a:p>
          <a:p>
            <a:r>
              <a:rPr lang="de-DE" b="1" dirty="0"/>
              <a:t>📁 </a:t>
            </a:r>
            <a:r>
              <a:rPr lang="de-DE" b="1" dirty="0" err="1"/>
              <a:t>Organize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Collections</a:t>
            </a:r>
            <a:endParaRPr lang="de-DE" dirty="0"/>
          </a:p>
          <a:p>
            <a:r>
              <a:rPr lang="de-DE" dirty="0" err="1"/>
              <a:t>Documents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b="1" dirty="0" err="1"/>
              <a:t>collections</a:t>
            </a:r>
            <a:r>
              <a:rPr lang="de-DE" dirty="0"/>
              <a:t>, like </a:t>
            </a:r>
            <a:r>
              <a:rPr lang="de-DE" dirty="0" err="1"/>
              <a:t>folders</a:t>
            </a:r>
            <a:r>
              <a:rPr lang="de-DE" dirty="0"/>
              <a:t>, so different PDFs </a:t>
            </a:r>
            <a:r>
              <a:rPr lang="de-DE" dirty="0" err="1"/>
              <a:t>don’t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mixed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.</a:t>
            </a:r>
          </a:p>
          <a:p>
            <a:r>
              <a:rPr lang="de-DE" b="1" dirty="0"/>
              <a:t>🧹 Delete </a:t>
            </a:r>
            <a:r>
              <a:rPr lang="de-DE" b="1" dirty="0" err="1"/>
              <a:t>or</a:t>
            </a:r>
            <a:r>
              <a:rPr lang="de-DE" b="1" dirty="0"/>
              <a:t> List PDFs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b="1" dirty="0" err="1"/>
              <a:t>list</a:t>
            </a:r>
            <a:r>
              <a:rPr lang="de-DE" dirty="0"/>
              <a:t> </a:t>
            </a:r>
            <a:r>
              <a:rPr lang="de-DE" dirty="0" err="1"/>
              <a:t>what’s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delete</a:t>
            </a:r>
            <a:r>
              <a:rPr lang="de-DE" dirty="0"/>
              <a:t> PDFs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longer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.</a:t>
            </a:r>
          </a:p>
          <a:p>
            <a:r>
              <a:rPr lang="de-DE" b="1" dirty="0"/>
              <a:t>🌐 </a:t>
            </a:r>
            <a:r>
              <a:rPr lang="de-DE" b="1" dirty="0" err="1"/>
              <a:t>Provide</a:t>
            </a:r>
            <a:r>
              <a:rPr lang="de-DE" b="1" dirty="0"/>
              <a:t> Access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Stored</a:t>
            </a:r>
            <a:r>
              <a:rPr lang="de-DE" b="1" dirty="0"/>
              <a:t> PDFs</a:t>
            </a:r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gives</a:t>
            </a:r>
            <a:r>
              <a:rPr lang="de-DE" dirty="0"/>
              <a:t> a </a:t>
            </a:r>
            <a:r>
              <a:rPr lang="de-DE" b="1" dirty="0"/>
              <a:t>link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 PDF, so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still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download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original </a:t>
            </a:r>
            <a:r>
              <a:rPr lang="de-DE" dirty="0" err="1"/>
              <a:t>document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88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7D534-9FFF-5A6E-0A6C-925B8253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RAG-</a:t>
            </a:r>
            <a:r>
              <a:rPr lang="de-DE" dirty="0" err="1"/>
              <a:t>GRAPH.py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FE1DE5-CB54-0BE5-1A8C-C4A6165E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🧠 </a:t>
            </a:r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This?</a:t>
            </a:r>
            <a:endParaRPr lang="de-DE" dirty="0"/>
          </a:p>
          <a:p>
            <a:r>
              <a:rPr lang="de-DE" dirty="0"/>
              <a:t>This code </a:t>
            </a:r>
            <a:r>
              <a:rPr lang="de-DE" dirty="0" err="1"/>
              <a:t>builds</a:t>
            </a:r>
            <a:r>
              <a:rPr lang="de-DE" dirty="0"/>
              <a:t> a </a:t>
            </a:r>
            <a:r>
              <a:rPr lang="de-DE" b="1" dirty="0" err="1"/>
              <a:t>question-answering</a:t>
            </a:r>
            <a:r>
              <a:rPr lang="de-DE" b="1" dirty="0"/>
              <a:t> </a:t>
            </a:r>
            <a:r>
              <a:rPr lang="de-DE" b="1" dirty="0" err="1"/>
              <a:t>assistant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technical</a:t>
            </a:r>
            <a:r>
              <a:rPr lang="de-DE" b="1" dirty="0"/>
              <a:t> </a:t>
            </a:r>
            <a:r>
              <a:rPr lang="de-DE" b="1" dirty="0" err="1"/>
              <a:t>documents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AI.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 PDFs — </a:t>
            </a:r>
            <a:r>
              <a:rPr lang="de-DE" dirty="0" err="1"/>
              <a:t>accurately</a:t>
            </a:r>
            <a:r>
              <a:rPr lang="de-DE" dirty="0"/>
              <a:t> and in </a:t>
            </a:r>
            <a:r>
              <a:rPr lang="de-DE" dirty="0" err="1"/>
              <a:t>detail</a:t>
            </a:r>
            <a:r>
              <a:rPr lang="de-DE" dirty="0"/>
              <a:t>.</a:t>
            </a:r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a </a:t>
            </a:r>
            <a:r>
              <a:rPr lang="de-DE" b="1" dirty="0"/>
              <a:t>“RAG Pipeline”</a:t>
            </a:r>
            <a:r>
              <a:rPr lang="de-DE" dirty="0"/>
              <a:t> —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i="1" dirty="0"/>
              <a:t>Retrieval-</a:t>
            </a:r>
            <a:r>
              <a:rPr lang="de-DE" i="1" dirty="0" err="1"/>
              <a:t>Augmented</a:t>
            </a:r>
            <a:r>
              <a:rPr lang="de-DE" i="1" dirty="0"/>
              <a:t> Generation</a:t>
            </a:r>
            <a:r>
              <a:rPr lang="de-DE" dirty="0"/>
              <a:t>. Think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an AI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first</a:t>
            </a:r>
            <a:r>
              <a:rPr lang="de-DE" b="1" dirty="0"/>
              <a:t> </a:t>
            </a:r>
            <a:r>
              <a:rPr lang="de-DE" b="1" dirty="0" err="1"/>
              <a:t>looks</a:t>
            </a:r>
            <a:r>
              <a:rPr lang="de-DE" b="1" dirty="0"/>
              <a:t> </a:t>
            </a:r>
            <a:r>
              <a:rPr lang="de-DE" b="1" dirty="0" err="1"/>
              <a:t>up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right</a:t>
            </a:r>
            <a:r>
              <a:rPr lang="de-DE" b="1" dirty="0"/>
              <a:t> </a:t>
            </a:r>
            <a:r>
              <a:rPr lang="de-DE" b="1" dirty="0" err="1"/>
              <a:t>information</a:t>
            </a:r>
            <a:r>
              <a:rPr lang="de-DE" b="1" dirty="0"/>
              <a:t>, </a:t>
            </a:r>
            <a:r>
              <a:rPr lang="de-DE" b="1" dirty="0" err="1"/>
              <a:t>then</a:t>
            </a:r>
            <a:r>
              <a:rPr lang="de-DE" b="1" dirty="0"/>
              <a:t> </a:t>
            </a:r>
            <a:r>
              <a:rPr lang="de-DE" b="1" dirty="0" err="1"/>
              <a:t>gives</a:t>
            </a:r>
            <a:r>
              <a:rPr lang="de-DE" b="1" dirty="0"/>
              <a:t> a smart </a:t>
            </a:r>
            <a:r>
              <a:rPr lang="de-DE" b="1" dirty="0" err="1"/>
              <a:t>answer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86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0A99E-864B-12B1-4FB7-FB52E396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RAG-</a:t>
            </a:r>
            <a:r>
              <a:rPr lang="de-DE" dirty="0" err="1"/>
              <a:t>GRAPH.py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8C6040-9747-D915-5F77-9CD50790E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🧰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Does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Work?</a:t>
            </a:r>
            <a:endParaRPr lang="de-DE" dirty="0"/>
          </a:p>
          <a:p>
            <a:pPr marL="0" indent="0">
              <a:buNone/>
            </a:pPr>
            <a:r>
              <a:rPr lang="de-DE" b="1" dirty="0"/>
              <a:t>1. 🔎 Retrieval</a:t>
            </a:r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b="1" dirty="0" err="1"/>
              <a:t>searches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saved</a:t>
            </a:r>
            <a:r>
              <a:rPr lang="de-DE" b="1" dirty="0"/>
              <a:t> </a:t>
            </a:r>
            <a:r>
              <a:rPr lang="de-DE" b="1" dirty="0" err="1"/>
              <a:t>documents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relevant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doesn’t</a:t>
            </a:r>
            <a:r>
              <a:rPr lang="de-DE" dirty="0"/>
              <a:t> </a:t>
            </a:r>
            <a:r>
              <a:rPr lang="de-DE" dirty="0" err="1"/>
              <a:t>guess</a:t>
            </a:r>
            <a:r>
              <a:rPr lang="de-DE" dirty="0"/>
              <a:t> —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in </a:t>
            </a:r>
            <a:r>
              <a:rPr lang="de-DE" dirty="0" err="1"/>
              <a:t>what</a:t>
            </a:r>
            <a:r>
              <a:rPr lang="de-DE" dirty="0"/>
              <a:t> was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stored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collects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parts</a:t>
            </a:r>
            <a:r>
              <a:rPr lang="de-DE" dirty="0"/>
              <a:t> (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i="1" dirty="0" err="1"/>
              <a:t>chunks</a:t>
            </a:r>
            <a:r>
              <a:rPr lang="de-DE" dirty="0"/>
              <a:t>) and </a:t>
            </a:r>
            <a:r>
              <a:rPr lang="de-DE" dirty="0" err="1"/>
              <a:t>notes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came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(e.g.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numbers</a:t>
            </a:r>
            <a:r>
              <a:rPr lang="de-DE" dirty="0"/>
              <a:t>).</a:t>
            </a:r>
          </a:p>
          <a:p>
            <a:pPr marL="0" indent="0">
              <a:buNone/>
            </a:pPr>
            <a:r>
              <a:rPr lang="de-DE" b="1" dirty="0"/>
              <a:t>2. 💬 </a:t>
            </a:r>
            <a:r>
              <a:rPr lang="de-DE" b="1" dirty="0" err="1"/>
              <a:t>Answer</a:t>
            </a:r>
            <a:r>
              <a:rPr lang="de-DE" b="1" dirty="0"/>
              <a:t> Generation</a:t>
            </a:r>
          </a:p>
          <a:p>
            <a:pPr marL="0" indent="0">
              <a:buNone/>
            </a:pP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sends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i="1" dirty="0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AI.</a:t>
            </a:r>
          </a:p>
          <a:p>
            <a:pPr marL="0" indent="0">
              <a:buNone/>
            </a:pPr>
            <a:r>
              <a:rPr lang="de-DE" dirty="0"/>
              <a:t>The AI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a </a:t>
            </a:r>
            <a:r>
              <a:rPr lang="de-DE" b="1" dirty="0" err="1"/>
              <a:t>detailed</a:t>
            </a:r>
            <a:r>
              <a:rPr lang="de-DE" b="1" dirty="0"/>
              <a:t>, reliable </a:t>
            </a:r>
            <a:r>
              <a:rPr lang="de-DE" b="1" dirty="0" err="1"/>
              <a:t>answer</a:t>
            </a:r>
            <a:r>
              <a:rPr lang="de-DE" b="1" dirty="0"/>
              <a:t> in German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isn’t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documents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says</a:t>
            </a:r>
            <a:r>
              <a:rPr lang="de-DE" dirty="0"/>
              <a:t> so — </a:t>
            </a:r>
            <a:r>
              <a:rPr lang="de-DE" b="1" dirty="0" err="1"/>
              <a:t>no</a:t>
            </a:r>
            <a:r>
              <a:rPr lang="de-DE" b="1" dirty="0"/>
              <a:t> </a:t>
            </a:r>
            <a:r>
              <a:rPr lang="de-DE" b="1" dirty="0" err="1"/>
              <a:t>guessing</a:t>
            </a:r>
            <a:r>
              <a:rPr lang="de-DE" b="1" dirty="0"/>
              <a:t> </a:t>
            </a:r>
            <a:r>
              <a:rPr lang="de-DE" b="1" dirty="0" err="1"/>
              <a:t>allowed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35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1A707-F44D-FFCD-4807-7E91954C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App.py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4E020-BD19-805E-3239-B82F3D3E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Streamlit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create</a:t>
            </a:r>
            <a:r>
              <a:rPr lang="de-DE" b="1" dirty="0"/>
              <a:t> Frontend </a:t>
            </a:r>
            <a:r>
              <a:rPr lang="de-DE" b="1" dirty="0" err="1"/>
              <a:t>as</a:t>
            </a:r>
            <a:r>
              <a:rPr lang="de-DE" b="1" dirty="0"/>
              <a:t> </a:t>
            </a:r>
            <a:r>
              <a:rPr lang="de-DE" b="1" dirty="0" err="1"/>
              <a:t>interactive</a:t>
            </a:r>
            <a:r>
              <a:rPr lang="de-DE" b="1" dirty="0"/>
              <a:t> web </a:t>
            </a:r>
            <a:r>
              <a:rPr lang="de-DE" b="1" dirty="0" err="1"/>
              <a:t>app</a:t>
            </a:r>
            <a:endParaRPr lang="de-DE" dirty="0"/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Upload PDF </a:t>
            </a:r>
            <a:r>
              <a:rPr lang="de-DE" b="1" dirty="0" err="1"/>
              <a:t>documents</a:t>
            </a:r>
            <a:endParaRPr lang="de-DE" dirty="0"/>
          </a:p>
          <a:p>
            <a:r>
              <a:rPr lang="de-DE" b="1" dirty="0"/>
              <a:t>Ask </a:t>
            </a:r>
            <a:r>
              <a:rPr lang="de-DE" b="1" dirty="0" err="1"/>
              <a:t>questions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r>
              <a:rPr lang="de-DE" b="1" dirty="0" err="1"/>
              <a:t>Get</a:t>
            </a:r>
            <a:r>
              <a:rPr lang="de-DE" b="1" dirty="0"/>
              <a:t> </a:t>
            </a:r>
            <a:r>
              <a:rPr lang="de-DE" b="1" dirty="0" err="1"/>
              <a:t>precise</a:t>
            </a:r>
            <a:r>
              <a:rPr lang="de-DE" b="1" dirty="0"/>
              <a:t>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AI</a:t>
            </a:r>
            <a:endParaRPr lang="de-DE" dirty="0"/>
          </a:p>
          <a:p>
            <a:r>
              <a:rPr lang="de-DE" b="1" dirty="0"/>
              <a:t>See </a:t>
            </a:r>
            <a:r>
              <a:rPr lang="de-DE" b="1" dirty="0" err="1"/>
              <a:t>which</a:t>
            </a:r>
            <a:r>
              <a:rPr lang="de-DE" b="1" dirty="0"/>
              <a:t> </a:t>
            </a:r>
            <a:r>
              <a:rPr lang="de-DE" b="1" dirty="0" err="1"/>
              <a:t>parts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document</a:t>
            </a:r>
            <a:r>
              <a:rPr lang="de-DE" b="1" dirty="0"/>
              <a:t> </a:t>
            </a:r>
            <a:r>
              <a:rPr lang="de-DE" b="1" dirty="0" err="1"/>
              <a:t>were</a:t>
            </a:r>
            <a:r>
              <a:rPr lang="de-DE" b="1" dirty="0"/>
              <a:t> </a:t>
            </a:r>
            <a:r>
              <a:rPr lang="de-DE" b="1" dirty="0" err="1"/>
              <a:t>used</a:t>
            </a:r>
            <a:endParaRPr lang="de-DE" dirty="0"/>
          </a:p>
          <a:p>
            <a:r>
              <a:rPr lang="de-DE" b="1" dirty="0"/>
              <a:t>View </a:t>
            </a:r>
            <a:r>
              <a:rPr lang="de-DE" b="1" dirty="0" err="1"/>
              <a:t>the</a:t>
            </a:r>
            <a:r>
              <a:rPr lang="de-DE" b="1" dirty="0"/>
              <a:t> original PDF </a:t>
            </a:r>
            <a:r>
              <a:rPr lang="de-DE" b="1" dirty="0" err="1"/>
              <a:t>alongside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chat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098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E4ACF-9B3C-4FCA-16ED-024FF701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pic>
        <p:nvPicPr>
          <p:cNvPr id="5" name="Inhaltsplatzhalter 4" descr="Ein Bild, das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FFC468DD-0B3E-2573-A27B-2C249607A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292" y="2222500"/>
            <a:ext cx="8603404" cy="3740150"/>
          </a:xfrm>
        </p:spPr>
      </p:pic>
    </p:spTree>
    <p:extLst>
      <p:ext uri="{BB962C8B-B14F-4D97-AF65-F5344CB8AC3E}">
        <p14:creationId xmlns:p14="http://schemas.microsoft.com/office/powerpoint/2010/main" val="413068683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Macintosh PowerPoint</Application>
  <PresentationFormat>Breitbild</PresentationFormat>
  <Paragraphs>67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Calisto MT</vt:lpstr>
      <vt:lpstr>Univers Condensed</vt:lpstr>
      <vt:lpstr>ChronicleVTI</vt:lpstr>
      <vt:lpstr>From Llm to AI Agent</vt:lpstr>
      <vt:lpstr>IDEA: RAG FOR STRATASYS DOCUMENTS </vt:lpstr>
      <vt:lpstr>Technologies </vt:lpstr>
      <vt:lpstr>Class CONFIG.py</vt:lpstr>
      <vt:lpstr>Class Ingest_docs.py</vt:lpstr>
      <vt:lpstr>RAG-GRAPH.py</vt:lpstr>
      <vt:lpstr>RAG-GRAPH.py</vt:lpstr>
      <vt:lpstr>App.py</vt:lpstr>
      <vt:lpstr>Overview</vt:lpstr>
      <vt:lpstr>SIDEBAR</vt:lpstr>
      <vt:lpstr>Chat </vt:lpstr>
      <vt:lpstr>Chat – USED SETTINGS </vt:lpstr>
      <vt:lpstr>DATA SEND TO LLM </vt:lpstr>
      <vt:lpstr>Used CHUNks</vt:lpstr>
      <vt:lpstr>PDF Viewer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von Wieding</dc:creator>
  <cp:lastModifiedBy>Florian von Wieding</cp:lastModifiedBy>
  <cp:revision>1</cp:revision>
  <dcterms:created xsi:type="dcterms:W3CDTF">2025-07-17T15:39:01Z</dcterms:created>
  <dcterms:modified xsi:type="dcterms:W3CDTF">2025-07-18T09:53:41Z</dcterms:modified>
</cp:coreProperties>
</file>