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9" r:id="rId6"/>
    <p:sldId id="270" r:id="rId7"/>
    <p:sldId id="274" r:id="rId8"/>
    <p:sldId id="273" r:id="rId9"/>
    <p:sldId id="265" r:id="rId10"/>
    <p:sldId id="266" r:id="rId11"/>
    <p:sldId id="267" r:id="rId12"/>
    <p:sldId id="262" r:id="rId13"/>
    <p:sldId id="271" r:id="rId14"/>
    <p:sldId id="259" r:id="rId15"/>
    <p:sldId id="258" r:id="rId16"/>
    <p:sldId id="260" r:id="rId17"/>
    <p:sldId id="264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78441-DEA3-D63F-2CAE-1339C1B53D04}" v="383" dt="2025-01-09T14:56:56.691"/>
    <p1510:client id="{BF7066F4-F951-5D5F-55F1-932F5739CF1C}" v="1196" dt="2025-01-08T16:34:23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Science &amp; </a:t>
            </a:r>
            <a:r>
              <a:rPr lang="de-DE" dirty="0" err="1"/>
              <a:t>Machine</a:t>
            </a:r>
            <a:r>
              <a:rPr lang="de-DE" dirty="0"/>
              <a:t> Learning:</a:t>
            </a:r>
            <a:br>
              <a:rPr lang="de-DE" dirty="0"/>
            </a:br>
            <a:r>
              <a:rPr lang="de-DE" dirty="0"/>
              <a:t>Bäckerei Umsatzprognosen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Heiner Leppin</a:t>
            </a:r>
          </a:p>
          <a:p>
            <a:r>
              <a:rPr lang="de-DE" dirty="0"/>
              <a:t>Florian von </a:t>
            </a:r>
            <a:r>
              <a:rPr lang="de-DE" dirty="0" err="1"/>
              <a:t>Wieding</a:t>
            </a:r>
            <a:endParaRPr lang="de-DE"/>
          </a:p>
          <a:p>
            <a:r>
              <a:rPr lang="de-DE" dirty="0"/>
              <a:t>Jeronimo Pineda Henao</a:t>
            </a:r>
          </a:p>
          <a:p>
            <a:r>
              <a:rPr lang="de-DE" dirty="0"/>
              <a:t>09.01.2025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6F74C-E075-CE93-9B65-D846460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Wettercode – Imputation</a:t>
            </a:r>
          </a:p>
        </p:txBody>
      </p:sp>
      <p:pic>
        <p:nvPicPr>
          <p:cNvPr id="5" name="Inhaltsplatzhalter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B34FE732-1FFB-93FF-9802-CA8FF0BFC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313" y="1687741"/>
            <a:ext cx="8170843" cy="4507758"/>
          </a:xfr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854809B-6E26-F734-BE25-DFD7FC48A2F4}"/>
              </a:ext>
            </a:extLst>
          </p:cNvPr>
          <p:cNvSpPr txBox="1">
            <a:spLocks/>
          </p:cNvSpPr>
          <p:nvPr/>
        </p:nvSpPr>
        <p:spPr>
          <a:xfrm>
            <a:off x="838200" y="1713893"/>
            <a:ext cx="2629359" cy="4514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Für den Wettercode 3 Tage vorher und nachher überprüft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74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D3C41-3082-9564-86C7-4AD6AA09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Temperaturcode - Imputation</a:t>
            </a:r>
          </a:p>
        </p:txBody>
      </p:sp>
      <p:pic>
        <p:nvPicPr>
          <p:cNvPr id="4" name="Inhaltsplatzhalter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267AE19-DB84-4AE3-2297-06BE0D571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915" y="1854088"/>
            <a:ext cx="7398424" cy="4678114"/>
          </a:xfr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DACF4A6-5E9E-1676-0245-0CA9DDAD95BB}"/>
              </a:ext>
            </a:extLst>
          </p:cNvPr>
          <p:cNvSpPr txBox="1">
            <a:spLocks/>
          </p:cNvSpPr>
          <p:nvPr/>
        </p:nvSpPr>
        <p:spPr>
          <a:xfrm>
            <a:off x="838200" y="1852644"/>
            <a:ext cx="3127984" cy="4659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Für die Temperatur, Bewölkung und Windgeschwindigkeit lineare Regression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97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2EC58-AC8F-E2FC-ECBF-0686AB89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 Code</a:t>
            </a:r>
          </a:p>
        </p:txBody>
      </p:sp>
      <p:pic>
        <p:nvPicPr>
          <p:cNvPr id="3" name="Grafik 2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15A0924D-DF63-F481-F7B9-1C90291B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32" y="1848473"/>
            <a:ext cx="5867400" cy="1238250"/>
          </a:xfrm>
          <a:prstGeom prst="rect">
            <a:avLst/>
          </a:prstGeom>
        </p:spPr>
      </p:pic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7D61246A-6D06-FEDA-F474-7E0584A6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10" y="1848740"/>
            <a:ext cx="4949892" cy="47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D073-0B93-5A05-F792-4AF1E049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Neuronales Netz Code</a:t>
            </a:r>
          </a:p>
          <a:p>
            <a:endParaRPr lang="de-DE" dirty="0"/>
          </a:p>
        </p:txBody>
      </p:sp>
      <p:pic>
        <p:nvPicPr>
          <p:cNvPr id="4" name="Inhaltsplatzhalter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96E2FC3-DC81-B3BA-0100-D977EE527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60" y="2962799"/>
            <a:ext cx="5172075" cy="2152650"/>
          </a:xfrm>
        </p:spPr>
      </p:pic>
      <p:pic>
        <p:nvPicPr>
          <p:cNvPr id="5" name="Grafik 4" descr="Ein Bild, das Text, Schrift, Screenshot, Reihe enthält.&#10;&#10;Beschreibung automatisch generiert.">
            <a:extLst>
              <a:ext uri="{FF2B5EF4-FFF2-40B4-BE49-F238E27FC236}">
                <a16:creationId xmlns:a16="http://schemas.microsoft.com/office/drawing/2014/main" id="{4EAD2E4A-7C97-EB07-8F97-1C127013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22" y="1874601"/>
            <a:ext cx="6096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C40AC-2628-09D4-22C6-016ED2AE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Validierungsdaten</a:t>
            </a:r>
          </a:p>
        </p:txBody>
      </p:sp>
      <p:pic>
        <p:nvPicPr>
          <p:cNvPr id="4" name="Inhaltsplatzhalter 3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B02D4F47-A603-E9EE-A9D9-53814738B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31" y="1306540"/>
            <a:ext cx="10456526" cy="5191922"/>
          </a:xfrm>
        </p:spPr>
      </p:pic>
    </p:spTree>
    <p:extLst>
      <p:ext uri="{BB962C8B-B14F-4D97-AF65-F5344CB8AC3E}">
        <p14:creationId xmlns:p14="http://schemas.microsoft.com/office/powerpoint/2010/main" val="131894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BA7CE-37D8-8123-1CD7-C81C278B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Validierungsdaten Mapes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BEECAF3-9711-6780-273C-0FB35D57F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270937"/>
              </p:ext>
            </p:extLst>
          </p:nvPr>
        </p:nvGraphicFramePr>
        <p:xfrm>
          <a:off x="838200" y="1825625"/>
          <a:ext cx="10515600" cy="296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477636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660722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Warengruppen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 err="1"/>
                        <a:t>Mape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baseline="0" noProof="0" dirty="0">
                          <a:solidFill>
                            <a:srgbClr val="000000"/>
                          </a:solidFill>
                        </a:rPr>
                        <a:t>22.74%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strike="noStrike" noProof="0" dirty="0">
                          <a:solidFill>
                            <a:srgbClr val="000000"/>
                          </a:solidFill>
                        </a:rPr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 dirty="0"/>
                        <a:t>24.13%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9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strike="noStrike" noProof="0" dirty="0">
                          <a:solidFill>
                            <a:srgbClr val="000000"/>
                          </a:solidFill>
                        </a:rPr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 dirty="0"/>
                        <a:t>25.47%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0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strike="noStrike" noProof="0" dirty="0">
                          <a:solidFill>
                            <a:srgbClr val="000000"/>
                          </a:solidFill>
                        </a:rPr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 dirty="0"/>
                        <a:t>25.55%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strike="noStrike" noProof="0" dirty="0">
                          <a:solidFill>
                            <a:srgbClr val="000000"/>
                          </a:solidFill>
                        </a:rPr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 dirty="0"/>
                        <a:t>25.36%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09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strike="noStrike" noProof="0" dirty="0">
                          <a:solidFill>
                            <a:srgbClr val="000000"/>
                          </a:solidFill>
                        </a:rPr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 dirty="0"/>
                        <a:t>25.23%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strike="noStrike" noProof="0" dirty="0">
                          <a:solidFill>
                            <a:srgbClr val="000000"/>
                          </a:solidFill>
                        </a:rPr>
                        <a:t>Warengruppe 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3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0682B-556F-37B5-43F5-36D61040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 </a:t>
            </a:r>
            <a:r>
              <a:rPr lang="de-DE" dirty="0" err="1"/>
              <a:t>loss</a:t>
            </a:r>
            <a:endParaRPr lang="de-DE" dirty="0"/>
          </a:p>
        </p:txBody>
      </p:sp>
      <p:pic>
        <p:nvPicPr>
          <p:cNvPr id="4" name="Inhaltsplatzhalter 3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7247BF8D-E96A-2202-E592-0DCB5A21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936" y="1397457"/>
            <a:ext cx="10041308" cy="5006411"/>
          </a:xfrm>
        </p:spPr>
      </p:pic>
    </p:spTree>
    <p:extLst>
      <p:ext uri="{BB962C8B-B14F-4D97-AF65-F5344CB8AC3E}">
        <p14:creationId xmlns:p14="http://schemas.microsoft.com/office/powerpoint/2010/main" val="351488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1DD0B-44A6-62EC-ACFC-83D9A0B3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ptos Display"/>
              </a:rPr>
              <a:t>Worst</a:t>
            </a:r>
            <a:r>
              <a:rPr lang="de-DE" dirty="0">
                <a:latin typeface="Aptos Display"/>
              </a:rPr>
              <a:t> Fail &amp; Best </a:t>
            </a:r>
            <a:r>
              <a:rPr lang="de-DE" dirty="0" err="1">
                <a:latin typeface="Aptos Display"/>
              </a:rPr>
              <a:t>Improvement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F7074-60E8-90D4-0433-1AA4F6AB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0000"/>
                </a:solidFill>
                <a:ea typeface="+mn-lt"/>
                <a:cs typeface="+mn-lt"/>
              </a:rPr>
              <a:t>Fail - 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Fehlende Werte in der Variable Feiertage: Ursache war eine unvollständige Implementierung, die im Nachhinein korrigiert und ergänzt wurde</a:t>
            </a:r>
            <a:endParaRPr lang="de-DE"/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Aptos" panose="020B0004020202020204"/>
                <a:ea typeface="Open Sans"/>
                <a:cs typeface="Open Sans"/>
              </a:rPr>
              <a:t>Test der redundanten Features (Mittwoch, Donnerstag)</a:t>
            </a:r>
            <a:endParaRPr lang="de-DE" dirty="0"/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>
              <a:buNone/>
            </a:pPr>
            <a:r>
              <a:rPr lang="de-DE" b="1" err="1">
                <a:ea typeface="+mn-lt"/>
                <a:cs typeface="+mn-lt"/>
              </a:rPr>
              <a:t>Improvement</a:t>
            </a:r>
            <a:r>
              <a:rPr lang="de-DE" b="1" dirty="0">
                <a:ea typeface="+mn-lt"/>
                <a:cs typeface="+mn-lt"/>
              </a:rPr>
              <a:t> - </a:t>
            </a:r>
            <a:endParaRPr lang="de-DE" b="1" dirty="0">
              <a:solidFill>
                <a:srgbClr val="000000"/>
              </a:solidFill>
              <a:latin typeface="Aptos"/>
              <a:ea typeface="Open Sans"/>
              <a:cs typeface="Open Sans"/>
            </a:endParaRP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Ausreißer in den Daten zu identifizieren und deren Ursachen zu verstehen</a:t>
            </a:r>
            <a:endParaRPr lang="de-DE" dirty="0"/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Aptos" panose="020B0004020202020204"/>
                <a:ea typeface="Open Sans"/>
                <a:cs typeface="Open Sans"/>
              </a:rPr>
              <a:t>Testpipeline mit 128 Modellen, mit Random Anzahl von Neuronen 2 mal durchlaufen</a:t>
            </a:r>
            <a:endParaRPr lang="de-DE" dirty="0"/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14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4E207-0FDE-46F5-DD4B-907D62A7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614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Vielen Dank für eure Aufmerksamkeit! </a:t>
            </a:r>
            <a:br>
              <a:rPr lang="de-DE" dirty="0"/>
            </a:br>
            <a:r>
              <a:rPr lang="de-DE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68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9A574-7BD8-B733-93AB-69E8FFF6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D4EF9-2E11-520B-CAB4-3785642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/>
              <a:t>Erstellte Variablen</a:t>
            </a:r>
          </a:p>
          <a:p>
            <a:r>
              <a:rPr lang="de-DE" dirty="0">
                <a:latin typeface="Aptos"/>
              </a:rPr>
              <a:t>Wochentag</a:t>
            </a:r>
            <a:r>
              <a:rPr lang="de-DE" dirty="0"/>
              <a:t> Balkendiagramm und Konfidenzintervall </a:t>
            </a:r>
          </a:p>
          <a:p>
            <a:r>
              <a:rPr lang="de-DE" dirty="0" err="1"/>
              <a:t>Kiwo</a:t>
            </a:r>
            <a:r>
              <a:rPr lang="de-DE" dirty="0"/>
              <a:t> Balkendiagramm und Konfidenzintervall </a:t>
            </a:r>
          </a:p>
          <a:p>
            <a:r>
              <a:rPr lang="de-DE" dirty="0">
                <a:latin typeface="Aptos"/>
              </a:rPr>
              <a:t>Modellgleichung und </a:t>
            </a:r>
            <a:r>
              <a:rPr lang="de-DE" dirty="0" err="1">
                <a:latin typeface="Aptos"/>
              </a:rPr>
              <a:t>adjusted</a:t>
            </a:r>
            <a:r>
              <a:rPr lang="de-DE" dirty="0">
                <a:latin typeface="Aptos"/>
              </a:rPr>
              <a:t> r²</a:t>
            </a:r>
          </a:p>
          <a:p>
            <a:r>
              <a:rPr lang="de-DE" dirty="0" err="1"/>
              <a:t>Missing</a:t>
            </a:r>
            <a:r>
              <a:rPr lang="de-DE" dirty="0"/>
              <a:t> Value Imputation</a:t>
            </a:r>
          </a:p>
          <a:p>
            <a:r>
              <a:rPr lang="de-DE" dirty="0">
                <a:latin typeface="Aptos"/>
              </a:rPr>
              <a:t>Neuronales Netz Code</a:t>
            </a:r>
          </a:p>
          <a:p>
            <a:r>
              <a:rPr lang="de-DE" dirty="0"/>
              <a:t>Validierungsdaten</a:t>
            </a:r>
          </a:p>
          <a:p>
            <a:r>
              <a:rPr lang="de-DE" dirty="0"/>
              <a:t>Mapes</a:t>
            </a:r>
          </a:p>
          <a:p>
            <a:r>
              <a:rPr lang="de-DE" dirty="0"/>
              <a:t>Trainings </a:t>
            </a:r>
            <a:r>
              <a:rPr lang="de-DE" dirty="0" err="1"/>
              <a:t>loss</a:t>
            </a:r>
            <a:endParaRPr lang="de-DE"/>
          </a:p>
          <a:p>
            <a:r>
              <a:rPr lang="de-DE" dirty="0" err="1"/>
              <a:t>Worst</a:t>
            </a:r>
            <a:r>
              <a:rPr lang="de-DE" dirty="0"/>
              <a:t> Fail &amp; Best </a:t>
            </a:r>
            <a:r>
              <a:rPr lang="de-DE" dirty="0" err="1"/>
              <a:t>Improvement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56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F108-F676-9B73-F1E2-F09A5C8F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Erstellte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DDF6F-07B4-ED85-E596-CB0513E1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 dirty="0"/>
              <a:t>Feiertage</a:t>
            </a:r>
          </a:p>
          <a:p>
            <a:pPr marL="457200" indent="-457200"/>
            <a:r>
              <a:rPr lang="de-DE" dirty="0"/>
              <a:t>Wochentage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15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F9642-25E0-BAD6-A42D-F61CE2D5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Wochentag – Balkendiagramm &amp; Konfidenzintervall</a:t>
            </a:r>
          </a:p>
        </p:txBody>
      </p:sp>
      <p:pic>
        <p:nvPicPr>
          <p:cNvPr id="4" name="Inhaltsplatzhalter 3" descr="Ein Bild, das Text, Screenshot, Diagramm, parallel enthält.&#10;&#10;Beschreibung automatisch generiert.">
            <a:extLst>
              <a:ext uri="{FF2B5EF4-FFF2-40B4-BE49-F238E27FC236}">
                <a16:creationId xmlns:a16="http://schemas.microsoft.com/office/drawing/2014/main" id="{5AED6E64-0654-ECCC-CB4E-7ED42C78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723" y="1691185"/>
            <a:ext cx="8327957" cy="4987706"/>
          </a:xfrm>
        </p:spPr>
      </p:pic>
    </p:spTree>
    <p:extLst>
      <p:ext uri="{BB962C8B-B14F-4D97-AF65-F5344CB8AC3E}">
        <p14:creationId xmlns:p14="http://schemas.microsoft.com/office/powerpoint/2010/main" val="20998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3D9CD-D06F-82FA-9E6C-6A41AEF5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Kiwo</a:t>
            </a:r>
            <a:r>
              <a:rPr lang="de-DE" dirty="0"/>
              <a:t> - Balkendiagramm &amp; Konfidenzintervall</a:t>
            </a:r>
          </a:p>
        </p:txBody>
      </p:sp>
      <p:pic>
        <p:nvPicPr>
          <p:cNvPr id="4" name="Inhaltsplatzhalter 3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00ABECC4-64BC-E37E-09A3-4E978CD89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085" y="1689230"/>
            <a:ext cx="7911829" cy="4926765"/>
          </a:xfrm>
        </p:spPr>
      </p:pic>
    </p:spTree>
    <p:extLst>
      <p:ext uri="{BB962C8B-B14F-4D97-AF65-F5344CB8AC3E}">
        <p14:creationId xmlns:p14="http://schemas.microsoft.com/office/powerpoint/2010/main" val="353623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216A1-680F-537F-F8D5-D657DB22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Modellgleichung und </a:t>
            </a:r>
            <a:r>
              <a:rPr lang="de-DE" dirty="0" err="1"/>
              <a:t>adjusted</a:t>
            </a:r>
            <a:r>
              <a:rPr lang="de-DE" dirty="0"/>
              <a:t> r²</a:t>
            </a:r>
          </a:p>
        </p:txBody>
      </p:sp>
      <p:pic>
        <p:nvPicPr>
          <p:cNvPr id="5" name="Grafik 4" descr="Ein Bild, das Text, Schrift, Screenshot, Reihe enthält.&#10;&#10;Beschreibung automatisch generiert.">
            <a:extLst>
              <a:ext uri="{FF2B5EF4-FFF2-40B4-BE49-F238E27FC236}">
                <a16:creationId xmlns:a16="http://schemas.microsoft.com/office/drawing/2014/main" id="{7C397060-27D7-93FA-D383-AE29A94D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7" y="2086554"/>
            <a:ext cx="4275034" cy="1139528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BA507BF6-02E3-CBB6-DB7C-8E2820C8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3" y="3428555"/>
            <a:ext cx="4276725" cy="1809750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775F8E43-8AE8-8C08-D836-E29CE13B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40" y="2083750"/>
            <a:ext cx="53492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A6416-7078-ADEB-0A93-4ABBF4A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Modellgleichung und </a:t>
            </a:r>
            <a:r>
              <a:rPr lang="de-DE" dirty="0" err="1"/>
              <a:t>adjusted</a:t>
            </a:r>
            <a:r>
              <a:rPr lang="de-DE" dirty="0"/>
              <a:t> r²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67DFE-743C-36DD-F380-3C86AF1A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Gradient </a:t>
            </a:r>
            <a:r>
              <a:rPr lang="de-DE" dirty="0" err="1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boosting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Apto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90 – 94 % r² für den "</a:t>
            </a:r>
            <a:r>
              <a:rPr lang="de-DE" dirty="0" err="1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gradient</a:t>
            </a:r>
            <a:r>
              <a:rPr lang="de-DE" dirty="0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boosting</a:t>
            </a:r>
            <a:r>
              <a:rPr lang="de-DE" dirty="0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"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Apto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820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ECB9B-313E-987D-AA9E-6001E24C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Modellgleichung und </a:t>
            </a:r>
            <a:r>
              <a:rPr lang="de-DE" dirty="0" err="1"/>
              <a:t>adjusted</a:t>
            </a:r>
            <a:r>
              <a:rPr lang="de-DE" dirty="0"/>
              <a:t> r²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8E840-3BF1-B371-6DC9-148E5D02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Das lineare Modell funktioniert recht gut, nur nicht bei sehr hohen Umsätzen. Wann treten diese hohen Umsätze auf?</a:t>
            </a:r>
            <a:endParaRPr lang="de-DE" dirty="0"/>
          </a:p>
        </p:txBody>
      </p:sp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6B43475-6555-AC2C-826D-668D759D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44" y="3462202"/>
            <a:ext cx="10519112" cy="27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BCFE8-A9BF-B9C1-E818-F3175E82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Values - Imputation</a:t>
            </a:r>
          </a:p>
        </p:txBody>
      </p:sp>
      <p:pic>
        <p:nvPicPr>
          <p:cNvPr id="4" name="Inhaltsplatzhalter 3" descr="Ein Bild, das Text, Schrift, Screenshot, Reihe enthält.&#10;&#10;Beschreibung automatisch generiert.">
            <a:extLst>
              <a:ext uri="{FF2B5EF4-FFF2-40B4-BE49-F238E27FC236}">
                <a16:creationId xmlns:a16="http://schemas.microsoft.com/office/drawing/2014/main" id="{94D6985A-A0A2-1585-EBAB-7D110D1B7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75" y="3525720"/>
            <a:ext cx="9563100" cy="1524000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7509AF6-8DBE-1DAA-BC64-23DBBC9E75CD}"/>
              </a:ext>
            </a:extLst>
          </p:cNvPr>
          <p:cNvSpPr txBox="1">
            <a:spLocks/>
          </p:cNvSpPr>
          <p:nvPr/>
        </p:nvSpPr>
        <p:spPr>
          <a:xfrm>
            <a:off x="838200" y="1906688"/>
            <a:ext cx="10515600" cy="1562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Feiertage und </a:t>
            </a:r>
            <a:r>
              <a:rPr lang="de-DE" dirty="0" err="1"/>
              <a:t>Kiwo</a:t>
            </a:r>
            <a:r>
              <a:rPr lang="de-DE" dirty="0"/>
              <a:t> fehlende Werte mit 0 ersetzt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410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Data Science &amp; Machine Learning: Bäckerei Umsatzprognosen</vt:lpstr>
      <vt:lpstr>Gliederung</vt:lpstr>
      <vt:lpstr>Erstellte Variablen</vt:lpstr>
      <vt:lpstr>Wochentag – Balkendiagramm &amp; Konfidenzintervall</vt:lpstr>
      <vt:lpstr>Kiwo - Balkendiagramm &amp; Konfidenzintervall</vt:lpstr>
      <vt:lpstr>Modellgleichung und adjusted r²</vt:lpstr>
      <vt:lpstr> Modellgleichung und adjusted r² </vt:lpstr>
      <vt:lpstr> Modellgleichung und adjusted r² </vt:lpstr>
      <vt:lpstr>Missing Values - Imputation</vt:lpstr>
      <vt:lpstr>Wettercode – Imputation</vt:lpstr>
      <vt:lpstr>Temperaturcode - Imputation</vt:lpstr>
      <vt:lpstr>Neuronales Netz Code</vt:lpstr>
      <vt:lpstr> Neuronales Netz Code </vt:lpstr>
      <vt:lpstr>Validierungsdaten</vt:lpstr>
      <vt:lpstr>Validierungsdaten Mapes</vt:lpstr>
      <vt:lpstr>Trainings loss</vt:lpstr>
      <vt:lpstr>Worst Fail &amp; Best Improvement</vt:lpstr>
      <vt:lpstr>Vielen Dank für eure Aufmerksamkeit!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450</cp:revision>
  <dcterms:created xsi:type="dcterms:W3CDTF">2025-01-06T13:06:23Z</dcterms:created>
  <dcterms:modified xsi:type="dcterms:W3CDTF">2025-01-09T15:01:32Z</dcterms:modified>
</cp:coreProperties>
</file>