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59" r:id="rId7"/>
    <p:sldId id="262" r:id="rId8"/>
    <p:sldId id="266" r:id="rId9"/>
    <p:sldId id="258" r:id="rId10"/>
    <p:sldId id="263" r:id="rId11"/>
    <p:sldId id="265" r:id="rId12"/>
    <p:sldId id="264" r:id="rId13"/>
    <p:sldId id="260"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Text summarization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accent2"/>
                </a:solidFill>
              </a:rPr>
              <a:t>YANGYUE Wang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13AC-F62F-4017-9708-D26C6A8AAF17}"/>
              </a:ext>
            </a:extLst>
          </p:cNvPr>
          <p:cNvSpPr>
            <a:spLocks noGrp="1"/>
          </p:cNvSpPr>
          <p:nvPr>
            <p:ph type="title"/>
          </p:nvPr>
        </p:nvSpPr>
        <p:spPr/>
        <p:txBody>
          <a:bodyPr/>
          <a:lstStyle/>
          <a:p>
            <a:r>
              <a:rPr lang="en-US" dirty="0"/>
              <a:t>Word Cloud</a:t>
            </a:r>
          </a:p>
        </p:txBody>
      </p:sp>
      <p:pic>
        <p:nvPicPr>
          <p:cNvPr id="6" name="Picture 5" descr="Text&#10;&#10;Description automatically generated">
            <a:extLst>
              <a:ext uri="{FF2B5EF4-FFF2-40B4-BE49-F238E27FC236}">
                <a16:creationId xmlns:a16="http://schemas.microsoft.com/office/drawing/2014/main" id="{3C1DCBDA-A937-495A-B787-17BAF73AA99E}"/>
              </a:ext>
            </a:extLst>
          </p:cNvPr>
          <p:cNvPicPr>
            <a:picLocks noChangeAspect="1"/>
          </p:cNvPicPr>
          <p:nvPr/>
        </p:nvPicPr>
        <p:blipFill>
          <a:blip r:embed="rId2"/>
          <a:stretch>
            <a:fillRect/>
          </a:stretch>
        </p:blipFill>
        <p:spPr>
          <a:xfrm>
            <a:off x="1823843" y="2070520"/>
            <a:ext cx="8544314" cy="4325227"/>
          </a:xfrm>
          <a:prstGeom prst="rect">
            <a:avLst/>
          </a:prstGeom>
        </p:spPr>
      </p:pic>
    </p:spTree>
    <p:extLst>
      <p:ext uri="{BB962C8B-B14F-4D97-AF65-F5344CB8AC3E}">
        <p14:creationId xmlns:p14="http://schemas.microsoft.com/office/powerpoint/2010/main" val="372717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C568-280F-485C-AA46-439311068676}"/>
              </a:ext>
            </a:extLst>
          </p:cNvPr>
          <p:cNvSpPr>
            <a:spLocks noGrp="1"/>
          </p:cNvSpPr>
          <p:nvPr>
            <p:ph type="title"/>
          </p:nvPr>
        </p:nvSpPr>
        <p:spPr/>
        <p:txBody>
          <a:bodyPr/>
          <a:lstStyle/>
          <a:p>
            <a:r>
              <a:rPr lang="en-US" dirty="0"/>
              <a:t>Kmeans Clustering</a:t>
            </a:r>
          </a:p>
        </p:txBody>
      </p:sp>
      <p:pic>
        <p:nvPicPr>
          <p:cNvPr id="5" name="Content Placeholder 4" descr="Text&#10;&#10;Description automatically generated">
            <a:extLst>
              <a:ext uri="{FF2B5EF4-FFF2-40B4-BE49-F238E27FC236}">
                <a16:creationId xmlns:a16="http://schemas.microsoft.com/office/drawing/2014/main" id="{23662FA5-B9BC-46AF-922D-C9B7878E17D6}"/>
              </a:ext>
            </a:extLst>
          </p:cNvPr>
          <p:cNvPicPr>
            <a:picLocks noGrp="1" noChangeAspect="1"/>
          </p:cNvPicPr>
          <p:nvPr>
            <p:ph idx="1"/>
          </p:nvPr>
        </p:nvPicPr>
        <p:blipFill>
          <a:blip r:embed="rId2"/>
          <a:stretch>
            <a:fillRect/>
          </a:stretch>
        </p:blipFill>
        <p:spPr>
          <a:xfrm>
            <a:off x="581192" y="2345072"/>
            <a:ext cx="4448125" cy="1517802"/>
          </a:xfrm>
        </p:spPr>
      </p:pic>
      <p:pic>
        <p:nvPicPr>
          <p:cNvPr id="7" name="Picture 6" descr="A picture containing graphical user interface&#10;&#10;Description automatically generated">
            <a:extLst>
              <a:ext uri="{FF2B5EF4-FFF2-40B4-BE49-F238E27FC236}">
                <a16:creationId xmlns:a16="http://schemas.microsoft.com/office/drawing/2014/main" id="{613D17AE-63F5-411D-B897-992FE9FE5218}"/>
              </a:ext>
            </a:extLst>
          </p:cNvPr>
          <p:cNvPicPr>
            <a:picLocks noChangeAspect="1"/>
          </p:cNvPicPr>
          <p:nvPr/>
        </p:nvPicPr>
        <p:blipFill>
          <a:blip r:embed="rId3"/>
          <a:stretch>
            <a:fillRect/>
          </a:stretch>
        </p:blipFill>
        <p:spPr>
          <a:xfrm>
            <a:off x="6513254" y="1726719"/>
            <a:ext cx="4371975" cy="4429125"/>
          </a:xfrm>
          <a:prstGeom prst="rect">
            <a:avLst/>
          </a:prstGeom>
        </p:spPr>
      </p:pic>
    </p:spTree>
    <p:extLst>
      <p:ext uri="{BB962C8B-B14F-4D97-AF65-F5344CB8AC3E}">
        <p14:creationId xmlns:p14="http://schemas.microsoft.com/office/powerpoint/2010/main" val="375631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F543-5AD0-4CE3-B8D6-139287D5CB4B}"/>
              </a:ext>
            </a:extLst>
          </p:cNvPr>
          <p:cNvSpPr>
            <a:spLocks noGrp="1"/>
          </p:cNvSpPr>
          <p:nvPr>
            <p:ph type="title"/>
          </p:nvPr>
        </p:nvSpPr>
        <p:spPr/>
        <p:txBody>
          <a:bodyPr/>
          <a:lstStyle/>
          <a:p>
            <a:r>
              <a:rPr lang="en-US" dirty="0"/>
              <a:t>Elbow Method</a:t>
            </a:r>
          </a:p>
        </p:txBody>
      </p:sp>
      <p:pic>
        <p:nvPicPr>
          <p:cNvPr id="5" name="Content Placeholder 4" descr="Chart, line chart&#10;&#10;Description automatically generated">
            <a:extLst>
              <a:ext uri="{FF2B5EF4-FFF2-40B4-BE49-F238E27FC236}">
                <a16:creationId xmlns:a16="http://schemas.microsoft.com/office/drawing/2014/main" id="{2894E3CF-10CA-452A-907E-BDF0DDD29E9B}"/>
              </a:ext>
            </a:extLst>
          </p:cNvPr>
          <p:cNvPicPr>
            <a:picLocks noGrp="1" noChangeAspect="1"/>
          </p:cNvPicPr>
          <p:nvPr>
            <p:ph idx="1"/>
          </p:nvPr>
        </p:nvPicPr>
        <p:blipFill rotWithShape="1">
          <a:blip r:embed="rId2"/>
          <a:srcRect b="2034"/>
          <a:stretch/>
        </p:blipFill>
        <p:spPr>
          <a:xfrm>
            <a:off x="3663334" y="2267161"/>
            <a:ext cx="4491622" cy="3335482"/>
          </a:xfrm>
        </p:spPr>
      </p:pic>
    </p:spTree>
    <p:extLst>
      <p:ext uri="{BB962C8B-B14F-4D97-AF65-F5344CB8AC3E}">
        <p14:creationId xmlns:p14="http://schemas.microsoft.com/office/powerpoint/2010/main" val="385083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9772-05C5-4DA3-A3EA-886262607E1E}"/>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B96B1FA1-28E6-4C95-BDDA-3038E081B884}"/>
              </a:ext>
            </a:extLst>
          </p:cNvPr>
          <p:cNvSpPr>
            <a:spLocks noGrp="1"/>
          </p:cNvSpPr>
          <p:nvPr>
            <p:ph idx="1"/>
          </p:nvPr>
        </p:nvSpPr>
        <p:spPr/>
        <p:txBody>
          <a:bodyPr>
            <a:normAutofit/>
          </a:bodyPr>
          <a:lstStyle/>
          <a:p>
            <a:r>
              <a:rPr lang="en-US" sz="1800" dirty="0"/>
              <a:t>Use abstractive instead of extractive summarization</a:t>
            </a:r>
          </a:p>
          <a:p>
            <a:r>
              <a:rPr lang="en-US" sz="1800" dirty="0"/>
              <a:t>Better preprocessing</a:t>
            </a:r>
          </a:p>
          <a:p>
            <a:r>
              <a:rPr lang="en-US" sz="1800" dirty="0"/>
              <a:t>De-lemmatize the summarized text </a:t>
            </a:r>
          </a:p>
          <a:p>
            <a:r>
              <a:rPr lang="en-US" sz="1800" dirty="0"/>
              <a:t>Speed up the algorithm for large text</a:t>
            </a:r>
          </a:p>
          <a:p>
            <a:r>
              <a:rPr lang="en-US" sz="1800" dirty="0"/>
              <a:t>Better similarity matrix algorithm</a:t>
            </a:r>
          </a:p>
          <a:p>
            <a:endParaRPr lang="en-US" sz="1800" dirty="0"/>
          </a:p>
        </p:txBody>
      </p:sp>
      <p:pic>
        <p:nvPicPr>
          <p:cNvPr id="5" name="Picture 2" descr="Top Leaders in Natural Language Processing - DEFTeam">
            <a:extLst>
              <a:ext uri="{FF2B5EF4-FFF2-40B4-BE49-F238E27FC236}">
                <a16:creationId xmlns:a16="http://schemas.microsoft.com/office/drawing/2014/main" id="{5D1AAB61-8A07-478E-93D3-1BBA2277C9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45" t="2972" r="2673" b="3008"/>
          <a:stretch/>
        </p:blipFill>
        <p:spPr bwMode="auto">
          <a:xfrm>
            <a:off x="6599340" y="2726758"/>
            <a:ext cx="4564238" cy="274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5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24D7-91F1-4E39-B409-4C24A2445C4F}"/>
              </a:ext>
            </a:extLst>
          </p:cNvPr>
          <p:cNvSpPr>
            <a:spLocks noGrp="1"/>
          </p:cNvSpPr>
          <p:nvPr>
            <p:ph type="title"/>
          </p:nvPr>
        </p:nvSpPr>
        <p:spPr/>
        <p:txBody>
          <a:bodyPr/>
          <a:lstStyle/>
          <a:p>
            <a:r>
              <a:rPr lang="en-US" dirty="0"/>
              <a:t>Sections</a:t>
            </a:r>
          </a:p>
        </p:txBody>
      </p:sp>
      <p:sp>
        <p:nvSpPr>
          <p:cNvPr id="3" name="Content Placeholder 2">
            <a:extLst>
              <a:ext uri="{FF2B5EF4-FFF2-40B4-BE49-F238E27FC236}">
                <a16:creationId xmlns:a16="http://schemas.microsoft.com/office/drawing/2014/main" id="{BE1F9DBC-ABDD-46E6-9379-E21EFA884082}"/>
              </a:ext>
            </a:extLst>
          </p:cNvPr>
          <p:cNvSpPr>
            <a:spLocks noGrp="1"/>
          </p:cNvSpPr>
          <p:nvPr>
            <p:ph idx="1"/>
          </p:nvPr>
        </p:nvSpPr>
        <p:spPr/>
        <p:txBody>
          <a:bodyPr/>
          <a:lstStyle/>
          <a:p>
            <a:r>
              <a:rPr lang="en-US" sz="2400" dirty="0"/>
              <a:t>Summarization</a:t>
            </a:r>
          </a:p>
          <a:p>
            <a:r>
              <a:rPr lang="en-US" sz="2400" dirty="0"/>
              <a:t>Word Cloud Visualization</a:t>
            </a:r>
          </a:p>
          <a:p>
            <a:r>
              <a:rPr lang="en-US" sz="2400" dirty="0" err="1"/>
              <a:t>KMeans</a:t>
            </a:r>
            <a:r>
              <a:rPr lang="en-US" sz="2400" dirty="0"/>
              <a:t> Clustering Sentences</a:t>
            </a:r>
          </a:p>
          <a:p>
            <a:endParaRPr lang="en-US" dirty="0"/>
          </a:p>
          <a:p>
            <a:endParaRPr lang="en-US" dirty="0"/>
          </a:p>
        </p:txBody>
      </p:sp>
      <p:pic>
        <p:nvPicPr>
          <p:cNvPr id="1026" name="Picture 2" descr="Benefits of Natural Language Processing for the Supply Chain | Blume Global">
            <a:extLst>
              <a:ext uri="{FF2B5EF4-FFF2-40B4-BE49-F238E27FC236}">
                <a16:creationId xmlns:a16="http://schemas.microsoft.com/office/drawing/2014/main" id="{0028A9ED-36EC-439F-9CC8-25BF1874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010" y="1581742"/>
            <a:ext cx="6317797" cy="421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3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E5F2-0FC4-4E36-B365-24C77B9B4C47}"/>
              </a:ext>
            </a:extLst>
          </p:cNvPr>
          <p:cNvSpPr>
            <a:spLocks noGrp="1"/>
          </p:cNvSpPr>
          <p:nvPr>
            <p:ph type="title"/>
          </p:nvPr>
        </p:nvSpPr>
        <p:spPr/>
        <p:txBody>
          <a:bodyPr/>
          <a:lstStyle/>
          <a:p>
            <a:r>
              <a:rPr lang="en-US" dirty="0"/>
              <a:t>Summarization preprocessing</a:t>
            </a:r>
          </a:p>
        </p:txBody>
      </p:sp>
      <p:sp>
        <p:nvSpPr>
          <p:cNvPr id="3" name="Content Placeholder 2">
            <a:extLst>
              <a:ext uri="{FF2B5EF4-FFF2-40B4-BE49-F238E27FC236}">
                <a16:creationId xmlns:a16="http://schemas.microsoft.com/office/drawing/2014/main" id="{AE4E6ED9-7AD0-4498-B73C-A347CCFB15F1}"/>
              </a:ext>
            </a:extLst>
          </p:cNvPr>
          <p:cNvSpPr>
            <a:spLocks noGrp="1"/>
          </p:cNvSpPr>
          <p:nvPr>
            <p:ph idx="1"/>
          </p:nvPr>
        </p:nvSpPr>
        <p:spPr/>
        <p:txBody>
          <a:bodyPr>
            <a:normAutofit fontScale="92500" lnSpcReduction="10000"/>
          </a:bodyPr>
          <a:lstStyle/>
          <a:p>
            <a:pPr algn="l">
              <a:buFont typeface="+mj-lt"/>
              <a:buAutoNum type="arabicPeriod"/>
            </a:pPr>
            <a:r>
              <a:rPr lang="en-US" sz="1800" i="0" dirty="0">
                <a:solidFill>
                  <a:srgbClr val="292929"/>
                </a:solidFill>
                <a:effectLst/>
                <a:latin typeface="charter"/>
              </a:rPr>
              <a:t>Remove HTML tags</a:t>
            </a:r>
          </a:p>
          <a:p>
            <a:pPr algn="l">
              <a:buFont typeface="+mj-lt"/>
              <a:buAutoNum type="arabicPeriod"/>
            </a:pPr>
            <a:r>
              <a:rPr lang="en-US" sz="1800" i="0" dirty="0">
                <a:solidFill>
                  <a:srgbClr val="292929"/>
                </a:solidFill>
                <a:effectLst/>
                <a:latin typeface="charter"/>
              </a:rPr>
              <a:t>Remove extra whitespaces</a:t>
            </a:r>
          </a:p>
          <a:p>
            <a:pPr algn="l">
              <a:buFont typeface="+mj-lt"/>
              <a:buAutoNum type="arabicPeriod"/>
            </a:pPr>
            <a:r>
              <a:rPr lang="en-US" sz="1800" i="0" dirty="0">
                <a:solidFill>
                  <a:srgbClr val="292929"/>
                </a:solidFill>
                <a:effectLst/>
                <a:latin typeface="charter"/>
              </a:rPr>
              <a:t>Convert accented characters to ASCII characters</a:t>
            </a:r>
          </a:p>
          <a:p>
            <a:pPr algn="l">
              <a:buFont typeface="+mj-lt"/>
              <a:buAutoNum type="arabicPeriod"/>
            </a:pPr>
            <a:r>
              <a:rPr lang="en-US" sz="1800" i="0" dirty="0">
                <a:solidFill>
                  <a:srgbClr val="292929"/>
                </a:solidFill>
                <a:effectLst/>
                <a:latin typeface="charter"/>
              </a:rPr>
              <a:t>Expand contractions</a:t>
            </a:r>
          </a:p>
          <a:p>
            <a:pPr algn="l">
              <a:buFont typeface="+mj-lt"/>
              <a:buAutoNum type="arabicPeriod"/>
            </a:pPr>
            <a:r>
              <a:rPr lang="en-US" sz="1800" i="0" dirty="0">
                <a:solidFill>
                  <a:srgbClr val="292929"/>
                </a:solidFill>
                <a:effectLst/>
                <a:latin typeface="charter"/>
              </a:rPr>
              <a:t>Remove special characters</a:t>
            </a:r>
          </a:p>
          <a:p>
            <a:pPr algn="l">
              <a:buFont typeface="+mj-lt"/>
              <a:buAutoNum type="arabicPeriod"/>
            </a:pPr>
            <a:r>
              <a:rPr lang="en-US" sz="1800" i="0" dirty="0">
                <a:solidFill>
                  <a:srgbClr val="292929"/>
                </a:solidFill>
                <a:effectLst/>
                <a:latin typeface="charter"/>
              </a:rPr>
              <a:t>Lowercase all texts</a:t>
            </a:r>
          </a:p>
          <a:p>
            <a:pPr algn="l">
              <a:buFont typeface="+mj-lt"/>
              <a:buAutoNum type="arabicPeriod"/>
            </a:pPr>
            <a:r>
              <a:rPr lang="en-US" sz="1800" i="0" dirty="0">
                <a:solidFill>
                  <a:srgbClr val="292929"/>
                </a:solidFill>
                <a:effectLst/>
                <a:latin typeface="charter"/>
              </a:rPr>
              <a:t>Remove numbers</a:t>
            </a:r>
          </a:p>
          <a:p>
            <a:pPr algn="l">
              <a:buFont typeface="+mj-lt"/>
              <a:buAutoNum type="arabicPeriod"/>
            </a:pPr>
            <a:r>
              <a:rPr lang="en-US" sz="1800" i="0" dirty="0">
                <a:solidFill>
                  <a:srgbClr val="292929"/>
                </a:solidFill>
                <a:effectLst/>
                <a:latin typeface="charter"/>
              </a:rPr>
              <a:t>Remove stop words</a:t>
            </a:r>
          </a:p>
          <a:p>
            <a:pPr algn="l">
              <a:buFont typeface="+mj-lt"/>
              <a:buAutoNum type="arabicPeriod"/>
            </a:pPr>
            <a:r>
              <a:rPr lang="en-US" sz="1800" i="0" dirty="0">
                <a:solidFill>
                  <a:srgbClr val="292929"/>
                </a:solidFill>
                <a:effectLst/>
                <a:latin typeface="charter"/>
              </a:rPr>
              <a:t>Lemmatization</a:t>
            </a:r>
          </a:p>
          <a:p>
            <a:endParaRPr lang="en-US" dirty="0"/>
          </a:p>
        </p:txBody>
      </p:sp>
      <p:pic>
        <p:nvPicPr>
          <p:cNvPr id="22" name="Picture 2" descr="Add a text summarizer to Google Docs using NLP Cloud&amp;#39;s Text Summarization  API">
            <a:extLst>
              <a:ext uri="{FF2B5EF4-FFF2-40B4-BE49-F238E27FC236}">
                <a16:creationId xmlns:a16="http://schemas.microsoft.com/office/drawing/2014/main" id="{F5E912AF-C916-42E6-9E7C-208DF1285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29" t="28005" r="16141" b="11697"/>
          <a:stretch/>
        </p:blipFill>
        <p:spPr bwMode="auto">
          <a:xfrm>
            <a:off x="6484775" y="2340864"/>
            <a:ext cx="4764109" cy="286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96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13FA-39E7-4348-A6FF-3D4100B277B7}"/>
              </a:ext>
            </a:extLst>
          </p:cNvPr>
          <p:cNvSpPr>
            <a:spLocks noGrp="1"/>
          </p:cNvSpPr>
          <p:nvPr>
            <p:ph type="title"/>
          </p:nvPr>
        </p:nvSpPr>
        <p:spPr/>
        <p:txBody>
          <a:bodyPr/>
          <a:lstStyle/>
          <a:p>
            <a:r>
              <a:rPr lang="en-US" dirty="0"/>
              <a:t>Summarization preprocessing</a:t>
            </a:r>
          </a:p>
        </p:txBody>
      </p:sp>
      <p:pic>
        <p:nvPicPr>
          <p:cNvPr id="4" name="Picture 3" descr="Text&#10;&#10;Description automatically generated">
            <a:extLst>
              <a:ext uri="{FF2B5EF4-FFF2-40B4-BE49-F238E27FC236}">
                <a16:creationId xmlns:a16="http://schemas.microsoft.com/office/drawing/2014/main" id="{2FBBF588-1D5B-42F3-9CFB-062BDDCB26D6}"/>
              </a:ext>
            </a:extLst>
          </p:cNvPr>
          <p:cNvPicPr>
            <a:picLocks noChangeAspect="1"/>
          </p:cNvPicPr>
          <p:nvPr/>
        </p:nvPicPr>
        <p:blipFill>
          <a:blip r:embed="rId2"/>
          <a:stretch>
            <a:fillRect/>
          </a:stretch>
        </p:blipFill>
        <p:spPr>
          <a:xfrm>
            <a:off x="830965" y="4278208"/>
            <a:ext cx="3115884" cy="1377833"/>
          </a:xfrm>
          <a:prstGeom prst="rect">
            <a:avLst/>
          </a:prstGeom>
        </p:spPr>
      </p:pic>
      <p:pic>
        <p:nvPicPr>
          <p:cNvPr id="5" name="Picture 4" descr="Text&#10;&#10;Description automatically generated">
            <a:extLst>
              <a:ext uri="{FF2B5EF4-FFF2-40B4-BE49-F238E27FC236}">
                <a16:creationId xmlns:a16="http://schemas.microsoft.com/office/drawing/2014/main" id="{004B0118-4820-44C1-A77C-5B185FCFD2F6}"/>
              </a:ext>
            </a:extLst>
          </p:cNvPr>
          <p:cNvPicPr>
            <a:picLocks noChangeAspect="1"/>
          </p:cNvPicPr>
          <p:nvPr/>
        </p:nvPicPr>
        <p:blipFill>
          <a:blip r:embed="rId3"/>
          <a:stretch>
            <a:fillRect/>
          </a:stretch>
        </p:blipFill>
        <p:spPr>
          <a:xfrm>
            <a:off x="830965" y="2763607"/>
            <a:ext cx="3032643" cy="760273"/>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D91A5ED3-644C-4D09-8604-86BE3ECFE3E9}"/>
              </a:ext>
            </a:extLst>
          </p:cNvPr>
          <p:cNvPicPr>
            <a:picLocks noChangeAspect="1"/>
          </p:cNvPicPr>
          <p:nvPr/>
        </p:nvPicPr>
        <p:blipFill>
          <a:blip r:embed="rId4"/>
          <a:stretch>
            <a:fillRect/>
          </a:stretch>
        </p:blipFill>
        <p:spPr>
          <a:xfrm>
            <a:off x="4497162" y="2326714"/>
            <a:ext cx="6095875" cy="1086920"/>
          </a:xfrm>
          <a:prstGeom prst="rect">
            <a:avLst/>
          </a:prstGeom>
        </p:spPr>
      </p:pic>
      <p:pic>
        <p:nvPicPr>
          <p:cNvPr id="7" name="Picture 6" descr="Text&#10;&#10;Description automatically generated">
            <a:extLst>
              <a:ext uri="{FF2B5EF4-FFF2-40B4-BE49-F238E27FC236}">
                <a16:creationId xmlns:a16="http://schemas.microsoft.com/office/drawing/2014/main" id="{06635CD3-818E-43D2-A078-BA5050B017DB}"/>
              </a:ext>
            </a:extLst>
          </p:cNvPr>
          <p:cNvPicPr>
            <a:picLocks noChangeAspect="1"/>
          </p:cNvPicPr>
          <p:nvPr/>
        </p:nvPicPr>
        <p:blipFill>
          <a:blip r:embed="rId5"/>
          <a:stretch>
            <a:fillRect/>
          </a:stretch>
        </p:blipFill>
        <p:spPr>
          <a:xfrm>
            <a:off x="4497162" y="3984064"/>
            <a:ext cx="4123590" cy="2501514"/>
          </a:xfrm>
          <a:prstGeom prst="rect">
            <a:avLst/>
          </a:prstGeom>
        </p:spPr>
      </p:pic>
      <p:sp>
        <p:nvSpPr>
          <p:cNvPr id="8" name="TextBox 7">
            <a:extLst>
              <a:ext uri="{FF2B5EF4-FFF2-40B4-BE49-F238E27FC236}">
                <a16:creationId xmlns:a16="http://schemas.microsoft.com/office/drawing/2014/main" id="{FD323668-C5C5-48EC-98DE-5F50F3ECFA5E}"/>
              </a:ext>
            </a:extLst>
          </p:cNvPr>
          <p:cNvSpPr txBox="1"/>
          <p:nvPr/>
        </p:nvSpPr>
        <p:spPr>
          <a:xfrm>
            <a:off x="713964" y="2299395"/>
            <a:ext cx="2253950" cy="369332"/>
          </a:xfrm>
          <a:prstGeom prst="rect">
            <a:avLst/>
          </a:prstGeom>
          <a:noFill/>
        </p:spPr>
        <p:txBody>
          <a:bodyPr wrap="none" rtlCol="0">
            <a:spAutoFit/>
          </a:bodyPr>
          <a:lstStyle/>
          <a:p>
            <a:r>
              <a:rPr lang="en-US" dirty="0"/>
              <a:t>Remove Contractions</a:t>
            </a:r>
          </a:p>
        </p:txBody>
      </p:sp>
      <p:sp>
        <p:nvSpPr>
          <p:cNvPr id="40" name="TextBox 39">
            <a:extLst>
              <a:ext uri="{FF2B5EF4-FFF2-40B4-BE49-F238E27FC236}">
                <a16:creationId xmlns:a16="http://schemas.microsoft.com/office/drawing/2014/main" id="{0F256207-B8AA-4D70-B023-89FF17D6701A}"/>
              </a:ext>
            </a:extLst>
          </p:cNvPr>
          <p:cNvSpPr txBox="1"/>
          <p:nvPr/>
        </p:nvSpPr>
        <p:spPr>
          <a:xfrm>
            <a:off x="713964" y="3833482"/>
            <a:ext cx="2847639" cy="369332"/>
          </a:xfrm>
          <a:prstGeom prst="rect">
            <a:avLst/>
          </a:prstGeom>
          <a:noFill/>
        </p:spPr>
        <p:txBody>
          <a:bodyPr wrap="none" rtlCol="0">
            <a:spAutoFit/>
          </a:bodyPr>
          <a:lstStyle/>
          <a:p>
            <a:r>
              <a:rPr lang="en-US" dirty="0"/>
              <a:t>Remove Special Characters</a:t>
            </a:r>
          </a:p>
        </p:txBody>
      </p:sp>
      <p:sp>
        <p:nvSpPr>
          <p:cNvPr id="44" name="TextBox 43">
            <a:extLst>
              <a:ext uri="{FF2B5EF4-FFF2-40B4-BE49-F238E27FC236}">
                <a16:creationId xmlns:a16="http://schemas.microsoft.com/office/drawing/2014/main" id="{CEF97F48-61FC-42F1-AC8C-9ECBE05F918B}"/>
              </a:ext>
            </a:extLst>
          </p:cNvPr>
          <p:cNvSpPr txBox="1"/>
          <p:nvPr/>
        </p:nvSpPr>
        <p:spPr>
          <a:xfrm>
            <a:off x="4497162" y="1891367"/>
            <a:ext cx="1627369" cy="369332"/>
          </a:xfrm>
          <a:prstGeom prst="rect">
            <a:avLst/>
          </a:prstGeom>
          <a:noFill/>
        </p:spPr>
        <p:txBody>
          <a:bodyPr wrap="none" rtlCol="0">
            <a:spAutoFit/>
          </a:bodyPr>
          <a:lstStyle/>
          <a:p>
            <a:r>
              <a:rPr lang="en-US" dirty="0"/>
              <a:t>Lemmatization</a:t>
            </a:r>
          </a:p>
        </p:txBody>
      </p:sp>
      <p:sp>
        <p:nvSpPr>
          <p:cNvPr id="48" name="TextBox 47">
            <a:extLst>
              <a:ext uri="{FF2B5EF4-FFF2-40B4-BE49-F238E27FC236}">
                <a16:creationId xmlns:a16="http://schemas.microsoft.com/office/drawing/2014/main" id="{EBAA2685-304F-467C-9954-24FCAED345B4}"/>
              </a:ext>
            </a:extLst>
          </p:cNvPr>
          <p:cNvSpPr txBox="1"/>
          <p:nvPr/>
        </p:nvSpPr>
        <p:spPr>
          <a:xfrm>
            <a:off x="4497162" y="3531225"/>
            <a:ext cx="2099677" cy="369332"/>
          </a:xfrm>
          <a:prstGeom prst="rect">
            <a:avLst/>
          </a:prstGeom>
          <a:noFill/>
        </p:spPr>
        <p:txBody>
          <a:bodyPr wrap="none" rtlCol="0">
            <a:spAutoFit/>
          </a:bodyPr>
          <a:lstStyle/>
          <a:p>
            <a:r>
              <a:rPr lang="en-US" dirty="0"/>
              <a:t>Remove Stop words</a:t>
            </a:r>
          </a:p>
        </p:txBody>
      </p:sp>
    </p:spTree>
    <p:extLst>
      <p:ext uri="{BB962C8B-B14F-4D97-AF65-F5344CB8AC3E}">
        <p14:creationId xmlns:p14="http://schemas.microsoft.com/office/powerpoint/2010/main" val="228633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F728-7EB1-4A8C-809D-0DA295EB7E88}"/>
              </a:ext>
            </a:extLst>
          </p:cNvPr>
          <p:cNvSpPr>
            <a:spLocks noGrp="1"/>
          </p:cNvSpPr>
          <p:nvPr>
            <p:ph type="title"/>
          </p:nvPr>
        </p:nvSpPr>
        <p:spPr/>
        <p:txBody>
          <a:bodyPr/>
          <a:lstStyle/>
          <a:p>
            <a:r>
              <a:rPr lang="en-US" dirty="0"/>
              <a:t>Summarization</a:t>
            </a:r>
          </a:p>
        </p:txBody>
      </p:sp>
      <p:sp>
        <p:nvSpPr>
          <p:cNvPr id="3" name="Content Placeholder 2">
            <a:extLst>
              <a:ext uri="{FF2B5EF4-FFF2-40B4-BE49-F238E27FC236}">
                <a16:creationId xmlns:a16="http://schemas.microsoft.com/office/drawing/2014/main" id="{5242A160-2C55-4F80-B12F-4E59FBC81A4C}"/>
              </a:ext>
            </a:extLst>
          </p:cNvPr>
          <p:cNvSpPr>
            <a:spLocks noGrp="1"/>
          </p:cNvSpPr>
          <p:nvPr>
            <p:ph idx="1"/>
          </p:nvPr>
        </p:nvSpPr>
        <p:spPr>
          <a:xfrm>
            <a:off x="581192" y="2407298"/>
            <a:ext cx="6220824" cy="3565663"/>
          </a:xfrm>
        </p:spPr>
        <p:txBody>
          <a:bodyPr>
            <a:normAutofit/>
          </a:bodyPr>
          <a:lstStyle/>
          <a:p>
            <a:r>
              <a:rPr lang="en-US" sz="1800" b="1" dirty="0">
                <a:solidFill>
                  <a:schemeClr val="tx1"/>
                </a:solidFill>
                <a:effectLst/>
                <a:latin typeface="Arial" panose="020B0604020202020204" pitchFamily="34" charset="0"/>
                <a:cs typeface="Arial" panose="020B0604020202020204" pitchFamily="34" charset="0"/>
              </a:rPr>
              <a:t>Step 1 - Read text and tokenize</a:t>
            </a:r>
          </a:p>
          <a:p>
            <a:r>
              <a:rPr lang="en-US" sz="1800" b="1" dirty="0">
                <a:solidFill>
                  <a:schemeClr val="tx1"/>
                </a:solidFill>
                <a:effectLst/>
                <a:latin typeface="Arial" panose="020B0604020202020204" pitchFamily="34" charset="0"/>
                <a:cs typeface="Arial" panose="020B0604020202020204" pitchFamily="34" charset="0"/>
              </a:rPr>
              <a:t>Step 2 - Generate </a:t>
            </a:r>
            <a:r>
              <a:rPr lang="en-US" sz="1800" b="1" dirty="0">
                <a:solidFill>
                  <a:schemeClr val="tx1"/>
                </a:solidFill>
                <a:latin typeface="Arial" panose="020B0604020202020204" pitchFamily="34" charset="0"/>
                <a:cs typeface="Arial" panose="020B0604020202020204" pitchFamily="34" charset="0"/>
              </a:rPr>
              <a:t>s</a:t>
            </a:r>
            <a:r>
              <a:rPr lang="en-US" sz="1800" b="1" dirty="0">
                <a:solidFill>
                  <a:schemeClr val="tx1"/>
                </a:solidFill>
                <a:effectLst/>
                <a:latin typeface="Arial" panose="020B0604020202020204" pitchFamily="34" charset="0"/>
                <a:cs typeface="Arial" panose="020B0604020202020204" pitchFamily="34" charset="0"/>
              </a:rPr>
              <a:t>imilarity matrix across sentences</a:t>
            </a:r>
          </a:p>
          <a:p>
            <a:r>
              <a:rPr lang="en-US" sz="1800" b="1" dirty="0">
                <a:solidFill>
                  <a:schemeClr val="tx1"/>
                </a:solidFill>
                <a:effectLst/>
                <a:latin typeface="Arial" panose="020B0604020202020204" pitchFamily="34" charset="0"/>
                <a:cs typeface="Arial" panose="020B0604020202020204" pitchFamily="34" charset="0"/>
              </a:rPr>
              <a:t>Step 3 - Rank sentences in similarity matrix</a:t>
            </a:r>
          </a:p>
          <a:p>
            <a:r>
              <a:rPr lang="en-US" sz="1800" b="1" dirty="0">
                <a:solidFill>
                  <a:schemeClr val="tx1"/>
                </a:solidFill>
                <a:effectLst/>
                <a:latin typeface="Arial" panose="020B0604020202020204" pitchFamily="34" charset="0"/>
                <a:cs typeface="Arial" panose="020B0604020202020204" pitchFamily="34" charset="0"/>
              </a:rPr>
              <a:t>Step 4 - Sort the rank and pick top sentences</a:t>
            </a:r>
          </a:p>
          <a:p>
            <a:r>
              <a:rPr lang="en-US" sz="1800" b="1" dirty="0">
                <a:solidFill>
                  <a:schemeClr val="tx1"/>
                </a:solidFill>
                <a:effectLst/>
                <a:latin typeface="Arial" panose="020B0604020202020204" pitchFamily="34" charset="0"/>
                <a:cs typeface="Arial" panose="020B0604020202020204" pitchFamily="34" charset="0"/>
              </a:rPr>
              <a:t>Step 5 - Output the summarize text</a:t>
            </a:r>
          </a:p>
          <a:p>
            <a:endParaRPr lang="en-US" sz="1800" b="0" dirty="0">
              <a:solidFill>
                <a:srgbClr val="D4D4D4"/>
              </a:solidFill>
              <a:effectLst/>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53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Summarization algorithm</a:t>
            </a:r>
          </a:p>
        </p:txBody>
      </p:sp>
      <p:pic>
        <p:nvPicPr>
          <p:cNvPr id="1026" name="Picture 2">
            <a:extLst>
              <a:ext uri="{FF2B5EF4-FFF2-40B4-BE49-F238E27FC236}">
                <a16:creationId xmlns:a16="http://schemas.microsoft.com/office/drawing/2014/main" id="{49087E35-17DF-4761-BEBE-D052890EE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05" y="2140110"/>
            <a:ext cx="8645590" cy="4010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345ED8-EDFB-47EC-8693-2B8F68759822}"/>
              </a:ext>
            </a:extLst>
          </p:cNvPr>
          <p:cNvSpPr txBox="1"/>
          <p:nvPr/>
        </p:nvSpPr>
        <p:spPr>
          <a:xfrm>
            <a:off x="4144160" y="6399648"/>
            <a:ext cx="7905227" cy="307777"/>
          </a:xfrm>
          <a:prstGeom prst="rect">
            <a:avLst/>
          </a:prstGeom>
          <a:noFill/>
        </p:spPr>
        <p:txBody>
          <a:bodyPr wrap="square" rtlCol="0">
            <a:spAutoFit/>
          </a:bodyPr>
          <a:lstStyle/>
          <a:p>
            <a:r>
              <a:rPr lang="en-US" sz="1400" dirty="0"/>
              <a:t>[1] https://www.analyticsvidhya.com/blog/2018/11/introduction-text-summarization-textrank-python/</a:t>
            </a:r>
          </a:p>
        </p:txBody>
      </p:sp>
    </p:spTree>
    <p:extLst>
      <p:ext uri="{BB962C8B-B14F-4D97-AF65-F5344CB8AC3E}">
        <p14:creationId xmlns:p14="http://schemas.microsoft.com/office/powerpoint/2010/main" val="26378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B8B3B-C4B8-41B6-BB5A-79EA53F903D8}"/>
              </a:ext>
            </a:extLst>
          </p:cNvPr>
          <p:cNvSpPr>
            <a:spLocks noGrp="1"/>
          </p:cNvSpPr>
          <p:nvPr>
            <p:ph type="title"/>
          </p:nvPr>
        </p:nvSpPr>
        <p:spPr>
          <a:xfrm>
            <a:off x="581193" y="702156"/>
            <a:ext cx="6309003" cy="1013800"/>
          </a:xfrm>
        </p:spPr>
        <p:txBody>
          <a:bodyPr>
            <a:normAutofit/>
          </a:bodyPr>
          <a:lstStyle/>
          <a:p>
            <a:r>
              <a:rPr lang="en-US">
                <a:solidFill>
                  <a:schemeClr val="tx2"/>
                </a:solidFill>
              </a:rPr>
              <a:t>Summarization</a:t>
            </a:r>
          </a:p>
        </p:txBody>
      </p:sp>
      <p:sp>
        <p:nvSpPr>
          <p:cNvPr id="73" name="Rectangle 7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descr="Amazon.com: The Mind and the Brain eBook : Alfred Binet: Kindle Store">
            <a:extLst>
              <a:ext uri="{FF2B5EF4-FFF2-40B4-BE49-F238E27FC236}">
                <a16:creationId xmlns:a16="http://schemas.microsoft.com/office/drawing/2014/main" id="{E2C0ADBA-F842-4003-9E03-3B6B57C0C6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29"/>
          <a:stretch/>
        </p:blipFill>
        <p:spPr bwMode="auto">
          <a:xfrm>
            <a:off x="1138520" y="1988452"/>
            <a:ext cx="2838253" cy="41673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 letter&#10;&#10;Description automatically generated">
            <a:extLst>
              <a:ext uri="{FF2B5EF4-FFF2-40B4-BE49-F238E27FC236}">
                <a16:creationId xmlns:a16="http://schemas.microsoft.com/office/drawing/2014/main" id="{B225CDF8-AB3B-4F5F-A60D-931AEED13317}"/>
              </a:ext>
            </a:extLst>
          </p:cNvPr>
          <p:cNvPicPr>
            <a:picLocks noChangeAspect="1"/>
          </p:cNvPicPr>
          <p:nvPr/>
        </p:nvPicPr>
        <p:blipFill>
          <a:blip r:embed="rId3"/>
          <a:stretch>
            <a:fillRect/>
          </a:stretch>
        </p:blipFill>
        <p:spPr>
          <a:xfrm>
            <a:off x="6237773" y="696428"/>
            <a:ext cx="4815707" cy="6017341"/>
          </a:xfrm>
          <a:prstGeom prst="rect">
            <a:avLst/>
          </a:prstGeom>
        </p:spPr>
      </p:pic>
      <p:sp>
        <p:nvSpPr>
          <p:cNvPr id="10" name="TextBox 9">
            <a:extLst>
              <a:ext uri="{FF2B5EF4-FFF2-40B4-BE49-F238E27FC236}">
                <a16:creationId xmlns:a16="http://schemas.microsoft.com/office/drawing/2014/main" id="{92E6668A-C602-42BC-B052-70B5D11AB3B3}"/>
              </a:ext>
            </a:extLst>
          </p:cNvPr>
          <p:cNvSpPr txBox="1"/>
          <p:nvPr/>
        </p:nvSpPr>
        <p:spPr>
          <a:xfrm>
            <a:off x="1551601" y="6229922"/>
            <a:ext cx="2012089" cy="276999"/>
          </a:xfrm>
          <a:prstGeom prst="rect">
            <a:avLst/>
          </a:prstGeom>
          <a:noFill/>
        </p:spPr>
        <p:txBody>
          <a:bodyPr wrap="none" rtlCol="0">
            <a:spAutoFit/>
          </a:bodyPr>
          <a:lstStyle/>
          <a:p>
            <a:r>
              <a:rPr lang="en-US" sz="1200" dirty="0"/>
              <a:t>https://www.gutenberg.org/</a:t>
            </a:r>
          </a:p>
        </p:txBody>
      </p:sp>
    </p:spTree>
    <p:extLst>
      <p:ext uri="{BB962C8B-B14F-4D97-AF65-F5344CB8AC3E}">
        <p14:creationId xmlns:p14="http://schemas.microsoft.com/office/powerpoint/2010/main" val="130566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5DDA-7078-45C9-BAD5-99473A84B232}"/>
              </a:ext>
            </a:extLst>
          </p:cNvPr>
          <p:cNvSpPr>
            <a:spLocks noGrp="1"/>
          </p:cNvSpPr>
          <p:nvPr>
            <p:ph type="title"/>
          </p:nvPr>
        </p:nvSpPr>
        <p:spPr/>
        <p:txBody>
          <a:bodyPr/>
          <a:lstStyle/>
          <a:p>
            <a:r>
              <a:rPr lang="en-US" dirty="0"/>
              <a:t>Similarity Matrix</a:t>
            </a:r>
          </a:p>
        </p:txBody>
      </p:sp>
      <p:pic>
        <p:nvPicPr>
          <p:cNvPr id="5" name="Picture 4" descr="A picture containing calendar&#10;&#10;Description automatically generated">
            <a:extLst>
              <a:ext uri="{FF2B5EF4-FFF2-40B4-BE49-F238E27FC236}">
                <a16:creationId xmlns:a16="http://schemas.microsoft.com/office/drawing/2014/main" id="{3DD6A4F8-F313-435D-887C-0DB6DCB35C36}"/>
              </a:ext>
            </a:extLst>
          </p:cNvPr>
          <p:cNvPicPr>
            <a:picLocks noChangeAspect="1"/>
          </p:cNvPicPr>
          <p:nvPr/>
        </p:nvPicPr>
        <p:blipFill rotWithShape="1">
          <a:blip r:embed="rId2"/>
          <a:srcRect t="1501" r="1023"/>
          <a:stretch/>
        </p:blipFill>
        <p:spPr>
          <a:xfrm>
            <a:off x="2407330" y="2474752"/>
            <a:ext cx="6787003" cy="3681091"/>
          </a:xfrm>
          <a:prstGeom prst="rect">
            <a:avLst/>
          </a:prstGeom>
        </p:spPr>
      </p:pic>
    </p:spTree>
    <p:extLst>
      <p:ext uri="{BB962C8B-B14F-4D97-AF65-F5344CB8AC3E}">
        <p14:creationId xmlns:p14="http://schemas.microsoft.com/office/powerpoint/2010/main" val="309331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06F0-8382-4225-B4DA-4725F51E8035}"/>
              </a:ext>
            </a:extLst>
          </p:cNvPr>
          <p:cNvSpPr>
            <a:spLocks noGrp="1"/>
          </p:cNvSpPr>
          <p:nvPr>
            <p:ph type="title"/>
          </p:nvPr>
        </p:nvSpPr>
        <p:spPr/>
        <p:txBody>
          <a:bodyPr/>
          <a:lstStyle/>
          <a:p>
            <a:r>
              <a:rPr lang="en-US" dirty="0"/>
              <a:t>Summarization Result</a:t>
            </a:r>
          </a:p>
        </p:txBody>
      </p:sp>
      <p:sp>
        <p:nvSpPr>
          <p:cNvPr id="3" name="Content Placeholder 2">
            <a:extLst>
              <a:ext uri="{FF2B5EF4-FFF2-40B4-BE49-F238E27FC236}">
                <a16:creationId xmlns:a16="http://schemas.microsoft.com/office/drawing/2014/main" id="{52E4024A-E887-4A86-B8FA-93A965938A97}"/>
              </a:ext>
            </a:extLst>
          </p:cNvPr>
          <p:cNvSpPr>
            <a:spLocks noGrp="1"/>
          </p:cNvSpPr>
          <p:nvPr>
            <p:ph idx="1"/>
          </p:nvPr>
        </p:nvSpPr>
        <p:spPr>
          <a:xfrm>
            <a:off x="581192" y="1781019"/>
            <a:ext cx="4796151" cy="4387107"/>
          </a:xfrm>
        </p:spPr>
        <p:txBody>
          <a:bodyPr>
            <a:normAutofit/>
          </a:bodyPr>
          <a:lstStyle/>
          <a:p>
            <a:r>
              <a:rPr lang="en-US" sz="1400" b="0" i="0" dirty="0">
                <a:solidFill>
                  <a:schemeClr val="tx1"/>
                </a:solidFill>
                <a:effectLst/>
                <a:latin typeface="Arial" panose="020B0604020202020204" pitchFamily="34" charset="0"/>
                <a:cs typeface="Arial" panose="020B0604020202020204" pitchFamily="34" charset="0"/>
              </a:rPr>
              <a:t>it be the part of mathematical and physical philosopher to develop their idea on the inmost nature of matter while seek to establish theory capable of give a satisfactory explanation of physical phenomenon. my own intention in set forth these same theory on matter be to give prominence to a totally different point of view. while the physicist withdraw from consideration the part of the observer in the verification of physical phenomenon our role be to renounce this abstraction to re establish thing in their original complexity and to ascertain in what the conception of matter consist when it be bear in mind that all material phenomenon be know only in their relation to ourselves to our body our nerve and our intelligence</a:t>
            </a:r>
            <a:endParaRPr lang="en-US" sz="1400" dirty="0">
              <a:solidFill>
                <a:schemeClr val="tx1"/>
              </a:solidFill>
              <a:latin typeface="Arial" panose="020B0604020202020204" pitchFamily="34" charset="0"/>
              <a:cs typeface="Arial" panose="020B0604020202020204" pitchFamily="34" charset="0"/>
            </a:endParaRPr>
          </a:p>
        </p:txBody>
      </p:sp>
      <p:pic>
        <p:nvPicPr>
          <p:cNvPr id="4" name="Picture 2" descr="Amazon.com: The Mind and the Brain eBook : Alfred Binet: Kindle Store">
            <a:extLst>
              <a:ext uri="{FF2B5EF4-FFF2-40B4-BE49-F238E27FC236}">
                <a16:creationId xmlns:a16="http://schemas.microsoft.com/office/drawing/2014/main" id="{FA351864-9AA4-48F8-B695-C827A89D7D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29"/>
          <a:stretch/>
        </p:blipFill>
        <p:spPr bwMode="auto">
          <a:xfrm>
            <a:off x="7775581" y="1890876"/>
            <a:ext cx="2838253" cy="416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706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{C94E888D-C2C6-42D4-BB6A-D26B2C42A908}tf33552983_win32</Template>
  <TotalTime>439</TotalTime>
  <Words>279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charter</vt:lpstr>
      <vt:lpstr>Arial</vt:lpstr>
      <vt:lpstr>Franklin Gothic Book</vt:lpstr>
      <vt:lpstr>Franklin Gothic Demi</vt:lpstr>
      <vt:lpstr>Wingdings 2</vt:lpstr>
      <vt:lpstr>DividendVTI</vt:lpstr>
      <vt:lpstr>Text summarization</vt:lpstr>
      <vt:lpstr>Sections</vt:lpstr>
      <vt:lpstr>Summarization preprocessing</vt:lpstr>
      <vt:lpstr>Summarization preprocessing</vt:lpstr>
      <vt:lpstr>Summarization</vt:lpstr>
      <vt:lpstr>Summarization algorithm</vt:lpstr>
      <vt:lpstr>Summarization</vt:lpstr>
      <vt:lpstr>Similarity Matrix</vt:lpstr>
      <vt:lpstr>Summarization Result</vt:lpstr>
      <vt:lpstr>Word Cloud</vt:lpstr>
      <vt:lpstr>Kmeans Clustering</vt:lpstr>
      <vt:lpstr>Elbow Method</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dc:title>
  <dc:creator>Yangyue Wang</dc:creator>
  <cp:lastModifiedBy>Yangyue Wang</cp:lastModifiedBy>
  <cp:revision>12</cp:revision>
  <dcterms:created xsi:type="dcterms:W3CDTF">2021-08-22T19:38:21Z</dcterms:created>
  <dcterms:modified xsi:type="dcterms:W3CDTF">2021-08-23T03:34:42Z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