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62" r:id="rId5"/>
    <p:sldId id="263" r:id="rId6"/>
    <p:sldId id="260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4032" userDrawn="1">
          <p15:clr>
            <a:srgbClr val="A4A3A4"/>
          </p15:clr>
        </p15:guide>
        <p15:guide id="3" orient="horz" pos="1152" userDrawn="1">
          <p15:clr>
            <a:srgbClr val="A4A3A4"/>
          </p15:clr>
        </p15:guide>
        <p15:guide id="4" pos="3648" userDrawn="1">
          <p15:clr>
            <a:srgbClr val="A4A3A4"/>
          </p15:clr>
        </p15:guide>
        <p15:guide id="5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009999"/>
    <a:srgbClr val="DBE0E8"/>
    <a:srgbClr val="CED0DD"/>
    <a:srgbClr val="ADB4C3"/>
    <a:srgbClr val="9099AE"/>
    <a:srgbClr val="DADDE4"/>
    <a:srgbClr val="CCCEDB"/>
    <a:srgbClr val="ECEDF4"/>
    <a:srgbClr val="D0D5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38" y="108"/>
      </p:cViewPr>
      <p:guideLst>
        <p:guide orient="horz" pos="2184"/>
        <p:guide pos="4032"/>
        <p:guide orient="horz" pos="1152"/>
        <p:guide pos="364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84A215A-6049-47AE-8C62-9E5AAD2BFE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9D686A-6DE6-4B98-9F82-BAEC81E727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6403D-01E8-4E1F-8307-44396C1046E0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2ECE4-C128-4BC2-B3ED-12DC709F02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D06C56-5919-47A4-AD8F-AA703936B0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64425-85EA-4E55-AC72-AEBB84D90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000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211A0-D5DB-4E48-B2E1-440934F5365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C746F9-B2F6-4384-8411-26CE0DF6A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6662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20F86-C560-45AE-ADB0-8E7013DFB642}" type="datetime1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97196" y="6356352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BD36FD2-2D8B-4893-87E5-D669823C48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20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16D9-D3CE-4A79-B57B-DAC1EC1D25AD}" type="datetime1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6FD2-2D8B-4893-87E5-D669823C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09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2D2A-856E-4453-9D28-95EE25AC959E}" type="datetime1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6FD2-2D8B-4893-87E5-D669823C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76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25D12-BC7B-4436-99FE-F6EE7C67775A}" type="datetime1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6FD2-2D8B-4893-87E5-D669823C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90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E0C5-F453-4CCA-95B7-F489506EF2D3}" type="datetime1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6FD2-2D8B-4893-87E5-D669823C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9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6DA7F-8040-4612-864F-384687BA35F3}" type="datetime1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6FD2-2D8B-4893-87E5-D669823C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17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3C27-E6AD-4BA8-BDDE-87F32A6D2FA9}" type="datetime1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6FD2-2D8B-4893-87E5-D669823C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44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A0B1-BB6C-4524-AC00-F53A50293627}" type="datetime1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6FD2-2D8B-4893-87E5-D669823C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93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7C34D-9173-4564-8443-80F78F9082B0}" type="datetime1">
              <a:rPr lang="en-US" smtClean="0"/>
              <a:t>12/5/2020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6FD2-2D8B-4893-87E5-D669823C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24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CACF-4D14-40DE-8DC6-ED0FC8F9F132}" type="datetime1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6FD2-2D8B-4893-87E5-D669823C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89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177DF-5D81-4D9E-84CD-1D8D938F2030}" type="datetime1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6FD2-2D8B-4893-87E5-D669823C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9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B9F05-6692-4495-BD45-DD67E0D3389C}" type="datetime1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36FD2-2D8B-4893-87E5-D669823C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17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DCCAD0-7E50-41BE-90D3-0BDFA0E8E046}"/>
              </a:ext>
            </a:extLst>
          </p:cNvPr>
          <p:cNvSpPr txBox="1"/>
          <p:nvPr/>
        </p:nvSpPr>
        <p:spPr>
          <a:xfrm>
            <a:off x="2967037" y="2728955"/>
            <a:ext cx="6276975" cy="2636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AUCTION SITE</a:t>
            </a:r>
          </a:p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200"/>
              </a:spcAft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 Light" panose="020B0604020202020204" pitchFamily="34" charset="0"/>
                <a:cs typeface="Arial" panose="020B0604020202020204" pitchFamily="34" charset="0"/>
              </a:rPr>
              <a:t>MPCS51205 </a:t>
            </a:r>
          </a:p>
          <a:p>
            <a:pPr algn="ctr">
              <a:spcAft>
                <a:spcPts val="200"/>
              </a:spcAft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 Light" panose="020B0604020202020204" pitchFamily="34" charset="0"/>
                <a:cs typeface="Arial" panose="020B0604020202020204" pitchFamily="34" charset="0"/>
              </a:rPr>
              <a:t>Final Presentation</a:t>
            </a:r>
          </a:p>
          <a:p>
            <a:pPr algn="ctr">
              <a:spcAft>
                <a:spcPts val="200"/>
              </a:spcAft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 Light" panose="020B0604020202020204" pitchFamily="34" charset="0"/>
                <a:cs typeface="Arial" panose="020B0604020202020204" pitchFamily="34" charset="0"/>
              </a:rPr>
              <a:t>Group 6: Bottleneck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BDDBA4-7C2B-4B50-9C21-175ACF66B22E}"/>
              </a:ext>
            </a:extLst>
          </p:cNvPr>
          <p:cNvSpPr/>
          <p:nvPr/>
        </p:nvSpPr>
        <p:spPr>
          <a:xfrm>
            <a:off x="2885745" y="641588"/>
            <a:ext cx="6422065" cy="5624623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472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239D1A-634C-47E8-8AE0-FBF5BA0D9685}"/>
              </a:ext>
            </a:extLst>
          </p:cNvPr>
          <p:cNvSpPr txBox="1"/>
          <p:nvPr/>
        </p:nvSpPr>
        <p:spPr>
          <a:xfrm>
            <a:off x="457199" y="560718"/>
            <a:ext cx="6432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Microservice Architecture – Delivery Service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48EDF-5CC3-4B1C-A2AC-ECB128416662}"/>
              </a:ext>
            </a:extLst>
          </p:cNvPr>
          <p:cNvSpPr/>
          <p:nvPr/>
        </p:nvSpPr>
        <p:spPr>
          <a:xfrm>
            <a:off x="0" y="6698512"/>
            <a:ext cx="12192000" cy="15948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38B357-B7F6-4094-B01F-4EB1F6FCFEE0}"/>
              </a:ext>
            </a:extLst>
          </p:cNvPr>
          <p:cNvSpPr/>
          <p:nvPr/>
        </p:nvSpPr>
        <p:spPr>
          <a:xfrm>
            <a:off x="0" y="0"/>
            <a:ext cx="209107" cy="54152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3186E8-E7F5-4DFC-A977-75896B86273F}"/>
              </a:ext>
            </a:extLst>
          </p:cNvPr>
          <p:cNvSpPr/>
          <p:nvPr/>
        </p:nvSpPr>
        <p:spPr>
          <a:xfrm>
            <a:off x="712380" y="1244001"/>
            <a:ext cx="5078820" cy="38277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 Model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8C8AF47-0DDF-427E-8469-CB56311A8DC0}"/>
              </a:ext>
            </a:extLst>
          </p:cNvPr>
          <p:cNvSpPr/>
          <p:nvPr/>
        </p:nvSpPr>
        <p:spPr>
          <a:xfrm>
            <a:off x="6407886" y="1244001"/>
            <a:ext cx="5078820" cy="38277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CRC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BEDB50EB-EA66-4DB5-8890-EF6B2C089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177" y="1775635"/>
            <a:ext cx="5153025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49ADE748-C766-41C6-B081-EB66371D5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902" y="1737089"/>
            <a:ext cx="2771775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6A074-7556-4352-86E7-CD80BDBE8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6FD2-2D8B-4893-87E5-D669823C48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53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9B9377-2989-4AFF-B56B-8DAB9FA891D0}"/>
              </a:ext>
            </a:extLst>
          </p:cNvPr>
          <p:cNvSpPr/>
          <p:nvPr/>
        </p:nvSpPr>
        <p:spPr>
          <a:xfrm>
            <a:off x="6400800" y="1444135"/>
            <a:ext cx="5078820" cy="4212384"/>
          </a:xfrm>
          <a:prstGeom prst="roundRect">
            <a:avLst>
              <a:gd name="adj" fmla="val 4832"/>
            </a:avLst>
          </a:prstGeom>
          <a:noFill/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274320" rtlCol="0" anchor="t"/>
          <a:lstStyle/>
          <a:p>
            <a:pPr marL="233362" lvl="1">
              <a:spcAft>
                <a:spcPts val="300"/>
              </a:spcAft>
              <a:buSzPct val="120000"/>
            </a:pPr>
            <a:r>
              <a:rPr lang="en-US" sz="1400" b="1" dirty="0">
                <a:solidFill>
                  <a:srgbClr val="3433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Remote Class</a:t>
            </a:r>
          </a:p>
          <a:p>
            <a:pPr lvl="1" indent="-223838"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sz="1400" u="sng" dirty="0">
                <a:solidFill>
                  <a:srgbClr val="3433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Challenge</a:t>
            </a:r>
            <a:r>
              <a:rPr lang="en-US" sz="1400" dirty="0">
                <a:solidFill>
                  <a:srgbClr val="3433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Unable to whiteboard (which would be much more productive) and collaborate in-person</a:t>
            </a:r>
          </a:p>
          <a:p>
            <a:pPr lvl="1" indent="-223838"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sz="1400" u="sng" dirty="0">
                <a:solidFill>
                  <a:srgbClr val="3433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solution</a:t>
            </a:r>
            <a:r>
              <a:rPr lang="en-US" sz="1400" dirty="0">
                <a:solidFill>
                  <a:srgbClr val="3433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Active communication through Zoom meeting, Google Doc sharing and </a:t>
            </a:r>
            <a:r>
              <a:rPr lang="en-US" sz="1400" dirty="0" err="1">
                <a:solidFill>
                  <a:srgbClr val="3433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Whatsapp</a:t>
            </a:r>
            <a:r>
              <a:rPr lang="en-US" sz="1400" dirty="0">
                <a:solidFill>
                  <a:srgbClr val="3433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Email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BE9922C-DB55-4F7E-8995-72FB70DEC1BF}"/>
              </a:ext>
            </a:extLst>
          </p:cNvPr>
          <p:cNvSpPr/>
          <p:nvPr/>
        </p:nvSpPr>
        <p:spPr>
          <a:xfrm>
            <a:off x="705294" y="1444135"/>
            <a:ext cx="5078820" cy="4212384"/>
          </a:xfrm>
          <a:prstGeom prst="roundRect">
            <a:avLst>
              <a:gd name="adj" fmla="val 4832"/>
            </a:avLst>
          </a:prstGeom>
          <a:noFill/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274320" rtlCol="0" anchor="t"/>
          <a:lstStyle/>
          <a:p>
            <a:pPr marL="233362" lvl="1">
              <a:spcAft>
                <a:spcPts val="300"/>
              </a:spcAft>
              <a:buSzPct val="120000"/>
            </a:pPr>
            <a:r>
              <a:rPr lang="en-US" sz="1400" b="1" dirty="0">
                <a:solidFill>
                  <a:srgbClr val="3433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Getting Started</a:t>
            </a:r>
          </a:p>
          <a:p>
            <a:pPr lvl="1" indent="-223838"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sz="1400" u="sng" dirty="0">
                <a:solidFill>
                  <a:srgbClr val="3433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Challenge</a:t>
            </a:r>
            <a:r>
              <a:rPr lang="en-US" sz="1400" dirty="0">
                <a:solidFill>
                  <a:srgbClr val="3433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Starting from scratch, convert theoretical knowledge into practices</a:t>
            </a:r>
          </a:p>
          <a:p>
            <a:pPr lvl="1" indent="-223838"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sz="1400" u="sng" dirty="0">
                <a:solidFill>
                  <a:srgbClr val="3433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solution</a:t>
            </a:r>
            <a:r>
              <a:rPr lang="en-US" sz="1400" dirty="0">
                <a:solidFill>
                  <a:srgbClr val="3433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Study external resource and information (e.g., YouTube, </a:t>
            </a:r>
            <a:r>
              <a:rPr lang="en-US" sz="1400" dirty="0" err="1">
                <a:solidFill>
                  <a:srgbClr val="3433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StackExchange</a:t>
            </a:r>
            <a:r>
              <a:rPr lang="en-US" sz="1400" dirty="0">
                <a:solidFill>
                  <a:srgbClr val="3433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etc.) and ask our classmates for help</a:t>
            </a:r>
          </a:p>
          <a:p>
            <a:pPr lvl="1" indent="-223838"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433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33362" lvl="1">
              <a:spcAft>
                <a:spcPts val="300"/>
              </a:spcAft>
              <a:buSzPct val="120000"/>
            </a:pPr>
            <a:r>
              <a:rPr lang="en-US" sz="1400" b="1" dirty="0">
                <a:solidFill>
                  <a:srgbClr val="3433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Asynchronous Implementation?</a:t>
            </a:r>
          </a:p>
          <a:p>
            <a:pPr lvl="1" indent="-223838"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sz="1400" u="sng" dirty="0">
                <a:solidFill>
                  <a:srgbClr val="3433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Challenge</a:t>
            </a:r>
            <a:r>
              <a:rPr lang="en-US" sz="1400" dirty="0">
                <a:solidFill>
                  <a:srgbClr val="3433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….</a:t>
            </a:r>
          </a:p>
          <a:p>
            <a:pPr lvl="1" indent="-223838"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sz="1400" u="sng" dirty="0">
                <a:solidFill>
                  <a:srgbClr val="3433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solution</a:t>
            </a:r>
            <a:r>
              <a:rPr lang="en-US" sz="1400" dirty="0">
                <a:solidFill>
                  <a:srgbClr val="3433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…..</a:t>
            </a:r>
          </a:p>
          <a:p>
            <a:pPr marL="233362" lvl="1">
              <a:spcAft>
                <a:spcPts val="300"/>
              </a:spcAft>
              <a:buSzPct val="120000"/>
            </a:pPr>
            <a:endParaRPr lang="en-US" sz="1400" b="1" dirty="0">
              <a:solidFill>
                <a:srgbClr val="3433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239D1A-634C-47E8-8AE0-FBF5BA0D9685}"/>
              </a:ext>
            </a:extLst>
          </p:cNvPr>
          <p:cNvSpPr txBox="1"/>
          <p:nvPr/>
        </p:nvSpPr>
        <p:spPr>
          <a:xfrm>
            <a:off x="457199" y="560718"/>
            <a:ext cx="6432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Pain Points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48EDF-5CC3-4B1C-A2AC-ECB128416662}"/>
              </a:ext>
            </a:extLst>
          </p:cNvPr>
          <p:cNvSpPr/>
          <p:nvPr/>
        </p:nvSpPr>
        <p:spPr>
          <a:xfrm>
            <a:off x="0" y="6698512"/>
            <a:ext cx="12192000" cy="15948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38B357-B7F6-4094-B01F-4EB1F6FCFEE0}"/>
              </a:ext>
            </a:extLst>
          </p:cNvPr>
          <p:cNvSpPr/>
          <p:nvPr/>
        </p:nvSpPr>
        <p:spPr>
          <a:xfrm>
            <a:off x="0" y="0"/>
            <a:ext cx="209107" cy="54152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3186E8-E7F5-4DFC-A977-75896B86273F}"/>
              </a:ext>
            </a:extLst>
          </p:cNvPr>
          <p:cNvSpPr/>
          <p:nvPr/>
        </p:nvSpPr>
        <p:spPr>
          <a:xfrm>
            <a:off x="712380" y="1244001"/>
            <a:ext cx="5078820" cy="38277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8C8AF47-0DDF-427E-8469-CB56311A8DC0}"/>
              </a:ext>
            </a:extLst>
          </p:cNvPr>
          <p:cNvSpPr/>
          <p:nvPr/>
        </p:nvSpPr>
        <p:spPr>
          <a:xfrm>
            <a:off x="6407886" y="1244001"/>
            <a:ext cx="5078820" cy="38277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23B542-5676-4122-9168-86C39511B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6FD2-2D8B-4893-87E5-D669823C48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18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9B9377-2989-4AFF-B56B-8DAB9FA891D0}"/>
              </a:ext>
            </a:extLst>
          </p:cNvPr>
          <p:cNvSpPr/>
          <p:nvPr/>
        </p:nvSpPr>
        <p:spPr>
          <a:xfrm>
            <a:off x="6400800" y="1444135"/>
            <a:ext cx="5078820" cy="4212384"/>
          </a:xfrm>
          <a:prstGeom prst="roundRect">
            <a:avLst>
              <a:gd name="adj" fmla="val 4832"/>
            </a:avLst>
          </a:prstGeom>
          <a:noFill/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274320" rtlCol="0" anchor="t"/>
          <a:lstStyle/>
          <a:p>
            <a:pPr marL="233362" lvl="1">
              <a:spcAft>
                <a:spcPts val="300"/>
              </a:spcAft>
              <a:buSzPct val="120000"/>
            </a:pPr>
            <a:r>
              <a:rPr lang="en-US" sz="1400" b="1" dirty="0">
                <a:solidFill>
                  <a:srgbClr val="3433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[….]</a:t>
            </a:r>
          </a:p>
          <a:p>
            <a:pPr lvl="1" indent="-223838"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433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1" indent="-223838"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433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1" indent="-223838"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433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33362" lvl="1">
              <a:spcAft>
                <a:spcPts val="300"/>
              </a:spcAft>
              <a:buSzPct val="120000"/>
            </a:pPr>
            <a:r>
              <a:rPr lang="en-US" sz="1400" b="1" dirty="0">
                <a:solidFill>
                  <a:srgbClr val="3433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[….]</a:t>
            </a:r>
          </a:p>
          <a:p>
            <a:pPr lvl="1" indent="-223838"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433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1" indent="-223838"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433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233362" lvl="1">
              <a:spcAft>
                <a:spcPts val="300"/>
              </a:spcAft>
              <a:buSzPct val="120000"/>
            </a:pPr>
            <a:endParaRPr lang="en-US" sz="1400" dirty="0">
              <a:solidFill>
                <a:srgbClr val="3433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BE9922C-DB55-4F7E-8995-72FB70DEC1BF}"/>
              </a:ext>
            </a:extLst>
          </p:cNvPr>
          <p:cNvSpPr/>
          <p:nvPr/>
        </p:nvSpPr>
        <p:spPr>
          <a:xfrm>
            <a:off x="705294" y="1444135"/>
            <a:ext cx="5078820" cy="4212384"/>
          </a:xfrm>
          <a:prstGeom prst="roundRect">
            <a:avLst>
              <a:gd name="adj" fmla="val 4832"/>
            </a:avLst>
          </a:prstGeom>
          <a:noFill/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274320" rtlCol="0" anchor="t"/>
          <a:lstStyle/>
          <a:p>
            <a:pPr marL="233362" lvl="1">
              <a:spcAft>
                <a:spcPts val="300"/>
              </a:spcAft>
              <a:buSzPct val="120000"/>
            </a:pPr>
            <a:r>
              <a:rPr lang="en-US" sz="1400" b="1" dirty="0">
                <a:solidFill>
                  <a:srgbClr val="3433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[….]</a:t>
            </a:r>
          </a:p>
          <a:p>
            <a:pPr lvl="1" indent="-223838"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433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1" indent="-223838"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433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1" indent="-223838"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433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33362" lvl="1">
              <a:spcAft>
                <a:spcPts val="300"/>
              </a:spcAft>
              <a:buSzPct val="120000"/>
            </a:pPr>
            <a:r>
              <a:rPr lang="en-US" sz="1400" b="1" dirty="0">
                <a:solidFill>
                  <a:srgbClr val="3433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[….]</a:t>
            </a:r>
          </a:p>
          <a:p>
            <a:pPr lvl="1" indent="-223838"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433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1" indent="-223838"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433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233362" lvl="1">
              <a:spcAft>
                <a:spcPts val="300"/>
              </a:spcAft>
              <a:buSzPct val="120000"/>
            </a:pPr>
            <a:endParaRPr lang="en-US" sz="1400" b="1" dirty="0">
              <a:solidFill>
                <a:srgbClr val="3433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239D1A-634C-47E8-8AE0-FBF5BA0D9685}"/>
              </a:ext>
            </a:extLst>
          </p:cNvPr>
          <p:cNvSpPr txBox="1"/>
          <p:nvPr/>
        </p:nvSpPr>
        <p:spPr>
          <a:xfrm>
            <a:off x="457199" y="560718"/>
            <a:ext cx="6432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During Implementation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48EDF-5CC3-4B1C-A2AC-ECB128416662}"/>
              </a:ext>
            </a:extLst>
          </p:cNvPr>
          <p:cNvSpPr/>
          <p:nvPr/>
        </p:nvSpPr>
        <p:spPr>
          <a:xfrm>
            <a:off x="0" y="6698512"/>
            <a:ext cx="12192000" cy="15948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38B357-B7F6-4094-B01F-4EB1F6FCFEE0}"/>
              </a:ext>
            </a:extLst>
          </p:cNvPr>
          <p:cNvSpPr/>
          <p:nvPr/>
        </p:nvSpPr>
        <p:spPr>
          <a:xfrm>
            <a:off x="0" y="0"/>
            <a:ext cx="209107" cy="54152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3186E8-E7F5-4DFC-A977-75896B86273F}"/>
              </a:ext>
            </a:extLst>
          </p:cNvPr>
          <p:cNvSpPr/>
          <p:nvPr/>
        </p:nvSpPr>
        <p:spPr>
          <a:xfrm>
            <a:off x="712380" y="1244001"/>
            <a:ext cx="5078820" cy="38277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we thought would be easy that turned out hard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8C8AF47-0DDF-427E-8469-CB56311A8DC0}"/>
              </a:ext>
            </a:extLst>
          </p:cNvPr>
          <p:cNvSpPr/>
          <p:nvPr/>
        </p:nvSpPr>
        <p:spPr>
          <a:xfrm>
            <a:off x="6407886" y="1244001"/>
            <a:ext cx="5078820" cy="38277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you thought would be hard that turned out easy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285429-479E-43E1-8D89-10F5DBDEC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6FD2-2D8B-4893-87E5-D669823C48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30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239D1A-634C-47E8-8AE0-FBF5BA0D9685}"/>
              </a:ext>
            </a:extLst>
          </p:cNvPr>
          <p:cNvSpPr txBox="1"/>
          <p:nvPr/>
        </p:nvSpPr>
        <p:spPr>
          <a:xfrm>
            <a:off x="457199" y="560718"/>
            <a:ext cx="6432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Our Product Moment &amp; Discovery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48EDF-5CC3-4B1C-A2AC-ECB128416662}"/>
              </a:ext>
            </a:extLst>
          </p:cNvPr>
          <p:cNvSpPr/>
          <p:nvPr/>
        </p:nvSpPr>
        <p:spPr>
          <a:xfrm>
            <a:off x="0" y="6698512"/>
            <a:ext cx="12192000" cy="15948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38B357-B7F6-4094-B01F-4EB1F6FCFEE0}"/>
              </a:ext>
            </a:extLst>
          </p:cNvPr>
          <p:cNvSpPr/>
          <p:nvPr/>
        </p:nvSpPr>
        <p:spPr>
          <a:xfrm>
            <a:off x="0" y="0"/>
            <a:ext cx="209107" cy="54152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67E84-74C7-4FA3-B39E-B1389F5A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6FD2-2D8B-4893-87E5-D669823C48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54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239D1A-634C-47E8-8AE0-FBF5BA0D9685}"/>
              </a:ext>
            </a:extLst>
          </p:cNvPr>
          <p:cNvSpPr txBox="1"/>
          <p:nvPr/>
        </p:nvSpPr>
        <p:spPr>
          <a:xfrm>
            <a:off x="786808" y="3198167"/>
            <a:ext cx="2800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38B357-B7F6-4094-B01F-4EB1F6FCFEE0}"/>
              </a:ext>
            </a:extLst>
          </p:cNvPr>
          <p:cNvSpPr/>
          <p:nvPr/>
        </p:nvSpPr>
        <p:spPr>
          <a:xfrm>
            <a:off x="0" y="0"/>
            <a:ext cx="209107" cy="54152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person using laptop computer holding card">
            <a:extLst>
              <a:ext uri="{FF2B5EF4-FFF2-40B4-BE49-F238E27FC236}">
                <a16:creationId xmlns:a16="http://schemas.microsoft.com/office/drawing/2014/main" id="{5CBFC915-0644-40C5-9216-D0F225DA3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848" y="0"/>
            <a:ext cx="10330417" cy="689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7C4576B-711C-4EEE-877C-61E53187B9FD}"/>
              </a:ext>
            </a:extLst>
          </p:cNvPr>
          <p:cNvSpPr/>
          <p:nvPr/>
        </p:nvSpPr>
        <p:spPr>
          <a:xfrm>
            <a:off x="0" y="6698512"/>
            <a:ext cx="12192000" cy="15948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31AAF1-314C-46D5-8F4C-3E60A79CE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6FD2-2D8B-4893-87E5-D669823C48D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47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239D1A-634C-47E8-8AE0-FBF5BA0D9685}"/>
              </a:ext>
            </a:extLst>
          </p:cNvPr>
          <p:cNvSpPr txBox="1"/>
          <p:nvPr/>
        </p:nvSpPr>
        <p:spPr>
          <a:xfrm>
            <a:off x="457199" y="560718"/>
            <a:ext cx="4104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Development Methodology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48EDF-5CC3-4B1C-A2AC-ECB128416662}"/>
              </a:ext>
            </a:extLst>
          </p:cNvPr>
          <p:cNvSpPr/>
          <p:nvPr/>
        </p:nvSpPr>
        <p:spPr>
          <a:xfrm>
            <a:off x="0" y="6698512"/>
            <a:ext cx="12192000" cy="15948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38B357-B7F6-4094-B01F-4EB1F6FCFEE0}"/>
              </a:ext>
            </a:extLst>
          </p:cNvPr>
          <p:cNvSpPr/>
          <p:nvPr/>
        </p:nvSpPr>
        <p:spPr>
          <a:xfrm>
            <a:off x="0" y="0"/>
            <a:ext cx="209107" cy="54152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08D155C2-D75B-4C0D-9C40-0071AE6092B1}"/>
              </a:ext>
            </a:extLst>
          </p:cNvPr>
          <p:cNvSpPr/>
          <p:nvPr/>
        </p:nvSpPr>
        <p:spPr>
          <a:xfrm>
            <a:off x="579472" y="1837216"/>
            <a:ext cx="2599669" cy="820365"/>
          </a:xfrm>
          <a:prstGeom prst="homePlate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Requirement Document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B78C55E-B78C-4B95-A8CB-2135ADF67DAE}"/>
              </a:ext>
            </a:extLst>
          </p:cNvPr>
          <p:cNvSpPr/>
          <p:nvPr/>
        </p:nvSpPr>
        <p:spPr>
          <a:xfrm>
            <a:off x="579472" y="2849532"/>
            <a:ext cx="2285993" cy="3253557"/>
          </a:xfrm>
          <a:prstGeom prst="roundRect">
            <a:avLst>
              <a:gd name="adj" fmla="val 7602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Produced a draft of </a:t>
            </a: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 Vision Statement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outlining the central value the product will provide from a competitive point of view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Designed </a:t>
            </a: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Context Map 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on our current conceptual approach towards a strategic architecture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8FD1948D-449D-4AFC-B33E-44F7CDE416BC}"/>
              </a:ext>
            </a:extLst>
          </p:cNvPr>
          <p:cNvSpPr/>
          <p:nvPr/>
        </p:nvSpPr>
        <p:spPr>
          <a:xfrm>
            <a:off x="3179141" y="1837216"/>
            <a:ext cx="2690037" cy="820365"/>
          </a:xfrm>
          <a:prstGeom prst="chevron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Strategic Design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A6B577A-B136-4E5E-A242-1BAF02A1323F}"/>
              </a:ext>
            </a:extLst>
          </p:cNvPr>
          <p:cNvSpPr/>
          <p:nvPr/>
        </p:nvSpPr>
        <p:spPr>
          <a:xfrm>
            <a:off x="3381163" y="2849531"/>
            <a:ext cx="2285993" cy="3253557"/>
          </a:xfrm>
          <a:prstGeom prst="roundRect">
            <a:avLst>
              <a:gd name="adj" fmla="val 7602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Produced a draft of a </a:t>
            </a: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Microservices Architecture Blueprint 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(page 2)</a:t>
            </a: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leveraging our Context Map and Domain Vision Statement and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Defined </a:t>
            </a: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Messages and Service Models 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following API-FIRST principle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Created </a:t>
            </a: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Stories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</a:t>
            </a: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services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Drafted </a:t>
            </a: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 Model for Bounded Context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940F8D-7BE9-4200-B753-AA37F71270F4}"/>
              </a:ext>
            </a:extLst>
          </p:cNvPr>
          <p:cNvSpPr txBox="1"/>
          <p:nvPr/>
        </p:nvSpPr>
        <p:spPr>
          <a:xfrm>
            <a:off x="483776" y="1169582"/>
            <a:ext cx="10754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the purpose of learning microservices, we followed traditional Waterfall methodology,  going through different phases of the project (e.g., requirement, design, implementation, verification, etc.) according to the course design. 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BA51A3C3-66FE-442E-91D2-E43F5792CC40}"/>
              </a:ext>
            </a:extLst>
          </p:cNvPr>
          <p:cNvSpPr/>
          <p:nvPr/>
        </p:nvSpPr>
        <p:spPr>
          <a:xfrm>
            <a:off x="5869178" y="1837215"/>
            <a:ext cx="2690037" cy="820365"/>
          </a:xfrm>
          <a:prstGeom prst="chevron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3310398-7C62-4B83-B785-8CD9D1C01705}"/>
              </a:ext>
            </a:extLst>
          </p:cNvPr>
          <p:cNvSpPr/>
          <p:nvPr/>
        </p:nvSpPr>
        <p:spPr>
          <a:xfrm>
            <a:off x="6071200" y="2849531"/>
            <a:ext cx="2285993" cy="3253557"/>
          </a:xfrm>
          <a:prstGeom prst="roundRect">
            <a:avLst>
              <a:gd name="adj" fmla="val 7602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up </a:t>
            </a: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collaboration repository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GitHub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Divide and conquer 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microservice</a:t>
            </a:r>
          </a:p>
          <a:p>
            <a:pPr marL="509588" lvl="1" indent="-222250">
              <a:spcAft>
                <a:spcPts val="300"/>
              </a:spcAft>
              <a:buFont typeface="Calibri" panose="020F0502020204030204" pitchFamily="34" charset="0"/>
              <a:buChar char="‒"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Front-end: Chip</a:t>
            </a:r>
          </a:p>
          <a:p>
            <a:pPr marL="509588" lvl="1" indent="-222250">
              <a:spcAft>
                <a:spcPts val="300"/>
              </a:spcAft>
              <a:buFont typeface="Calibri" panose="020F0502020204030204" pitchFamily="34" charset="0"/>
              <a:buChar char="‒"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Authentication: Chip</a:t>
            </a:r>
          </a:p>
          <a:p>
            <a:pPr marL="509588" lvl="1" indent="-222250">
              <a:spcAft>
                <a:spcPts val="300"/>
              </a:spcAft>
              <a:buFont typeface="Calibri" panose="020F0502020204030204" pitchFamily="34" charset="0"/>
              <a:buChar char="‒"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User: Kenny</a:t>
            </a:r>
          </a:p>
          <a:p>
            <a:pPr marL="509588" lvl="1" indent="-222250">
              <a:spcAft>
                <a:spcPts val="300"/>
              </a:spcAft>
              <a:buFont typeface="Calibri" panose="020F0502020204030204" pitchFamily="34" charset="0"/>
              <a:buChar char="‒"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Notification: Kenny</a:t>
            </a:r>
          </a:p>
          <a:p>
            <a:pPr marL="509588" lvl="1" indent="-222250">
              <a:spcAft>
                <a:spcPts val="300"/>
              </a:spcAft>
              <a:buFont typeface="Calibri" panose="020F0502020204030204" pitchFamily="34" charset="0"/>
              <a:buChar char="‒"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Item: Xiangshi</a:t>
            </a:r>
          </a:p>
          <a:p>
            <a:pPr marL="509588" lvl="1" indent="-222250">
              <a:spcAft>
                <a:spcPts val="300"/>
              </a:spcAft>
              <a:buFont typeface="Calibri" panose="020F0502020204030204" pitchFamily="34" charset="0"/>
              <a:buChar char="‒"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Auction: Xiangshi</a:t>
            </a:r>
          </a:p>
          <a:p>
            <a:pPr marL="509588" lvl="1" indent="-222250">
              <a:spcAft>
                <a:spcPts val="300"/>
              </a:spcAft>
              <a:buFont typeface="Calibri" panose="020F0502020204030204" pitchFamily="34" charset="0"/>
              <a:buChar char="‒"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Payment: Michelle</a:t>
            </a:r>
          </a:p>
          <a:p>
            <a:pPr marL="509588" lvl="1" indent="-222250">
              <a:spcAft>
                <a:spcPts val="300"/>
              </a:spcAft>
              <a:buFont typeface="Calibri" panose="020F0502020204030204" pitchFamily="34" charset="0"/>
              <a:buChar char="‒"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Delivery: Michelle</a:t>
            </a: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756AA95A-7697-4B38-99FB-F48E69B3DC9B}"/>
              </a:ext>
            </a:extLst>
          </p:cNvPr>
          <p:cNvSpPr/>
          <p:nvPr/>
        </p:nvSpPr>
        <p:spPr>
          <a:xfrm>
            <a:off x="8559216" y="1837215"/>
            <a:ext cx="2690037" cy="820365"/>
          </a:xfrm>
          <a:prstGeom prst="chevron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Verification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782D6B2-56F6-4035-BB47-810464474DAA}"/>
              </a:ext>
            </a:extLst>
          </p:cNvPr>
          <p:cNvSpPr/>
          <p:nvPr/>
        </p:nvSpPr>
        <p:spPr>
          <a:xfrm>
            <a:off x="8761238" y="2849531"/>
            <a:ext cx="2285993" cy="3253557"/>
          </a:xfrm>
          <a:prstGeom prst="roundRect">
            <a:avLst>
              <a:gd name="adj" fmla="val 7602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Revise User Story and Microservice scope 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reflect the planning changes during the process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Trouble-shooting / debugging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iterations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1E698-DFD6-4591-8673-DC1605EA5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6FD2-2D8B-4893-87E5-D669823C48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37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239D1A-634C-47E8-8AE0-FBF5BA0D9685}"/>
              </a:ext>
            </a:extLst>
          </p:cNvPr>
          <p:cNvSpPr txBox="1"/>
          <p:nvPr/>
        </p:nvSpPr>
        <p:spPr>
          <a:xfrm>
            <a:off x="457199" y="560718"/>
            <a:ext cx="6049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Context Map &amp; High-Level 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48EDF-5CC3-4B1C-A2AC-ECB128416662}"/>
              </a:ext>
            </a:extLst>
          </p:cNvPr>
          <p:cNvSpPr/>
          <p:nvPr/>
        </p:nvSpPr>
        <p:spPr>
          <a:xfrm>
            <a:off x="0" y="6698512"/>
            <a:ext cx="12192000" cy="15948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38B357-B7F6-4094-B01F-4EB1F6FCFEE0}"/>
              </a:ext>
            </a:extLst>
          </p:cNvPr>
          <p:cNvSpPr/>
          <p:nvPr/>
        </p:nvSpPr>
        <p:spPr>
          <a:xfrm>
            <a:off x="0" y="0"/>
            <a:ext cx="209107" cy="54152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221CC1-D57D-4A4D-BA6E-27EFF0C92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322" y="1289861"/>
            <a:ext cx="7279426" cy="480903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4A8C97-99E9-4439-B907-6BDB2A97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6FD2-2D8B-4893-87E5-D669823C48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51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239D1A-634C-47E8-8AE0-FBF5BA0D9685}"/>
              </a:ext>
            </a:extLst>
          </p:cNvPr>
          <p:cNvSpPr txBox="1"/>
          <p:nvPr/>
        </p:nvSpPr>
        <p:spPr>
          <a:xfrm>
            <a:off x="457199" y="560718"/>
            <a:ext cx="6049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Microservice Architecture – Auction Service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48EDF-5CC3-4B1C-A2AC-ECB128416662}"/>
              </a:ext>
            </a:extLst>
          </p:cNvPr>
          <p:cNvSpPr/>
          <p:nvPr/>
        </p:nvSpPr>
        <p:spPr>
          <a:xfrm>
            <a:off x="0" y="6698512"/>
            <a:ext cx="12192000" cy="15948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38B357-B7F6-4094-B01F-4EB1F6FCFEE0}"/>
              </a:ext>
            </a:extLst>
          </p:cNvPr>
          <p:cNvSpPr/>
          <p:nvPr/>
        </p:nvSpPr>
        <p:spPr>
          <a:xfrm>
            <a:off x="0" y="0"/>
            <a:ext cx="209107" cy="54152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3186E8-E7F5-4DFC-A977-75896B86273F}"/>
              </a:ext>
            </a:extLst>
          </p:cNvPr>
          <p:cNvSpPr/>
          <p:nvPr/>
        </p:nvSpPr>
        <p:spPr>
          <a:xfrm>
            <a:off x="712380" y="1244001"/>
            <a:ext cx="5078820" cy="38277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 Model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8C8AF47-0DDF-427E-8469-CB56311A8DC0}"/>
              </a:ext>
            </a:extLst>
          </p:cNvPr>
          <p:cNvSpPr/>
          <p:nvPr/>
        </p:nvSpPr>
        <p:spPr>
          <a:xfrm>
            <a:off x="6407886" y="1244001"/>
            <a:ext cx="5078820" cy="38277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CRC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8354DAF-C739-434B-A7FA-1DAA3070A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799" y="1786268"/>
            <a:ext cx="5145511" cy="313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72F1F69B-6917-4C59-BE8A-E00525DE3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42" y="1850652"/>
            <a:ext cx="4904711" cy="3720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51D8DC-7839-4576-9182-DE54EF13B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6FD2-2D8B-4893-87E5-D669823C48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66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239D1A-634C-47E8-8AE0-FBF5BA0D9685}"/>
              </a:ext>
            </a:extLst>
          </p:cNvPr>
          <p:cNvSpPr txBox="1"/>
          <p:nvPr/>
        </p:nvSpPr>
        <p:spPr>
          <a:xfrm>
            <a:off x="457199" y="560718"/>
            <a:ext cx="6049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Microservice Architecture – Item Service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48EDF-5CC3-4B1C-A2AC-ECB128416662}"/>
              </a:ext>
            </a:extLst>
          </p:cNvPr>
          <p:cNvSpPr/>
          <p:nvPr/>
        </p:nvSpPr>
        <p:spPr>
          <a:xfrm>
            <a:off x="0" y="6698512"/>
            <a:ext cx="12192000" cy="15948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38B357-B7F6-4094-B01F-4EB1F6FCFEE0}"/>
              </a:ext>
            </a:extLst>
          </p:cNvPr>
          <p:cNvSpPr/>
          <p:nvPr/>
        </p:nvSpPr>
        <p:spPr>
          <a:xfrm>
            <a:off x="0" y="0"/>
            <a:ext cx="209107" cy="54152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3186E8-E7F5-4DFC-A977-75896B86273F}"/>
              </a:ext>
            </a:extLst>
          </p:cNvPr>
          <p:cNvSpPr/>
          <p:nvPr/>
        </p:nvSpPr>
        <p:spPr>
          <a:xfrm>
            <a:off x="712380" y="1244001"/>
            <a:ext cx="5078820" cy="38277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 Model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8C8AF47-0DDF-427E-8469-CB56311A8DC0}"/>
              </a:ext>
            </a:extLst>
          </p:cNvPr>
          <p:cNvSpPr/>
          <p:nvPr/>
        </p:nvSpPr>
        <p:spPr>
          <a:xfrm>
            <a:off x="6407886" y="1244001"/>
            <a:ext cx="5078820" cy="38277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CRC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6BD1AD0-E2B2-4D92-B561-3B73EFCDA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26" y="1720721"/>
            <a:ext cx="4549208" cy="4883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5B4EA23A-6255-4D50-95BD-E501C8AFF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80" y="1884184"/>
            <a:ext cx="5178057" cy="3074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41FD5A-B6A4-4F40-93C2-B29FFE26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6FD2-2D8B-4893-87E5-D669823C48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65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239D1A-634C-47E8-8AE0-FBF5BA0D9685}"/>
              </a:ext>
            </a:extLst>
          </p:cNvPr>
          <p:cNvSpPr txBox="1"/>
          <p:nvPr/>
        </p:nvSpPr>
        <p:spPr>
          <a:xfrm>
            <a:off x="457199" y="560718"/>
            <a:ext cx="6049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Microservice Architecture – User Service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48EDF-5CC3-4B1C-A2AC-ECB128416662}"/>
              </a:ext>
            </a:extLst>
          </p:cNvPr>
          <p:cNvSpPr/>
          <p:nvPr/>
        </p:nvSpPr>
        <p:spPr>
          <a:xfrm>
            <a:off x="0" y="6698512"/>
            <a:ext cx="12192000" cy="15948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38B357-B7F6-4094-B01F-4EB1F6FCFEE0}"/>
              </a:ext>
            </a:extLst>
          </p:cNvPr>
          <p:cNvSpPr/>
          <p:nvPr/>
        </p:nvSpPr>
        <p:spPr>
          <a:xfrm>
            <a:off x="0" y="0"/>
            <a:ext cx="209107" cy="54152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A55495A-FA68-4A81-BDDE-659399675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887" y="1828800"/>
            <a:ext cx="5078819" cy="462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3186E8-E7F5-4DFC-A977-75896B86273F}"/>
              </a:ext>
            </a:extLst>
          </p:cNvPr>
          <p:cNvSpPr/>
          <p:nvPr/>
        </p:nvSpPr>
        <p:spPr>
          <a:xfrm>
            <a:off x="712380" y="1244001"/>
            <a:ext cx="5078820" cy="38277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 Model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8C8AF47-0DDF-427E-8469-CB56311A8DC0}"/>
              </a:ext>
            </a:extLst>
          </p:cNvPr>
          <p:cNvSpPr/>
          <p:nvPr/>
        </p:nvSpPr>
        <p:spPr>
          <a:xfrm>
            <a:off x="6407886" y="1244001"/>
            <a:ext cx="5078820" cy="38277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CRC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80DD7B8A-7BA8-46C5-BE11-F30319419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26" y="1867515"/>
            <a:ext cx="5189574" cy="334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35FB05-090C-42DF-97C5-E64AE9232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6FD2-2D8B-4893-87E5-D669823C48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17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239D1A-634C-47E8-8AE0-FBF5BA0D9685}"/>
              </a:ext>
            </a:extLst>
          </p:cNvPr>
          <p:cNvSpPr txBox="1"/>
          <p:nvPr/>
        </p:nvSpPr>
        <p:spPr>
          <a:xfrm>
            <a:off x="457199" y="560718"/>
            <a:ext cx="8506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Microservice Architecture – Authentication Service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48EDF-5CC3-4B1C-A2AC-ECB128416662}"/>
              </a:ext>
            </a:extLst>
          </p:cNvPr>
          <p:cNvSpPr/>
          <p:nvPr/>
        </p:nvSpPr>
        <p:spPr>
          <a:xfrm>
            <a:off x="0" y="6698512"/>
            <a:ext cx="12192000" cy="15948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38B357-B7F6-4094-B01F-4EB1F6FCFEE0}"/>
              </a:ext>
            </a:extLst>
          </p:cNvPr>
          <p:cNvSpPr/>
          <p:nvPr/>
        </p:nvSpPr>
        <p:spPr>
          <a:xfrm>
            <a:off x="0" y="0"/>
            <a:ext cx="209107" cy="54152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3186E8-E7F5-4DFC-A977-75896B86273F}"/>
              </a:ext>
            </a:extLst>
          </p:cNvPr>
          <p:cNvSpPr/>
          <p:nvPr/>
        </p:nvSpPr>
        <p:spPr>
          <a:xfrm>
            <a:off x="712380" y="1244001"/>
            <a:ext cx="5078820" cy="38277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Vocabulary &amp; User Story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8C8AF47-0DDF-427E-8469-CB56311A8DC0}"/>
              </a:ext>
            </a:extLst>
          </p:cNvPr>
          <p:cNvSpPr/>
          <p:nvPr/>
        </p:nvSpPr>
        <p:spPr>
          <a:xfrm>
            <a:off x="6407886" y="1244001"/>
            <a:ext cx="5078820" cy="38277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CRC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43845CFD-C95E-447F-B7FA-F57728B7E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886" y="1819053"/>
            <a:ext cx="386715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19864D-F09D-4C2E-8E47-C977BA396AC1}"/>
              </a:ext>
            </a:extLst>
          </p:cNvPr>
          <p:cNvSpPr txBox="1"/>
          <p:nvPr/>
        </p:nvSpPr>
        <p:spPr>
          <a:xfrm>
            <a:off x="712380" y="1711842"/>
            <a:ext cx="507173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Vocabulary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Login: A request to begin a session.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Logout: A request to end a session.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Session: A duration of activity during which a user is able to exchange information with the site.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Password: A string of characters connected to a user that verifies the user's identity, necessary for completing a login.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Username: The display name of a user to other users on the site.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role	A label attached to a user that is associated with a set of permissions, allowing access to certain use cases on the site.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User Stories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As a user, I want to login to interact with the site.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As a user, I want to logout to end my session when I am done with my business on the site.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As a site admin, I want to ensure only admins can access certain features on the site.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As a site admin, I want to perform an action that is reserved for site administrators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EAF3E-FBF4-408A-B931-9C0A9895B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6FD2-2D8B-4893-87E5-D669823C48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2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239D1A-634C-47E8-8AE0-FBF5BA0D9685}"/>
              </a:ext>
            </a:extLst>
          </p:cNvPr>
          <p:cNvSpPr txBox="1"/>
          <p:nvPr/>
        </p:nvSpPr>
        <p:spPr>
          <a:xfrm>
            <a:off x="457199" y="560718"/>
            <a:ext cx="8506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Microservice Architecture – Notification Service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48EDF-5CC3-4B1C-A2AC-ECB128416662}"/>
              </a:ext>
            </a:extLst>
          </p:cNvPr>
          <p:cNvSpPr/>
          <p:nvPr/>
        </p:nvSpPr>
        <p:spPr>
          <a:xfrm>
            <a:off x="0" y="6698512"/>
            <a:ext cx="12192000" cy="15948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38B357-B7F6-4094-B01F-4EB1F6FCFEE0}"/>
              </a:ext>
            </a:extLst>
          </p:cNvPr>
          <p:cNvSpPr/>
          <p:nvPr/>
        </p:nvSpPr>
        <p:spPr>
          <a:xfrm>
            <a:off x="0" y="0"/>
            <a:ext cx="209107" cy="54152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3186E8-E7F5-4DFC-A977-75896B86273F}"/>
              </a:ext>
            </a:extLst>
          </p:cNvPr>
          <p:cNvSpPr/>
          <p:nvPr/>
        </p:nvSpPr>
        <p:spPr>
          <a:xfrm>
            <a:off x="712380" y="1244001"/>
            <a:ext cx="5078820" cy="38277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Vocabulary &amp; User Story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8C8AF47-0DDF-427E-8469-CB56311A8DC0}"/>
              </a:ext>
            </a:extLst>
          </p:cNvPr>
          <p:cNvSpPr/>
          <p:nvPr/>
        </p:nvSpPr>
        <p:spPr>
          <a:xfrm>
            <a:off x="6407886" y="1244001"/>
            <a:ext cx="5078820" cy="38277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CRC / Domain Model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8D7D7129-886B-4FAB-8B80-0BEBF553E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996" y="1828800"/>
            <a:ext cx="48006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D4F8503B-CDFF-4EF7-8840-3611F0128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348" y="1952625"/>
            <a:ext cx="3190875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4198E3-A685-401E-9A96-66BB0CAC2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6FD2-2D8B-4893-87E5-D669823C48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85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239D1A-634C-47E8-8AE0-FBF5BA0D9685}"/>
              </a:ext>
            </a:extLst>
          </p:cNvPr>
          <p:cNvSpPr txBox="1"/>
          <p:nvPr/>
        </p:nvSpPr>
        <p:spPr>
          <a:xfrm>
            <a:off x="457199" y="560718"/>
            <a:ext cx="6432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Microservice Architecture – Payment Service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48EDF-5CC3-4B1C-A2AC-ECB128416662}"/>
              </a:ext>
            </a:extLst>
          </p:cNvPr>
          <p:cNvSpPr/>
          <p:nvPr/>
        </p:nvSpPr>
        <p:spPr>
          <a:xfrm>
            <a:off x="0" y="6698512"/>
            <a:ext cx="12192000" cy="15948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38B357-B7F6-4094-B01F-4EB1F6FCFEE0}"/>
              </a:ext>
            </a:extLst>
          </p:cNvPr>
          <p:cNvSpPr/>
          <p:nvPr/>
        </p:nvSpPr>
        <p:spPr>
          <a:xfrm>
            <a:off x="0" y="0"/>
            <a:ext cx="209107" cy="54152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3186E8-E7F5-4DFC-A977-75896B86273F}"/>
              </a:ext>
            </a:extLst>
          </p:cNvPr>
          <p:cNvSpPr/>
          <p:nvPr/>
        </p:nvSpPr>
        <p:spPr>
          <a:xfrm>
            <a:off x="712380" y="1244001"/>
            <a:ext cx="5078820" cy="38277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 Model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8C8AF47-0DDF-427E-8469-CB56311A8DC0}"/>
              </a:ext>
            </a:extLst>
          </p:cNvPr>
          <p:cNvSpPr/>
          <p:nvPr/>
        </p:nvSpPr>
        <p:spPr>
          <a:xfrm>
            <a:off x="6407886" y="1244001"/>
            <a:ext cx="5078820" cy="38277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CRC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F13CA54B-F4AD-4B33-B692-49BCC14A1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886" y="1811007"/>
            <a:ext cx="5124450" cy="448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6D4B7A9E-5CAC-437D-97DB-4311BDBAD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80" y="1811007"/>
            <a:ext cx="5176909" cy="2739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3FAB40-2C5C-4D5B-92A8-747B03E22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6FD2-2D8B-4893-87E5-D669823C48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5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</TotalTime>
  <Words>579</Words>
  <Application>Microsoft Office PowerPoint</Application>
  <PresentationFormat>Widescreen</PresentationFormat>
  <Paragraphs>113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Nova Light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H.</dc:creator>
  <cp:lastModifiedBy>Michelle H.</cp:lastModifiedBy>
  <cp:revision>19</cp:revision>
  <dcterms:created xsi:type="dcterms:W3CDTF">2020-12-05T16:20:01Z</dcterms:created>
  <dcterms:modified xsi:type="dcterms:W3CDTF">2020-12-05T18:28:09Z</dcterms:modified>
</cp:coreProperties>
</file>