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8"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67" d="100"/>
          <a:sy n="67" d="100"/>
        </p:scale>
        <p:origin x="66" y="18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Welcome to my presentation on the design of our online retail system. Here, I will cover the system requirements, use case diagram, activity diagram, security measures, and system limitations to provide a comprehensive overview of how our system is designed to meet your business needs.</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The Product Owner is crucial in coping with the backlog and prioritizing stakeholder wishes and business price. As the client's voice, the product proprietor ensures that the group stays focused on paying fees. They also act as a bridge between the improvement crew and stakeholders, presenting included feedback on the product. The significance of aid ownership lies in balancing stakeholder expectancies with developmental realities to keep the assignment relevant and aligned with commercial enterprise goals.</a:t>
            </a:r>
          </a:p>
          <a:p>
            <a:pPr marL="0" marR="0">
              <a:lnSpc>
                <a:spcPct val="200000"/>
              </a:lnSpc>
              <a:spcBef>
                <a:spcPts val="0"/>
              </a:spcBef>
              <a:spcAft>
                <a:spcPts val="800"/>
              </a:spcAft>
            </a:pP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200000"/>
              </a:lnSpc>
              <a:spcBef>
                <a:spcPts val="0"/>
              </a:spcBef>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The Scrum Master, as a servant leader in preference to a manager, is an essential Agile team member. They are accountable for ensuring that the crew follows Agile concepts and practices and facilitate crucial meetings, including each day's stand-ups, dash plans, opinions, and follow-ups. The Scrum Master’s primary function is to assist the crew cast off limitations and enhance performance and effectiveness. Maintaining the team's consciousness, encouraging a collaborative environment, and ensuring that agile practices are continually maintained are critical.</a:t>
            </a:r>
          </a:p>
          <a:p>
            <a:pPr marL="0" marR="0">
              <a:lnSpc>
                <a:spcPct val="200000"/>
              </a:lnSpc>
              <a:spcBef>
                <a:spcPts val="0"/>
              </a:spcBef>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200000"/>
              </a:lnSpc>
              <a:spcBef>
                <a:spcPts val="0"/>
              </a:spcBef>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The development team, a self-organized and pass-functional improvement group, consists of specialists, including developers, testers, designers, and other professionals, who are liable for handing over the product increment for the duration of each dash. They have the autonomy to decide how excellent to finish the work assigned through the Product Owner. The improvement group’s importance is in their fingers-on position in developing the product and their collective duty to deliver top-notch work on time </a:t>
            </a:r>
            <a:r>
              <a:rPr lang="en-US" dirty="0" err="1"/>
              <a:t>Gunturu</a:t>
            </a:r>
            <a:r>
              <a:rPr lang="en-US" dirty="0"/>
              <a:t>, S. (2021).</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In Agile, requirements are gathered continuously rather than all at once at the beginning. The Product Owner creates and prioritizes a backlog of user stories representing features or requirements. This continuous process allows flexibility as requirements can be adjusted or added throughout development. This phase is important because it enables the team to adapt quickly and ensures that values ​​are always prioritized.</a:t>
            </a:r>
          </a:p>
          <a:p>
            <a:pPr marL="0" marR="0">
              <a:lnSpc>
                <a:spcPct val="107000"/>
              </a:lnSpc>
              <a:spcBef>
                <a:spcPts val="0"/>
              </a:spcBef>
              <a:spcAft>
                <a:spcPts val="800"/>
              </a:spcAft>
            </a:pP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Design in Agile is iterative, with high-level design occurring in a sprint process. The team breaks down user stories into tasks and discusses how to implement them. Detailed design is often done during the sprint as part of the development process. This phase is crucial because it lets the team focus on just enough design to proceed, avoiding over-planning risks.</a:t>
            </a:r>
          </a:p>
          <a:p>
            <a:pPr marL="0" marR="0">
              <a:lnSpc>
                <a:spcPct val="107000"/>
              </a:lnSpc>
              <a:spcBef>
                <a:spcPts val="0"/>
              </a:spcBef>
              <a:spcAft>
                <a:spcPts val="800"/>
              </a:spcAft>
            </a:pPr>
            <a:b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The development phase happens during the sprint, typically 2-4 weeks. The development team works on the tasks defined during sprint planning, building the product incrementally. The iterative nature of Agile allows for continuous development and integration, which helps catch and fix issues early. This phase is crucial because it focuses on delivering working software frequently, ensuring continuous progress.</a:t>
            </a:r>
          </a:p>
          <a:p>
            <a:pPr marL="0" marR="0">
              <a:lnSpc>
                <a:spcPct val="107000"/>
              </a:lnSpc>
              <a:spcBef>
                <a:spcPts val="0"/>
              </a:spcBef>
              <a:spcAft>
                <a:spcPts val="800"/>
              </a:spcAft>
            </a:pP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In Agile, testing continues throughout the development process. Practices like test-driven development (TDD) ensure that tests are written before the code comes out to ensure that the code meets the requirements. Automated testing is also standard in Agile, providing rapid feedback on product quality. This stage is essential because it ensures quality is maintained throughout development, reducing the chances of critical issues later in the project.</a:t>
            </a:r>
          </a:p>
          <a:p>
            <a:pPr marL="0" marR="0">
              <a:lnSpc>
                <a:spcPct val="107000"/>
              </a:lnSpc>
              <a:spcBef>
                <a:spcPts val="0"/>
              </a:spcBef>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In Agile, deployment is incremental, with each sprint potentially increasing product shipments. This means new features or improvements can be made available to users regularly, allowing for quick feedback and continuous improvement. This phase is significant because it will enable the team to unleash value to stakeholders more often rather than waiting until the end of the project.</a:t>
            </a:r>
          </a:p>
          <a:p>
            <a:pPr marL="0" marR="0">
              <a:lnSpc>
                <a:spcPct val="107000"/>
              </a:lnSpc>
              <a:spcBef>
                <a:spcPts val="0"/>
              </a:spcBef>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The team reviews the run at the end of each run to determine progress and gather participant feedback. This is followed by a retrospective run, in which the team analyzes what went well and what can be improved. Priorities ensure continuous improvement in product and team structure </a:t>
            </a:r>
            <a:r>
              <a:rPr lang="en-US" sz="2800" kern="100" dirty="0">
                <a:effectLst/>
                <a:latin typeface="Times New Roman" panose="02020603050405020304" pitchFamily="18" charset="0"/>
                <a:ea typeface="Aptos" panose="020B0004020202020204" pitchFamily="34" charset="0"/>
                <a:cs typeface="Times New Roman" panose="02020603050405020304" pitchFamily="18" charset="0"/>
              </a:rPr>
              <a:t>Atlassian. (2023).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In Waterfall, all requirements would have been gathered upfront before any design or development work began. This means any changes to requirements later in the project would have been costly and challenging to accommodate. For example, if stakeholders had requested a change in direction after development had begun, we would have had to revisit the requirements and design phases, delaying the project.</a:t>
            </a:r>
          </a:p>
          <a:p>
            <a:pPr marL="0" marR="0">
              <a:lnSpc>
                <a:spcPct val="107000"/>
              </a:lnSpc>
              <a:spcBef>
                <a:spcPts val="0"/>
              </a:spcBef>
              <a:spcAft>
                <a:spcPts val="800"/>
              </a:spcAft>
            </a:pPr>
            <a:b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A detailed design would have been completed in the Waterfall before any development work began. This could lead to over-designing and a lack of flexibility. If an issue arose during the process, we would have had to go back to the planning phase, which caused delays. In contrast, Agile allowed us to iterate the design as we manufactured, learning more about the project and adapting it.</a:t>
            </a:r>
          </a:p>
          <a:p>
            <a:pPr marL="0" marR="0">
              <a:lnSpc>
                <a:spcPct val="107000"/>
              </a:lnSpc>
              <a:spcBef>
                <a:spcPts val="0"/>
              </a:spcBef>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Moisture testing is usually done after all development is complete, which can cause problems later in the process. This would have increased the risk of discovering even more giant bugs before implementation, which could have delayed the release. </a:t>
            </a:r>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Agile’s</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continuous testing methodology caught issues early, reducing the risk of significant problems at the end of the project.</a:t>
            </a:r>
          </a:p>
          <a:p>
            <a:pPr marL="0" marR="0">
              <a:lnSpc>
                <a:spcPct val="107000"/>
              </a:lnSpc>
              <a:spcBef>
                <a:spcPts val="0"/>
              </a:spcBef>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In waterfalls, deployment usually occurs at the end of the project, after all development and testing is complete. This suggests that participants may not have seen the item until near completion, leading to unrelated expectancies. In Agile, we provided incremental updates throughout the project, enabling stakeholders to give feedback and adjust their expectations </a:t>
            </a:r>
            <a:r>
              <a:rPr lang="en-US" dirty="0" err="1"/>
              <a:t>Stellman</a:t>
            </a:r>
            <a:r>
              <a:rPr lang="en-US" dirty="0"/>
              <a:t>, A., &amp; Greene, J. (2020).</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Waterfall may be preferable if the project's scope is well-defined, and no changes are possible. However, </a:t>
            </a:r>
            <a:r>
              <a:rPr lang="en-US" sz="2400" kern="100" dirty="0" err="1">
                <a:effectLst/>
                <a:latin typeface="Times New Roman" panose="02020603050405020304" pitchFamily="18" charset="0"/>
                <a:ea typeface="Aptos" panose="020B0004020202020204" pitchFamily="34" charset="0"/>
                <a:cs typeface="Times New Roman" panose="02020603050405020304" pitchFamily="18" charset="0"/>
              </a:rPr>
              <a:t>Agile's</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flexibility makes it ideal if requirements are likely to change or if there is uncertainty. Agile in the SNHU Travel project allowed us to adapt to changing stakeholder needs, which would have been difficult with the Waterfall approach.</a:t>
            </a:r>
          </a:p>
          <a:p>
            <a:pPr marL="0" marR="0">
              <a:lnSpc>
                <a:spcPct val="107000"/>
              </a:lnSpc>
              <a:spcBef>
                <a:spcPts val="0"/>
              </a:spcBef>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Waterfall works best for projects with a fixed timeline, where each stage can be scheduled in advance. However, when the process is uncertain, or value needs to be delivered incrementally, </a:t>
            </a:r>
            <a:r>
              <a:rPr lang="en-US" sz="2400" kern="100" dirty="0" err="1">
                <a:effectLst/>
                <a:latin typeface="Times New Roman" panose="02020603050405020304" pitchFamily="18" charset="0"/>
                <a:ea typeface="Aptos" panose="020B0004020202020204" pitchFamily="34" charset="0"/>
                <a:cs typeface="Times New Roman" panose="02020603050405020304" pitchFamily="18" charset="0"/>
              </a:rPr>
              <a:t>Agile’s</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iterative approach is more effective. Agile allowed us to consistently deliver functional software in our project, keeping stakeholders engaged and happy.</a:t>
            </a:r>
          </a:p>
          <a:p>
            <a:pPr marL="0" marR="0">
              <a:lnSpc>
                <a:spcPct val="107000"/>
              </a:lnSpc>
              <a:spcBef>
                <a:spcPts val="0"/>
              </a:spcBef>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Waterfalls can be dangerous because issues are often discovered late in a project after completing multiple tasks. Agile mitigates this risk by incorporating continuous testing and feedback to process topics faster. </a:t>
            </a:r>
            <a:r>
              <a:rPr lang="en-US" sz="2400" kern="100" dirty="0" err="1">
                <a:effectLst/>
                <a:latin typeface="Times New Roman" panose="02020603050405020304" pitchFamily="18" charset="0"/>
                <a:ea typeface="Aptos" panose="020B0004020202020204" pitchFamily="34" charset="0"/>
                <a:cs typeface="Times New Roman" panose="02020603050405020304" pitchFamily="18" charset="0"/>
              </a:rPr>
              <a:t>Agile’s</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continuous testing in our business helps catch and fix problems before they become critical.</a:t>
            </a:r>
          </a:p>
          <a:p>
            <a:pPr marL="0" marR="0">
              <a:lnSpc>
                <a:spcPct val="107000"/>
              </a:lnSpc>
              <a:spcBef>
                <a:spcPts val="0"/>
              </a:spcBef>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Agile encourages collaboration and communication through constant positioning, analysis, and follow-up. Agile is better if the project requires close cooperation between stakeholders and the development team. Conversely, access to the waterfall can hinder communication and lead to siloed work. </a:t>
            </a:r>
            <a:r>
              <a:rPr lang="en-US" sz="2400" kern="100" dirty="0" err="1">
                <a:effectLst/>
                <a:latin typeface="Times New Roman" panose="02020603050405020304" pitchFamily="18" charset="0"/>
                <a:ea typeface="Aptos" panose="020B0004020202020204" pitchFamily="34" charset="0"/>
                <a:cs typeface="Times New Roman" panose="02020603050405020304" pitchFamily="18" charset="0"/>
              </a:rPr>
              <a:t>Agile's</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emphasis on collaboration in our project helped us maintain alignment with stakeholder expectations and deliver a successful product Knaster, R., &amp; Leffingwell, D. (2020).</a:t>
            </a:r>
          </a:p>
          <a:p>
            <a:pPr marL="0" marR="0">
              <a:lnSpc>
                <a:spcPct val="107000"/>
              </a:lnSpc>
              <a:spcBef>
                <a:spcPts val="0"/>
              </a:spcBef>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294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hyperlink" Target="https://www.oreilly.com/library/view/learning-agile/9781449363857/" TargetMode="External"/><Relationship Id="rId3" Type="http://schemas.openxmlformats.org/officeDocument/2006/relationships/notesSlide" Target="../notesSlides/notesSlide6.xml"/><Relationship Id="rId7" Type="http://schemas.openxmlformats.org/officeDocument/2006/relationships/hyperlink" Target="https://www.pearson.com/store/p/safe-5-0-distilled-achieving-business-agility-with-the-scaled-agile-framework/P100000774550" TargetMode="Externa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hyperlink" Target="https://techbeacon.com/agile/agile-methodology-explained" TargetMode="External"/><Relationship Id="rId5" Type="http://schemas.openxmlformats.org/officeDocument/2006/relationships/hyperlink" Target="https://www.atlassian.com/software/jira"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Agile Presentation</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Zachary Locke</a:t>
            </a:r>
            <a:endParaRPr dirty="0">
              <a:solidFill>
                <a:srgbClr val="FFFFFF"/>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Agile Roles</a:t>
            </a:r>
          </a:p>
        </p:txBody>
      </p:sp>
      <p:sp>
        <p:nvSpPr>
          <p:cNvPr id="3" name="Content Placeholder 2"/>
          <p:cNvSpPr>
            <a:spLocks noGrp="1"/>
          </p:cNvSpPr>
          <p:nvPr>
            <p:ph idx="1"/>
          </p:nvPr>
        </p:nvSpPr>
        <p:spPr>
          <a:xfrm>
            <a:off x="6090574" y="801866"/>
            <a:ext cx="5306084" cy="5230634"/>
          </a:xfrm>
        </p:spPr>
        <p:txBody>
          <a:bodyPr anchor="ctr">
            <a:normAutofit/>
          </a:bodyPr>
          <a:lstStyle/>
          <a:p>
            <a:pPr>
              <a:lnSpc>
                <a:spcPct val="200000"/>
              </a:lnSpc>
            </a:pPr>
            <a:r>
              <a:rPr lang="en-US" sz="2400" dirty="0">
                <a:effectLst/>
                <a:latin typeface="Times New Roman" panose="02020603050405020304" pitchFamily="18" charset="0"/>
                <a:ea typeface="Aptos" panose="020B0004020202020204" pitchFamily="34" charset="0"/>
                <a:cs typeface="Times New Roman" panose="02020603050405020304" pitchFamily="18" charset="0"/>
              </a:rPr>
              <a:t>Product Owner (PO)</a:t>
            </a:r>
            <a:endParaRPr lang="en-US" sz="2400" dirty="0">
              <a:solidFill>
                <a:srgbClr val="000000"/>
              </a:solidFill>
              <a:latin typeface="Times New Roman" panose="02020603050405020304" pitchFamily="18" charset="0"/>
              <a:cs typeface="Times New Roman" panose="02020603050405020304" pitchFamily="18" charset="0"/>
            </a:endParaRPr>
          </a:p>
          <a:p>
            <a:pPr>
              <a:lnSpc>
                <a:spcPct val="200000"/>
              </a:lnSpc>
            </a:pPr>
            <a:r>
              <a:rPr lang="en-US" sz="2400" dirty="0">
                <a:effectLst/>
                <a:latin typeface="Times New Roman" panose="02020603050405020304" pitchFamily="18" charset="0"/>
                <a:ea typeface="Aptos" panose="020B0004020202020204" pitchFamily="34" charset="0"/>
                <a:cs typeface="Times New Roman" panose="02020603050405020304" pitchFamily="18" charset="0"/>
              </a:rPr>
              <a:t>Scrum Master </a:t>
            </a:r>
          </a:p>
          <a:p>
            <a:pPr>
              <a:lnSpc>
                <a:spcPct val="200000"/>
              </a:lnSpc>
            </a:pPr>
            <a:r>
              <a:rPr lang="en-US" sz="2400" dirty="0">
                <a:solidFill>
                  <a:srgbClr val="000000"/>
                </a:solidFill>
                <a:latin typeface="Times New Roman" panose="02020603050405020304" pitchFamily="18" charset="0"/>
                <a:cs typeface="Times New Roman" panose="02020603050405020304" pitchFamily="18" charset="0"/>
              </a:rPr>
              <a:t>Development Team</a:t>
            </a:r>
            <a:endParaRPr sz="2400" dirty="0">
              <a:solidFill>
                <a:srgbClr val="00000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Agile Phases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2BFEF73-A35F-5F0A-FC12-36FFEFF9AB4E}"/>
              </a:ext>
            </a:extLst>
          </p:cNvPr>
          <p:cNvSpPr>
            <a:spLocks noGrp="1"/>
          </p:cNvSpPr>
          <p:nvPr>
            <p:ph idx="1"/>
          </p:nvPr>
        </p:nvSpPr>
        <p:spPr>
          <a:xfrm>
            <a:off x="5353050" y="1125538"/>
            <a:ext cx="10515600" cy="4351338"/>
          </a:xfrm>
        </p:spPr>
        <p:txBody>
          <a:bodyPr>
            <a:normAutofit fontScale="25000" lnSpcReduction="20000"/>
          </a:bodyPr>
          <a:lstStyle/>
          <a:p>
            <a:pPr>
              <a:lnSpc>
                <a:spcPct val="200000"/>
              </a:lnSpc>
            </a:pPr>
            <a:r>
              <a:rPr lang="en-US" sz="9600" b="1" dirty="0">
                <a:effectLst/>
                <a:latin typeface="Times New Roman" panose="02020603050405020304" pitchFamily="18" charset="0"/>
                <a:ea typeface="Aptos" panose="020B0004020202020204" pitchFamily="34" charset="0"/>
                <a:cs typeface="Times New Roman" panose="02020603050405020304" pitchFamily="18" charset="0"/>
              </a:rPr>
              <a:t>Requirements Gathering (Backlog Creation)</a:t>
            </a:r>
          </a:p>
          <a:p>
            <a:pPr>
              <a:lnSpc>
                <a:spcPct val="200000"/>
              </a:lnSpc>
            </a:pPr>
            <a:r>
              <a:rPr lang="en-US" sz="9600" b="1" dirty="0">
                <a:effectLst/>
                <a:latin typeface="Times New Roman" panose="02020603050405020304" pitchFamily="18" charset="0"/>
                <a:ea typeface="Aptos" panose="020B0004020202020204" pitchFamily="34" charset="0"/>
                <a:cs typeface="Times New Roman" panose="02020603050405020304" pitchFamily="18" charset="0"/>
              </a:rPr>
              <a:t>Design (Sprint Planning)</a:t>
            </a:r>
            <a:endParaRPr lang="en-US" sz="9600" b="1" dirty="0">
              <a:latin typeface="Times New Roman" panose="02020603050405020304" pitchFamily="18" charset="0"/>
              <a:ea typeface="Aptos" panose="020B0004020202020204" pitchFamily="34" charset="0"/>
              <a:cs typeface="Times New Roman" panose="02020603050405020304" pitchFamily="18" charset="0"/>
            </a:endParaRPr>
          </a:p>
          <a:p>
            <a:pPr>
              <a:lnSpc>
                <a:spcPct val="200000"/>
              </a:lnSpc>
            </a:pPr>
            <a:r>
              <a:rPr lang="en-US" sz="9600" b="1" dirty="0">
                <a:effectLst/>
                <a:latin typeface="Times New Roman" panose="02020603050405020304" pitchFamily="18" charset="0"/>
                <a:ea typeface="Aptos" panose="020B0004020202020204" pitchFamily="34" charset="0"/>
                <a:cs typeface="Times New Roman" panose="02020603050405020304" pitchFamily="18" charset="0"/>
              </a:rPr>
              <a:t>Development (Sprint Execution)</a:t>
            </a:r>
          </a:p>
          <a:p>
            <a:pPr>
              <a:lnSpc>
                <a:spcPct val="200000"/>
              </a:lnSpc>
            </a:pPr>
            <a:r>
              <a:rPr lang="en-US" sz="9600" b="1" dirty="0">
                <a:effectLst/>
                <a:latin typeface="Times New Roman" panose="02020603050405020304" pitchFamily="18" charset="0"/>
                <a:ea typeface="Aptos" panose="020B0004020202020204" pitchFamily="34" charset="0"/>
                <a:cs typeface="Times New Roman" panose="02020603050405020304" pitchFamily="18" charset="0"/>
              </a:rPr>
              <a:t>Testing (Continuous Testing/TDD)</a:t>
            </a:r>
            <a:endParaRPr lang="en-US" sz="9600" b="1" dirty="0">
              <a:latin typeface="Times New Roman" panose="02020603050405020304" pitchFamily="18" charset="0"/>
              <a:ea typeface="Aptos" panose="020B0004020202020204" pitchFamily="34" charset="0"/>
              <a:cs typeface="Times New Roman" panose="02020603050405020304" pitchFamily="18" charset="0"/>
            </a:endParaRPr>
          </a:p>
          <a:p>
            <a:pPr>
              <a:lnSpc>
                <a:spcPct val="200000"/>
              </a:lnSpc>
            </a:pPr>
            <a:r>
              <a:rPr lang="en-US" sz="9600" b="1" dirty="0">
                <a:effectLst/>
                <a:latin typeface="Times New Roman" panose="02020603050405020304" pitchFamily="18" charset="0"/>
                <a:ea typeface="Aptos" panose="020B0004020202020204" pitchFamily="34" charset="0"/>
                <a:cs typeface="Times New Roman" panose="02020603050405020304" pitchFamily="18" charset="0"/>
              </a:rPr>
              <a:t>Deployment (Incremental Delivery)</a:t>
            </a:r>
          </a:p>
          <a:p>
            <a:pPr>
              <a:lnSpc>
                <a:spcPct val="200000"/>
              </a:lnSpc>
            </a:pPr>
            <a:r>
              <a:rPr lang="en-US" sz="9600" b="1" dirty="0">
                <a:effectLst/>
                <a:latin typeface="Times New Roman" panose="02020603050405020304" pitchFamily="18" charset="0"/>
                <a:ea typeface="Aptos" panose="020B0004020202020204" pitchFamily="34" charset="0"/>
                <a:cs typeface="Times New Roman" panose="02020603050405020304" pitchFamily="18" charset="0"/>
              </a:rPr>
              <a:t>Review and Retrospective</a:t>
            </a:r>
            <a:br>
              <a:rPr lang="en-US" sz="18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532897" y="1739316"/>
            <a:ext cx="3669161" cy="2760098"/>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Waterfall Model</a:t>
            </a:r>
          </a:p>
        </p:txBody>
      </p:sp>
      <p:sp>
        <p:nvSpPr>
          <p:cNvPr id="4" name="Content Placeholder 3">
            <a:extLst>
              <a:ext uri="{FF2B5EF4-FFF2-40B4-BE49-F238E27FC236}">
                <a16:creationId xmlns:a16="http://schemas.microsoft.com/office/drawing/2014/main" id="{C92E2A8D-9A37-41A2-E525-107750F02130}"/>
              </a:ext>
            </a:extLst>
          </p:cNvPr>
          <p:cNvSpPr>
            <a:spLocks noGrp="1"/>
          </p:cNvSpPr>
          <p:nvPr>
            <p:ph idx="1"/>
          </p:nvPr>
        </p:nvSpPr>
        <p:spPr>
          <a:xfrm>
            <a:off x="6082108" y="1411288"/>
            <a:ext cx="5469813" cy="4351338"/>
          </a:xfrm>
        </p:spPr>
        <p:txBody>
          <a:bodyPr>
            <a:normAutofit/>
          </a:bodyPr>
          <a:lstStyle/>
          <a:p>
            <a:r>
              <a:rPr lang="en-US" sz="2400" b="1" dirty="0">
                <a:effectLst/>
                <a:latin typeface="Times New Roman" panose="02020603050405020304" pitchFamily="18" charset="0"/>
                <a:ea typeface="Aptos" panose="020B0004020202020204" pitchFamily="34" charset="0"/>
                <a:cs typeface="Times New Roman" panose="02020603050405020304" pitchFamily="18" charset="0"/>
              </a:rPr>
              <a:t>Requirements Gathering</a:t>
            </a:r>
            <a:endParaRPr lang="en-US" sz="2400" dirty="0">
              <a:effectLst/>
              <a:latin typeface="Times New Roman" panose="02020603050405020304" pitchFamily="18" charset="0"/>
              <a:ea typeface="Aptos" panose="020B0004020202020204" pitchFamily="34" charset="0"/>
              <a:cs typeface="Times New Roman" panose="02020603050405020304" pitchFamily="18" charset="0"/>
            </a:endParaRPr>
          </a:p>
          <a:p>
            <a:r>
              <a:rPr lang="en-US" sz="2400" b="1" dirty="0">
                <a:effectLst/>
                <a:latin typeface="Times New Roman" panose="02020603050405020304" pitchFamily="18" charset="0"/>
                <a:ea typeface="Aptos" panose="020B0004020202020204" pitchFamily="34" charset="0"/>
                <a:cs typeface="Times New Roman" panose="02020603050405020304" pitchFamily="18" charset="0"/>
              </a:rPr>
              <a:t>Design and Development</a:t>
            </a:r>
            <a:endParaRPr lang="en-US" sz="2400" b="1" dirty="0">
              <a:latin typeface="Times New Roman" panose="02020603050405020304" pitchFamily="18" charset="0"/>
              <a:ea typeface="Aptos" panose="020B0004020202020204" pitchFamily="34" charset="0"/>
              <a:cs typeface="Times New Roman" panose="02020603050405020304" pitchFamily="18" charset="0"/>
            </a:endParaRPr>
          </a:p>
          <a:p>
            <a:r>
              <a:rPr lang="en-US" sz="2400" b="1" dirty="0">
                <a:effectLst/>
                <a:latin typeface="Times New Roman" panose="02020603050405020304" pitchFamily="18" charset="0"/>
                <a:ea typeface="Aptos" panose="020B0004020202020204" pitchFamily="34" charset="0"/>
                <a:cs typeface="Times New Roman" panose="02020603050405020304" pitchFamily="18" charset="0"/>
              </a:rPr>
              <a:t>Testing</a:t>
            </a:r>
          </a:p>
          <a:p>
            <a:r>
              <a:rPr lang="en-US" sz="2400" b="1" dirty="0">
                <a:effectLst/>
                <a:latin typeface="Times New Roman" panose="02020603050405020304" pitchFamily="18" charset="0"/>
                <a:ea typeface="Aptos" panose="020B0004020202020204" pitchFamily="34" charset="0"/>
                <a:cs typeface="Times New Roman" panose="02020603050405020304" pitchFamily="18" charset="0"/>
              </a:rPr>
              <a:t>Deployment</a:t>
            </a:r>
            <a:endParaRPr lang="en-US" sz="24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Waterfall or Agile Approach</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a:xfrm>
            <a:off x="5882019" y="220993"/>
            <a:ext cx="5955652" cy="5930238"/>
          </a:xfrm>
        </p:spPr>
        <p:txBody>
          <a:bodyPr anchor="ctr">
            <a:normAutofit/>
          </a:bodyPr>
          <a:lstStyle/>
          <a:p>
            <a:r>
              <a:rPr lang="en-US" sz="2400" b="1" dirty="0">
                <a:effectLst/>
                <a:latin typeface="Times New Roman" panose="02020603050405020304" pitchFamily="18" charset="0"/>
                <a:ea typeface="Aptos" panose="020B0004020202020204" pitchFamily="34" charset="0"/>
                <a:cs typeface="Times New Roman" panose="02020603050405020304" pitchFamily="18" charset="0"/>
              </a:rPr>
              <a:t>Project Scope and Requirements</a:t>
            </a:r>
          </a:p>
          <a:p>
            <a:r>
              <a:rPr lang="en-US" sz="2400" b="1" dirty="0">
                <a:effectLst/>
                <a:latin typeface="Times New Roman" panose="02020603050405020304" pitchFamily="18" charset="0"/>
                <a:ea typeface="Aptos" panose="020B0004020202020204" pitchFamily="34" charset="0"/>
                <a:cs typeface="Times New Roman" panose="02020603050405020304" pitchFamily="18" charset="0"/>
              </a:rPr>
              <a:t>Timeline</a:t>
            </a:r>
            <a:endParaRPr lang="en-US" sz="2400" b="1" dirty="0">
              <a:latin typeface="Times New Roman" panose="02020603050405020304" pitchFamily="18" charset="0"/>
              <a:ea typeface="Aptos" panose="020B0004020202020204" pitchFamily="34" charset="0"/>
              <a:cs typeface="Times New Roman" panose="02020603050405020304" pitchFamily="18" charset="0"/>
            </a:endParaRPr>
          </a:p>
          <a:p>
            <a:r>
              <a:rPr lang="en-US" sz="2400" b="1" dirty="0">
                <a:effectLst/>
                <a:latin typeface="Times New Roman" panose="02020603050405020304" pitchFamily="18" charset="0"/>
                <a:ea typeface="Aptos" panose="020B0004020202020204" pitchFamily="34" charset="0"/>
                <a:cs typeface="Times New Roman" panose="02020603050405020304" pitchFamily="18" charset="0"/>
              </a:rPr>
              <a:t>Risk Management</a:t>
            </a:r>
          </a:p>
          <a:p>
            <a:r>
              <a:rPr lang="en-US" sz="2400" b="1" dirty="0">
                <a:effectLst/>
                <a:latin typeface="Times New Roman" panose="02020603050405020304" pitchFamily="18" charset="0"/>
                <a:ea typeface="Aptos" panose="020B0004020202020204" pitchFamily="34" charset="0"/>
                <a:cs typeface="Times New Roman" panose="02020603050405020304" pitchFamily="18" charset="0"/>
              </a:rPr>
              <a:t>Team Collaboration</a:t>
            </a:r>
            <a:endParaRPr sz="2400" dirty="0">
              <a:solidFill>
                <a:srgbClr val="00000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219021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type="body" idx="1"/>
          </p:nvPr>
        </p:nvSpPr>
        <p:spPr>
          <a:xfrm>
            <a:off x="5457825" y="642939"/>
            <a:ext cx="6343649" cy="6015036"/>
          </a:xfrm>
        </p:spPr>
        <p:txBody>
          <a:bodyPr anchor="ctr">
            <a:normAutofit/>
          </a:bodyPr>
          <a:lstStyle/>
          <a:p>
            <a:pPr marL="457200" marR="0" indent="-457200">
              <a:lnSpc>
                <a:spcPct val="200000"/>
              </a:lnSpc>
              <a:spcBef>
                <a:spcPts val="0"/>
              </a:spcBef>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Atlassian. (2023). </a:t>
            </a:r>
            <a:r>
              <a:rPr lang="en-US" sz="1200" i="1" kern="100" dirty="0">
                <a:effectLst/>
                <a:latin typeface="Times New Roman" panose="02020603050405020304" pitchFamily="18" charset="0"/>
                <a:ea typeface="Aptos" panose="020B0004020202020204" pitchFamily="34" charset="0"/>
                <a:cs typeface="Times New Roman" panose="02020603050405020304" pitchFamily="18" charset="0"/>
              </a:rPr>
              <a:t>JIRA Software: The #1 software development tool used by agile teams.</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2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5"/>
              </a:rPr>
              <a:t>https://www.atlassian.com/software/jira</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457200" marR="0" indent="-457200">
              <a:lnSpc>
                <a:spcPct val="200000"/>
              </a:lnSpc>
              <a:spcBef>
                <a:spcPts val="0"/>
              </a:spcBef>
              <a:spcAft>
                <a:spcPts val="800"/>
              </a:spcAft>
            </a:pPr>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Gunturu</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S. (2021). </a:t>
            </a:r>
            <a:r>
              <a:rPr lang="en-US" sz="1200" i="1" kern="100" dirty="0">
                <a:effectLst/>
                <a:latin typeface="Times New Roman" panose="02020603050405020304" pitchFamily="18" charset="0"/>
                <a:ea typeface="Aptos" panose="020B0004020202020204" pitchFamily="34" charset="0"/>
                <a:cs typeface="Times New Roman" panose="02020603050405020304" pitchFamily="18" charset="0"/>
              </a:rPr>
              <a:t>Agile methodology explained: Principles, practices, and benefits.</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TechBeacon</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2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6"/>
              </a:rPr>
              <a:t>https://techbeacon.com/agile/agile-methodology-explained</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457200" marR="0" indent="-457200">
              <a:lnSpc>
                <a:spcPct val="200000"/>
              </a:lnSpc>
              <a:spcBef>
                <a:spcPts val="0"/>
              </a:spcBef>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Knaster, R., &amp; Leffingwell, D. (2020). </a:t>
            </a:r>
            <a:r>
              <a:rPr lang="en-US" sz="1200" i="1" kern="100" dirty="0" err="1">
                <a:effectLst/>
                <a:latin typeface="Times New Roman" panose="02020603050405020304" pitchFamily="18" charset="0"/>
                <a:ea typeface="Aptos" panose="020B0004020202020204" pitchFamily="34" charset="0"/>
                <a:cs typeface="Times New Roman" panose="02020603050405020304" pitchFamily="18" charset="0"/>
              </a:rPr>
              <a:t>SAFe</a:t>
            </a:r>
            <a:r>
              <a:rPr lang="en-US" sz="1200" i="1" kern="100" dirty="0">
                <a:effectLst/>
                <a:latin typeface="Times New Roman" panose="02020603050405020304" pitchFamily="18" charset="0"/>
                <a:ea typeface="Aptos" panose="020B0004020202020204" pitchFamily="34" charset="0"/>
                <a:cs typeface="Times New Roman" panose="02020603050405020304" pitchFamily="18" charset="0"/>
              </a:rPr>
              <a:t> 5.0 distilled: Achieving business agility with the Scaled Agile Framework. </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Addison-Wesley Professional. </a:t>
            </a:r>
            <a:r>
              <a:rPr lang="en-US" sz="12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7"/>
              </a:rPr>
              <a:t>https://www.pearson.com/store/p/safe-5-0-distilled-achieving-business-agility-with-the-scaled-agile-framework/P100000774550</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457200" marR="0" indent="-457200">
              <a:lnSpc>
                <a:spcPct val="200000"/>
              </a:lnSpc>
              <a:spcBef>
                <a:spcPts val="0"/>
              </a:spcBef>
              <a:spcAft>
                <a:spcPts val="800"/>
              </a:spcAft>
            </a:pPr>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Stellman</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A., &amp; Greene, J. (2020). </a:t>
            </a:r>
            <a:r>
              <a:rPr lang="en-US" sz="1200" i="1" kern="100" dirty="0">
                <a:effectLst/>
                <a:latin typeface="Times New Roman" panose="02020603050405020304" pitchFamily="18" charset="0"/>
                <a:ea typeface="Aptos" panose="020B0004020202020204" pitchFamily="34" charset="0"/>
                <a:cs typeface="Times New Roman" panose="02020603050405020304" pitchFamily="18" charset="0"/>
              </a:rPr>
              <a:t>Learning Agile: Understanding Scrum, XP, Lean, and Kanban. </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O'Reilly Media. </a:t>
            </a:r>
            <a:r>
              <a:rPr lang="en-US" sz="12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8"/>
              </a:rPr>
              <a:t>https://www.oreilly.com/library/view/learning-agile/9781449363857/</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2283</TotalTime>
  <Words>1471</Words>
  <Application>Microsoft Office PowerPoint</Application>
  <PresentationFormat>Widescreen</PresentationFormat>
  <Paragraphs>65</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Calibri</vt:lpstr>
      <vt:lpstr>Calibri Light</vt:lpstr>
      <vt:lpstr>Times New Roman</vt:lpstr>
      <vt:lpstr>Office Theme</vt:lpstr>
      <vt:lpstr>Agile Presentation</vt:lpstr>
      <vt:lpstr>Agile Roles</vt:lpstr>
      <vt:lpstr>Agile Phases </vt:lpstr>
      <vt:lpstr>Waterfall Model</vt:lpstr>
      <vt:lpstr>Waterfall or Agile Approach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🔥Zack Locke🔥💯</cp:lastModifiedBy>
  <cp:revision>51</cp:revision>
  <dcterms:created xsi:type="dcterms:W3CDTF">2019-10-14T02:36:52Z</dcterms:created>
  <dcterms:modified xsi:type="dcterms:W3CDTF">2024-08-19T03:59:26Z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