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8" r:id="rId2"/>
    <p:sldId id="279" r:id="rId3"/>
    <p:sldId id="268" r:id="rId4"/>
    <p:sldId id="281" r:id="rId5"/>
    <p:sldId id="282" r:id="rId6"/>
    <p:sldId id="259" r:id="rId7"/>
    <p:sldId id="270" r:id="rId8"/>
    <p:sldId id="271" r:id="rId9"/>
    <p:sldId id="273" r:id="rId10"/>
    <p:sldId id="274" r:id="rId11"/>
    <p:sldId id="277" r:id="rId12"/>
    <p:sldId id="263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AEEC"/>
    <a:srgbClr val="EF53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63" autoAdjust="0"/>
    <p:restoredTop sz="87931" autoAdjust="0"/>
  </p:normalViewPr>
  <p:slideViewPr>
    <p:cSldViewPr snapToGrid="0">
      <p:cViewPr varScale="1">
        <p:scale>
          <a:sx n="46" d="100"/>
          <a:sy n="46" d="100"/>
        </p:scale>
        <p:origin x="29" y="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19C37-A3C5-4128-AA3F-BA43EB13D692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B152F-2200-4AE3-95BF-795F3DE90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465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B152F-2200-4AE3-95BF-795F3DE9039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645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B152F-2200-4AE3-95BF-795F3DE9039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420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B152F-2200-4AE3-95BF-795F3DE9039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134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B152F-2200-4AE3-95BF-795F3DE9039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398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B152F-2200-4AE3-95BF-795F3DE9039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738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B152F-2200-4AE3-95BF-795F3DE9039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066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B152F-2200-4AE3-95BF-795F3DE9039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455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4E81-AB1E-41EC-AC96-B8ED712929B0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5F9A-A425-4312-842E-8CAF4D31D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15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4E81-AB1E-41EC-AC96-B8ED712929B0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5F9A-A425-4312-842E-8CAF4D31D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538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4E81-AB1E-41EC-AC96-B8ED712929B0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5F9A-A425-4312-842E-8CAF4D31D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947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4E81-AB1E-41EC-AC96-B8ED712929B0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5F9A-A425-4312-842E-8CAF4D31D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219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4E81-AB1E-41EC-AC96-B8ED712929B0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5F9A-A425-4312-842E-8CAF4D31D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87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4E81-AB1E-41EC-AC96-B8ED712929B0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5F9A-A425-4312-842E-8CAF4D31D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78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4E81-AB1E-41EC-AC96-B8ED712929B0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5F9A-A425-4312-842E-8CAF4D31D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083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4E81-AB1E-41EC-AC96-B8ED712929B0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5F9A-A425-4312-842E-8CAF4D31D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77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4E81-AB1E-41EC-AC96-B8ED712929B0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5F9A-A425-4312-842E-8CAF4D31D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226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4E81-AB1E-41EC-AC96-B8ED712929B0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5F9A-A425-4312-842E-8CAF4D31D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62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4E81-AB1E-41EC-AC96-B8ED712929B0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5F9A-A425-4312-842E-8CAF4D31D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094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B4E81-AB1E-41EC-AC96-B8ED712929B0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05F9A-A425-4312-842E-8CAF4D31D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4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23.jpeg"/><Relationship Id="rId5" Type="http://schemas.openxmlformats.org/officeDocument/2006/relationships/image" Target="../media/image20.jpeg"/><Relationship Id="rId10" Type="http://schemas.openxmlformats.org/officeDocument/2006/relationships/image" Target="../media/image22.jpeg"/><Relationship Id="rId4" Type="http://schemas.openxmlformats.org/officeDocument/2006/relationships/image" Target="../media/image1.png"/><Relationship Id="rId9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api-docs.omnious.com/tagger/attribute_guide" TargetMode="External"/><Relationship Id="rId4" Type="http://schemas.openxmlformats.org/officeDocument/2006/relationships/hyperlink" Target="https://www.vingle.net/posts/911386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9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12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5.png"/><Relationship Id="rId5" Type="http://schemas.openxmlformats.org/officeDocument/2006/relationships/hyperlink" Target="https://coolors.co/ef5350" TargetMode="External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microsoft.com/office/2007/relationships/hdphoto" Target="../media/hdphoto1.wdp"/><Relationship Id="rId4" Type="http://schemas.openxmlformats.org/officeDocument/2006/relationships/image" Target="../media/image17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099914" y="246294"/>
            <a:ext cx="109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EF5350"/>
                </a:solidFill>
              </a:rPr>
              <a:t>Sign Up</a:t>
            </a:r>
            <a:endParaRPr lang="ko-KR" altLang="en-US" sz="1400" b="1" dirty="0">
              <a:solidFill>
                <a:srgbClr val="EF53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29493" y="246294"/>
            <a:ext cx="109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EF5350"/>
                </a:solidFill>
              </a:rPr>
              <a:t>Log In</a:t>
            </a:r>
            <a:endParaRPr lang="ko-KR" altLang="en-US" sz="1400" b="1" dirty="0">
              <a:solidFill>
                <a:srgbClr val="EF5350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6275" y="263878"/>
            <a:ext cx="1413879" cy="19100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22356" y="242844"/>
            <a:ext cx="109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EF5350"/>
                </a:solidFill>
              </a:rPr>
              <a:t>Library</a:t>
            </a:r>
            <a:endParaRPr lang="ko-KR" altLang="en-US" sz="1400" b="1" dirty="0">
              <a:solidFill>
                <a:srgbClr val="EF5350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084078" y="1448623"/>
            <a:ext cx="3733015" cy="4914467"/>
          </a:xfrm>
          <a:prstGeom prst="roundRect">
            <a:avLst>
              <a:gd name="adj" fmla="val 638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7167139" y="1448623"/>
            <a:ext cx="3733015" cy="4914467"/>
          </a:xfrm>
          <a:prstGeom prst="roundRect">
            <a:avLst>
              <a:gd name="adj" fmla="val 638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5869613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66093" y="1567544"/>
            <a:ext cx="1604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EF5350"/>
                </a:solidFill>
              </a:rPr>
              <a:t>PICK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66092" y="1978852"/>
            <a:ext cx="1604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COLOR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44918" y="1567542"/>
            <a:ext cx="1604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54AEEC"/>
                </a:solidFill>
              </a:rPr>
              <a:t>GET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44918" y="1978851"/>
            <a:ext cx="1604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COLOR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96721" y="2563628"/>
            <a:ext cx="3084844" cy="3525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r="67059"/>
          <a:stretch/>
        </p:blipFill>
        <p:spPr>
          <a:xfrm>
            <a:off x="1448946" y="2601008"/>
            <a:ext cx="3032619" cy="3450914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7405813" y="3711168"/>
            <a:ext cx="3255666" cy="3893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759" y="3756870"/>
            <a:ext cx="313528" cy="31352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339994" y="3695288"/>
            <a:ext cx="13873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Paris</a:t>
            </a:r>
          </a:p>
          <a:p>
            <a:pPr algn="ctr"/>
            <a:r>
              <a:rPr lang="en-US" altLang="ko-KR" dirty="0" smtClean="0"/>
              <a:t>Seoul</a:t>
            </a:r>
          </a:p>
          <a:p>
            <a:pPr algn="ctr"/>
            <a:r>
              <a:rPr lang="en-US" altLang="ko-KR" dirty="0" smtClean="0"/>
              <a:t>SSAFY</a:t>
            </a:r>
          </a:p>
          <a:p>
            <a:pPr algn="ctr"/>
            <a:r>
              <a:rPr lang="en-US" altLang="ko-KR" dirty="0" smtClean="0"/>
              <a:t>AVENGERS</a:t>
            </a:r>
          </a:p>
          <a:p>
            <a:pPr algn="ctr"/>
            <a:r>
              <a:rPr lang="en-US" altLang="ko-KR" sz="900" dirty="0" smtClean="0"/>
              <a:t>(</a:t>
            </a:r>
            <a:r>
              <a:rPr lang="ko-KR" altLang="en-US" sz="900" dirty="0" smtClean="0"/>
              <a:t>문구들이 하나씩 보이도록</a:t>
            </a:r>
            <a:r>
              <a:rPr lang="en-US" altLang="ko-KR" sz="900" dirty="0" smtClean="0"/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149487" y="833070"/>
            <a:ext cx="691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각 </a:t>
            </a:r>
            <a:r>
              <a:rPr lang="en-US" altLang="ko-KR" b="1" dirty="0" smtClean="0"/>
              <a:t>div </a:t>
            </a:r>
            <a:r>
              <a:rPr lang="ko-KR" altLang="en-US" b="1" dirty="0" err="1" smtClean="0"/>
              <a:t>클릭시</a:t>
            </a:r>
            <a:r>
              <a:rPr lang="ko-KR" altLang="en-US" b="1" dirty="0" smtClean="0"/>
              <a:t> 화면 </a:t>
            </a:r>
            <a:r>
              <a:rPr lang="en-US" altLang="ko-KR" b="1" dirty="0" smtClean="0"/>
              <a:t>offset </a:t>
            </a:r>
            <a:r>
              <a:rPr lang="ko-KR" altLang="en-US" b="1" dirty="0" smtClean="0"/>
              <a:t>변경 애니메이션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142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3125483" y="3576605"/>
            <a:ext cx="6406878" cy="155912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 flipH="1" flipV="1">
            <a:off x="332892" y="797220"/>
            <a:ext cx="703709" cy="4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54588" y="611812"/>
            <a:ext cx="363653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가변적인 크기</a:t>
            </a:r>
            <a:r>
              <a:rPr lang="en-US" altLang="ko-KR" sz="1000" dirty="0" smtClean="0"/>
              <a:t>(hover</a:t>
            </a:r>
            <a:r>
              <a:rPr lang="ko-KR" altLang="en-US" sz="1000" dirty="0" smtClean="0"/>
              <a:t>하면 크게</a:t>
            </a:r>
            <a:r>
              <a:rPr lang="en-US" altLang="ko-KR" sz="1000" dirty="0" smtClean="0"/>
              <a:t>, hover </a:t>
            </a:r>
            <a:r>
              <a:rPr lang="ko-KR" altLang="en-US" sz="1000" dirty="0" smtClean="0"/>
              <a:t>해제하면 작게</a:t>
            </a:r>
            <a:r>
              <a:rPr lang="en-US" altLang="ko-KR" sz="1000" dirty="0" smtClean="0"/>
              <a:t>)</a:t>
            </a:r>
          </a:p>
          <a:p>
            <a:endParaRPr lang="en-US" altLang="ko-KR" sz="1000" dirty="0"/>
          </a:p>
          <a:p>
            <a:r>
              <a:rPr lang="ko-KR" altLang="en-US" sz="1000" dirty="0" smtClean="0"/>
              <a:t>어떤 배색을 선택했는지 보여주기 위함</a:t>
            </a:r>
            <a:endParaRPr lang="en-US" altLang="ko-KR" sz="1000" dirty="0" smtClean="0"/>
          </a:p>
          <a:p>
            <a:r>
              <a:rPr lang="en-US" altLang="ko-KR" sz="1000" dirty="0" smtClean="0"/>
              <a:t>(</a:t>
            </a:r>
            <a:r>
              <a:rPr lang="ko-KR" altLang="en-US" sz="1000" dirty="0" smtClean="0"/>
              <a:t>추가 기능으로는 나중에 </a:t>
            </a:r>
            <a:r>
              <a:rPr lang="ko-KR" altLang="en-US" sz="1000" dirty="0" err="1" smtClean="0"/>
              <a:t>커스텀</a:t>
            </a:r>
            <a:r>
              <a:rPr lang="ko-KR" altLang="en-US" sz="1000" dirty="0" smtClean="0"/>
              <a:t> 잡지 할 때 색깔 편집용을 사용 가능할지도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6275" y="263878"/>
            <a:ext cx="1413879" cy="19100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131462" y="246294"/>
            <a:ext cx="109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EF5350"/>
                </a:solidFill>
              </a:rPr>
              <a:t>Magazine</a:t>
            </a:r>
            <a:endParaRPr lang="ko-KR" altLang="en-US" sz="1400" b="1" dirty="0">
              <a:solidFill>
                <a:srgbClr val="EF53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24325" y="242844"/>
            <a:ext cx="109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EF5350"/>
                </a:solidFill>
              </a:rPr>
              <a:t>Library</a:t>
            </a:r>
            <a:endParaRPr lang="ko-KR" altLang="en-US" sz="1400" b="1" dirty="0">
              <a:solidFill>
                <a:srgbClr val="EF53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95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3125483" y="3576605"/>
            <a:ext cx="6406878" cy="1559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6275" y="263878"/>
            <a:ext cx="1413879" cy="1910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6978" y="359379"/>
            <a:ext cx="2351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PRODUCT IN YOUR COLOR</a:t>
            </a:r>
            <a:endParaRPr lang="ko-KR" altLang="en-US" sz="3600" b="1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833511" y="901352"/>
            <a:ext cx="3059237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131462" y="246294"/>
            <a:ext cx="109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EF5350"/>
                </a:solidFill>
              </a:rPr>
              <a:t>Magazine</a:t>
            </a:r>
            <a:endParaRPr lang="ko-KR" altLang="en-US" sz="1400" b="1" dirty="0">
              <a:solidFill>
                <a:srgbClr val="EF53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24325" y="242844"/>
            <a:ext cx="109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EF5350"/>
                </a:solidFill>
              </a:rPr>
              <a:t>Library</a:t>
            </a:r>
            <a:endParaRPr lang="ko-KR" altLang="en-US" sz="1400" b="1" dirty="0">
              <a:solidFill>
                <a:srgbClr val="EF53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97459" y="3571686"/>
            <a:ext cx="15466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카테고리 선택</a:t>
            </a:r>
            <a:endParaRPr lang="ko-KR" altLang="en-US" sz="900" dirty="0"/>
          </a:p>
        </p:txBody>
      </p:sp>
      <p:grpSp>
        <p:nvGrpSpPr>
          <p:cNvPr id="19" name="그룹 18"/>
          <p:cNvGrpSpPr/>
          <p:nvPr/>
        </p:nvGrpSpPr>
        <p:grpSpPr>
          <a:xfrm>
            <a:off x="6224325" y="1547730"/>
            <a:ext cx="1798955" cy="2245360"/>
            <a:chOff x="3946893" y="1823720"/>
            <a:chExt cx="1798955" cy="2245360"/>
          </a:xfrm>
        </p:grpSpPr>
        <p:sp>
          <p:nvSpPr>
            <p:cNvPr id="20" name="직사각형 19"/>
            <p:cNvSpPr/>
            <p:nvPr/>
          </p:nvSpPr>
          <p:spPr>
            <a:xfrm>
              <a:off x="3946893" y="1823720"/>
              <a:ext cx="1570235" cy="2245360"/>
            </a:xfrm>
            <a:prstGeom prst="rect">
              <a:avLst/>
            </a:prstGeom>
            <a:solidFill>
              <a:srgbClr val="EF53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6893" y="1823720"/>
              <a:ext cx="1570235" cy="224536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3946893" y="1973952"/>
              <a:ext cx="1798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err="1" smtClean="0"/>
                <a:t>리빙</a:t>
              </a:r>
              <a:endParaRPr lang="ko-KR" altLang="en-US" b="1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8565854" y="1558302"/>
            <a:ext cx="1570236" cy="2245360"/>
            <a:chOff x="6605646" y="1823720"/>
            <a:chExt cx="1570236" cy="2245360"/>
          </a:xfrm>
        </p:grpSpPr>
        <p:sp>
          <p:nvSpPr>
            <p:cNvPr id="25" name="직사각형 24"/>
            <p:cNvSpPr/>
            <p:nvPr/>
          </p:nvSpPr>
          <p:spPr>
            <a:xfrm>
              <a:off x="6605646" y="1823720"/>
              <a:ext cx="1570235" cy="2245360"/>
            </a:xfrm>
            <a:prstGeom prst="rect">
              <a:avLst/>
            </a:prstGeom>
            <a:solidFill>
              <a:srgbClr val="EF53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5647" y="1823720"/>
              <a:ext cx="1570235" cy="224536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6631243" y="1977576"/>
              <a:ext cx="1519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err="1" smtClean="0"/>
                <a:t>악세사리</a:t>
              </a:r>
              <a:endParaRPr lang="en-US" altLang="ko-KR" b="1" dirty="0" smtClean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8565854" y="3960248"/>
            <a:ext cx="1570235" cy="2245360"/>
            <a:chOff x="9830032" y="2436474"/>
            <a:chExt cx="1570235" cy="2245360"/>
          </a:xfrm>
        </p:grpSpPr>
        <p:sp>
          <p:nvSpPr>
            <p:cNvPr id="31" name="직사각형 30"/>
            <p:cNvSpPr/>
            <p:nvPr/>
          </p:nvSpPr>
          <p:spPr>
            <a:xfrm>
              <a:off x="9830032" y="2436474"/>
              <a:ext cx="1570235" cy="22453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0032" y="2436474"/>
              <a:ext cx="1570235" cy="2245360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9855629" y="2599406"/>
              <a:ext cx="1519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영화</a:t>
              </a:r>
              <a:endParaRPr lang="en-US" altLang="ko-KR" b="1" dirty="0" smtClean="0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6225792" y="3960248"/>
            <a:ext cx="1570236" cy="2245360"/>
            <a:chOff x="6605646" y="1823720"/>
            <a:chExt cx="1570236" cy="2245360"/>
          </a:xfrm>
        </p:grpSpPr>
        <p:sp>
          <p:nvSpPr>
            <p:cNvPr id="38" name="직사각형 37"/>
            <p:cNvSpPr/>
            <p:nvPr/>
          </p:nvSpPr>
          <p:spPr>
            <a:xfrm>
              <a:off x="6605646" y="1823720"/>
              <a:ext cx="1570235" cy="2245360"/>
            </a:xfrm>
            <a:prstGeom prst="rect">
              <a:avLst/>
            </a:prstGeom>
            <a:solidFill>
              <a:srgbClr val="EF53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5647" y="1823720"/>
              <a:ext cx="1570235" cy="2245360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6631243" y="1977576"/>
              <a:ext cx="1519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패션</a:t>
              </a:r>
              <a:endParaRPr lang="en-US" altLang="ko-KR" b="1" dirty="0" smtClean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161961" y="6286871"/>
            <a:ext cx="3557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리빙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/ </a:t>
            </a:r>
            <a:r>
              <a:rPr lang="ko-KR" altLang="en-US" sz="900" dirty="0" err="1" smtClean="0"/>
              <a:t>악세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패션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영화 </a:t>
            </a:r>
            <a:r>
              <a:rPr lang="en-US" altLang="ko-KR" sz="900" dirty="0" smtClean="0"/>
              <a:t>– (</a:t>
            </a:r>
            <a:r>
              <a:rPr lang="ko-KR" altLang="en-US" sz="900" dirty="0" smtClean="0"/>
              <a:t>정확한 카테고리는 확정 전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786" b="96429" l="0" r="9778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2" r="38393" b="-5947"/>
          <a:stretch/>
        </p:blipFill>
        <p:spPr>
          <a:xfrm rot="10800000" flipV="1">
            <a:off x="6346072" y="2474848"/>
            <a:ext cx="425510" cy="412268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786" b="96429" l="0" r="9778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2" r="38393" b="-5947"/>
          <a:stretch/>
        </p:blipFill>
        <p:spPr>
          <a:xfrm rot="10800000" flipV="1">
            <a:off x="8684111" y="2474848"/>
            <a:ext cx="425510" cy="412268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786" b="96429" l="0" r="9778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2" r="38393" b="-5947"/>
          <a:stretch/>
        </p:blipFill>
        <p:spPr>
          <a:xfrm rot="10800000" flipV="1">
            <a:off x="6346072" y="4876794"/>
            <a:ext cx="425510" cy="412268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786" b="96429" l="0" r="9778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2" r="38393" b="-5947"/>
          <a:stretch/>
        </p:blipFill>
        <p:spPr>
          <a:xfrm rot="10800000" flipV="1">
            <a:off x="8684111" y="4907084"/>
            <a:ext cx="425510" cy="41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856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3125483" y="3576605"/>
            <a:ext cx="6406878" cy="15591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6275" y="263878"/>
            <a:ext cx="1413879" cy="19100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224325" y="5722646"/>
            <a:ext cx="2661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세로 길이가 가장 긴 사진을 기준으로</a:t>
            </a:r>
            <a:endParaRPr lang="en-US" altLang="ko-KR" sz="900" dirty="0" smtClean="0"/>
          </a:p>
          <a:p>
            <a:r>
              <a:rPr lang="ko-KR" altLang="en-US" sz="900" dirty="0" smtClean="0"/>
              <a:t>위쪽 정렬</a:t>
            </a:r>
            <a:endParaRPr lang="ko-KR" altLang="en-US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696978" y="359379"/>
            <a:ext cx="2351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PRODUCT IN YOUR COLOR</a:t>
            </a:r>
            <a:endParaRPr lang="ko-KR" altLang="en-US" sz="3600" b="1" dirty="0"/>
          </a:p>
        </p:txBody>
      </p:sp>
      <p:cxnSp>
        <p:nvCxnSpPr>
          <p:cNvPr id="28" name="직선 연결선 27"/>
          <p:cNvCxnSpPr/>
          <p:nvPr/>
        </p:nvCxnSpPr>
        <p:spPr>
          <a:xfrm>
            <a:off x="833511" y="901352"/>
            <a:ext cx="3059237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219383" y="5353314"/>
            <a:ext cx="290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왼쪽은 추천한 배색 관련 이미지 </a:t>
            </a:r>
            <a:r>
              <a:rPr lang="ko-KR" altLang="en-US" sz="900" dirty="0" err="1" smtClean="0"/>
              <a:t>띄워줌</a:t>
            </a:r>
            <a:endParaRPr lang="en-US" altLang="ko-KR" sz="900" dirty="0"/>
          </a:p>
          <a:p>
            <a:r>
              <a:rPr lang="ko-KR" altLang="en-US" sz="900" dirty="0" smtClean="0"/>
              <a:t>위쪽은 배색 컬러 별 대표 이미지 선정하여 보여줌</a:t>
            </a:r>
            <a:endParaRPr lang="ko-KR" altLang="en-US" sz="900" dirty="0"/>
          </a:p>
        </p:txBody>
      </p:sp>
      <p:sp>
        <p:nvSpPr>
          <p:cNvPr id="42" name="TextBox 41"/>
          <p:cNvSpPr txBox="1"/>
          <p:nvPr/>
        </p:nvSpPr>
        <p:spPr>
          <a:xfrm>
            <a:off x="7131462" y="246294"/>
            <a:ext cx="109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EF5350"/>
                </a:solidFill>
              </a:rPr>
              <a:t>Magazine</a:t>
            </a:r>
            <a:endParaRPr lang="ko-KR" altLang="en-US" sz="1400" b="1" dirty="0">
              <a:solidFill>
                <a:srgbClr val="EF535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224325" y="242844"/>
            <a:ext cx="109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EF5350"/>
                </a:solidFill>
              </a:rPr>
              <a:t>Library</a:t>
            </a:r>
            <a:endParaRPr lang="ko-KR" altLang="en-US" sz="1400" b="1" dirty="0">
              <a:solidFill>
                <a:srgbClr val="EF535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24325" y="5322180"/>
            <a:ext cx="301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+ </a:t>
            </a:r>
            <a:r>
              <a:rPr lang="ko-KR" altLang="en-US" sz="900" dirty="0" smtClean="0"/>
              <a:t>배색 조합의 </a:t>
            </a:r>
            <a:r>
              <a:rPr lang="en-US" altLang="ko-KR" sz="900" dirty="0" smtClean="0"/>
              <a:t>5</a:t>
            </a:r>
            <a:r>
              <a:rPr lang="ko-KR" altLang="en-US" sz="900" dirty="0" smtClean="0"/>
              <a:t>개 컬러 중 원하는 컬러 선택 옵션</a:t>
            </a:r>
            <a:endParaRPr lang="en-US" altLang="ko-KR" sz="900" dirty="0" smtClean="0"/>
          </a:p>
          <a:p>
            <a:r>
              <a:rPr lang="en-US" altLang="ko-KR" sz="900" dirty="0" smtClean="0"/>
              <a:t>(</a:t>
            </a:r>
            <a:r>
              <a:rPr lang="ko-KR" altLang="en-US" sz="900" dirty="0" err="1" smtClean="0"/>
              <a:t>로딩시간</a:t>
            </a:r>
            <a:r>
              <a:rPr lang="ko-KR" altLang="en-US" sz="900" dirty="0" smtClean="0"/>
              <a:t> 고려 필요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37" name="TextBox 36"/>
          <p:cNvSpPr txBox="1"/>
          <p:nvPr/>
        </p:nvSpPr>
        <p:spPr>
          <a:xfrm>
            <a:off x="751646" y="3510020"/>
            <a:ext cx="37746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카드</a:t>
            </a:r>
            <a:r>
              <a:rPr lang="en-US" altLang="ko-KR" sz="1100" dirty="0"/>
              <a:t> </a:t>
            </a:r>
            <a:r>
              <a:rPr lang="ko-KR" altLang="en-US" sz="1100" dirty="0" err="1" smtClean="0"/>
              <a:t>카루젤</a:t>
            </a:r>
            <a:endParaRPr lang="en-US" altLang="ko-KR" sz="1100" dirty="0"/>
          </a:p>
          <a:p>
            <a:r>
              <a:rPr lang="ko-KR" altLang="en-US" sz="1100" dirty="0" smtClean="0"/>
              <a:t>메인 강조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컬러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사이즈</a:t>
            </a:r>
            <a:r>
              <a:rPr lang="en-US" altLang="ko-KR" sz="1100" dirty="0" smtClean="0"/>
              <a:t>) -&gt; </a:t>
            </a:r>
            <a:r>
              <a:rPr lang="ko-KR" altLang="en-US" sz="1100" dirty="0" smtClean="0"/>
              <a:t>서브는 흑백 처리 가능</a:t>
            </a:r>
            <a:r>
              <a:rPr lang="en-US" altLang="ko-KR" sz="1100" dirty="0" smtClean="0"/>
              <a:t>????</a:t>
            </a:r>
          </a:p>
          <a:p>
            <a:r>
              <a:rPr lang="ko-KR" altLang="en-US" sz="1100" dirty="0" smtClean="0"/>
              <a:t>이미지 출력 기준은 랜덤</a:t>
            </a:r>
            <a:endParaRPr lang="ko-KR" altLang="en-US" sz="1100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751646" y="4301904"/>
            <a:ext cx="41614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22" descr="Georgia.Smith8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992" y="2148925"/>
            <a:ext cx="1942985" cy="282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4" descr="L FOR LAZARU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081" y="2148925"/>
            <a:ext cx="1969142" cy="262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6266540" y="1636055"/>
            <a:ext cx="2090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YOUR CHOICE</a:t>
            </a:r>
            <a:endParaRPr lang="ko-KR" altLang="en-US" sz="1200" b="1" dirty="0"/>
          </a:p>
        </p:txBody>
      </p:sp>
      <p:cxnSp>
        <p:nvCxnSpPr>
          <p:cNvPr id="55" name="직선 연결선 54"/>
          <p:cNvCxnSpPr/>
          <p:nvPr/>
        </p:nvCxnSpPr>
        <p:spPr>
          <a:xfrm>
            <a:off x="6303127" y="1977375"/>
            <a:ext cx="2203832" cy="0"/>
          </a:xfrm>
          <a:prstGeom prst="line">
            <a:avLst/>
          </a:prstGeom>
          <a:ln w="22225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4" descr="https://image.flaticon.com/icons/png/128/929/92943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809" y="2173877"/>
            <a:ext cx="188446" cy="188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https://image.flaticon.com/icons/png/128/929/92943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6857" y="2173877"/>
            <a:ext cx="188446" cy="188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9037320" y="6126191"/>
            <a:ext cx="3154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Freestyle Script" panose="030804020302050B0404" pitchFamily="66" charset="0"/>
              </a:rPr>
              <a:t>Edit your magazines</a:t>
            </a:r>
            <a:endParaRPr lang="ko-KR" altLang="en-US" sz="2800" b="1" dirty="0">
              <a:latin typeface="Freestyle Script" panose="030804020302050B0404" pitchFamily="66" charset="0"/>
            </a:endParaRP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786" b="96429" l="0" r="9778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2" r="38393" b="-5947"/>
          <a:stretch/>
        </p:blipFill>
        <p:spPr>
          <a:xfrm rot="10800000" flipV="1">
            <a:off x="11102688" y="6209375"/>
            <a:ext cx="425510" cy="41226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96977" y="5322536"/>
            <a:ext cx="37746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왼쪽 컬러를 선택하여 </a:t>
            </a:r>
            <a:r>
              <a:rPr lang="ko-KR" altLang="en-US" sz="1100" dirty="0" err="1" smtClean="0"/>
              <a:t>필터링</a:t>
            </a:r>
            <a:r>
              <a:rPr lang="ko-KR" altLang="en-US" sz="1100" dirty="0" smtClean="0"/>
              <a:t> 가능</a:t>
            </a:r>
            <a:endParaRPr lang="en-US" altLang="ko-KR" sz="1100" dirty="0" smtClean="0"/>
          </a:p>
          <a:p>
            <a:r>
              <a:rPr lang="en-US" altLang="ko-KR" sz="1100" dirty="0" smtClean="0"/>
              <a:t>-&gt; </a:t>
            </a:r>
            <a:r>
              <a:rPr lang="ko-KR" altLang="en-US" sz="1100" dirty="0" smtClean="0"/>
              <a:t>어떻게 하면 사용자에게 직관적으로 이를 알릴지</a:t>
            </a:r>
            <a:r>
              <a:rPr lang="en-US" altLang="ko-KR" sz="1100" dirty="0" smtClean="0"/>
              <a:t>?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4205413" y="2577425"/>
            <a:ext cx="1367863" cy="1715197"/>
            <a:chOff x="364066" y="973667"/>
            <a:chExt cx="1828800" cy="2582334"/>
          </a:xfrm>
        </p:grpSpPr>
        <p:sp>
          <p:nvSpPr>
            <p:cNvPr id="24" name="직사각형 23"/>
            <p:cNvSpPr/>
            <p:nvPr/>
          </p:nvSpPr>
          <p:spPr>
            <a:xfrm>
              <a:off x="364066" y="973667"/>
              <a:ext cx="1828800" cy="2582334"/>
            </a:xfrm>
            <a:prstGeom prst="rect">
              <a:avLst/>
            </a:prstGeom>
            <a:solidFill>
              <a:srgbClr val="EF5350"/>
            </a:solidFill>
            <a:ln w="63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Picture 2" descr="Georgia.Smith8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890" y="1099743"/>
              <a:ext cx="1597151" cy="23259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그룹 28"/>
          <p:cNvGrpSpPr/>
          <p:nvPr/>
        </p:nvGrpSpPr>
        <p:grpSpPr>
          <a:xfrm>
            <a:off x="637664" y="2599677"/>
            <a:ext cx="1367863" cy="1715197"/>
            <a:chOff x="364066" y="973667"/>
            <a:chExt cx="1828800" cy="2582334"/>
          </a:xfrm>
        </p:grpSpPr>
        <p:sp>
          <p:nvSpPr>
            <p:cNvPr id="30" name="직사각형 29"/>
            <p:cNvSpPr/>
            <p:nvPr/>
          </p:nvSpPr>
          <p:spPr>
            <a:xfrm>
              <a:off x="364066" y="973667"/>
              <a:ext cx="1828800" cy="2582334"/>
            </a:xfrm>
            <a:prstGeom prst="rect">
              <a:avLst/>
            </a:prstGeom>
            <a:solidFill>
              <a:srgbClr val="EF5350"/>
            </a:solidFill>
            <a:ln w="63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Picture 2" descr="Georgia.Smith8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890" y="1099743"/>
              <a:ext cx="1597151" cy="23259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그룹 31"/>
          <p:cNvGrpSpPr/>
          <p:nvPr/>
        </p:nvGrpSpPr>
        <p:grpSpPr>
          <a:xfrm>
            <a:off x="1571793" y="2438382"/>
            <a:ext cx="1606075" cy="1949066"/>
            <a:chOff x="3124200" y="1109132"/>
            <a:chExt cx="1776082" cy="2319867"/>
          </a:xfrm>
        </p:grpSpPr>
        <p:sp>
          <p:nvSpPr>
            <p:cNvPr id="33" name="직사각형 32"/>
            <p:cNvSpPr/>
            <p:nvPr/>
          </p:nvSpPr>
          <p:spPr>
            <a:xfrm>
              <a:off x="3124200" y="1109132"/>
              <a:ext cx="1650999" cy="2319867"/>
            </a:xfrm>
            <a:prstGeom prst="rect">
              <a:avLst/>
            </a:prstGeom>
            <a:solidFill>
              <a:srgbClr val="EF5350"/>
            </a:solidFill>
            <a:ln w="63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4" name="Picture 26" descr="FashionUnited Marketing Department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7279" y="1194226"/>
              <a:ext cx="1703003" cy="21287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그룹 34"/>
          <p:cNvGrpSpPr/>
          <p:nvPr/>
        </p:nvGrpSpPr>
        <p:grpSpPr>
          <a:xfrm>
            <a:off x="3377824" y="2438382"/>
            <a:ext cx="1492965" cy="1949066"/>
            <a:chOff x="5909733" y="1120179"/>
            <a:chExt cx="1650999" cy="2319867"/>
          </a:xfrm>
        </p:grpSpPr>
        <p:grpSp>
          <p:nvGrpSpPr>
            <p:cNvPr id="39" name="그룹 38"/>
            <p:cNvGrpSpPr/>
            <p:nvPr/>
          </p:nvGrpSpPr>
          <p:grpSpPr>
            <a:xfrm>
              <a:off x="5909733" y="1120179"/>
              <a:ext cx="1650999" cy="2319867"/>
              <a:chOff x="364066" y="973667"/>
              <a:chExt cx="1828800" cy="2582334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364066" y="973667"/>
                <a:ext cx="1828800" cy="2582334"/>
              </a:xfrm>
              <a:prstGeom prst="rect">
                <a:avLst/>
              </a:prstGeom>
              <a:solidFill>
                <a:srgbClr val="EF5350"/>
              </a:solidFill>
              <a:ln w="63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4" name="Picture 2" descr="Georgia.Smith86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9890" y="1099743"/>
                <a:ext cx="1597151" cy="23259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0" name="Picture 30" descr="Stoneskidsagency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4816" y="1233441"/>
              <a:ext cx="1421352" cy="20851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5" name="그룹 44"/>
          <p:cNvGrpSpPr/>
          <p:nvPr/>
        </p:nvGrpSpPr>
        <p:grpSpPr>
          <a:xfrm>
            <a:off x="2350009" y="2328125"/>
            <a:ext cx="1653746" cy="2169580"/>
            <a:chOff x="364066" y="973667"/>
            <a:chExt cx="1828800" cy="2582334"/>
          </a:xfrm>
        </p:grpSpPr>
        <p:sp>
          <p:nvSpPr>
            <p:cNvPr id="47" name="직사각형 46"/>
            <p:cNvSpPr/>
            <p:nvPr/>
          </p:nvSpPr>
          <p:spPr>
            <a:xfrm>
              <a:off x="364066" y="973667"/>
              <a:ext cx="1828800" cy="2582334"/>
            </a:xfrm>
            <a:prstGeom prst="rect">
              <a:avLst/>
            </a:prstGeom>
            <a:solidFill>
              <a:srgbClr val="EF5350"/>
            </a:solidFill>
            <a:ln w="63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8" name="Picture 2" descr="Georgia.Smith8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890" y="1099743"/>
              <a:ext cx="1597151" cy="23259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2996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Georgia.Smith8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1119"/>
            <a:ext cx="4394200" cy="639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112489" y="3911835"/>
            <a:ext cx="50795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사진을 크게 해놓은 뒤에 말을 써야 할 곳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ko-KR" altLang="en-US" sz="800" dirty="0" smtClean="0"/>
              <a:t>아무 말이나 있는 것보다 패션 관련 명언</a:t>
            </a:r>
            <a:r>
              <a:rPr lang="en-US" altLang="ko-KR" sz="800" dirty="0" smtClean="0"/>
              <a:t>? </a:t>
            </a:r>
            <a:r>
              <a:rPr lang="ko-KR" altLang="en-US" sz="800" dirty="0" smtClean="0"/>
              <a:t>있는게 </a:t>
            </a:r>
            <a:r>
              <a:rPr lang="ko-KR" altLang="en-US" sz="800" dirty="0" err="1" smtClean="0"/>
              <a:t>나을듯</a:t>
            </a:r>
            <a:r>
              <a:rPr lang="en-US" altLang="ko-KR" sz="800" dirty="0" smtClean="0"/>
              <a:t>(</a:t>
            </a:r>
            <a:r>
              <a:rPr lang="en-US" altLang="ko-KR" sz="800" dirty="0" smtClean="0">
                <a:hlinkClick r:id="rId4"/>
              </a:rPr>
              <a:t>https://www.vingle.net/posts/911386</a:t>
            </a:r>
            <a:r>
              <a:rPr lang="en-US" altLang="ko-KR" sz="800" dirty="0" smtClean="0"/>
              <a:t>)</a:t>
            </a:r>
          </a:p>
          <a:p>
            <a:endParaRPr lang="en-US" altLang="ko-KR" sz="800" dirty="0"/>
          </a:p>
          <a:p>
            <a:r>
              <a:rPr lang="ko-KR" altLang="en-US" sz="800" dirty="0" smtClean="0"/>
              <a:t>색깔은 선택한 색깔로</a:t>
            </a:r>
            <a:endParaRPr lang="ko-KR" altLang="en-US" sz="8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0393" y="1575499"/>
            <a:ext cx="635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2">
                    <a:lumMod val="50000"/>
                  </a:schemeClr>
                </a:solidFill>
              </a:rPr>
              <a:t>JUST GO IN AND TRY THINGS ON… GIVE YOURSELF FREEDOM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131462" y="4923808"/>
            <a:ext cx="62239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전체적인 잡지는 </a:t>
            </a:r>
            <a:r>
              <a:rPr lang="en-US" altLang="ko-KR" sz="700" dirty="0" smtClean="0"/>
              <a:t>carousel</a:t>
            </a:r>
            <a:r>
              <a:rPr lang="ko-KR" altLang="en-US" sz="700" dirty="0" smtClean="0"/>
              <a:t>로 해서 전체적인 화면 구성을 하는 것도 </a:t>
            </a:r>
            <a:r>
              <a:rPr lang="ko-KR" altLang="en-US" sz="700" dirty="0" err="1" smtClean="0"/>
              <a:t>괜찮을듯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dirty="0" smtClean="0"/>
              <a:t>OMNIOUS API </a:t>
            </a:r>
            <a:r>
              <a:rPr lang="ko-KR" altLang="en-US" sz="700" dirty="0" err="1" smtClean="0"/>
              <a:t>쓸수</a:t>
            </a:r>
            <a:r>
              <a:rPr lang="ko-KR" altLang="en-US" sz="700" dirty="0" smtClean="0"/>
              <a:t> 있을지는 모르겠지만 </a:t>
            </a:r>
            <a:r>
              <a:rPr lang="ko-KR" altLang="en-US" sz="700" dirty="0" err="1" smtClean="0"/>
              <a:t>쓸수있다면</a:t>
            </a:r>
            <a:r>
              <a:rPr lang="en-US" altLang="ko-KR" sz="700" dirty="0" smtClean="0"/>
              <a:t>..(</a:t>
            </a:r>
            <a:r>
              <a:rPr lang="en-US" altLang="ko-KR" sz="800" dirty="0" smtClean="0">
                <a:hlinkClick r:id="rId5"/>
              </a:rPr>
              <a:t>https://api-docs.omnious.com/tagger/attribute_guide</a:t>
            </a:r>
            <a:r>
              <a:rPr lang="en-US" altLang="ko-KR" sz="800" dirty="0" smtClean="0"/>
              <a:t>)</a:t>
            </a:r>
            <a:endParaRPr lang="ko-KR" altLang="en-US" sz="700" dirty="0"/>
          </a:p>
        </p:txBody>
      </p:sp>
      <p:sp>
        <p:nvSpPr>
          <p:cNvPr id="28" name="TextBox 27"/>
          <p:cNvSpPr txBox="1"/>
          <p:nvPr/>
        </p:nvSpPr>
        <p:spPr>
          <a:xfrm>
            <a:off x="0" y="750093"/>
            <a:ext cx="219754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CHINA COLLAR BLACK JACKET</a:t>
            </a:r>
          </a:p>
          <a:p>
            <a:r>
              <a:rPr lang="en-US" altLang="ko-KR" sz="1100" dirty="0" smtClean="0"/>
              <a:t>BLACK TROUSERS</a:t>
            </a:r>
          </a:p>
          <a:p>
            <a:r>
              <a:rPr lang="en-US" altLang="ko-KR" sz="1100" dirty="0" smtClean="0"/>
              <a:t>BLACK SHOES</a:t>
            </a:r>
            <a:endParaRPr lang="ko-KR" altLang="en-US" sz="11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6275" y="263878"/>
            <a:ext cx="1413879" cy="19100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131462" y="246294"/>
            <a:ext cx="109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EF5350"/>
                </a:solidFill>
              </a:rPr>
              <a:t>Magazine</a:t>
            </a:r>
            <a:endParaRPr lang="ko-KR" altLang="en-US" sz="1400" b="1" dirty="0">
              <a:solidFill>
                <a:srgbClr val="EF53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24325" y="242844"/>
            <a:ext cx="109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EF5350"/>
                </a:solidFill>
              </a:rPr>
              <a:t>Library</a:t>
            </a:r>
            <a:endParaRPr lang="ko-KR" altLang="en-US" sz="1400" b="1" dirty="0">
              <a:solidFill>
                <a:srgbClr val="EF53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19319" y="3325279"/>
            <a:ext cx="635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2">
                    <a:lumMod val="50000"/>
                  </a:schemeClr>
                </a:solidFill>
              </a:rPr>
              <a:t>Vera Wang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968472" y="6575602"/>
            <a:ext cx="613784" cy="72000"/>
          </a:xfrm>
          <a:prstGeom prst="rect">
            <a:avLst/>
          </a:prstGeom>
          <a:solidFill>
            <a:srgbClr val="EF5350"/>
          </a:solidFill>
          <a:ln w="19050">
            <a:solidFill>
              <a:srgbClr val="EF5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942976" y="6575602"/>
            <a:ext cx="613784" cy="72000"/>
          </a:xfrm>
          <a:prstGeom prst="rect">
            <a:avLst/>
          </a:prstGeom>
          <a:noFill/>
          <a:ln w="19050">
            <a:solidFill>
              <a:srgbClr val="EF5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917480" y="6575602"/>
            <a:ext cx="613784" cy="72000"/>
          </a:xfrm>
          <a:prstGeom prst="rect">
            <a:avLst/>
          </a:prstGeom>
          <a:noFill/>
          <a:ln w="19050">
            <a:solidFill>
              <a:srgbClr val="EF5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891984" y="6575602"/>
            <a:ext cx="613784" cy="72000"/>
          </a:xfrm>
          <a:prstGeom prst="rect">
            <a:avLst/>
          </a:prstGeom>
          <a:noFill/>
          <a:ln w="19050">
            <a:solidFill>
              <a:srgbClr val="EF5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866488" y="6571798"/>
            <a:ext cx="613784" cy="72000"/>
          </a:xfrm>
          <a:prstGeom prst="rect">
            <a:avLst/>
          </a:prstGeom>
          <a:noFill/>
          <a:ln w="19050">
            <a:solidFill>
              <a:srgbClr val="EF5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840992" y="6571798"/>
            <a:ext cx="613784" cy="72000"/>
          </a:xfrm>
          <a:prstGeom prst="rect">
            <a:avLst/>
          </a:prstGeom>
          <a:noFill/>
          <a:ln w="19050">
            <a:solidFill>
              <a:srgbClr val="EF5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15496" y="6571798"/>
            <a:ext cx="613784" cy="72000"/>
          </a:xfrm>
          <a:prstGeom prst="rect">
            <a:avLst/>
          </a:prstGeom>
          <a:noFill/>
          <a:ln w="19050">
            <a:solidFill>
              <a:srgbClr val="EF5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19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4" descr="L FOR LAZARU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841" y="451120"/>
            <a:ext cx="4805159" cy="640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33673" y="670560"/>
            <a:ext cx="635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EF5350"/>
                </a:solidFill>
              </a:rPr>
              <a:t>FASHION FADE, STYLE IS ENTERNAL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3673" y="4163417"/>
            <a:ext cx="435199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OMNIOUS API</a:t>
            </a:r>
            <a:r>
              <a:rPr lang="ko-KR" altLang="en-US" sz="1100" dirty="0" smtClean="0"/>
              <a:t>에서는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모자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액세서리는 분류해내지 못한다고 함</a:t>
            </a:r>
            <a:endParaRPr lang="en-US" altLang="ko-KR" sz="1100" dirty="0" smtClean="0"/>
          </a:p>
          <a:p>
            <a:r>
              <a:rPr lang="ko-KR" altLang="en-US" sz="1100" dirty="0" smtClean="0"/>
              <a:t>그럴 경우에는 위에서처럼 옷들에 대한 설명을 쓰지 못할 수 있음</a:t>
            </a:r>
            <a:endParaRPr lang="en-US" altLang="ko-KR" sz="1100" dirty="0" smtClean="0"/>
          </a:p>
          <a:p>
            <a:r>
              <a:rPr lang="ko-KR" altLang="en-US" sz="1100" dirty="0" smtClean="0"/>
              <a:t>빈칸으로 놔두긴 </a:t>
            </a:r>
            <a:r>
              <a:rPr lang="ko-KR" altLang="en-US" sz="1100" dirty="0" err="1" smtClean="0"/>
              <a:t>뭐하니까</a:t>
            </a:r>
            <a:r>
              <a:rPr lang="ko-KR" altLang="en-US" sz="1100" dirty="0" smtClean="0"/>
              <a:t> 이 부분도 생각해 봐야함</a:t>
            </a:r>
            <a:endParaRPr lang="ko-KR" altLang="en-US" sz="11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6275" y="263878"/>
            <a:ext cx="1413879" cy="19100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131462" y="246294"/>
            <a:ext cx="109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EF5350"/>
                </a:solidFill>
              </a:rPr>
              <a:t>Magazine</a:t>
            </a:r>
            <a:endParaRPr lang="ko-KR" altLang="en-US" sz="1400" b="1" dirty="0">
              <a:solidFill>
                <a:srgbClr val="EF53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24325" y="242844"/>
            <a:ext cx="109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EF5350"/>
                </a:solidFill>
              </a:rPr>
              <a:t>Library</a:t>
            </a:r>
            <a:endParaRPr lang="ko-KR" altLang="en-US" sz="1400" b="1" dirty="0">
              <a:solidFill>
                <a:srgbClr val="EF535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33673" y="1982064"/>
            <a:ext cx="2625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EF5350"/>
                </a:solidFill>
              </a:rPr>
              <a:t>YVES SAINT LAURENT</a:t>
            </a:r>
            <a:endParaRPr lang="ko-KR" altLang="en-US" b="1" dirty="0">
              <a:solidFill>
                <a:srgbClr val="EF535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968472" y="6575602"/>
            <a:ext cx="613784" cy="72000"/>
          </a:xfrm>
          <a:prstGeom prst="rect">
            <a:avLst/>
          </a:prstGeom>
          <a:noFill/>
          <a:ln w="19050">
            <a:solidFill>
              <a:srgbClr val="EF5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942976" y="6575602"/>
            <a:ext cx="613784" cy="72000"/>
          </a:xfrm>
          <a:prstGeom prst="rect">
            <a:avLst/>
          </a:prstGeom>
          <a:solidFill>
            <a:srgbClr val="EF5350"/>
          </a:solidFill>
          <a:ln w="19050">
            <a:solidFill>
              <a:srgbClr val="EF5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917480" y="6575602"/>
            <a:ext cx="613784" cy="72000"/>
          </a:xfrm>
          <a:prstGeom prst="rect">
            <a:avLst/>
          </a:prstGeom>
          <a:noFill/>
          <a:ln w="19050">
            <a:solidFill>
              <a:srgbClr val="EF5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891984" y="6575602"/>
            <a:ext cx="613784" cy="72000"/>
          </a:xfrm>
          <a:prstGeom prst="rect">
            <a:avLst/>
          </a:prstGeom>
          <a:noFill/>
          <a:ln w="19050">
            <a:solidFill>
              <a:srgbClr val="EF5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866488" y="6571798"/>
            <a:ext cx="613784" cy="72000"/>
          </a:xfrm>
          <a:prstGeom prst="rect">
            <a:avLst/>
          </a:prstGeom>
          <a:noFill/>
          <a:ln w="19050">
            <a:solidFill>
              <a:srgbClr val="EF5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840992" y="6571798"/>
            <a:ext cx="613784" cy="72000"/>
          </a:xfrm>
          <a:prstGeom prst="rect">
            <a:avLst/>
          </a:prstGeom>
          <a:noFill/>
          <a:ln w="19050">
            <a:solidFill>
              <a:srgbClr val="EF5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15496" y="6571798"/>
            <a:ext cx="613784" cy="72000"/>
          </a:xfrm>
          <a:prstGeom prst="rect">
            <a:avLst/>
          </a:prstGeom>
          <a:noFill/>
          <a:ln w="19050">
            <a:solidFill>
              <a:srgbClr val="EF5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55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6274950" y="1888447"/>
            <a:ext cx="1713023" cy="2138104"/>
            <a:chOff x="3946893" y="1823720"/>
            <a:chExt cx="1798955" cy="2245360"/>
          </a:xfrm>
        </p:grpSpPr>
        <p:sp>
          <p:nvSpPr>
            <p:cNvPr id="3" name="직사각형 2"/>
            <p:cNvSpPr/>
            <p:nvPr/>
          </p:nvSpPr>
          <p:spPr>
            <a:xfrm>
              <a:off x="3946893" y="1823720"/>
              <a:ext cx="1570235" cy="2245360"/>
            </a:xfrm>
            <a:prstGeom prst="rect">
              <a:avLst/>
            </a:prstGeom>
            <a:solidFill>
              <a:srgbClr val="EF53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6893" y="1823720"/>
              <a:ext cx="1570235" cy="2245360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3946893" y="1973952"/>
              <a:ext cx="17989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내 잡지에</a:t>
              </a:r>
              <a:endParaRPr lang="en-US" altLang="ko-KR" b="1" dirty="0" smtClean="0"/>
            </a:p>
            <a:p>
              <a:r>
                <a:rPr lang="ko-KR" altLang="en-US" b="1" dirty="0" smtClean="0"/>
                <a:t>추가하기</a:t>
              </a:r>
              <a:endParaRPr lang="ko-KR" altLang="en-US" b="1" dirty="0"/>
            </a:p>
          </p:txBody>
        </p:sp>
        <p:pic>
          <p:nvPicPr>
            <p:cNvPr id="11266" name="Picture 2" descr="https://image.flaticon.com/icons/png/128/1237/1237946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3800" y="3566440"/>
              <a:ext cx="386080" cy="386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그룹 19"/>
          <p:cNvGrpSpPr/>
          <p:nvPr/>
        </p:nvGrpSpPr>
        <p:grpSpPr>
          <a:xfrm>
            <a:off x="8162982" y="1888447"/>
            <a:ext cx="1495229" cy="2138104"/>
            <a:chOff x="6605646" y="1823720"/>
            <a:chExt cx="1570236" cy="2245360"/>
          </a:xfrm>
        </p:grpSpPr>
        <p:sp>
          <p:nvSpPr>
            <p:cNvPr id="14" name="직사각형 13"/>
            <p:cNvSpPr/>
            <p:nvPr/>
          </p:nvSpPr>
          <p:spPr>
            <a:xfrm>
              <a:off x="6605646" y="1823720"/>
              <a:ext cx="1570235" cy="2245360"/>
            </a:xfrm>
            <a:prstGeom prst="rect">
              <a:avLst/>
            </a:prstGeom>
            <a:solidFill>
              <a:srgbClr val="EF53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5647" y="1823720"/>
              <a:ext cx="1570235" cy="224536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6631243" y="1977576"/>
              <a:ext cx="15190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PDF</a:t>
              </a:r>
              <a:r>
                <a:rPr lang="ko-KR" altLang="en-US" b="1" dirty="0" smtClean="0"/>
                <a:t>로</a:t>
              </a:r>
              <a:endParaRPr lang="en-US" altLang="ko-KR" b="1" dirty="0" smtClean="0"/>
            </a:p>
            <a:p>
              <a:r>
                <a:rPr lang="ko-KR" altLang="en-US" b="1" dirty="0" smtClean="0"/>
                <a:t>저장하기</a:t>
              </a:r>
              <a:endParaRPr lang="en-US" altLang="ko-KR" b="1" dirty="0" smtClean="0"/>
            </a:p>
          </p:txBody>
        </p:sp>
        <p:pic>
          <p:nvPicPr>
            <p:cNvPr id="11268" name="Picture 4" descr="https://image.flaticon.com/icons/png/128/907/907128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4017" y="3550030"/>
              <a:ext cx="402490" cy="402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6162442" y="1243919"/>
            <a:ext cx="286004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마이페이지에</a:t>
            </a:r>
            <a:endParaRPr lang="en-US" altLang="ko-KR" sz="1050" dirty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잡지 추가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전체 목록에 추가</a:t>
            </a:r>
            <a:r>
              <a:rPr lang="en-US" altLang="ko-KR" sz="1050" dirty="0" smtClean="0"/>
              <a:t>)</a:t>
            </a:r>
            <a:endParaRPr lang="ko-KR" altLang="en-US" sz="1050" dirty="0"/>
          </a:p>
        </p:txBody>
      </p:sp>
      <p:sp>
        <p:nvSpPr>
          <p:cNvPr id="22" name="TextBox 21"/>
          <p:cNvSpPr txBox="1"/>
          <p:nvPr/>
        </p:nvSpPr>
        <p:spPr>
          <a:xfrm>
            <a:off x="9834557" y="1887265"/>
            <a:ext cx="372909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방금의</a:t>
            </a:r>
            <a:r>
              <a:rPr lang="ko-KR" altLang="en-US" sz="1050" dirty="0" smtClean="0"/>
              <a:t> 잡지를 </a:t>
            </a:r>
            <a:r>
              <a:rPr lang="en-US" altLang="ko-KR" sz="1050" dirty="0" smtClean="0"/>
              <a:t>pdf</a:t>
            </a:r>
            <a:r>
              <a:rPr lang="ko-KR" altLang="en-US" sz="1050" dirty="0" smtClean="0"/>
              <a:t>로 변환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또는 이미지 파일로 변환</a:t>
            </a:r>
            <a:endParaRPr lang="ko-KR" altLang="en-US" sz="1050" dirty="0"/>
          </a:p>
        </p:txBody>
      </p:sp>
      <p:grpSp>
        <p:nvGrpSpPr>
          <p:cNvPr id="5" name="그룹 4"/>
          <p:cNvGrpSpPr/>
          <p:nvPr/>
        </p:nvGrpSpPr>
        <p:grpSpPr>
          <a:xfrm>
            <a:off x="8162983" y="4290393"/>
            <a:ext cx="1495228" cy="2138104"/>
            <a:chOff x="9830032" y="2436474"/>
            <a:chExt cx="1570235" cy="2245360"/>
          </a:xfrm>
        </p:grpSpPr>
        <p:sp>
          <p:nvSpPr>
            <p:cNvPr id="24" name="직사각형 23"/>
            <p:cNvSpPr/>
            <p:nvPr/>
          </p:nvSpPr>
          <p:spPr>
            <a:xfrm>
              <a:off x="9830032" y="2436474"/>
              <a:ext cx="1570235" cy="22453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0032" y="2436474"/>
              <a:ext cx="1570235" cy="224536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9855629" y="2599406"/>
              <a:ext cx="15190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err="1" smtClean="0"/>
                <a:t>메인으로</a:t>
              </a:r>
              <a:endParaRPr lang="en-US" altLang="ko-KR" b="1" dirty="0" smtClean="0"/>
            </a:p>
            <a:p>
              <a:r>
                <a:rPr lang="ko-KR" altLang="en-US" b="1" dirty="0" smtClean="0"/>
                <a:t>돌아가기</a:t>
              </a:r>
              <a:endParaRPr lang="en-US" altLang="ko-KR" b="1" dirty="0" smtClean="0"/>
            </a:p>
          </p:txBody>
        </p:sp>
        <p:pic>
          <p:nvPicPr>
            <p:cNvPr id="11272" name="Picture 8" descr="https://image.flaticon.com/icons/png/128/150/150519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6581" y="4152391"/>
              <a:ext cx="439686" cy="43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TextBox 29"/>
          <p:cNvSpPr txBox="1"/>
          <p:nvPr/>
        </p:nvSpPr>
        <p:spPr>
          <a:xfrm>
            <a:off x="9834557" y="4318584"/>
            <a:ext cx="26811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컬러 선택하는 </a:t>
            </a:r>
            <a:r>
              <a:rPr lang="ko-KR" altLang="en-US" sz="1050" dirty="0" smtClean="0"/>
              <a:t>화면으로 돌아가기</a:t>
            </a:r>
            <a:endParaRPr lang="ko-KR" altLang="en-US" sz="1050" dirty="0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86275" y="263878"/>
            <a:ext cx="1413879" cy="19100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131462" y="246294"/>
            <a:ext cx="109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EF5350"/>
                </a:solidFill>
              </a:rPr>
              <a:t>Magazine</a:t>
            </a:r>
            <a:endParaRPr lang="ko-KR" altLang="en-US" sz="1400" b="1" dirty="0">
              <a:solidFill>
                <a:srgbClr val="EF535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224325" y="242844"/>
            <a:ext cx="109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EF5350"/>
                </a:solidFill>
              </a:rPr>
              <a:t>Library</a:t>
            </a:r>
            <a:endParaRPr lang="ko-KR" altLang="en-US" sz="1400" b="1" dirty="0">
              <a:solidFill>
                <a:srgbClr val="EF535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64285" y="1545565"/>
            <a:ext cx="286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rgbClr val="EF5350"/>
                </a:solidFill>
              </a:rPr>
              <a:t>발간된 매거진 수</a:t>
            </a:r>
            <a:r>
              <a:rPr lang="en-US" altLang="ko-KR" sz="1050" dirty="0" smtClean="0">
                <a:solidFill>
                  <a:srgbClr val="EF5350"/>
                </a:solidFill>
              </a:rPr>
              <a:t>.</a:t>
            </a:r>
            <a:r>
              <a:rPr lang="ko-KR" altLang="en-US" sz="1050" dirty="0" smtClean="0">
                <a:solidFill>
                  <a:srgbClr val="EF5350"/>
                </a:solidFill>
              </a:rPr>
              <a:t>정</a:t>
            </a:r>
            <a:r>
              <a:rPr lang="en-US" altLang="ko-KR" sz="1050" dirty="0" smtClean="0">
                <a:solidFill>
                  <a:srgbClr val="EF5350"/>
                </a:solidFill>
              </a:rPr>
              <a:t>.</a:t>
            </a:r>
            <a:r>
              <a:rPr lang="ko-KR" altLang="en-US" sz="1050" dirty="0" smtClean="0">
                <a:solidFill>
                  <a:srgbClr val="EF5350"/>
                </a:solidFill>
              </a:rPr>
              <a:t> 불</a:t>
            </a:r>
            <a:r>
              <a:rPr lang="en-US" altLang="ko-KR" sz="1050" dirty="0" smtClean="0">
                <a:solidFill>
                  <a:srgbClr val="EF5350"/>
                </a:solidFill>
              </a:rPr>
              <a:t>.</a:t>
            </a:r>
            <a:r>
              <a:rPr lang="ko-KR" altLang="en-US" sz="1050" dirty="0" smtClean="0">
                <a:solidFill>
                  <a:srgbClr val="EF5350"/>
                </a:solidFill>
              </a:rPr>
              <a:t>가</a:t>
            </a:r>
            <a:r>
              <a:rPr lang="en-US" altLang="ko-KR" sz="1050" dirty="0" smtClean="0">
                <a:solidFill>
                  <a:srgbClr val="EF5350"/>
                </a:solidFill>
              </a:rPr>
              <a:t>.</a:t>
            </a:r>
            <a:endParaRPr lang="ko-KR" altLang="en-US" sz="1050" dirty="0">
              <a:solidFill>
                <a:srgbClr val="EF5350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617472" y="1921474"/>
            <a:ext cx="3434747" cy="4453100"/>
            <a:chOff x="364066" y="973667"/>
            <a:chExt cx="1828800" cy="2582334"/>
          </a:xfrm>
        </p:grpSpPr>
        <p:sp>
          <p:nvSpPr>
            <p:cNvPr id="27" name="직사각형 26"/>
            <p:cNvSpPr/>
            <p:nvPr/>
          </p:nvSpPr>
          <p:spPr>
            <a:xfrm>
              <a:off x="364066" y="973667"/>
              <a:ext cx="1828800" cy="2582334"/>
            </a:xfrm>
            <a:prstGeom prst="rect">
              <a:avLst/>
            </a:prstGeom>
            <a:solidFill>
              <a:srgbClr val="EF5350"/>
            </a:solidFill>
            <a:ln w="63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Picture 2" descr="Georgia.Smith86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379"/>
            <a:stretch/>
          </p:blipFill>
          <p:spPr bwMode="auto">
            <a:xfrm>
              <a:off x="567634" y="1517624"/>
              <a:ext cx="1433537" cy="1766614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그룹 5"/>
          <p:cNvGrpSpPr/>
          <p:nvPr/>
        </p:nvGrpSpPr>
        <p:grpSpPr>
          <a:xfrm>
            <a:off x="6274950" y="4290393"/>
            <a:ext cx="1495229" cy="2138104"/>
            <a:chOff x="6062391" y="3928033"/>
            <a:chExt cx="1570236" cy="2245360"/>
          </a:xfrm>
        </p:grpSpPr>
        <p:grpSp>
          <p:nvGrpSpPr>
            <p:cNvPr id="29" name="그룹 28"/>
            <p:cNvGrpSpPr/>
            <p:nvPr/>
          </p:nvGrpSpPr>
          <p:grpSpPr>
            <a:xfrm>
              <a:off x="6062391" y="3928033"/>
              <a:ext cx="1570236" cy="2245360"/>
              <a:chOff x="6605646" y="1823720"/>
              <a:chExt cx="1570236" cy="2245360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6605646" y="1823720"/>
                <a:ext cx="1570235" cy="2245360"/>
              </a:xfrm>
              <a:prstGeom prst="rect">
                <a:avLst/>
              </a:prstGeom>
              <a:solidFill>
                <a:srgbClr val="EF53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05647" y="1823720"/>
                <a:ext cx="1570235" cy="2245360"/>
              </a:xfrm>
              <a:prstGeom prst="rect">
                <a:avLst/>
              </a:prstGeom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6631243" y="1977576"/>
                <a:ext cx="15190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 smtClean="0"/>
                  <a:t>현재 잡지</a:t>
                </a:r>
                <a:endParaRPr lang="en-US" altLang="ko-KR" b="1" dirty="0" smtClean="0"/>
              </a:p>
              <a:p>
                <a:r>
                  <a:rPr lang="ko-KR" altLang="en-US" b="1" dirty="0" smtClean="0"/>
                  <a:t>수정하기</a:t>
                </a:r>
                <a:endParaRPr lang="en-US" altLang="ko-KR" b="1" dirty="0" smtClean="0"/>
              </a:p>
            </p:txBody>
          </p:sp>
        </p:grpSp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7831" y="5624614"/>
              <a:ext cx="371186" cy="371186"/>
            </a:xfrm>
            <a:prstGeom prst="rect">
              <a:avLst/>
            </a:prstGeom>
          </p:spPr>
        </p:pic>
      </p:grpSp>
      <p:sp>
        <p:nvSpPr>
          <p:cNvPr id="38" name="TextBox 37"/>
          <p:cNvSpPr txBox="1"/>
          <p:nvPr/>
        </p:nvSpPr>
        <p:spPr>
          <a:xfrm>
            <a:off x="1835006" y="1205448"/>
            <a:ext cx="2001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YOUR MAGAZINE</a:t>
            </a:r>
            <a:endParaRPr lang="ko-KR" altLang="en-US" sz="1200" b="1" dirty="0"/>
          </a:p>
        </p:txBody>
      </p:sp>
      <p:cxnSp>
        <p:nvCxnSpPr>
          <p:cNvPr id="40" name="직선 연결선 39"/>
          <p:cNvCxnSpPr/>
          <p:nvPr/>
        </p:nvCxnSpPr>
        <p:spPr>
          <a:xfrm>
            <a:off x="1633909" y="1510929"/>
            <a:ext cx="3059237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899443" y="2335102"/>
            <a:ext cx="2001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ColorP</a:t>
            </a:r>
            <a:r>
              <a:rPr lang="en-US" altLang="ko-KR" sz="2000" b="1" dirty="0" smtClean="0"/>
              <a:t>( )( )L</a:t>
            </a:r>
            <a:endParaRPr lang="ko-KR" alt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2691175" y="5935495"/>
            <a:ext cx="2001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COLORPOOL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 rot="16200000">
            <a:off x="854483" y="4888558"/>
            <a:ext cx="2001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COLOR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51462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099914" y="246294"/>
            <a:ext cx="109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EF5350"/>
                </a:solidFill>
              </a:rPr>
              <a:t>Sign Up</a:t>
            </a:r>
            <a:endParaRPr lang="ko-KR" altLang="en-US" sz="1400" b="1" dirty="0">
              <a:solidFill>
                <a:srgbClr val="EF53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29493" y="246294"/>
            <a:ext cx="109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EF5350"/>
                </a:solidFill>
              </a:rPr>
              <a:t>Log In</a:t>
            </a:r>
            <a:endParaRPr lang="ko-KR" altLang="en-US" sz="1400" b="1" dirty="0">
              <a:solidFill>
                <a:srgbClr val="EF5350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6275" y="263878"/>
            <a:ext cx="1413879" cy="19100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22356" y="242844"/>
            <a:ext cx="109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EF5350"/>
                </a:solidFill>
              </a:rPr>
              <a:t>Library</a:t>
            </a:r>
            <a:endParaRPr lang="ko-KR" altLang="en-US" sz="1400" b="1" dirty="0">
              <a:solidFill>
                <a:srgbClr val="EF5350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167139" y="1448623"/>
            <a:ext cx="3733015" cy="4914467"/>
          </a:xfrm>
          <a:prstGeom prst="roundRect">
            <a:avLst>
              <a:gd name="adj" fmla="val 638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5869613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349154" y="1567544"/>
            <a:ext cx="1604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EF5350"/>
                </a:solidFill>
              </a:rPr>
              <a:t>PICK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49153" y="1978852"/>
            <a:ext cx="1604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COLOR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479782" y="2563628"/>
            <a:ext cx="3084844" cy="3525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r="67059"/>
          <a:stretch/>
        </p:blipFill>
        <p:spPr>
          <a:xfrm>
            <a:off x="7532007" y="2601008"/>
            <a:ext cx="3032619" cy="345091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149487" y="833070"/>
            <a:ext cx="691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</a:t>
            </a:r>
            <a:r>
              <a:rPr lang="en-US" altLang="ko-KR" b="1" dirty="0" smtClean="0"/>
              <a:t>iv </a:t>
            </a:r>
            <a:r>
              <a:rPr lang="ko-KR" altLang="en-US" b="1" dirty="0" smtClean="0"/>
              <a:t>클릭 이후 </a:t>
            </a:r>
            <a:r>
              <a:rPr lang="en-US" altLang="ko-KR" b="1" dirty="0" smtClean="0"/>
              <a:t>div </a:t>
            </a:r>
            <a:r>
              <a:rPr lang="ko-KR" altLang="en-US" b="1" dirty="0" smtClean="0"/>
              <a:t>모양 변경 </a:t>
            </a:r>
            <a:endParaRPr lang="ko-KR" altLang="en-US" b="1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5"/>
          <a:srcRect l="926" t="549" r="1422" b="1149"/>
          <a:stretch/>
        </p:blipFill>
        <p:spPr>
          <a:xfrm>
            <a:off x="1259956" y="1481401"/>
            <a:ext cx="2890686" cy="4723147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H="1">
            <a:off x="4639313" y="3708400"/>
            <a:ext cx="2299967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73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8194431" y="0"/>
            <a:ext cx="3997569" cy="6858000"/>
          </a:xfrm>
          <a:prstGeom prst="rect">
            <a:avLst/>
          </a:prstGeom>
          <a:solidFill>
            <a:srgbClr val="EF5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099914" y="246294"/>
            <a:ext cx="109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EF5350"/>
                </a:solidFill>
              </a:rPr>
              <a:t>Sign Up</a:t>
            </a:r>
            <a:endParaRPr lang="ko-KR" altLang="en-US" sz="1400" b="1" dirty="0">
              <a:solidFill>
                <a:srgbClr val="EF53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29493" y="246294"/>
            <a:ext cx="109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EF5350"/>
                </a:solidFill>
              </a:rPr>
              <a:t>Log In</a:t>
            </a:r>
            <a:endParaRPr lang="ko-KR" altLang="en-US" sz="1400" b="1" dirty="0">
              <a:solidFill>
                <a:srgbClr val="EF5350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rcRect l="926" t="549" r="1422" b="1149"/>
          <a:stretch/>
        </p:blipFill>
        <p:spPr>
          <a:xfrm>
            <a:off x="512840" y="1259930"/>
            <a:ext cx="2890686" cy="4723147"/>
          </a:xfrm>
          <a:prstGeom prst="rect">
            <a:avLst/>
          </a:prstGeom>
        </p:spPr>
      </p:pic>
      <p:pic>
        <p:nvPicPr>
          <p:cNvPr id="15" name="Picture 24" descr="L FOR LAZARU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103" y="1722363"/>
            <a:ext cx="3099288" cy="4132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0307674" y="3323465"/>
            <a:ext cx="1104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#EF5350</a:t>
            </a:r>
            <a:endParaRPr lang="ko-KR" altLang="en-US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845" y="3199435"/>
            <a:ext cx="778263" cy="49336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6275" y="263878"/>
            <a:ext cx="1413879" cy="191002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4258275" y="3976089"/>
            <a:ext cx="249940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b="1" dirty="0" smtClean="0"/>
              <a:t>메인 컬러를 선택하고</a:t>
            </a:r>
            <a:r>
              <a:rPr lang="en-US" altLang="ko-KR" sz="1100" b="1" dirty="0" smtClean="0"/>
              <a:t>,</a:t>
            </a:r>
          </a:p>
          <a:p>
            <a:pPr algn="ctr"/>
            <a:r>
              <a:rPr lang="ko-KR" altLang="en-US" sz="1100" b="1" dirty="0" smtClean="0"/>
              <a:t>어울리는 컬러 조합을 </a:t>
            </a:r>
            <a:r>
              <a:rPr lang="ko-KR" altLang="en-US" sz="1100" b="1" dirty="0" err="1" smtClean="0"/>
              <a:t>추천받으세요</a:t>
            </a:r>
            <a:endParaRPr lang="ko-KR" altLang="en-US" sz="11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322356" y="242844"/>
            <a:ext cx="109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EF5350"/>
                </a:solidFill>
              </a:rPr>
              <a:t>Library</a:t>
            </a:r>
            <a:endParaRPr lang="ko-KR" altLang="en-US" sz="1400" b="1" dirty="0">
              <a:solidFill>
                <a:srgbClr val="EF5350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786" b="96429" l="0" r="9778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2" r="38393" b="-5947"/>
          <a:stretch/>
        </p:blipFill>
        <p:spPr>
          <a:xfrm rot="10800000" flipV="1">
            <a:off x="10837050" y="5442480"/>
            <a:ext cx="425510" cy="4122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569101" y="5983077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컬러 선택 확정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403526" y="1722363"/>
            <a:ext cx="2739853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색을 선택하면 </a:t>
            </a:r>
            <a:r>
              <a:rPr lang="ko-KR" altLang="en-US" sz="1100" dirty="0" err="1" smtClean="0"/>
              <a:t>컨펌할</a:t>
            </a:r>
            <a:r>
              <a:rPr lang="ko-KR" altLang="en-US" sz="1100" dirty="0" smtClean="0"/>
              <a:t> 수 있는 메시지 창</a:t>
            </a:r>
            <a:endParaRPr lang="en-US" altLang="ko-KR" sz="1100" dirty="0" smtClean="0"/>
          </a:p>
          <a:p>
            <a:r>
              <a:rPr lang="ko-KR" altLang="en-US" sz="1100" dirty="0" err="1"/>
              <a:t>컨펌</a:t>
            </a:r>
            <a:r>
              <a:rPr lang="ko-KR" altLang="en-US" sz="1100" dirty="0"/>
              <a:t> 창 </a:t>
            </a:r>
            <a:r>
              <a:rPr lang="en-US" altLang="ko-KR" sz="1100" dirty="0"/>
              <a:t>=&gt; </a:t>
            </a:r>
            <a:r>
              <a:rPr lang="ko-KR" altLang="en-US" sz="1100" dirty="0"/>
              <a:t>톤 선택 옵션</a:t>
            </a:r>
            <a:endParaRPr lang="en-US" altLang="ko-KR" sz="1100" dirty="0"/>
          </a:p>
          <a:p>
            <a:endParaRPr lang="en-US" altLang="ko-KR" sz="1100" dirty="0" smtClean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sz="1100" dirty="0" smtClean="0"/>
              <a:t>색과 이미지 우측에 </a:t>
            </a:r>
            <a:r>
              <a:rPr lang="ko-KR" altLang="en-US" sz="1100" dirty="0" err="1" smtClean="0"/>
              <a:t>띄워줌</a:t>
            </a:r>
            <a:endParaRPr lang="en-US" altLang="ko-KR" sz="1100" dirty="0" smtClean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sz="1100" dirty="0" smtClean="0"/>
              <a:t>헤더 색도 바뀜</a:t>
            </a:r>
            <a:endParaRPr lang="en-US" altLang="ko-KR" sz="1100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0689" y="4690268"/>
            <a:ext cx="2814574" cy="380223"/>
          </a:xfrm>
          <a:prstGeom prst="rect">
            <a:avLst/>
          </a:prstGeom>
        </p:spPr>
      </p:pic>
      <p:cxnSp>
        <p:nvCxnSpPr>
          <p:cNvPr id="6" name="직선 화살표 연결선 5"/>
          <p:cNvCxnSpPr>
            <a:stCxn id="12" idx="2"/>
          </p:cNvCxnSpPr>
          <p:nvPr/>
        </p:nvCxnSpPr>
        <p:spPr>
          <a:xfrm flipH="1">
            <a:off x="5507976" y="3692797"/>
            <a:ext cx="1" cy="997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061171" y="1748842"/>
            <a:ext cx="22926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색상별</a:t>
            </a:r>
            <a:r>
              <a:rPr lang="ko-KR" altLang="en-US" sz="1400" dirty="0" smtClean="0"/>
              <a:t>  랜덤 이미지 띄움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897071" y="5433170"/>
            <a:ext cx="1221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컬러 확정 시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변환 애니메이션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29050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099914" y="246294"/>
            <a:ext cx="109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EF5350"/>
                </a:solidFill>
              </a:rPr>
              <a:t>Sign Up</a:t>
            </a:r>
            <a:endParaRPr lang="ko-KR" altLang="en-US" sz="1400" b="1" dirty="0">
              <a:solidFill>
                <a:srgbClr val="EF53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29493" y="246294"/>
            <a:ext cx="109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EF5350"/>
                </a:solidFill>
              </a:rPr>
              <a:t>Log In</a:t>
            </a:r>
            <a:endParaRPr lang="ko-KR" altLang="en-US" sz="1400" b="1" dirty="0">
              <a:solidFill>
                <a:srgbClr val="EF5350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6275" y="263878"/>
            <a:ext cx="1413879" cy="19100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22356" y="242844"/>
            <a:ext cx="109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EF5350"/>
                </a:solidFill>
              </a:rPr>
              <a:t>Library</a:t>
            </a:r>
            <a:endParaRPr lang="ko-KR" altLang="en-US" sz="1400" b="1" dirty="0">
              <a:solidFill>
                <a:srgbClr val="EF5350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081299" y="1377503"/>
            <a:ext cx="3733015" cy="4914467"/>
          </a:xfrm>
          <a:prstGeom prst="roundRect">
            <a:avLst>
              <a:gd name="adj" fmla="val 638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5869613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59078" y="1496422"/>
            <a:ext cx="1604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54AEEC"/>
                </a:solidFill>
              </a:rPr>
              <a:t>GET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59078" y="1907731"/>
            <a:ext cx="1604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COLOR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319973" y="3640048"/>
            <a:ext cx="3255666" cy="3893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919" y="3685750"/>
            <a:ext cx="313528" cy="31352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258137" y="3640048"/>
            <a:ext cx="13873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Paris</a:t>
            </a:r>
          </a:p>
          <a:p>
            <a:pPr algn="ctr"/>
            <a:r>
              <a:rPr lang="en-US" altLang="ko-KR" dirty="0" smtClean="0"/>
              <a:t>Seoul</a:t>
            </a:r>
          </a:p>
          <a:p>
            <a:pPr algn="ctr"/>
            <a:r>
              <a:rPr lang="en-US" altLang="ko-KR" dirty="0" smtClean="0"/>
              <a:t>SSAFY</a:t>
            </a:r>
          </a:p>
          <a:p>
            <a:pPr algn="ctr"/>
            <a:r>
              <a:rPr lang="en-US" altLang="ko-KR" dirty="0" smtClean="0"/>
              <a:t>AVENGERS</a:t>
            </a:r>
          </a:p>
          <a:p>
            <a:pPr algn="ctr"/>
            <a:r>
              <a:rPr lang="en-US" altLang="ko-KR" sz="900" dirty="0" smtClean="0"/>
              <a:t>(</a:t>
            </a:r>
            <a:r>
              <a:rPr lang="ko-KR" altLang="en-US" sz="900" dirty="0" smtClean="0"/>
              <a:t>문구들이 하나씩 보이도록</a:t>
            </a:r>
            <a:r>
              <a:rPr lang="en-US" altLang="ko-KR" sz="900" dirty="0" smtClean="0"/>
              <a:t>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49487" y="833070"/>
            <a:ext cx="691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</a:t>
            </a:r>
            <a:r>
              <a:rPr lang="en-US" altLang="ko-KR" b="1" dirty="0" smtClean="0"/>
              <a:t>iv </a:t>
            </a:r>
            <a:r>
              <a:rPr lang="ko-KR" altLang="en-US" b="1" dirty="0" smtClean="0"/>
              <a:t>클릭 이후 </a:t>
            </a:r>
            <a:r>
              <a:rPr lang="en-US" altLang="ko-KR" b="1" dirty="0" smtClean="0"/>
              <a:t>div </a:t>
            </a:r>
            <a:r>
              <a:rPr lang="ko-KR" altLang="en-US" b="1" dirty="0" smtClean="0"/>
              <a:t>모양 변경 </a:t>
            </a:r>
            <a:endParaRPr lang="ko-KR" altLang="en-US" b="1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5445768" y="3429000"/>
            <a:ext cx="2201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8097088" y="3234313"/>
            <a:ext cx="3255666" cy="38937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034" y="3280015"/>
            <a:ext cx="313528" cy="31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51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099914" y="246294"/>
            <a:ext cx="109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EF5350"/>
                </a:solidFill>
              </a:rPr>
              <a:t>Sign Up</a:t>
            </a:r>
            <a:endParaRPr lang="ko-KR" altLang="en-US" sz="1400" b="1" dirty="0">
              <a:solidFill>
                <a:srgbClr val="EF53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29493" y="246294"/>
            <a:ext cx="109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EF5350"/>
                </a:solidFill>
              </a:rPr>
              <a:t>Log In</a:t>
            </a:r>
            <a:endParaRPr lang="ko-KR" altLang="en-US" sz="1400" b="1" dirty="0">
              <a:solidFill>
                <a:srgbClr val="EF5350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6275" y="263878"/>
            <a:ext cx="1413879" cy="19100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22356" y="242844"/>
            <a:ext cx="109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EF5350"/>
                </a:solidFill>
              </a:rPr>
              <a:t>Library</a:t>
            </a:r>
            <a:endParaRPr lang="ko-KR" altLang="en-US" sz="1400" b="1" dirty="0">
              <a:solidFill>
                <a:srgbClr val="EF5350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5869613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1341120" y="3149601"/>
            <a:ext cx="3298194" cy="39380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704" y="3209559"/>
            <a:ext cx="259296" cy="2592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75"/>
          <a:stretch/>
        </p:blipFill>
        <p:spPr>
          <a:xfrm>
            <a:off x="6204345" y="807933"/>
            <a:ext cx="5639289" cy="510673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786" b="96429" l="0" r="9778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2" r="38393" b="-5947"/>
          <a:stretch/>
        </p:blipFill>
        <p:spPr>
          <a:xfrm rot="10800000" flipH="1" flipV="1">
            <a:off x="213360" y="334365"/>
            <a:ext cx="473850" cy="41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53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1"/>
            <a:ext cx="12192000" cy="451122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848787" y="71672"/>
            <a:ext cx="109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Sign In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020393" y="71672"/>
            <a:ext cx="109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Login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rcRect l="926" t="549" r="1422" b="1149"/>
          <a:stretch/>
        </p:blipFill>
        <p:spPr>
          <a:xfrm>
            <a:off x="155910" y="1259930"/>
            <a:ext cx="2890686" cy="472314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9848787" y="771131"/>
            <a:ext cx="2008916" cy="1672888"/>
          </a:xfrm>
          <a:prstGeom prst="roundRect">
            <a:avLst>
              <a:gd name="adj" fmla="val 734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색깔을 고른 후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배색까지 얼마나 시간이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걸릴지 모름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그래서 로딩 모션을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하는 것이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아무래도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좋을듯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679" y="2296841"/>
            <a:ext cx="4065858" cy="175716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30" y="160690"/>
            <a:ext cx="960391" cy="12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6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40" y="263878"/>
            <a:ext cx="1413879" cy="191002"/>
          </a:xfrm>
          <a:prstGeom prst="rect">
            <a:avLst/>
          </a:prstGeom>
        </p:spPr>
      </p:pic>
      <p:sp>
        <p:nvSpPr>
          <p:cNvPr id="53" name="직사각형 52"/>
          <p:cNvSpPr/>
          <p:nvPr/>
        </p:nvSpPr>
        <p:spPr>
          <a:xfrm>
            <a:off x="8194431" y="0"/>
            <a:ext cx="3997569" cy="6858000"/>
          </a:xfrm>
          <a:prstGeom prst="rect">
            <a:avLst/>
          </a:prstGeom>
          <a:solidFill>
            <a:srgbClr val="EF5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95528" y="1016452"/>
            <a:ext cx="1175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YOUR COLOR</a:t>
            </a:r>
            <a:endParaRPr lang="ko-KR" altLang="en-US" sz="1200" b="1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8194431" y="1321933"/>
            <a:ext cx="3059237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484" y="1649396"/>
            <a:ext cx="3761429" cy="144749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345" y="3342981"/>
            <a:ext cx="3753567" cy="1347368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8294484" y="5275986"/>
            <a:ext cx="250301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컬러에 대한 </a:t>
            </a:r>
            <a:r>
              <a:rPr lang="ko-KR" altLang="en-US" sz="900" dirty="0" err="1" smtClean="0"/>
              <a:t>디테일한</a:t>
            </a:r>
            <a:r>
              <a:rPr lang="ko-KR" altLang="en-US" sz="900" dirty="0" smtClean="0"/>
              <a:t> 정보 제공도 </a:t>
            </a:r>
            <a:r>
              <a:rPr lang="ko-KR" altLang="en-US" sz="900" dirty="0" err="1" smtClean="0"/>
              <a:t>괜찮을듯</a:t>
            </a:r>
            <a:endParaRPr lang="en-US" altLang="ko-KR" sz="900" dirty="0" smtClean="0"/>
          </a:p>
          <a:p>
            <a:endParaRPr lang="en-US" altLang="ko-KR" sz="900" dirty="0" smtClean="0"/>
          </a:p>
          <a:p>
            <a:r>
              <a:rPr lang="en-US" altLang="ko-KR" sz="900" dirty="0">
                <a:hlinkClick r:id="rId5"/>
              </a:rPr>
              <a:t>https://coolors.co/ef5350</a:t>
            </a:r>
            <a:endParaRPr lang="ko-KR" altLang="en-US" sz="900" dirty="0"/>
          </a:p>
        </p:txBody>
      </p:sp>
      <p:sp>
        <p:nvSpPr>
          <p:cNvPr id="60" name="TextBox 59"/>
          <p:cNvSpPr txBox="1"/>
          <p:nvPr/>
        </p:nvSpPr>
        <p:spPr>
          <a:xfrm>
            <a:off x="7131462" y="246294"/>
            <a:ext cx="109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EF5350"/>
                </a:solidFill>
              </a:rPr>
              <a:t>Magazine</a:t>
            </a:r>
            <a:endParaRPr lang="ko-KR" altLang="en-US" sz="1400" b="1" dirty="0">
              <a:solidFill>
                <a:srgbClr val="EF535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224325" y="242844"/>
            <a:ext cx="109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EF5350"/>
                </a:solidFill>
              </a:rPr>
              <a:t>Library</a:t>
            </a:r>
            <a:endParaRPr lang="ko-KR" altLang="en-US" sz="1400" b="1" dirty="0">
              <a:solidFill>
                <a:srgbClr val="EF535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571185" y="659783"/>
            <a:ext cx="2503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배색 </a:t>
            </a:r>
            <a:r>
              <a:rPr lang="en-US" altLang="ko-KR" sz="900" dirty="0" smtClean="0"/>
              <a:t>– </a:t>
            </a:r>
            <a:r>
              <a:rPr lang="ko-KR" altLang="en-US" sz="900" dirty="0" err="1" smtClean="0"/>
              <a:t>네이밍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관련 정보들 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네트워크 분석 논문</a:t>
            </a:r>
            <a:r>
              <a:rPr lang="en-US" altLang="ko-KR" sz="900" dirty="0" smtClean="0"/>
              <a:t>) </a:t>
            </a:r>
            <a:r>
              <a:rPr lang="ko-KR" altLang="en-US" sz="900" dirty="0" smtClean="0"/>
              <a:t>가져올 수 있으면 대체</a:t>
            </a:r>
            <a:endParaRPr lang="ko-KR" altLang="en-US" sz="900" dirty="0"/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786" b="96429" l="0" r="9778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2" r="38393" b="-5947"/>
          <a:stretch/>
        </p:blipFill>
        <p:spPr>
          <a:xfrm flipV="1">
            <a:off x="512840" y="5979238"/>
            <a:ext cx="425510" cy="41226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526261" y="5184915"/>
            <a:ext cx="2063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배색 선택 시</a:t>
            </a:r>
            <a:endParaRPr lang="en-US" altLang="ko-KR" sz="900" dirty="0" smtClean="0"/>
          </a:p>
          <a:p>
            <a:r>
              <a:rPr lang="ko-KR" altLang="en-US" sz="900" dirty="0" smtClean="0"/>
              <a:t>배색 정보 보여줌</a:t>
            </a:r>
            <a:endParaRPr lang="en-US" altLang="ko-KR" sz="900" dirty="0" smtClean="0"/>
          </a:p>
          <a:p>
            <a:r>
              <a:rPr lang="ko-KR" altLang="en-US" sz="900" dirty="0" err="1" smtClean="0"/>
              <a:t>재클릭</a:t>
            </a:r>
            <a:r>
              <a:rPr lang="ko-KR" altLang="en-US" sz="900" dirty="0" smtClean="0"/>
              <a:t> 시</a:t>
            </a:r>
            <a:endParaRPr lang="en-US" altLang="ko-KR" sz="900" dirty="0" smtClean="0"/>
          </a:p>
          <a:p>
            <a:r>
              <a:rPr lang="ko-KR" altLang="en-US" sz="900" dirty="0" smtClean="0"/>
              <a:t>이전 화면으로 돌아감</a:t>
            </a:r>
            <a:endParaRPr lang="ko-KR" altLang="en-US" sz="900" dirty="0"/>
          </a:p>
        </p:txBody>
      </p:sp>
      <p:sp>
        <p:nvSpPr>
          <p:cNvPr id="30" name="TextBox 29"/>
          <p:cNvSpPr txBox="1"/>
          <p:nvPr/>
        </p:nvSpPr>
        <p:spPr>
          <a:xfrm>
            <a:off x="3804374" y="1768217"/>
            <a:ext cx="1175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POOL</a:t>
            </a:r>
            <a:endParaRPr lang="ko-KR" altLang="en-US" sz="1200" b="1" dirty="0"/>
          </a:p>
        </p:txBody>
      </p:sp>
      <p:cxnSp>
        <p:nvCxnSpPr>
          <p:cNvPr id="33" name="직선 연결선 32"/>
          <p:cNvCxnSpPr/>
          <p:nvPr/>
        </p:nvCxnSpPr>
        <p:spPr>
          <a:xfrm>
            <a:off x="3526261" y="2109537"/>
            <a:ext cx="3059237" cy="0"/>
          </a:xfrm>
          <a:prstGeom prst="line">
            <a:avLst/>
          </a:prstGeom>
          <a:ln w="22225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97899" y="2399751"/>
            <a:ext cx="2920181" cy="436231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97899" y="3126195"/>
            <a:ext cx="2920181" cy="433572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97899" y="3849980"/>
            <a:ext cx="2920181" cy="432365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97899" y="4572558"/>
            <a:ext cx="2928000" cy="439200"/>
          </a:xfrm>
          <a:prstGeom prst="rect">
            <a:avLst/>
          </a:prstGeom>
        </p:spPr>
      </p:pic>
      <p:pic>
        <p:nvPicPr>
          <p:cNvPr id="38" name="Picture 2" descr="https://image.flaticon.com/icons/png/128/875/875100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660" y="1812495"/>
            <a:ext cx="195687" cy="19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1256871" y="2373143"/>
            <a:ext cx="1051241" cy="1366615"/>
            <a:chOff x="3788229" y="2060560"/>
            <a:chExt cx="1137732" cy="1479053"/>
          </a:xfrm>
        </p:grpSpPr>
        <p:sp>
          <p:nvSpPr>
            <p:cNvPr id="40" name="직사각형 39"/>
            <p:cNvSpPr/>
            <p:nvPr/>
          </p:nvSpPr>
          <p:spPr>
            <a:xfrm>
              <a:off x="3788229" y="2060560"/>
              <a:ext cx="1137732" cy="1479053"/>
            </a:xfrm>
            <a:prstGeom prst="rect">
              <a:avLst/>
            </a:prstGeom>
            <a:solidFill>
              <a:srgbClr val="EF53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788229" y="2060560"/>
              <a:ext cx="1137732" cy="2191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Red</a:t>
              </a:r>
              <a:endParaRPr lang="ko-KR" altLang="en-US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788229" y="3320494"/>
              <a:ext cx="1137732" cy="2191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#EF5350</a:t>
              </a:r>
              <a:endParaRPr lang="ko-KR" altLang="en-US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515088" y="1792738"/>
            <a:ext cx="11384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+ </a:t>
            </a:r>
            <a:r>
              <a:rPr lang="ko-KR" altLang="en-US" sz="1100" dirty="0" smtClean="0"/>
              <a:t>톤 선택 옵션</a:t>
            </a:r>
            <a:endParaRPr lang="en-US" altLang="ko-KR" sz="1100" dirty="0" smtClean="0"/>
          </a:p>
          <a:p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44818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40" y="263878"/>
            <a:ext cx="1413879" cy="19100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007902" y="1810371"/>
            <a:ext cx="205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YOUR COLOR SCHEME</a:t>
            </a:r>
            <a:endParaRPr lang="ko-KR" altLang="en-US" sz="1200" b="1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7806805" y="2115852"/>
            <a:ext cx="3059237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131462" y="246294"/>
            <a:ext cx="109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EF5350"/>
                </a:solidFill>
              </a:rPr>
              <a:t>Magazine</a:t>
            </a:r>
            <a:endParaRPr lang="ko-KR" altLang="en-US" sz="1400" b="1" dirty="0">
              <a:solidFill>
                <a:srgbClr val="EF535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224325" y="242844"/>
            <a:ext cx="109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EF5350"/>
                </a:solidFill>
              </a:rPr>
              <a:t>Library</a:t>
            </a:r>
            <a:endParaRPr lang="ko-KR" altLang="en-US" sz="1400" b="1" dirty="0">
              <a:solidFill>
                <a:srgbClr val="EF5350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861" y="2671457"/>
            <a:ext cx="2920181" cy="432365"/>
          </a:xfrm>
          <a:prstGeom prst="rect">
            <a:avLst/>
          </a:prstGeom>
        </p:spPr>
      </p:pic>
      <p:pic>
        <p:nvPicPr>
          <p:cNvPr id="24" name="Picture 2" descr="https://image.flaticon.com/icons/png/128/271/27122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8377" y="4498179"/>
            <a:ext cx="478811" cy="47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10204450" y="4036363"/>
            <a:ext cx="1095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View More</a:t>
            </a:r>
            <a:endParaRPr lang="ko-KR" altLang="en-US" sz="1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3526261" y="5184915"/>
            <a:ext cx="2063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배색 선택 시</a:t>
            </a:r>
            <a:endParaRPr lang="en-US" altLang="ko-KR" sz="900" dirty="0" smtClean="0"/>
          </a:p>
          <a:p>
            <a:r>
              <a:rPr lang="ko-KR" altLang="en-US" sz="900" dirty="0" smtClean="0"/>
              <a:t>배색 정보 보여줌</a:t>
            </a:r>
            <a:endParaRPr lang="en-US" altLang="ko-KR" sz="900" dirty="0" smtClean="0"/>
          </a:p>
          <a:p>
            <a:r>
              <a:rPr lang="ko-KR" altLang="en-US" sz="900" dirty="0" err="1" smtClean="0"/>
              <a:t>재클릭</a:t>
            </a:r>
            <a:r>
              <a:rPr lang="ko-KR" altLang="en-US" sz="900" dirty="0" smtClean="0"/>
              <a:t> 시</a:t>
            </a:r>
            <a:endParaRPr lang="en-US" altLang="ko-KR" sz="900" dirty="0" smtClean="0"/>
          </a:p>
          <a:p>
            <a:r>
              <a:rPr lang="ko-KR" altLang="en-US" sz="900" dirty="0" smtClean="0"/>
              <a:t>이전 화면으로 돌아감</a:t>
            </a:r>
            <a:endParaRPr lang="ko-KR" altLang="en-US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9805589" y="3358466"/>
            <a:ext cx="20636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컬러 별 너비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순서 변경 옵션</a:t>
            </a:r>
            <a:endParaRPr lang="ko-KR" altLang="en-US" sz="900" dirty="0"/>
          </a:p>
        </p:txBody>
      </p:sp>
      <p:sp>
        <p:nvSpPr>
          <p:cNvPr id="34" name="TextBox 33"/>
          <p:cNvSpPr txBox="1"/>
          <p:nvPr/>
        </p:nvSpPr>
        <p:spPr>
          <a:xfrm>
            <a:off x="7784222" y="4831911"/>
            <a:ext cx="206369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비로그인</a:t>
            </a:r>
            <a:r>
              <a:rPr lang="ko-KR" altLang="en-US" sz="900" dirty="0" smtClean="0"/>
              <a:t> 상태일 경우</a:t>
            </a:r>
            <a:endParaRPr lang="en-US" altLang="ko-KR" sz="900" dirty="0" smtClean="0"/>
          </a:p>
          <a:p>
            <a:endParaRPr lang="en-US" altLang="ko-KR" sz="900" dirty="0" smtClean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altLang="ko-KR" sz="900" dirty="0" smtClean="0"/>
              <a:t>Login </a:t>
            </a:r>
            <a:r>
              <a:rPr lang="ko-KR" altLang="en-US" sz="900" dirty="0" smtClean="0"/>
              <a:t>창으로 연결</a:t>
            </a:r>
            <a:endParaRPr lang="en-US" altLang="ko-KR" sz="900" dirty="0" smtClean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r>
              <a:rPr lang="ko-KR" altLang="en-US" sz="900" dirty="0"/>
              <a:t>로</a:t>
            </a:r>
            <a:r>
              <a:rPr lang="ko-KR" altLang="en-US" sz="900" dirty="0" smtClean="0"/>
              <a:t>그인 </a:t>
            </a:r>
            <a:r>
              <a:rPr lang="ko-KR" altLang="en-US" sz="900" dirty="0"/>
              <a:t>상태일 경우</a:t>
            </a:r>
            <a:endParaRPr lang="en-US" altLang="ko-KR" sz="900" dirty="0"/>
          </a:p>
          <a:p>
            <a:endParaRPr lang="en-US" altLang="ko-KR" sz="900" dirty="0" smtClean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altLang="ko-KR" sz="900" dirty="0" smtClean="0"/>
              <a:t>8</a:t>
            </a:r>
            <a:r>
              <a:rPr lang="ko-KR" altLang="en-US" sz="900" dirty="0" smtClean="0"/>
              <a:t>번 화면</a:t>
            </a:r>
            <a:endParaRPr lang="en-US" altLang="ko-KR" sz="9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3804374" y="1768217"/>
            <a:ext cx="1175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POOL</a:t>
            </a:r>
            <a:endParaRPr lang="ko-KR" altLang="en-US" sz="1200" b="1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3526261" y="2109537"/>
            <a:ext cx="3059237" cy="0"/>
          </a:xfrm>
          <a:prstGeom prst="line">
            <a:avLst/>
          </a:prstGeom>
          <a:ln w="22225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7899" y="2399751"/>
            <a:ext cx="2920181" cy="436231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7899" y="3126195"/>
            <a:ext cx="2920181" cy="433572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899" y="3849980"/>
            <a:ext cx="2920181" cy="432365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7899" y="4572558"/>
            <a:ext cx="2928000" cy="439200"/>
          </a:xfrm>
          <a:prstGeom prst="rect">
            <a:avLst/>
          </a:prstGeom>
        </p:spPr>
      </p:pic>
      <p:pic>
        <p:nvPicPr>
          <p:cNvPr id="43" name="Picture 2" descr="https://image.flaticon.com/icons/png/128/875/875100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660" y="1812495"/>
            <a:ext cx="195687" cy="19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그룹 43"/>
          <p:cNvGrpSpPr/>
          <p:nvPr/>
        </p:nvGrpSpPr>
        <p:grpSpPr>
          <a:xfrm>
            <a:off x="1256871" y="2373143"/>
            <a:ext cx="1051241" cy="1366615"/>
            <a:chOff x="3788229" y="2060560"/>
            <a:chExt cx="1137732" cy="1479053"/>
          </a:xfrm>
        </p:grpSpPr>
        <p:sp>
          <p:nvSpPr>
            <p:cNvPr id="45" name="직사각형 44"/>
            <p:cNvSpPr/>
            <p:nvPr/>
          </p:nvSpPr>
          <p:spPr>
            <a:xfrm>
              <a:off x="3788229" y="2060560"/>
              <a:ext cx="1137732" cy="1479053"/>
            </a:xfrm>
            <a:prstGeom prst="rect">
              <a:avLst/>
            </a:prstGeom>
            <a:solidFill>
              <a:srgbClr val="EF53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788229" y="2060560"/>
              <a:ext cx="1137732" cy="2191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Red</a:t>
              </a:r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788229" y="3320494"/>
              <a:ext cx="1137732" cy="2191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#EF5350</a:t>
              </a:r>
              <a:endParaRPr lang="ko-KR" altLang="en-US" dirty="0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5515088" y="1792738"/>
            <a:ext cx="11384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+ </a:t>
            </a:r>
            <a:r>
              <a:rPr lang="ko-KR" altLang="en-US" sz="1100" dirty="0" smtClean="0"/>
              <a:t>톤 선택 옵션</a:t>
            </a:r>
            <a:endParaRPr lang="en-US" altLang="ko-KR" sz="1100" dirty="0" smtClean="0"/>
          </a:p>
          <a:p>
            <a:endParaRPr lang="en-US" altLang="ko-KR" sz="1100" dirty="0"/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786" b="96429" l="0" r="9778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2" r="38393" b="-5947"/>
          <a:stretch/>
        </p:blipFill>
        <p:spPr>
          <a:xfrm flipV="1">
            <a:off x="512840" y="5979238"/>
            <a:ext cx="425510" cy="41226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 rot="5400000">
            <a:off x="5924307" y="3793172"/>
            <a:ext cx="20636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높이 유지하면서 </a:t>
            </a:r>
            <a:r>
              <a:rPr lang="ko-KR" altLang="en-US" sz="900" dirty="0" err="1" smtClean="0"/>
              <a:t>무한스크롤</a:t>
            </a:r>
            <a:endParaRPr lang="ko-KR" altLang="en-US" sz="900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6794825" y="2373143"/>
            <a:ext cx="0" cy="2663687"/>
          </a:xfrm>
          <a:prstGeom prst="straightConnector1">
            <a:avLst/>
          </a:prstGeom>
          <a:ln w="12700">
            <a:solidFill>
              <a:srgbClr val="EF53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74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l="926" t="549" r="1422" b="1149"/>
          <a:stretch/>
        </p:blipFill>
        <p:spPr>
          <a:xfrm>
            <a:off x="512840" y="1259930"/>
            <a:ext cx="2890686" cy="472314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541453" y="2610714"/>
            <a:ext cx="1175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POOL</a:t>
            </a:r>
            <a:endParaRPr lang="ko-KR" altLang="en-US" sz="1200" b="1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4263340" y="2952034"/>
            <a:ext cx="3059237" cy="0"/>
          </a:xfrm>
          <a:prstGeom prst="line">
            <a:avLst/>
          </a:prstGeom>
          <a:ln w="22225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978" y="3242248"/>
            <a:ext cx="2920181" cy="436231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4978" y="3968692"/>
            <a:ext cx="2920181" cy="433572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4978" y="4692477"/>
            <a:ext cx="2920181" cy="432365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4978" y="5415055"/>
            <a:ext cx="2928000" cy="439200"/>
          </a:xfrm>
          <a:prstGeom prst="rect">
            <a:avLst/>
          </a:prstGeom>
        </p:spPr>
      </p:pic>
      <p:pic>
        <p:nvPicPr>
          <p:cNvPr id="1026" name="Picture 2" descr="https://image.flaticon.com/icons/png/128/875/87510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739" y="2654992"/>
            <a:ext cx="195687" cy="19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2840" y="263878"/>
            <a:ext cx="1413879" cy="191002"/>
          </a:xfrm>
          <a:prstGeom prst="rect">
            <a:avLst/>
          </a:prstGeom>
        </p:spPr>
      </p:pic>
      <p:sp>
        <p:nvSpPr>
          <p:cNvPr id="53" name="직사각형 52"/>
          <p:cNvSpPr/>
          <p:nvPr/>
        </p:nvSpPr>
        <p:spPr>
          <a:xfrm>
            <a:off x="8194431" y="0"/>
            <a:ext cx="3997569" cy="6858000"/>
          </a:xfrm>
          <a:prstGeom prst="rect">
            <a:avLst/>
          </a:prstGeom>
          <a:solidFill>
            <a:srgbClr val="EF5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95528" y="1016452"/>
            <a:ext cx="205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YOUR COLOR SCHEME</a:t>
            </a:r>
            <a:endParaRPr lang="ko-KR" altLang="en-US" sz="1200" b="1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8194431" y="1321933"/>
            <a:ext cx="3059237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6203918" y="1135324"/>
            <a:ext cx="1051241" cy="1366615"/>
            <a:chOff x="3788229" y="2060560"/>
            <a:chExt cx="1137732" cy="1479053"/>
          </a:xfrm>
        </p:grpSpPr>
        <p:sp>
          <p:nvSpPr>
            <p:cNvPr id="57" name="직사각형 56"/>
            <p:cNvSpPr/>
            <p:nvPr/>
          </p:nvSpPr>
          <p:spPr>
            <a:xfrm>
              <a:off x="3788229" y="2060560"/>
              <a:ext cx="1137732" cy="1479053"/>
            </a:xfrm>
            <a:prstGeom prst="rect">
              <a:avLst/>
            </a:prstGeom>
            <a:solidFill>
              <a:srgbClr val="EF53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788229" y="2060560"/>
              <a:ext cx="1137732" cy="2191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Red</a:t>
              </a:r>
              <a:endParaRPr lang="ko-KR" altLang="en-US" dirty="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788229" y="3320494"/>
              <a:ext cx="1137732" cy="2191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#EF5350</a:t>
              </a:r>
              <a:endParaRPr lang="ko-KR" altLang="en-US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7131462" y="246294"/>
            <a:ext cx="109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EF5350"/>
                </a:solidFill>
              </a:rPr>
              <a:t>Magazine</a:t>
            </a:r>
            <a:endParaRPr lang="ko-KR" altLang="en-US" sz="1400" b="1" dirty="0">
              <a:solidFill>
                <a:srgbClr val="EF535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224325" y="242844"/>
            <a:ext cx="109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EF5350"/>
                </a:solidFill>
              </a:rPr>
              <a:t>Library</a:t>
            </a:r>
            <a:endParaRPr lang="ko-KR" altLang="en-US" sz="1400" b="1" dirty="0">
              <a:solidFill>
                <a:srgbClr val="EF5350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3487" y="1877538"/>
            <a:ext cx="2920181" cy="432365"/>
          </a:xfrm>
          <a:prstGeom prst="rect">
            <a:avLst/>
          </a:prstGeom>
        </p:spPr>
      </p:pic>
      <p:pic>
        <p:nvPicPr>
          <p:cNvPr id="24" name="Picture 2" descr="https://image.flaticon.com/icons/png/128/271/271228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9455" y="3704260"/>
            <a:ext cx="478811" cy="47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8395528" y="3242444"/>
            <a:ext cx="1095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View More</a:t>
            </a:r>
            <a:endParaRPr lang="ko-KR" altLang="en-US" sz="1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8333487" y="5484923"/>
            <a:ext cx="2063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배색 선택 시</a:t>
            </a:r>
            <a:endParaRPr lang="en-US" altLang="ko-KR" sz="900" dirty="0" smtClean="0"/>
          </a:p>
          <a:p>
            <a:r>
              <a:rPr lang="en-US" altLang="ko-KR" sz="900" dirty="0" smtClean="0"/>
              <a:t>VIEW MORE </a:t>
            </a:r>
            <a:r>
              <a:rPr lang="ko-KR" altLang="en-US" sz="900" dirty="0" smtClean="0"/>
              <a:t>버튼 등장</a:t>
            </a:r>
            <a:endParaRPr lang="ko-KR" altLang="en-US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10193215" y="2564547"/>
            <a:ext cx="20636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컬러 별 너비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순서 변경 옵션</a:t>
            </a:r>
            <a:endParaRPr lang="ko-KR" altLang="en-US" sz="900" dirty="0"/>
          </a:p>
        </p:txBody>
      </p:sp>
      <p:sp>
        <p:nvSpPr>
          <p:cNvPr id="34" name="TextBox 33"/>
          <p:cNvSpPr txBox="1"/>
          <p:nvPr/>
        </p:nvSpPr>
        <p:spPr>
          <a:xfrm>
            <a:off x="10193215" y="3265527"/>
            <a:ext cx="20636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비로그인</a:t>
            </a:r>
            <a:r>
              <a:rPr lang="ko-KR" altLang="en-US" sz="900" dirty="0" smtClean="0"/>
              <a:t> 상태일 경우</a:t>
            </a:r>
            <a:endParaRPr lang="en-US" altLang="ko-KR" sz="900" dirty="0" smtClean="0"/>
          </a:p>
          <a:p>
            <a:endParaRPr lang="en-US" altLang="ko-KR" sz="900" dirty="0" smtClean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altLang="ko-KR" sz="900" dirty="0" smtClean="0"/>
              <a:t>Login </a:t>
            </a:r>
            <a:r>
              <a:rPr lang="ko-KR" altLang="en-US" sz="900" dirty="0" smtClean="0"/>
              <a:t>창으로 연결</a:t>
            </a:r>
            <a:endParaRPr lang="en-US" altLang="ko-KR" sz="900" dirty="0" smtClean="0"/>
          </a:p>
        </p:txBody>
      </p:sp>
      <p:sp>
        <p:nvSpPr>
          <p:cNvPr id="35" name="직사각형 34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990" y="1570522"/>
            <a:ext cx="7107936" cy="399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12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563</Words>
  <Application>Microsoft Office PowerPoint</Application>
  <PresentationFormat>와이드스크린</PresentationFormat>
  <Paragraphs>188</Paragraphs>
  <Slides>15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Freestyle Script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72</cp:revision>
  <dcterms:created xsi:type="dcterms:W3CDTF">2020-09-02T01:48:52Z</dcterms:created>
  <dcterms:modified xsi:type="dcterms:W3CDTF">2020-09-08T05:30:37Z</dcterms:modified>
</cp:coreProperties>
</file>