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66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4ED50FDD-ACFD-44FE-8233-0E84E36222EE}" type="datetimeFigureOut">
              <a:rPr lang="zh-CN" altLang="en-US" smtClean="0"/>
              <a:t>2016/10/9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BD31082-7E57-4A67-976C-BFC11EB07696}" type="slidenum">
              <a:rPr lang="zh-CN" altLang="en-US" smtClean="0"/>
              <a:t>‹#›</a:t>
            </a:fld>
            <a:endParaRPr lang="zh-CN" altLang="en-US"/>
          </a:p>
        </p:txBody>
      </p:sp>
    </p:spTree>
    <p:extLst>
      <p:ext uri="{BB962C8B-B14F-4D97-AF65-F5344CB8AC3E}">
        <p14:creationId xmlns:p14="http://schemas.microsoft.com/office/powerpoint/2010/main" val="39757728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ED50FDD-ACFD-44FE-8233-0E84E36222EE}" type="datetimeFigureOut">
              <a:rPr lang="zh-CN" altLang="en-US" smtClean="0"/>
              <a:t>2016/10/9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BD31082-7E57-4A67-976C-BFC11EB07696}" type="slidenum">
              <a:rPr lang="zh-CN" altLang="en-US" smtClean="0"/>
              <a:t>‹#›</a:t>
            </a:fld>
            <a:endParaRPr lang="zh-CN" altLang="en-US"/>
          </a:p>
        </p:txBody>
      </p:sp>
    </p:spTree>
    <p:extLst>
      <p:ext uri="{BB962C8B-B14F-4D97-AF65-F5344CB8AC3E}">
        <p14:creationId xmlns:p14="http://schemas.microsoft.com/office/powerpoint/2010/main" val="3154315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ED50FDD-ACFD-44FE-8233-0E84E36222EE}" type="datetimeFigureOut">
              <a:rPr lang="zh-CN" altLang="en-US" smtClean="0"/>
              <a:t>2016/10/9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BD31082-7E57-4A67-976C-BFC11EB07696}" type="slidenum">
              <a:rPr lang="zh-CN" altLang="en-US" smtClean="0"/>
              <a:t>‹#›</a:t>
            </a:fld>
            <a:endParaRPr lang="zh-CN" altLang="en-US"/>
          </a:p>
        </p:txBody>
      </p:sp>
    </p:spTree>
    <p:extLst>
      <p:ext uri="{BB962C8B-B14F-4D97-AF65-F5344CB8AC3E}">
        <p14:creationId xmlns:p14="http://schemas.microsoft.com/office/powerpoint/2010/main" val="18483189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ED50FDD-ACFD-44FE-8233-0E84E36222EE}" type="datetimeFigureOut">
              <a:rPr lang="zh-CN" altLang="en-US" smtClean="0"/>
              <a:t>2016/10/9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BD31082-7E57-4A67-976C-BFC11EB07696}" type="slidenum">
              <a:rPr lang="zh-CN" altLang="en-US" smtClean="0"/>
              <a:t>‹#›</a:t>
            </a:fld>
            <a:endParaRPr lang="zh-CN" altLang="en-US"/>
          </a:p>
        </p:txBody>
      </p:sp>
    </p:spTree>
    <p:extLst>
      <p:ext uri="{BB962C8B-B14F-4D97-AF65-F5344CB8AC3E}">
        <p14:creationId xmlns:p14="http://schemas.microsoft.com/office/powerpoint/2010/main" val="11521529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4ED50FDD-ACFD-44FE-8233-0E84E36222EE}" type="datetimeFigureOut">
              <a:rPr lang="zh-CN" altLang="en-US" smtClean="0"/>
              <a:t>2016/10/9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BD31082-7E57-4A67-976C-BFC11EB07696}" type="slidenum">
              <a:rPr lang="zh-CN" altLang="en-US" smtClean="0"/>
              <a:t>‹#›</a:t>
            </a:fld>
            <a:endParaRPr lang="zh-CN" altLang="en-US"/>
          </a:p>
        </p:txBody>
      </p:sp>
    </p:spTree>
    <p:extLst>
      <p:ext uri="{BB962C8B-B14F-4D97-AF65-F5344CB8AC3E}">
        <p14:creationId xmlns:p14="http://schemas.microsoft.com/office/powerpoint/2010/main" val="2447731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4ED50FDD-ACFD-44FE-8233-0E84E36222EE}" type="datetimeFigureOut">
              <a:rPr lang="zh-CN" altLang="en-US" smtClean="0"/>
              <a:t>2016/10/9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BD31082-7E57-4A67-976C-BFC11EB07696}" type="slidenum">
              <a:rPr lang="zh-CN" altLang="en-US" smtClean="0"/>
              <a:t>‹#›</a:t>
            </a:fld>
            <a:endParaRPr lang="zh-CN" altLang="en-US"/>
          </a:p>
        </p:txBody>
      </p:sp>
    </p:spTree>
    <p:extLst>
      <p:ext uri="{BB962C8B-B14F-4D97-AF65-F5344CB8AC3E}">
        <p14:creationId xmlns:p14="http://schemas.microsoft.com/office/powerpoint/2010/main" val="23482995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4ED50FDD-ACFD-44FE-8233-0E84E36222EE}" type="datetimeFigureOut">
              <a:rPr lang="zh-CN" altLang="en-US" smtClean="0"/>
              <a:t>2016/10/9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BD31082-7E57-4A67-976C-BFC11EB07696}" type="slidenum">
              <a:rPr lang="zh-CN" altLang="en-US" smtClean="0"/>
              <a:t>‹#›</a:t>
            </a:fld>
            <a:endParaRPr lang="zh-CN" altLang="en-US"/>
          </a:p>
        </p:txBody>
      </p:sp>
    </p:spTree>
    <p:extLst>
      <p:ext uri="{BB962C8B-B14F-4D97-AF65-F5344CB8AC3E}">
        <p14:creationId xmlns:p14="http://schemas.microsoft.com/office/powerpoint/2010/main" val="21428697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4ED50FDD-ACFD-44FE-8233-0E84E36222EE}" type="datetimeFigureOut">
              <a:rPr lang="zh-CN" altLang="en-US" smtClean="0"/>
              <a:t>2016/10/9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BD31082-7E57-4A67-976C-BFC11EB07696}" type="slidenum">
              <a:rPr lang="zh-CN" altLang="en-US" smtClean="0"/>
              <a:t>‹#›</a:t>
            </a:fld>
            <a:endParaRPr lang="zh-CN" altLang="en-US"/>
          </a:p>
        </p:txBody>
      </p:sp>
    </p:spTree>
    <p:extLst>
      <p:ext uri="{BB962C8B-B14F-4D97-AF65-F5344CB8AC3E}">
        <p14:creationId xmlns:p14="http://schemas.microsoft.com/office/powerpoint/2010/main" val="3853230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ED50FDD-ACFD-44FE-8233-0E84E36222EE}" type="datetimeFigureOut">
              <a:rPr lang="zh-CN" altLang="en-US" smtClean="0"/>
              <a:t>2016/10/9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BD31082-7E57-4A67-976C-BFC11EB07696}" type="slidenum">
              <a:rPr lang="zh-CN" altLang="en-US" smtClean="0"/>
              <a:t>‹#›</a:t>
            </a:fld>
            <a:endParaRPr lang="zh-CN" altLang="en-US"/>
          </a:p>
        </p:txBody>
      </p:sp>
    </p:spTree>
    <p:extLst>
      <p:ext uri="{BB962C8B-B14F-4D97-AF65-F5344CB8AC3E}">
        <p14:creationId xmlns:p14="http://schemas.microsoft.com/office/powerpoint/2010/main" val="54012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4ED50FDD-ACFD-44FE-8233-0E84E36222EE}" type="datetimeFigureOut">
              <a:rPr lang="zh-CN" altLang="en-US" smtClean="0"/>
              <a:t>2016/10/9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BD31082-7E57-4A67-976C-BFC11EB07696}" type="slidenum">
              <a:rPr lang="zh-CN" altLang="en-US" smtClean="0"/>
              <a:t>‹#›</a:t>
            </a:fld>
            <a:endParaRPr lang="zh-CN" altLang="en-US"/>
          </a:p>
        </p:txBody>
      </p:sp>
    </p:spTree>
    <p:extLst>
      <p:ext uri="{BB962C8B-B14F-4D97-AF65-F5344CB8AC3E}">
        <p14:creationId xmlns:p14="http://schemas.microsoft.com/office/powerpoint/2010/main" val="30692792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4ED50FDD-ACFD-44FE-8233-0E84E36222EE}" type="datetimeFigureOut">
              <a:rPr lang="zh-CN" altLang="en-US" smtClean="0"/>
              <a:t>2016/10/9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BD31082-7E57-4A67-976C-BFC11EB07696}" type="slidenum">
              <a:rPr lang="zh-CN" altLang="en-US" smtClean="0"/>
              <a:t>‹#›</a:t>
            </a:fld>
            <a:endParaRPr lang="zh-CN" altLang="en-US"/>
          </a:p>
        </p:txBody>
      </p:sp>
    </p:spTree>
    <p:extLst>
      <p:ext uri="{BB962C8B-B14F-4D97-AF65-F5344CB8AC3E}">
        <p14:creationId xmlns:p14="http://schemas.microsoft.com/office/powerpoint/2010/main" val="191592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D50FDD-ACFD-44FE-8233-0E84E36222EE}" type="datetimeFigureOut">
              <a:rPr lang="zh-CN" altLang="en-US" smtClean="0"/>
              <a:t>2016/10/9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D31082-7E57-4A67-976C-BFC11EB07696}" type="slidenum">
              <a:rPr lang="zh-CN" altLang="en-US" smtClean="0"/>
              <a:t>‹#›</a:t>
            </a:fld>
            <a:endParaRPr lang="zh-CN" altLang="en-US"/>
          </a:p>
        </p:txBody>
      </p:sp>
    </p:spTree>
    <p:extLst>
      <p:ext uri="{BB962C8B-B14F-4D97-AF65-F5344CB8AC3E}">
        <p14:creationId xmlns:p14="http://schemas.microsoft.com/office/powerpoint/2010/main" val="24241558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itunes.apple.com/us/app-bundle/lifeline-crisis-line-tarter/id1150048861?mt=8" TargetMode="External"/><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baike.baidu.com/link?url=GOndZm7L2QHjPDt3EdUMMsRX_JAWa_Fr1dF3QNyh37oaWJ0YYgJiHEKu-Ev6OPSWk4qOnXZQcxP0z-AHtknLpq" TargetMode="External"/><Relationship Id="rId2" Type="http://schemas.openxmlformats.org/officeDocument/2006/relationships/hyperlink" Target="https://en.wikipedia.org/wiki/Lifeline_(mobile_game)" TargetMode="External"/><Relationship Id="rId1" Type="http://schemas.openxmlformats.org/officeDocument/2006/relationships/slideLayout" Target="../slideLayouts/slideLayout7.xml"/><Relationship Id="rId4" Type="http://schemas.openxmlformats.org/officeDocument/2006/relationships/hyperlink" Target="http://game.feng.com/gamenew/read/index-id-1856808.shtml"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pPr>
              <a:lnSpc>
                <a:spcPct val="150000"/>
              </a:lnSpc>
            </a:pPr>
            <a:r>
              <a:rPr lang="en-US" altLang="zh-CN" sz="4800" b="1" dirty="0" smtClean="0"/>
              <a:t>Requirement Analysis Presentation:</a:t>
            </a:r>
            <a:br>
              <a:rPr lang="en-US" altLang="zh-CN" sz="4800" b="1" dirty="0" smtClean="0"/>
            </a:br>
            <a:r>
              <a:rPr lang="en-US" altLang="zh-CN" sz="4800" b="1" dirty="0" smtClean="0"/>
              <a:t>Tsingtopia</a:t>
            </a:r>
            <a:endParaRPr lang="zh-CN" altLang="en-US" sz="4800" b="1" dirty="0"/>
          </a:p>
        </p:txBody>
      </p:sp>
      <p:sp>
        <p:nvSpPr>
          <p:cNvPr id="3" name="副标题 2"/>
          <p:cNvSpPr>
            <a:spLocks noGrp="1"/>
          </p:cNvSpPr>
          <p:nvPr>
            <p:ph type="subTitle" idx="1"/>
          </p:nvPr>
        </p:nvSpPr>
        <p:spPr>
          <a:xfrm>
            <a:off x="1524000" y="4187254"/>
            <a:ext cx="9144000" cy="1655762"/>
          </a:xfrm>
        </p:spPr>
        <p:txBody>
          <a:bodyPr/>
          <a:lstStyle/>
          <a:p>
            <a:r>
              <a:rPr lang="en-US" altLang="zh-CN" dirty="0" smtClean="0"/>
              <a:t>Group:</a:t>
            </a:r>
          </a:p>
          <a:p>
            <a:r>
              <a:rPr lang="en-US" altLang="zh-CN" dirty="0" smtClean="0"/>
              <a:t>Tsingtopia</a:t>
            </a:r>
            <a:endParaRPr lang="zh-CN" altLang="en-US" dirty="0"/>
          </a:p>
        </p:txBody>
      </p:sp>
      <p:sp>
        <p:nvSpPr>
          <p:cNvPr id="4" name="文本框 3"/>
          <p:cNvSpPr txBox="1"/>
          <p:nvPr/>
        </p:nvSpPr>
        <p:spPr>
          <a:xfrm>
            <a:off x="8827008" y="5015135"/>
            <a:ext cx="3364992" cy="1477328"/>
          </a:xfrm>
          <a:prstGeom prst="rect">
            <a:avLst/>
          </a:prstGeom>
          <a:noFill/>
        </p:spPr>
        <p:txBody>
          <a:bodyPr wrap="square" rtlCol="0">
            <a:spAutoFit/>
          </a:bodyPr>
          <a:lstStyle/>
          <a:p>
            <a:r>
              <a:rPr lang="zh-CN" altLang="en-US" dirty="0"/>
              <a:t>卢翔 工</a:t>
            </a:r>
            <a:r>
              <a:rPr lang="en-US" altLang="zh-CN" dirty="0"/>
              <a:t>42 2014010908</a:t>
            </a:r>
            <a:r>
              <a:rPr lang="zh-CN" altLang="en-US" dirty="0" smtClean="0"/>
              <a:t/>
            </a:r>
            <a:br>
              <a:rPr lang="zh-CN" altLang="en-US" dirty="0" smtClean="0"/>
            </a:br>
            <a:r>
              <a:rPr lang="zh-CN" altLang="en-US" dirty="0"/>
              <a:t>徐栩海 工</a:t>
            </a:r>
            <a:r>
              <a:rPr lang="en-US" altLang="zh-CN" dirty="0"/>
              <a:t>42 2014010902</a:t>
            </a:r>
            <a:r>
              <a:rPr lang="zh-CN" altLang="en-US" dirty="0" smtClean="0"/>
              <a:t/>
            </a:r>
            <a:br>
              <a:rPr lang="zh-CN" altLang="en-US" dirty="0" smtClean="0"/>
            </a:br>
            <a:r>
              <a:rPr lang="zh-CN" altLang="en-US" dirty="0"/>
              <a:t>马鸿鹏 生</a:t>
            </a:r>
            <a:r>
              <a:rPr lang="en-US" altLang="zh-CN" dirty="0"/>
              <a:t>43 2014012459</a:t>
            </a:r>
            <a:r>
              <a:rPr lang="zh-CN" altLang="en-US" dirty="0" smtClean="0"/>
              <a:t/>
            </a:r>
            <a:br>
              <a:rPr lang="zh-CN" altLang="en-US" dirty="0" smtClean="0"/>
            </a:br>
            <a:r>
              <a:rPr lang="zh-CN" altLang="en-US" dirty="0"/>
              <a:t>丁思凡 物理</a:t>
            </a:r>
            <a:r>
              <a:rPr lang="en-US" altLang="zh-CN" dirty="0"/>
              <a:t>32 2013012232</a:t>
            </a:r>
            <a:r>
              <a:rPr lang="zh-CN" altLang="en-US" dirty="0" smtClean="0"/>
              <a:t/>
            </a:r>
            <a:br>
              <a:rPr lang="zh-CN" altLang="en-US" dirty="0" smtClean="0"/>
            </a:br>
            <a:r>
              <a:rPr lang="zh-CN" altLang="en-US" dirty="0"/>
              <a:t>李凯文 工物</a:t>
            </a:r>
            <a:r>
              <a:rPr lang="en-US" altLang="zh-CN" dirty="0" smtClean="0"/>
              <a:t>40 </a:t>
            </a:r>
            <a:r>
              <a:rPr lang="en-US" altLang="zh-CN" dirty="0"/>
              <a:t>2014011756</a:t>
            </a:r>
            <a:endParaRPr lang="zh-CN" altLang="en-US" dirty="0"/>
          </a:p>
        </p:txBody>
      </p:sp>
    </p:spTree>
    <p:extLst>
      <p:ext uri="{BB962C8B-B14F-4D97-AF65-F5344CB8AC3E}">
        <p14:creationId xmlns:p14="http://schemas.microsoft.com/office/powerpoint/2010/main" val="42070413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298448" y="676656"/>
            <a:ext cx="6547104" cy="861774"/>
          </a:xfrm>
          <a:prstGeom prst="rect">
            <a:avLst/>
          </a:prstGeom>
          <a:noFill/>
        </p:spPr>
        <p:txBody>
          <a:bodyPr wrap="square" rtlCol="0">
            <a:spAutoFit/>
          </a:bodyPr>
          <a:lstStyle/>
          <a:p>
            <a:r>
              <a:rPr lang="zh-CN" altLang="en-US" sz="3200" dirty="0" smtClean="0"/>
              <a:t>软件解决的主要问题和功能</a:t>
            </a:r>
            <a:endParaRPr lang="en-US" altLang="zh-CN" sz="3200" dirty="0" smtClean="0"/>
          </a:p>
          <a:p>
            <a:endParaRPr lang="zh-CN" altLang="en-US" dirty="0"/>
          </a:p>
        </p:txBody>
      </p:sp>
      <p:sp>
        <p:nvSpPr>
          <p:cNvPr id="3" name="文本框 2"/>
          <p:cNvSpPr txBox="1"/>
          <p:nvPr/>
        </p:nvSpPr>
        <p:spPr>
          <a:xfrm>
            <a:off x="1454006" y="2015866"/>
            <a:ext cx="9966960" cy="2585323"/>
          </a:xfrm>
          <a:prstGeom prst="rect">
            <a:avLst/>
          </a:prstGeom>
          <a:noFill/>
        </p:spPr>
        <p:txBody>
          <a:bodyPr wrap="square" rtlCol="0">
            <a:spAutoFit/>
          </a:bodyPr>
          <a:lstStyle/>
          <a:p>
            <a:pPr>
              <a:lnSpc>
                <a:spcPct val="200000"/>
              </a:lnSpc>
            </a:pPr>
            <a:r>
              <a:rPr lang="en-US" altLang="zh-CN" dirty="0"/>
              <a:t>	Tsingtopia</a:t>
            </a:r>
            <a:r>
              <a:rPr lang="zh-CN" altLang="zh-CN" dirty="0"/>
              <a:t>是一</a:t>
            </a:r>
            <a:r>
              <a:rPr lang="en-US" altLang="zh-CN" dirty="0" smtClean="0"/>
              <a:t>2D</a:t>
            </a:r>
            <a:r>
              <a:rPr lang="zh-CN" altLang="en-US" dirty="0" smtClean="0"/>
              <a:t>（</a:t>
            </a:r>
            <a:r>
              <a:rPr lang="zh-CN" altLang="zh-CN" dirty="0" smtClean="0"/>
              <a:t>卷轴</a:t>
            </a:r>
            <a:r>
              <a:rPr lang="zh-CN" altLang="en-US" dirty="0" smtClean="0"/>
              <a:t>）</a:t>
            </a:r>
            <a:r>
              <a:rPr lang="zh-CN" altLang="zh-CN" dirty="0" smtClean="0"/>
              <a:t>角色扮演</a:t>
            </a:r>
            <a:r>
              <a:rPr lang="zh-CN" altLang="zh-CN" dirty="0"/>
              <a:t>游戏。本软件将是一个基于</a:t>
            </a:r>
            <a:r>
              <a:rPr lang="en-US" altLang="zh-CN" dirty="0"/>
              <a:t>Windows</a:t>
            </a:r>
            <a:r>
              <a:rPr lang="zh-CN" altLang="zh-CN" dirty="0"/>
              <a:t>平台的独立游戏，本软件中是将融入解谜、科幻和清华元素。</a:t>
            </a:r>
          </a:p>
          <a:p>
            <a:pPr>
              <a:lnSpc>
                <a:spcPct val="200000"/>
              </a:lnSpc>
            </a:pPr>
            <a:r>
              <a:rPr lang="en-US" altLang="zh-CN" dirty="0"/>
              <a:t> 	</a:t>
            </a:r>
            <a:r>
              <a:rPr lang="zh-CN" altLang="zh-CN" dirty="0"/>
              <a:t>让喜爱科幻和解谜的游戏爱好者能够在工作学习之余得到精神上的放松。</a:t>
            </a:r>
          </a:p>
          <a:p>
            <a:pPr>
              <a:lnSpc>
                <a:spcPct val="200000"/>
              </a:lnSpc>
            </a:pPr>
            <a:r>
              <a:rPr lang="en-US" altLang="zh-CN" dirty="0"/>
              <a:t>	Tsingtopia</a:t>
            </a:r>
            <a:r>
              <a:rPr lang="zh-CN" altLang="zh-CN" dirty="0"/>
              <a:t>主要讲述了未来世界发生的科幻奇遇</a:t>
            </a:r>
          </a:p>
          <a:p>
            <a:r>
              <a:rPr lang="en-US" altLang="zh-CN" dirty="0" smtClean="0"/>
              <a:t>	</a:t>
            </a:r>
            <a:endParaRPr lang="zh-CN" altLang="en-US" dirty="0"/>
          </a:p>
        </p:txBody>
      </p:sp>
    </p:spTree>
    <p:extLst>
      <p:ext uri="{BB962C8B-B14F-4D97-AF65-F5344CB8AC3E}">
        <p14:creationId xmlns:p14="http://schemas.microsoft.com/office/powerpoint/2010/main" val="679966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298448" y="676656"/>
            <a:ext cx="6547104" cy="584775"/>
          </a:xfrm>
          <a:prstGeom prst="rect">
            <a:avLst/>
          </a:prstGeom>
          <a:noFill/>
        </p:spPr>
        <p:txBody>
          <a:bodyPr wrap="square" rtlCol="0">
            <a:spAutoFit/>
          </a:bodyPr>
          <a:lstStyle/>
          <a:p>
            <a:r>
              <a:rPr lang="zh-CN" altLang="en-US" sz="3200" dirty="0" smtClean="0"/>
              <a:t>预期用户</a:t>
            </a:r>
            <a:endParaRPr lang="zh-CN" altLang="en-US" dirty="0"/>
          </a:p>
        </p:txBody>
      </p:sp>
      <p:sp>
        <p:nvSpPr>
          <p:cNvPr id="3" name="文本框 2"/>
          <p:cNvSpPr txBox="1"/>
          <p:nvPr/>
        </p:nvSpPr>
        <p:spPr>
          <a:xfrm>
            <a:off x="2247442" y="1839817"/>
            <a:ext cx="5916057" cy="3139321"/>
          </a:xfrm>
          <a:prstGeom prst="rect">
            <a:avLst/>
          </a:prstGeom>
          <a:noFill/>
        </p:spPr>
        <p:txBody>
          <a:bodyPr wrap="square" rtlCol="0">
            <a:spAutoFit/>
          </a:bodyPr>
          <a:lstStyle/>
          <a:p>
            <a:r>
              <a:rPr lang="zh-CN" altLang="en-US" dirty="0" smtClean="0"/>
              <a:t>用户特性： </a:t>
            </a:r>
            <a:endParaRPr lang="en-US" altLang="zh-CN" dirty="0" smtClean="0"/>
          </a:p>
          <a:p>
            <a:endParaRPr lang="en-US" altLang="zh-CN" dirty="0" smtClean="0"/>
          </a:p>
          <a:p>
            <a:r>
              <a:rPr lang="en-US" altLang="zh-CN" dirty="0" smtClean="0"/>
              <a:t>10</a:t>
            </a:r>
            <a:r>
              <a:rPr lang="zh-CN" altLang="zh-CN" dirty="0" smtClean="0"/>
              <a:t>岁</a:t>
            </a:r>
            <a:r>
              <a:rPr lang="zh-CN" altLang="en-US" dirty="0" smtClean="0"/>
              <a:t>以上</a:t>
            </a:r>
            <a:r>
              <a:rPr lang="zh-CN" altLang="zh-CN" dirty="0" smtClean="0"/>
              <a:t>游戏</a:t>
            </a:r>
            <a:r>
              <a:rPr lang="zh-CN" altLang="zh-CN" dirty="0"/>
              <a:t>爱好者</a:t>
            </a:r>
          </a:p>
          <a:p>
            <a:endParaRPr lang="en-US" altLang="zh-CN" dirty="0" smtClean="0"/>
          </a:p>
          <a:p>
            <a:r>
              <a:rPr lang="zh-CN" altLang="en-US" dirty="0" smtClean="0"/>
              <a:t>目标用户：</a:t>
            </a:r>
            <a:endParaRPr lang="en-US" altLang="zh-CN" dirty="0" smtClean="0"/>
          </a:p>
          <a:p>
            <a:endParaRPr lang="en-US" altLang="zh-CN" dirty="0" smtClean="0"/>
          </a:p>
          <a:p>
            <a:r>
              <a:rPr lang="zh-CN" altLang="zh-CN" dirty="0" smtClean="0"/>
              <a:t>热衷于</a:t>
            </a:r>
            <a:r>
              <a:rPr lang="zh-CN" altLang="zh-CN" dirty="0"/>
              <a:t>解密类与科幻类游戏的玩家</a:t>
            </a:r>
          </a:p>
          <a:p>
            <a:endParaRPr lang="en-US" altLang="zh-CN" dirty="0" smtClean="0"/>
          </a:p>
          <a:p>
            <a:r>
              <a:rPr lang="zh-CN" altLang="zh-CN" dirty="0" smtClean="0"/>
              <a:t>热衷于</a:t>
            </a:r>
            <a:r>
              <a:rPr lang="zh-CN" altLang="zh-CN" dirty="0"/>
              <a:t>独立角色扮演的玩家</a:t>
            </a:r>
          </a:p>
          <a:p>
            <a:endParaRPr lang="en-US" altLang="zh-CN" dirty="0" smtClean="0"/>
          </a:p>
          <a:p>
            <a:r>
              <a:rPr lang="zh-CN" altLang="en-US" dirty="0" smtClean="0"/>
              <a:t>生活在清华园内及附近的人们</a:t>
            </a:r>
            <a:endParaRPr lang="zh-CN" altLang="en-US" dirty="0"/>
          </a:p>
        </p:txBody>
      </p:sp>
    </p:spTree>
    <p:extLst>
      <p:ext uri="{BB962C8B-B14F-4D97-AF65-F5344CB8AC3E}">
        <p14:creationId xmlns:p14="http://schemas.microsoft.com/office/powerpoint/2010/main" val="12829362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298448" y="676656"/>
            <a:ext cx="6547104" cy="584775"/>
          </a:xfrm>
          <a:prstGeom prst="rect">
            <a:avLst/>
          </a:prstGeom>
          <a:noFill/>
        </p:spPr>
        <p:txBody>
          <a:bodyPr wrap="square" rtlCol="0">
            <a:spAutoFit/>
          </a:bodyPr>
          <a:lstStyle/>
          <a:p>
            <a:r>
              <a:rPr lang="zh-CN" altLang="en-US" sz="3200" dirty="0" smtClean="0"/>
              <a:t>需求及理由</a:t>
            </a:r>
            <a:endParaRPr lang="zh-CN" altLang="en-US" dirty="0"/>
          </a:p>
        </p:txBody>
      </p:sp>
      <p:sp>
        <p:nvSpPr>
          <p:cNvPr id="3" name="文本框 2"/>
          <p:cNvSpPr txBox="1"/>
          <p:nvPr/>
        </p:nvSpPr>
        <p:spPr>
          <a:xfrm>
            <a:off x="1916933" y="1619480"/>
            <a:ext cx="8394853" cy="4524315"/>
          </a:xfrm>
          <a:prstGeom prst="rect">
            <a:avLst/>
          </a:prstGeom>
          <a:noFill/>
        </p:spPr>
        <p:txBody>
          <a:bodyPr wrap="square" rtlCol="0">
            <a:spAutoFit/>
          </a:bodyPr>
          <a:lstStyle/>
          <a:p>
            <a:r>
              <a:rPr lang="zh-CN" altLang="zh-CN" dirty="0" smtClean="0"/>
              <a:t>充满</a:t>
            </a:r>
            <a:r>
              <a:rPr lang="zh-CN" altLang="zh-CN" dirty="0"/>
              <a:t>科幻和幽默的故事</a:t>
            </a:r>
          </a:p>
          <a:p>
            <a:r>
              <a:rPr lang="en-US" altLang="zh-CN" dirty="0"/>
              <a:t>	</a:t>
            </a:r>
            <a:r>
              <a:rPr lang="zh-CN" altLang="zh-CN" dirty="0"/>
              <a:t>核心</a:t>
            </a:r>
            <a:r>
              <a:rPr lang="zh-CN" altLang="zh-CN" dirty="0" smtClean="0"/>
              <a:t>需要</a:t>
            </a:r>
            <a:r>
              <a:rPr lang="zh-CN" altLang="en-US" dirty="0" smtClean="0"/>
              <a:t>，</a:t>
            </a:r>
            <a:r>
              <a:rPr lang="zh-CN" altLang="zh-CN" dirty="0" smtClean="0"/>
              <a:t>目标</a:t>
            </a:r>
            <a:r>
              <a:rPr lang="zh-CN" altLang="zh-CN" dirty="0"/>
              <a:t>玩家在</a:t>
            </a:r>
            <a:r>
              <a:rPr lang="en-US" altLang="zh-CN" dirty="0"/>
              <a:t>RPG</a:t>
            </a:r>
            <a:r>
              <a:rPr lang="zh-CN" altLang="zh-CN" dirty="0"/>
              <a:t>的乐趣主要来源有二：一是紧凑而生动的剧情，这是我们可以做到的；二是精美的画面设计，限于时间和美工能力难以保证</a:t>
            </a:r>
            <a:r>
              <a:rPr lang="zh-CN" altLang="zh-CN" dirty="0" smtClean="0"/>
              <a:t>。</a:t>
            </a:r>
            <a:endParaRPr lang="en-US" altLang="zh-CN" dirty="0" smtClean="0"/>
          </a:p>
          <a:p>
            <a:endParaRPr lang="en-US" altLang="zh-CN" dirty="0" smtClean="0"/>
          </a:p>
          <a:p>
            <a:r>
              <a:rPr lang="zh-CN" altLang="zh-CN" dirty="0"/>
              <a:t>文字冒险部分</a:t>
            </a:r>
          </a:p>
          <a:p>
            <a:r>
              <a:rPr lang="en-US" altLang="zh-CN" dirty="0"/>
              <a:t>	</a:t>
            </a:r>
            <a:r>
              <a:rPr lang="zh-CN" altLang="zh-CN" dirty="0"/>
              <a:t>核心需要</a:t>
            </a:r>
            <a:r>
              <a:rPr lang="zh-CN" altLang="en-US" dirty="0"/>
              <a:t>，</a:t>
            </a:r>
            <a:r>
              <a:rPr lang="zh-CN" altLang="zh-CN" dirty="0"/>
              <a:t>在相同工作量和不影响玩家体验下，可以有效增加剧情的容量。</a:t>
            </a:r>
            <a:endParaRPr lang="en-US" altLang="zh-CN" dirty="0"/>
          </a:p>
          <a:p>
            <a:endParaRPr lang="zh-CN" altLang="zh-CN" dirty="0"/>
          </a:p>
          <a:p>
            <a:r>
              <a:rPr lang="zh-CN" altLang="zh-CN" dirty="0"/>
              <a:t>独特的背景世界设定</a:t>
            </a:r>
          </a:p>
          <a:p>
            <a:r>
              <a:rPr lang="en-US" altLang="zh-CN" dirty="0"/>
              <a:t>	</a:t>
            </a:r>
            <a:r>
              <a:rPr lang="zh-CN" altLang="zh-CN" dirty="0"/>
              <a:t>核心</a:t>
            </a:r>
            <a:r>
              <a:rPr lang="zh-CN" altLang="zh-CN" dirty="0" smtClean="0"/>
              <a:t>需要</a:t>
            </a:r>
            <a:r>
              <a:rPr lang="zh-CN" altLang="en-US" dirty="0" smtClean="0"/>
              <a:t>，</a:t>
            </a:r>
            <a:r>
              <a:rPr lang="zh-CN" altLang="zh-CN" dirty="0" smtClean="0"/>
              <a:t>背景</a:t>
            </a:r>
            <a:r>
              <a:rPr lang="zh-CN" altLang="zh-CN" dirty="0"/>
              <a:t>设定决定了内容的合理性，即是否会让玩家感到违和感</a:t>
            </a:r>
            <a:r>
              <a:rPr lang="zh-CN" altLang="zh-CN" dirty="0" smtClean="0"/>
              <a:t>。</a:t>
            </a:r>
            <a:endParaRPr lang="en-US" altLang="zh-CN" dirty="0" smtClean="0"/>
          </a:p>
          <a:p>
            <a:endParaRPr lang="zh-CN" altLang="zh-CN" dirty="0"/>
          </a:p>
          <a:p>
            <a:r>
              <a:rPr lang="zh-CN" altLang="zh-CN" dirty="0"/>
              <a:t>独特的画面风格和</a:t>
            </a:r>
            <a:r>
              <a:rPr lang="en-US" altLang="zh-CN" dirty="0"/>
              <a:t>2D</a:t>
            </a:r>
            <a:r>
              <a:rPr lang="zh-CN" altLang="zh-CN" dirty="0"/>
              <a:t>图形设计</a:t>
            </a:r>
          </a:p>
          <a:p>
            <a:r>
              <a:rPr lang="en-US" altLang="zh-CN" dirty="0"/>
              <a:t>	</a:t>
            </a:r>
            <a:r>
              <a:rPr lang="zh-CN" altLang="zh-CN" dirty="0"/>
              <a:t>非核心需要</a:t>
            </a:r>
          </a:p>
          <a:p>
            <a:r>
              <a:rPr lang="zh-CN" altLang="zh-CN" dirty="0" smtClean="0"/>
              <a:t>卷轴</a:t>
            </a:r>
            <a:r>
              <a:rPr lang="zh-CN" altLang="zh-CN" dirty="0"/>
              <a:t>地图设计</a:t>
            </a:r>
          </a:p>
          <a:p>
            <a:r>
              <a:rPr lang="en-US" altLang="zh-CN" dirty="0"/>
              <a:t>	</a:t>
            </a:r>
            <a:r>
              <a:rPr lang="zh-CN" altLang="zh-CN" dirty="0"/>
              <a:t>非核心需要</a:t>
            </a:r>
          </a:p>
          <a:p>
            <a:endParaRPr lang="zh-CN" altLang="en-US" dirty="0"/>
          </a:p>
        </p:txBody>
      </p:sp>
    </p:spTree>
    <p:extLst>
      <p:ext uri="{BB962C8B-B14F-4D97-AF65-F5344CB8AC3E}">
        <p14:creationId xmlns:p14="http://schemas.microsoft.com/office/powerpoint/2010/main" val="36513864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298448" y="676656"/>
            <a:ext cx="6547104" cy="584775"/>
          </a:xfrm>
          <a:prstGeom prst="rect">
            <a:avLst/>
          </a:prstGeom>
          <a:noFill/>
        </p:spPr>
        <p:txBody>
          <a:bodyPr wrap="square" rtlCol="0">
            <a:spAutoFit/>
          </a:bodyPr>
          <a:lstStyle/>
          <a:p>
            <a:r>
              <a:rPr lang="zh-CN" altLang="en-US" sz="3200" dirty="0" smtClean="0"/>
              <a:t>相关软件</a:t>
            </a:r>
            <a:endParaRPr lang="zh-CN" altLang="en-US" sz="3200" dirty="0"/>
          </a:p>
        </p:txBody>
      </p:sp>
      <p:sp>
        <p:nvSpPr>
          <p:cNvPr id="3" name="文本框 2"/>
          <p:cNvSpPr txBox="1"/>
          <p:nvPr/>
        </p:nvSpPr>
        <p:spPr>
          <a:xfrm>
            <a:off x="2192357" y="1872867"/>
            <a:ext cx="4087257" cy="3416320"/>
          </a:xfrm>
          <a:prstGeom prst="rect">
            <a:avLst/>
          </a:prstGeom>
          <a:noFill/>
        </p:spPr>
        <p:txBody>
          <a:bodyPr wrap="square" rtlCol="0">
            <a:spAutoFit/>
          </a:bodyPr>
          <a:lstStyle/>
          <a:p>
            <a:r>
              <a:rPr lang="en-US" altLang="zh-CN" dirty="0" smtClean="0"/>
              <a:t>Lifeline</a:t>
            </a:r>
            <a:r>
              <a:rPr lang="zh-CN" altLang="en-US" dirty="0" smtClean="0"/>
              <a:t>系列</a:t>
            </a:r>
            <a:endParaRPr lang="en-US" altLang="zh-CN" dirty="0" smtClean="0"/>
          </a:p>
          <a:p>
            <a:endParaRPr lang="en-US" altLang="zh-CN" dirty="0" smtClean="0"/>
          </a:p>
          <a:p>
            <a:pPr>
              <a:lnSpc>
                <a:spcPct val="150000"/>
              </a:lnSpc>
            </a:pPr>
            <a:r>
              <a:rPr lang="en-US" altLang="zh-CN" dirty="0" smtClean="0"/>
              <a:t>iOS</a:t>
            </a:r>
            <a:r>
              <a:rPr lang="zh-CN" altLang="zh-CN" dirty="0"/>
              <a:t>平台文字冒险游戏</a:t>
            </a:r>
            <a:r>
              <a:rPr lang="en-US" altLang="zh-CN" dirty="0"/>
              <a:t>  </a:t>
            </a:r>
            <a:endParaRPr lang="zh-CN" altLang="zh-CN" dirty="0"/>
          </a:p>
          <a:p>
            <a:pPr>
              <a:lnSpc>
                <a:spcPct val="150000"/>
              </a:lnSpc>
            </a:pPr>
            <a:r>
              <a:rPr lang="en-US" altLang="zh-CN" dirty="0"/>
              <a:t>Lifeline</a:t>
            </a:r>
            <a:r>
              <a:rPr lang="zh-CN" altLang="zh-CN" dirty="0"/>
              <a:t>（生命线）是一款关于逆境求生的情节分支故事类游戏。玩家可以通过</a:t>
            </a:r>
            <a:r>
              <a:rPr lang="en-US" altLang="zh-CN" dirty="0"/>
              <a:t>iPhone</a:t>
            </a:r>
            <a:r>
              <a:rPr lang="zh-CN" altLang="zh-CN" dirty="0"/>
              <a:t>、</a:t>
            </a:r>
            <a:r>
              <a:rPr lang="en-US" altLang="zh-CN" dirty="0"/>
              <a:t>iPad</a:t>
            </a:r>
            <a:r>
              <a:rPr lang="zh-CN" altLang="zh-CN" dirty="0"/>
              <a:t>或</a:t>
            </a:r>
            <a:r>
              <a:rPr lang="en-US" altLang="zh-CN" dirty="0"/>
              <a:t>Apple Watch</a:t>
            </a:r>
            <a:r>
              <a:rPr lang="zh-CN" altLang="zh-CN" dirty="0"/>
              <a:t>，帮助主人公泰勒做出关乎生死的决定，并共同面对各种结果。</a:t>
            </a:r>
          </a:p>
          <a:p>
            <a:endParaRPr lang="zh-CN" altLang="en-US" dirty="0"/>
          </a:p>
        </p:txBody>
      </p:sp>
      <p:pic>
        <p:nvPicPr>
          <p:cNvPr id="4" name="图片 3"/>
          <p:cNvPicPr/>
          <p:nvPr/>
        </p:nvPicPr>
        <p:blipFill>
          <a:blip r:embed="rId2">
            <a:extLst>
              <a:ext uri="{28A0092B-C50C-407E-A947-70E740481C1C}">
                <a14:useLocalDpi xmlns:a14="http://schemas.microsoft.com/office/drawing/2010/main" val="0"/>
              </a:ext>
            </a:extLst>
          </a:blip>
          <a:stretch>
            <a:fillRect/>
          </a:stretch>
        </p:blipFill>
        <p:spPr>
          <a:xfrm>
            <a:off x="6790448" y="609227"/>
            <a:ext cx="3348355" cy="5943600"/>
          </a:xfrm>
          <a:prstGeom prst="rect">
            <a:avLst/>
          </a:prstGeom>
        </p:spPr>
      </p:pic>
      <p:sp>
        <p:nvSpPr>
          <p:cNvPr id="5" name="文本框 4"/>
          <p:cNvSpPr txBox="1"/>
          <p:nvPr/>
        </p:nvSpPr>
        <p:spPr>
          <a:xfrm>
            <a:off x="10443990" y="5420299"/>
            <a:ext cx="1200839" cy="1169551"/>
          </a:xfrm>
          <a:prstGeom prst="rect">
            <a:avLst/>
          </a:prstGeom>
          <a:noFill/>
        </p:spPr>
        <p:txBody>
          <a:bodyPr wrap="square" rtlCol="0">
            <a:spAutoFit/>
          </a:bodyPr>
          <a:lstStyle/>
          <a:p>
            <a:r>
              <a:rPr lang="zh-CN" altLang="en-US" sz="1000" dirty="0" smtClean="0"/>
              <a:t>图片来源：</a:t>
            </a:r>
            <a:endParaRPr lang="en-US" altLang="zh-CN" sz="1000" dirty="0" smtClean="0"/>
          </a:p>
          <a:p>
            <a:r>
              <a:rPr lang="en-US" altLang="zh-CN" sz="1000" u="sng" dirty="0">
                <a:hlinkClick r:id="rId3"/>
              </a:rPr>
              <a:t>https://itunes.apple.com/us/app-bundle/lifeline-crisis-line-tarter/id1150048861?mt=8</a:t>
            </a:r>
            <a:endParaRPr lang="zh-CN" altLang="en-US" sz="1000" dirty="0"/>
          </a:p>
        </p:txBody>
      </p:sp>
    </p:spTree>
    <p:extLst>
      <p:ext uri="{BB962C8B-B14F-4D97-AF65-F5344CB8AC3E}">
        <p14:creationId xmlns:p14="http://schemas.microsoft.com/office/powerpoint/2010/main" val="11754276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298448" y="676656"/>
            <a:ext cx="6547104" cy="584775"/>
          </a:xfrm>
          <a:prstGeom prst="rect">
            <a:avLst/>
          </a:prstGeom>
          <a:noFill/>
        </p:spPr>
        <p:txBody>
          <a:bodyPr wrap="square" rtlCol="0">
            <a:spAutoFit/>
          </a:bodyPr>
          <a:lstStyle/>
          <a:p>
            <a:r>
              <a:rPr lang="zh-CN" altLang="en-US" sz="3200" dirty="0" smtClean="0"/>
              <a:t>相关软件</a:t>
            </a:r>
            <a:endParaRPr lang="zh-CN" altLang="en-US" sz="3200" dirty="0"/>
          </a:p>
        </p:txBody>
      </p:sp>
      <p:sp>
        <p:nvSpPr>
          <p:cNvPr id="3" name="文本框 2"/>
          <p:cNvSpPr txBox="1"/>
          <p:nvPr/>
        </p:nvSpPr>
        <p:spPr>
          <a:xfrm>
            <a:off x="1641511" y="1443210"/>
            <a:ext cx="7832995" cy="3970318"/>
          </a:xfrm>
          <a:prstGeom prst="rect">
            <a:avLst/>
          </a:prstGeom>
          <a:noFill/>
        </p:spPr>
        <p:txBody>
          <a:bodyPr wrap="square" rtlCol="0">
            <a:spAutoFit/>
          </a:bodyPr>
          <a:lstStyle/>
          <a:p>
            <a:r>
              <a:rPr lang="en-US" altLang="zh-CN" dirty="0" smtClean="0"/>
              <a:t> </a:t>
            </a:r>
            <a:r>
              <a:rPr lang="ja-JP" altLang="zh-CN" dirty="0"/>
              <a:t>口袋妖怪</a:t>
            </a:r>
            <a:r>
              <a:rPr lang="en-US" altLang="zh-CN" dirty="0"/>
              <a:t>(</a:t>
            </a:r>
            <a:r>
              <a:rPr lang="ja-JP" altLang="zh-CN" dirty="0"/>
              <a:t>ポケットモンスター ルビー・サファイア</a:t>
            </a:r>
            <a:r>
              <a:rPr lang="en-US" altLang="zh-CN" dirty="0"/>
              <a:t>) </a:t>
            </a:r>
            <a:r>
              <a:rPr lang="ja-JP" altLang="zh-CN" dirty="0"/>
              <a:t>红宝石 蓝宝石</a:t>
            </a:r>
            <a:endParaRPr lang="zh-CN" altLang="zh-CN" dirty="0"/>
          </a:p>
          <a:p>
            <a:r>
              <a:rPr lang="en-US" altLang="zh-CN" dirty="0"/>
              <a:t>	</a:t>
            </a:r>
            <a:r>
              <a:rPr lang="zh-CN" altLang="zh-CN" dirty="0"/>
              <a:t>平台：</a:t>
            </a:r>
            <a:r>
              <a:rPr lang="en-US" altLang="zh-CN" dirty="0"/>
              <a:t>Game Boy / </a:t>
            </a:r>
            <a:r>
              <a:rPr lang="zh-CN" altLang="zh-CN" dirty="0"/>
              <a:t>任天堂</a:t>
            </a:r>
            <a:r>
              <a:rPr lang="en-US" altLang="zh-CN" dirty="0"/>
              <a:t>DS / </a:t>
            </a:r>
            <a:r>
              <a:rPr lang="zh-CN" altLang="zh-CN" dirty="0"/>
              <a:t>任天堂</a:t>
            </a:r>
            <a:r>
              <a:rPr lang="en-US" altLang="zh-CN" dirty="0"/>
              <a:t>3DS</a:t>
            </a:r>
            <a:endParaRPr lang="zh-CN" altLang="zh-CN" dirty="0"/>
          </a:p>
          <a:p>
            <a:pPr>
              <a:lnSpc>
                <a:spcPct val="150000"/>
              </a:lnSpc>
            </a:pPr>
            <a:r>
              <a:rPr lang="en-US" altLang="zh-CN" dirty="0" smtClean="0"/>
              <a:t>	</a:t>
            </a:r>
            <a:r>
              <a:rPr lang="zh-CN" altLang="zh-CN" dirty="0" smtClean="0"/>
              <a:t>是</a:t>
            </a:r>
            <a:r>
              <a:rPr lang="zh-CN" altLang="zh-CN" dirty="0"/>
              <a:t>由</a:t>
            </a:r>
            <a:r>
              <a:rPr lang="en-US" altLang="zh-CN" dirty="0"/>
              <a:t>Game Freak</a:t>
            </a:r>
            <a:r>
              <a:rPr lang="zh-CN" altLang="zh-CN" dirty="0"/>
              <a:t>和</a:t>
            </a:r>
            <a:r>
              <a:rPr lang="en-US" altLang="zh-CN" dirty="0"/>
              <a:t>Creatures</a:t>
            </a:r>
            <a:r>
              <a:rPr lang="zh-CN" altLang="zh-CN" dirty="0"/>
              <a:t>株式会社开发，任天堂发行的系列游戏，是精灵宝可梦媒体作品的主要部分。最初的作品是在</a:t>
            </a:r>
            <a:r>
              <a:rPr lang="en-US" altLang="zh-CN" dirty="0"/>
              <a:t>1996</a:t>
            </a:r>
            <a:r>
              <a:rPr lang="zh-CN" altLang="zh-CN" dirty="0"/>
              <a:t>年于日本发行的</a:t>
            </a:r>
            <a:r>
              <a:rPr lang="en-US" altLang="zh-CN" dirty="0"/>
              <a:t>Game Boy</a:t>
            </a:r>
            <a:r>
              <a:rPr lang="zh-CN" altLang="zh-CN" dirty="0"/>
              <a:t>角色扮演游戏。精灵宝可梦系列一直贯穿任天堂的各代掌机之中。精灵宝可梦系列是世界上第二热销的系列电子游戏。</a:t>
            </a:r>
          </a:p>
          <a:p>
            <a:pPr>
              <a:lnSpc>
                <a:spcPct val="150000"/>
              </a:lnSpc>
            </a:pPr>
            <a:r>
              <a:rPr lang="en-US" altLang="zh-CN" dirty="0" smtClean="0"/>
              <a:t>	</a:t>
            </a:r>
            <a:r>
              <a:rPr lang="zh-CN" altLang="zh-CN" dirty="0" smtClean="0"/>
              <a:t>游戏</a:t>
            </a:r>
            <a:r>
              <a:rPr lang="zh-CN" altLang="zh-CN" dirty="0"/>
              <a:t>玩法和操作方式与前作基本相同，玩家以鸟瞰的视角操作主角进行游戏</a:t>
            </a:r>
            <a:r>
              <a:rPr lang="zh-CN" altLang="zh-CN" dirty="0" smtClean="0"/>
              <a:t>。游戏</a:t>
            </a:r>
            <a:r>
              <a:rPr lang="zh-CN" altLang="zh-CN" dirty="0"/>
              <a:t>的主要目的是打败四大天王并完成神奇宝贝图鉴，同时挫败敌对组织的计划。本作所新增的元素包括双打对战与神奇宝贝的特性和</a:t>
            </a:r>
            <a:r>
              <a:rPr lang="en-US" altLang="zh-CN" dirty="0"/>
              <a:t>135</a:t>
            </a:r>
            <a:r>
              <a:rPr lang="zh-CN" altLang="zh-CN" dirty="0"/>
              <a:t>只新神奇宝贝</a:t>
            </a:r>
            <a:r>
              <a:rPr lang="zh-CN" altLang="zh-CN" dirty="0" smtClean="0"/>
              <a:t>。</a:t>
            </a:r>
            <a:endParaRPr lang="zh-CN" altLang="en-US" dirty="0"/>
          </a:p>
        </p:txBody>
      </p:sp>
    </p:spTree>
    <p:extLst>
      <p:ext uri="{BB962C8B-B14F-4D97-AF65-F5344CB8AC3E}">
        <p14:creationId xmlns:p14="http://schemas.microsoft.com/office/powerpoint/2010/main" val="24729105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298448" y="676656"/>
            <a:ext cx="6547104" cy="584775"/>
          </a:xfrm>
          <a:prstGeom prst="rect">
            <a:avLst/>
          </a:prstGeom>
          <a:noFill/>
        </p:spPr>
        <p:txBody>
          <a:bodyPr wrap="square" rtlCol="0">
            <a:spAutoFit/>
          </a:bodyPr>
          <a:lstStyle/>
          <a:p>
            <a:r>
              <a:rPr lang="zh-CN" altLang="en-US" sz="3200" dirty="0" smtClean="0"/>
              <a:t>相关软件</a:t>
            </a:r>
            <a:endParaRPr lang="zh-CN" altLang="en-US" sz="3200" dirty="0"/>
          </a:p>
        </p:txBody>
      </p:sp>
      <p:sp>
        <p:nvSpPr>
          <p:cNvPr id="3" name="文本框 2"/>
          <p:cNvSpPr txBox="1"/>
          <p:nvPr/>
        </p:nvSpPr>
        <p:spPr>
          <a:xfrm>
            <a:off x="2258458" y="1872867"/>
            <a:ext cx="6202496" cy="2862322"/>
          </a:xfrm>
          <a:prstGeom prst="rect">
            <a:avLst/>
          </a:prstGeom>
          <a:noFill/>
        </p:spPr>
        <p:txBody>
          <a:bodyPr wrap="square" rtlCol="0">
            <a:spAutoFit/>
          </a:bodyPr>
          <a:lstStyle/>
          <a:p>
            <a:r>
              <a:rPr lang="en-US" altLang="zh-CN" dirty="0"/>
              <a:t>Deponia </a:t>
            </a:r>
            <a:endParaRPr lang="en-US" altLang="zh-CN" dirty="0" smtClean="0"/>
          </a:p>
          <a:p>
            <a:r>
              <a:rPr lang="en-US" altLang="zh-CN" dirty="0" smtClean="0"/>
              <a:t>	iOS/Windows/Mac </a:t>
            </a:r>
            <a:r>
              <a:rPr lang="en-US" altLang="zh-CN" dirty="0"/>
              <a:t>OS 2D</a:t>
            </a:r>
            <a:r>
              <a:rPr lang="zh-CN" altLang="zh-CN" dirty="0"/>
              <a:t>解密独立游戏</a:t>
            </a:r>
          </a:p>
          <a:p>
            <a:r>
              <a:rPr lang="en-US" altLang="zh-CN" dirty="0"/>
              <a:t>	</a:t>
            </a:r>
            <a:r>
              <a:rPr lang="zh-CN" altLang="zh-CN" dirty="0" smtClean="0"/>
              <a:t>《</a:t>
            </a:r>
            <a:r>
              <a:rPr lang="en-US" altLang="zh-CN" dirty="0" smtClean="0"/>
              <a:t>Deponia</a:t>
            </a:r>
            <a:r>
              <a:rPr lang="zh-CN" altLang="zh-CN" dirty="0"/>
              <a:t>》是一款冒险作品，游戏讲述的是玩家扮演的疯癫小男孩</a:t>
            </a:r>
            <a:r>
              <a:rPr lang="en-US" altLang="zh-CN" dirty="0"/>
              <a:t>Rufus</a:t>
            </a:r>
            <a:r>
              <a:rPr lang="zh-CN" altLang="zh-CN" dirty="0"/>
              <a:t>帮助来自</a:t>
            </a:r>
            <a:r>
              <a:rPr lang="en-US" altLang="zh-CN" dirty="0"/>
              <a:t>Elysium</a:t>
            </a:r>
            <a:r>
              <a:rPr lang="zh-CN" altLang="zh-CN" dirty="0"/>
              <a:t>的小女孩重返她的世界</a:t>
            </a:r>
            <a:r>
              <a:rPr lang="en-US" altLang="zh-CN" dirty="0"/>
              <a:t>Deponia</a:t>
            </a:r>
            <a:r>
              <a:rPr lang="zh-CN" altLang="zh-CN" dirty="0"/>
              <a:t>的故事。游戏的画面类似于《无主之地》的卡通风格。鲁弗斯生活并不快乐，他生活在垃圾覆盖的行星德波尼亚的偏僻角落，自信的他梦想着更好的生活，他无意间发现自己与天使谷儿的丈夫长相非常相像，于是很快想出了一个大胆的计划，一场起伏跌宕、神秘莫测的冒险就此开始了。</a:t>
            </a:r>
            <a:endParaRPr lang="zh-CN" altLang="en-US" dirty="0"/>
          </a:p>
        </p:txBody>
      </p:sp>
    </p:spTree>
    <p:extLst>
      <p:ext uri="{BB962C8B-B14F-4D97-AF65-F5344CB8AC3E}">
        <p14:creationId xmlns:p14="http://schemas.microsoft.com/office/powerpoint/2010/main" val="40520617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159306" y="1619480"/>
            <a:ext cx="7656723" cy="2862322"/>
          </a:xfrm>
          <a:prstGeom prst="rect">
            <a:avLst/>
          </a:prstGeom>
          <a:noFill/>
        </p:spPr>
        <p:txBody>
          <a:bodyPr wrap="square" rtlCol="0">
            <a:spAutoFit/>
          </a:bodyPr>
          <a:lstStyle/>
          <a:p>
            <a:r>
              <a:rPr lang="zh-CN" altLang="en-US" dirty="0" smtClean="0"/>
              <a:t>相关链接：</a:t>
            </a:r>
            <a:endParaRPr lang="en-US" altLang="zh-CN" dirty="0" smtClean="0"/>
          </a:p>
          <a:p>
            <a:pPr>
              <a:lnSpc>
                <a:spcPct val="200000"/>
              </a:lnSpc>
            </a:pPr>
            <a:r>
              <a:rPr lang="en-US" altLang="zh-CN" dirty="0" smtClean="0">
                <a:hlinkClick r:id="rId2"/>
              </a:rPr>
              <a:t>1. https</a:t>
            </a:r>
            <a:r>
              <a:rPr lang="en-US" altLang="zh-CN" dirty="0">
                <a:hlinkClick r:id="rId2"/>
              </a:rPr>
              <a:t>://en.wikipedia.org/wiki/Lifeline_(</a:t>
            </a:r>
            <a:r>
              <a:rPr lang="en-US" altLang="zh-CN" dirty="0" smtClean="0">
                <a:hlinkClick r:id="rId2"/>
              </a:rPr>
              <a:t>mobile_game)</a:t>
            </a:r>
            <a:r>
              <a:rPr lang="en-US" altLang="zh-CN" dirty="0" smtClean="0"/>
              <a:t> </a:t>
            </a:r>
          </a:p>
          <a:p>
            <a:pPr>
              <a:lnSpc>
                <a:spcPct val="200000"/>
              </a:lnSpc>
            </a:pPr>
            <a:r>
              <a:rPr lang="en-US" altLang="zh-CN" u="sng" dirty="0" smtClean="0">
                <a:hlinkClick r:id="rId3"/>
              </a:rPr>
              <a:t>2.http</a:t>
            </a:r>
            <a:r>
              <a:rPr lang="en-US" altLang="zh-CN" u="sng" dirty="0">
                <a:hlinkClick r:id="rId3"/>
              </a:rPr>
              <a:t>://</a:t>
            </a:r>
            <a:r>
              <a:rPr lang="en-US" altLang="zh-CN" u="sng" dirty="0" smtClean="0">
                <a:hlinkClick r:id="rId3"/>
              </a:rPr>
              <a:t>baike.baidu.com/link?url=GOndZm7L2QHjPDt3EdUMMsRX_JAWa_Fr1dF3QNyh37oaWJ0YYgJiHEKu-Ev6OPSWk4qOnXZQcxP0z-AHtknLpq</a:t>
            </a:r>
            <a:endParaRPr lang="en-US" altLang="zh-CN" u="sng" dirty="0" smtClean="0"/>
          </a:p>
          <a:p>
            <a:pPr>
              <a:lnSpc>
                <a:spcPct val="200000"/>
              </a:lnSpc>
            </a:pPr>
            <a:r>
              <a:rPr lang="en-US" altLang="zh-CN" u="sng" dirty="0" smtClean="0">
                <a:hlinkClick r:id="rId4"/>
              </a:rPr>
              <a:t>3. http</a:t>
            </a:r>
            <a:r>
              <a:rPr lang="en-US" altLang="zh-CN" u="sng" dirty="0">
                <a:hlinkClick r:id="rId4"/>
              </a:rPr>
              <a:t>://game.feng.com/gamenew/read/index-id-1856808.shtml</a:t>
            </a:r>
            <a:endParaRPr lang="en-US" altLang="zh-CN" dirty="0" smtClean="0"/>
          </a:p>
          <a:p>
            <a:endParaRPr lang="zh-CN" altLang="en-US" dirty="0"/>
          </a:p>
        </p:txBody>
      </p:sp>
    </p:spTree>
    <p:extLst>
      <p:ext uri="{BB962C8B-B14F-4D97-AF65-F5344CB8AC3E}">
        <p14:creationId xmlns:p14="http://schemas.microsoft.com/office/powerpoint/2010/main" val="30507639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227943" y="2236423"/>
            <a:ext cx="5618602" cy="1569660"/>
          </a:xfrm>
          <a:prstGeom prst="rect">
            <a:avLst/>
          </a:prstGeom>
          <a:noFill/>
        </p:spPr>
        <p:txBody>
          <a:bodyPr wrap="square" rtlCol="0">
            <a:spAutoFit/>
          </a:bodyPr>
          <a:lstStyle/>
          <a:p>
            <a:pPr algn="ctr"/>
            <a:r>
              <a:rPr lang="zh-CN" altLang="en-US" sz="4800" dirty="0" smtClean="0"/>
              <a:t>谢谢</a:t>
            </a:r>
            <a:endParaRPr lang="en-US" altLang="zh-CN" sz="4800" dirty="0" smtClean="0"/>
          </a:p>
          <a:p>
            <a:pPr algn="ctr"/>
            <a:r>
              <a:rPr lang="zh-CN" altLang="en-US" sz="4800" dirty="0" smtClean="0"/>
              <a:t>欢迎提问</a:t>
            </a:r>
            <a:endParaRPr lang="zh-CN" altLang="en-US" sz="4800" dirty="0"/>
          </a:p>
        </p:txBody>
      </p:sp>
    </p:spTree>
    <p:extLst>
      <p:ext uri="{BB962C8B-B14F-4D97-AF65-F5344CB8AC3E}">
        <p14:creationId xmlns:p14="http://schemas.microsoft.com/office/powerpoint/2010/main" val="426454070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TotalTime>
  <Words>159</Words>
  <Application>Microsoft Office PowerPoint</Application>
  <PresentationFormat>宽屏</PresentationFormat>
  <Paragraphs>57</Paragraphs>
  <Slides>9</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9</vt:i4>
      </vt:variant>
    </vt:vector>
  </HeadingPairs>
  <TitlesOfParts>
    <vt:vector size="14" baseType="lpstr">
      <vt:lpstr>等线</vt:lpstr>
      <vt:lpstr>等线 Light</vt:lpstr>
      <vt:lpstr>游ゴシック</vt:lpstr>
      <vt:lpstr>Arial</vt:lpstr>
      <vt:lpstr>Office 主题​​</vt:lpstr>
      <vt:lpstr>Requirement Analysis Presentation: Tsingtopia</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Requirement Analysis Presentation</dc:title>
  <dc:creator>hp Ma</dc:creator>
  <cp:lastModifiedBy>hp Ma</cp:lastModifiedBy>
  <cp:revision>18</cp:revision>
  <dcterms:created xsi:type="dcterms:W3CDTF">2016-10-09T04:30:43Z</dcterms:created>
  <dcterms:modified xsi:type="dcterms:W3CDTF">2016-10-09T11:56:46Z</dcterms:modified>
</cp:coreProperties>
</file>