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98" r:id="rId4"/>
    <p:sldId id="258" r:id="rId5"/>
    <p:sldId id="295" r:id="rId6"/>
    <p:sldId id="299" r:id="rId7"/>
    <p:sldId id="303" r:id="rId8"/>
    <p:sldId id="302" r:id="rId9"/>
    <p:sldId id="305" r:id="rId10"/>
    <p:sldId id="304" r:id="rId11"/>
    <p:sldId id="300" r:id="rId12"/>
    <p:sldId id="30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/>
    <p:restoredTop sz="78503" autoAdjust="0"/>
  </p:normalViewPr>
  <p:slideViewPr>
    <p:cSldViewPr>
      <p:cViewPr varScale="1">
        <p:scale>
          <a:sx n="99" d="100"/>
          <a:sy n="99" d="100"/>
        </p:scale>
        <p:origin x="28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F4A6A-977C-4188-A074-4E33B0A738BA}" type="datetimeFigureOut">
              <a:rPr lang="en-US" smtClean="0"/>
              <a:t>5/17/19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06B12-F0B8-4184-9E7A-771BA364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8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06B12-F0B8-4184-9E7A-771BA364EF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50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06B12-F0B8-4184-9E7A-771BA364EF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3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06B12-F0B8-4184-9E7A-771BA364EF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53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06B12-F0B8-4184-9E7A-771BA364EF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99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06B12-F0B8-4184-9E7A-771BA364EF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28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06B12-F0B8-4184-9E7A-771BA364EF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24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06B12-F0B8-4184-9E7A-771BA364EF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1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42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96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45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34772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028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600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8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1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6166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614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885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9AFB503-DD2F-4EBC-BD3B-2E645F353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79169" cy="68580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27784" y="4948137"/>
            <a:ext cx="6400800" cy="1752600"/>
          </a:xfrm>
        </p:spPr>
        <p:txBody>
          <a:bodyPr/>
          <a:lstStyle/>
          <a:p>
            <a:pPr algn="r"/>
            <a:endParaRPr lang="en-US" altLang="zh-CN" dirty="0"/>
          </a:p>
          <a:p>
            <a:pPr algn="r"/>
            <a:r>
              <a:rPr lang="en-US" altLang="zh-CN" b="1" dirty="0">
                <a:solidFill>
                  <a:srgbClr val="00B0F0"/>
                </a:solidFill>
              </a:rPr>
              <a:t>By </a:t>
            </a:r>
            <a:r>
              <a:rPr lang="en-US" altLang="zh-CN" b="1" dirty="0" err="1">
                <a:solidFill>
                  <a:srgbClr val="00B0F0"/>
                </a:solidFill>
              </a:rPr>
              <a:t>Justin&amp;Lockey</a:t>
            </a:r>
            <a:endParaRPr lang="en-US" altLang="zh-CN" b="1" dirty="0">
              <a:solidFill>
                <a:srgbClr val="00B0F0"/>
              </a:solidFill>
            </a:endParaRPr>
          </a:p>
          <a:p>
            <a:pPr algn="r">
              <a:buFontTx/>
              <a:buChar char="-"/>
            </a:pPr>
            <a:r>
              <a:rPr lang="en-US" altLang="zh-CN" b="1" dirty="0">
                <a:solidFill>
                  <a:srgbClr val="00B0F0"/>
                </a:solidFill>
              </a:rPr>
              <a:t>May 17th 2019</a:t>
            </a:r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B0C83B42-90CB-4FFC-887D-C602F99738D3}"/>
              </a:ext>
            </a:extLst>
          </p:cNvPr>
          <p:cNvSpPr/>
          <p:nvPr/>
        </p:nvSpPr>
        <p:spPr>
          <a:xfrm>
            <a:off x="793812" y="325687"/>
            <a:ext cx="7488832" cy="316835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7788" y="1004043"/>
            <a:ext cx="7772400" cy="147002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Easy Reading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Introduction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8993-CC97-4C4E-84FF-CCA2752F0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You can pay a comment, pay a user for his/her read out, or even subscribe someone’s post.</a:t>
            </a:r>
            <a:endParaRPr lang="en-US" sz="2800" dirty="0"/>
          </a:p>
        </p:txBody>
      </p:sp>
      <p:pic>
        <p:nvPicPr>
          <p:cNvPr id="6" name="图片 7">
            <a:extLst>
              <a:ext uri="{FF2B5EF4-FFF2-40B4-BE49-F238E27FC236}">
                <a16:creationId xmlns:a16="http://schemas.microsoft.com/office/drawing/2014/main" id="{D7EBF4B3-2971-4EB6-92F6-00D0E5077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12776"/>
            <a:ext cx="5765607" cy="52460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A0B8124-6E06-4F47-8F8B-786CECB99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802" y="2410347"/>
            <a:ext cx="240411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5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8993-CC97-4C4E-84FF-CCA2752F0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780928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dirty="0"/>
              <a:t>Q&amp;A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9073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8993-CC97-4C4E-84FF-CCA2752F0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780928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THANK YOU FOR YOUR READING!</a:t>
            </a:r>
          </a:p>
        </p:txBody>
      </p:sp>
    </p:spTree>
    <p:extLst>
      <p:ext uri="{BB962C8B-B14F-4D97-AF65-F5344CB8AC3E}">
        <p14:creationId xmlns:p14="http://schemas.microsoft.com/office/powerpoint/2010/main" val="29529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149DD7-7B25-4CF1-A6F0-A543A67EB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138"/>
            <a:ext cx="9161585" cy="68448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311911"/>
            <a:ext cx="8229600" cy="1143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Why reading?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F8BD78B5-20C4-4E52-874F-B0D110CA5289}"/>
              </a:ext>
            </a:extLst>
          </p:cNvPr>
          <p:cNvSpPr/>
          <p:nvPr/>
        </p:nvSpPr>
        <p:spPr>
          <a:xfrm>
            <a:off x="251520" y="1382300"/>
            <a:ext cx="4608512" cy="31268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82300"/>
            <a:ext cx="7633742" cy="35935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   Where we can learn from?:</a:t>
            </a:r>
          </a:p>
          <a:p>
            <a:pPr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             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） </a:t>
            </a:r>
            <a:r>
              <a:rPr lang="en-US" altLang="zh-CN" sz="2400" dirty="0">
                <a:solidFill>
                  <a:schemeClr val="bg1"/>
                </a:solidFill>
              </a:rPr>
              <a:t>YouTube, Youku, </a:t>
            </a:r>
            <a:r>
              <a:rPr lang="en-US" altLang="zh-CN" sz="2400" dirty="0" err="1">
                <a:solidFill>
                  <a:schemeClr val="bg1"/>
                </a:solidFill>
              </a:rPr>
              <a:t>Bilibili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            2</a:t>
            </a:r>
            <a:r>
              <a:rPr lang="zh-CN" altLang="en-US" sz="2400" dirty="0">
                <a:solidFill>
                  <a:schemeClr val="bg1"/>
                </a:solidFill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</a:rPr>
              <a:t> “</a:t>
            </a:r>
            <a:r>
              <a:rPr lang="zh-CN" altLang="en-US" sz="2400" dirty="0">
                <a:solidFill>
                  <a:schemeClr val="bg1"/>
                </a:solidFill>
              </a:rPr>
              <a:t>混沌大学</a:t>
            </a:r>
            <a:r>
              <a:rPr lang="en-US" altLang="zh-CN" sz="2400" dirty="0">
                <a:solidFill>
                  <a:schemeClr val="bg1"/>
                </a:solidFill>
              </a:rPr>
              <a:t>”,”</a:t>
            </a:r>
            <a:r>
              <a:rPr lang="zh-CN" altLang="en-US" sz="2400" dirty="0">
                <a:solidFill>
                  <a:schemeClr val="bg1"/>
                </a:solidFill>
              </a:rPr>
              <a:t>得到</a:t>
            </a:r>
            <a:r>
              <a:rPr lang="en-US" altLang="zh-CN" sz="2400" dirty="0">
                <a:solidFill>
                  <a:schemeClr val="bg1"/>
                </a:solidFill>
              </a:rPr>
              <a:t>”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            3</a:t>
            </a:r>
            <a:r>
              <a:rPr lang="zh-CN" altLang="en-US" sz="2400" dirty="0">
                <a:solidFill>
                  <a:schemeClr val="bg1"/>
                </a:solidFill>
              </a:rPr>
              <a:t>） </a:t>
            </a:r>
            <a:r>
              <a:rPr lang="en-US" altLang="zh-CN" sz="2400" dirty="0">
                <a:solidFill>
                  <a:schemeClr val="bg1"/>
                </a:solidFill>
              </a:rPr>
              <a:t>talk with peers    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            4</a:t>
            </a:r>
            <a:r>
              <a:rPr lang="zh-CN" altLang="en-US" sz="2400" dirty="0">
                <a:solidFill>
                  <a:schemeClr val="bg1"/>
                </a:solidFill>
              </a:rPr>
              <a:t>） </a:t>
            </a:r>
            <a:r>
              <a:rPr lang="en-US" altLang="zh-CN" sz="2400" dirty="0">
                <a:solidFill>
                  <a:schemeClr val="bg1"/>
                </a:solidFill>
              </a:rPr>
              <a:t>Kindle         </a:t>
            </a:r>
          </a:p>
          <a:p>
            <a:pPr>
              <a:buNone/>
            </a:pPr>
            <a:r>
              <a:rPr lang="en-US" altLang="zh-CN" dirty="0">
                <a:solidFill>
                  <a:schemeClr val="bg1"/>
                </a:solidFill>
              </a:rPr>
              <a:t>             </a:t>
            </a:r>
            <a:r>
              <a:rPr lang="en-US" altLang="zh-CN" sz="3600" dirty="0">
                <a:solidFill>
                  <a:schemeClr val="bg1"/>
                </a:solidFill>
              </a:rPr>
              <a:t> 5</a:t>
            </a:r>
            <a:r>
              <a:rPr lang="zh-CN" altLang="en-US" sz="3600" dirty="0">
                <a:solidFill>
                  <a:schemeClr val="bg1"/>
                </a:solidFill>
              </a:rPr>
              <a:t>） </a:t>
            </a:r>
            <a:r>
              <a:rPr lang="en-US" altLang="zh-CN" sz="3600" dirty="0">
                <a:solidFill>
                  <a:schemeClr val="bg1"/>
                </a:solidFill>
              </a:rPr>
              <a:t>Easy-Reading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43BA0A-5744-9543-A324-4FE012327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3138"/>
            <a:ext cx="3581472" cy="68448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0B05CED-860D-46DF-BADC-CA4CD21C0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15808"/>
          </a:xfrm>
          <a:prstGeom prst="rect">
            <a:avLst/>
          </a:prstGeom>
        </p:spPr>
      </p:pic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54DEE0CF-ADC2-498D-9FD3-AEAC041D9B34}"/>
              </a:ext>
            </a:extLst>
          </p:cNvPr>
          <p:cNvSpPr/>
          <p:nvPr/>
        </p:nvSpPr>
        <p:spPr>
          <a:xfrm>
            <a:off x="938758" y="116632"/>
            <a:ext cx="5721474" cy="12961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easy reading?</a:t>
            </a:r>
            <a:endParaRPr lang="zh-CN" altLang="en-US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FE8C4C9-A976-43C6-A506-051C05AB661E}"/>
              </a:ext>
            </a:extLst>
          </p:cNvPr>
          <p:cNvSpPr/>
          <p:nvPr/>
        </p:nvSpPr>
        <p:spPr>
          <a:xfrm>
            <a:off x="906270" y="2184894"/>
            <a:ext cx="7410146" cy="29002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She can:</a:t>
            </a:r>
          </a:p>
          <a:p>
            <a:pPr marL="514350" indent="-514350">
              <a:buAutoNum type="arabicParenR"/>
            </a:pPr>
            <a:r>
              <a:rPr lang="en-US" altLang="zh-CN" b="1" dirty="0">
                <a:solidFill>
                  <a:schemeClr val="tx1"/>
                </a:solidFill>
              </a:rPr>
              <a:t>Professional article suggestion</a:t>
            </a:r>
          </a:p>
          <a:p>
            <a:pPr marL="514350" indent="-514350">
              <a:buAutoNum type="arabicParenR"/>
            </a:pPr>
            <a:r>
              <a:rPr lang="en-US" altLang="zh-CN" b="1" dirty="0">
                <a:solidFill>
                  <a:schemeClr val="tx1"/>
                </a:solidFill>
              </a:rPr>
              <a:t>Translate different languages to you</a:t>
            </a:r>
          </a:p>
          <a:p>
            <a:pPr marL="514350" indent="-514350">
              <a:buAutoNum type="arabicParenR"/>
            </a:pPr>
            <a:r>
              <a:rPr lang="en-US" altLang="zh-CN" b="1" dirty="0">
                <a:solidFill>
                  <a:schemeClr val="tx1"/>
                </a:solidFill>
              </a:rPr>
              <a:t>Adjustable lexicon</a:t>
            </a:r>
          </a:p>
          <a:p>
            <a:pPr marL="514350" indent="-514350">
              <a:buAutoNum type="arabicParenR"/>
            </a:pPr>
            <a:r>
              <a:rPr lang="en-US" altLang="zh-CN" b="1" dirty="0">
                <a:solidFill>
                  <a:schemeClr val="tx1"/>
                </a:solidFill>
              </a:rPr>
              <a:t>Image recognition 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altLang="zh-CN" b="1" dirty="0">
                <a:solidFill>
                  <a:schemeClr val="tx1"/>
                </a:solidFill>
              </a:rPr>
              <a:t>Interactive reading system – no boring reading anymore</a:t>
            </a:r>
          </a:p>
          <a:p>
            <a:pPr>
              <a:buNone/>
            </a:pPr>
            <a:r>
              <a:rPr lang="en-US" altLang="zh-CN" dirty="0"/>
              <a:t>        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86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03AF44-7F80-4FF6-B950-15D68C763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" y="0"/>
            <a:ext cx="9143711" cy="68579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882" y="468570"/>
            <a:ext cx="7633742" cy="1492132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What’s more?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276872"/>
            <a:ext cx="763374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You can chat with your friends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Search one word, we will give you the result as: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*What the word means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*The related articles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*The user with the ID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*The learning group with the keywords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E3817BB-09EE-4599-A411-51CEBB012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C61428E-CC72-47EC-86B2-1045FD36C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8993-CC97-4C4E-84FF-CCA2752F0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Really???</a:t>
            </a:r>
          </a:p>
          <a:p>
            <a:r>
              <a:rPr lang="en-US" sz="2800" dirty="0"/>
              <a:t>Show me!!</a:t>
            </a:r>
          </a:p>
          <a:p>
            <a:r>
              <a:rPr lang="en-US" sz="2800" dirty="0"/>
              <a:t>Link: https://lockeycheng.github.io/iooi/reading.html#/ </a:t>
            </a: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4A65E6E8-77D6-4691-9A94-E0C9C9B46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804" y="771100"/>
            <a:ext cx="3459880" cy="6114284"/>
          </a:xfrm>
          <a:prstGeom prst="rect">
            <a:avLst/>
          </a:prstGeom>
        </p:spPr>
      </p:pic>
      <p:pic>
        <p:nvPicPr>
          <p:cNvPr id="5" name="图片 3">
            <a:extLst>
              <a:ext uri="{FF2B5EF4-FFF2-40B4-BE49-F238E27FC236}">
                <a16:creationId xmlns:a16="http://schemas.microsoft.com/office/drawing/2014/main" id="{E9234351-21CE-4851-B7F2-CB123ACF8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4" y="744933"/>
            <a:ext cx="3384376" cy="607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1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8993-CC97-4C4E-84FF-CCA2752F0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How it works:</a:t>
            </a:r>
            <a:endParaRPr lang="en-US" sz="2800" dirty="0"/>
          </a:p>
        </p:txBody>
      </p:sp>
      <p:pic>
        <p:nvPicPr>
          <p:cNvPr id="6" name="图片 7">
            <a:extLst>
              <a:ext uri="{FF2B5EF4-FFF2-40B4-BE49-F238E27FC236}">
                <a16:creationId xmlns:a16="http://schemas.microsoft.com/office/drawing/2014/main" id="{D7EBF4B3-2971-4EB6-92F6-00D0E5077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052736"/>
            <a:ext cx="6161305" cy="560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3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8993-CC97-4C4E-84FF-CCA2752F0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  How interactive</a:t>
            </a:r>
          </a:p>
          <a:p>
            <a:pPr marL="0" indent="0">
              <a:buNone/>
            </a:pPr>
            <a:r>
              <a:rPr lang="en-US" altLang="zh-CN" sz="2800" dirty="0"/>
              <a:t>    reading model</a:t>
            </a:r>
          </a:p>
          <a:p>
            <a:pPr marL="0" indent="0">
              <a:buNone/>
            </a:pPr>
            <a:r>
              <a:rPr lang="en-US" altLang="zh-CN" sz="2800" dirty="0"/>
              <a:t>    works: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4FBB9-2E3D-440F-8EC7-393749B9F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80928"/>
            <a:ext cx="5419725" cy="3943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A88AAA-9D0D-47E2-B100-9736F1CA9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09272"/>
            <a:ext cx="3393157" cy="246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5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8993-CC97-4C4E-84FF-CCA2752F0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How it works: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6DA0E3-E8FA-4443-84B0-ADA106416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08720"/>
            <a:ext cx="5562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36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8993-CC97-4C4E-84FF-CCA2752F0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  How interactive</a:t>
            </a:r>
          </a:p>
          <a:p>
            <a:pPr marL="0" indent="0">
              <a:buNone/>
            </a:pPr>
            <a:r>
              <a:rPr lang="en-US" altLang="zh-CN" sz="2800" dirty="0"/>
              <a:t>    reading model</a:t>
            </a:r>
          </a:p>
          <a:p>
            <a:pPr marL="0" indent="0">
              <a:buNone/>
            </a:pPr>
            <a:r>
              <a:rPr lang="en-US" altLang="zh-CN" sz="2800" dirty="0"/>
              <a:t>    works: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075C3-4D7D-4E54-AE80-995472F67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95637"/>
            <a:ext cx="6487430" cy="376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F40A9F-1436-4DF9-A37F-59623C745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14" y="349118"/>
            <a:ext cx="3248478" cy="2553056"/>
          </a:xfrm>
          <a:prstGeom prst="rect">
            <a:avLst/>
          </a:prstGeom>
        </p:spPr>
      </p:pic>
      <p:sp>
        <p:nvSpPr>
          <p:cNvPr id="20" name="Arrow: Bent 19">
            <a:extLst>
              <a:ext uri="{FF2B5EF4-FFF2-40B4-BE49-F238E27FC236}">
                <a16:creationId xmlns:a16="http://schemas.microsoft.com/office/drawing/2014/main" id="{743D96D6-30EE-42FF-A231-E7FD96F9105F}"/>
              </a:ext>
            </a:extLst>
          </p:cNvPr>
          <p:cNvSpPr/>
          <p:nvPr/>
        </p:nvSpPr>
        <p:spPr>
          <a:xfrm rot="10800000">
            <a:off x="6156176" y="2902174"/>
            <a:ext cx="756068" cy="866227"/>
          </a:xfrm>
          <a:prstGeom prst="bentArrow">
            <a:avLst>
              <a:gd name="adj1" fmla="val 16562"/>
              <a:gd name="adj2" fmla="val 25000"/>
              <a:gd name="adj3" fmla="val 25000"/>
              <a:gd name="adj4" fmla="val 39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64844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508</TotalTime>
  <Words>210</Words>
  <Application>Microsoft Macintosh PowerPoint</Application>
  <PresentationFormat>全屏显示(4:3)</PresentationFormat>
  <Paragraphs>47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Impact</vt:lpstr>
      <vt:lpstr>Badge</vt:lpstr>
      <vt:lpstr>Easy Reading Introduction</vt:lpstr>
      <vt:lpstr>Why reading?</vt:lpstr>
      <vt:lpstr>Why easy reading?</vt:lpstr>
      <vt:lpstr>What’s more?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登山  heading to the mountain</dc:title>
  <dc:creator>Administrator</dc:creator>
  <cp:lastModifiedBy>Yang, Cheng(AWF)</cp:lastModifiedBy>
  <cp:revision>145</cp:revision>
  <dcterms:created xsi:type="dcterms:W3CDTF">2019-01-13T03:46:49Z</dcterms:created>
  <dcterms:modified xsi:type="dcterms:W3CDTF">2019-05-17T13:23:58Z</dcterms:modified>
</cp:coreProperties>
</file>