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8" r:id="rId3"/>
    <p:sldId id="265" r:id="rId4"/>
    <p:sldId id="273" r:id="rId5"/>
    <p:sldId id="272" r:id="rId6"/>
    <p:sldId id="259" r:id="rId7"/>
    <p:sldId id="268" r:id="rId8"/>
    <p:sldId id="275" r:id="rId9"/>
    <p:sldId id="274" r:id="rId10"/>
    <p:sldId id="270" r:id="rId11"/>
    <p:sldId id="276" r:id="rId12"/>
    <p:sldId id="277" r:id="rId13"/>
    <p:sldId id="260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.moosavi820@gmail.com" initials="r" lastIdx="1" clrIdx="0">
    <p:extLst>
      <p:ext uri="{19B8F6BF-5375-455C-9EA6-DF929625EA0E}">
        <p15:presenceInfo xmlns:p15="http://schemas.microsoft.com/office/powerpoint/2012/main" userId="f4c7dcdb789110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EEE"/>
    <a:srgbClr val="003E74"/>
    <a:srgbClr val="002548"/>
    <a:srgbClr val="D4EFFC"/>
    <a:srgbClr val="9D9D9D"/>
    <a:srgbClr val="0085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6" d="100"/>
          <a:sy n="106" d="100"/>
        </p:scale>
        <p:origin x="86" y="10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9" d="100"/>
          <a:sy n="109" d="100"/>
        </p:scale>
        <p:origin x="-25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Mean relative error for different models</a:t>
            </a:r>
          </a:p>
        </c:rich>
      </c:tx>
      <c:layout>
        <c:manualLayout>
          <c:xMode val="edge"/>
          <c:yMode val="edge"/>
          <c:x val="0.1897183338193836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RR U-Net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Saturation </c:v>
                </c:pt>
                <c:pt idx="1">
                  <c:v>Pressure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1.1000000000000001</c:v>
                </c:pt>
                <c:pt idx="1">
                  <c:v>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1E-4A50-8E8F-27412AB4809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 RR U-Net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Saturation </c:v>
                </c:pt>
                <c:pt idx="1">
                  <c:v>Pressure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0.9</c:v>
                </c:pt>
                <c:pt idx="1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1E-4A50-8E8F-27412AB4809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118994143"/>
        <c:axId val="1495222991"/>
      </c:barChart>
      <c:catAx>
        <c:axId val="1118994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5222991"/>
        <c:crosses val="autoZero"/>
        <c:auto val="1"/>
        <c:lblAlgn val="ctr"/>
        <c:lblOffset val="100"/>
        <c:noMultiLvlLbl val="0"/>
      </c:catAx>
      <c:valAx>
        <c:axId val="1495222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Mean Relative 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8994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15" b="0" i="0" u="none" strike="noStrike" kern="1200" cap="all" spc="0" baseline="0">
                <a:gradFill>
                  <a:gsLst>
                    <a:gs pos="0">
                      <a:schemeClr val="dk1">
                        <a:lumMod val="50000"/>
                        <a:lumOff val="50000"/>
                      </a:schemeClr>
                    </a:gs>
                    <a:gs pos="100000">
                      <a:schemeClr val="dk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pPr>
            <a:r>
              <a:rPr lang="en-US" b="1" cap="none" dirty="0">
                <a:solidFill>
                  <a:schemeClr val="tx2"/>
                </a:solidFill>
              </a:rPr>
              <a:t>Training time VS No.</a:t>
            </a:r>
            <a:r>
              <a:rPr lang="en-US" b="1" cap="none" baseline="0" dirty="0">
                <a:solidFill>
                  <a:schemeClr val="tx2"/>
                </a:solidFill>
              </a:rPr>
              <a:t> of timesteps</a:t>
            </a:r>
            <a:endParaRPr lang="en-US" b="1" cap="none" dirty="0">
              <a:solidFill>
                <a:schemeClr val="tx2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15" b="0" i="0" u="none" strike="noStrike" kern="1200" cap="all" spc="0" baseline="0">
              <a:gradFill>
                <a:gsLst>
                  <a:gs pos="0">
                    <a:schemeClr val="dk1">
                      <a:lumMod val="50000"/>
                      <a:lumOff val="50000"/>
                    </a:schemeClr>
                  </a:gs>
                  <a:gs pos="100000">
                    <a:schemeClr val="dk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Minutes/epochs</c:v>
                </c:pt>
              </c:strCache>
            </c:strRef>
          </c:tx>
          <c:spPr>
            <a:ln w="19050" cap="rnd" cmpd="sng" algn="ctr">
              <a:solidFill>
                <a:schemeClr val="accent6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6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10</c:v>
                </c:pt>
                <c:pt idx="1">
                  <c:v>16</c:v>
                </c:pt>
                <c:pt idx="2">
                  <c:v>20</c:v>
                </c:pt>
                <c:pt idx="3">
                  <c:v>30</c:v>
                </c:pt>
                <c:pt idx="4">
                  <c:v>60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7</c:v>
                </c:pt>
                <c:pt idx="2">
                  <c:v>25</c:v>
                </c:pt>
                <c:pt idx="3">
                  <c:v>55</c:v>
                </c:pt>
                <c:pt idx="4">
                  <c:v>180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3C-4E9B-AE5B-1CFC17C8648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381343631"/>
        <c:axId val="1667110095"/>
      </c:lineChart>
      <c:catAx>
        <c:axId val="138134363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No. of timesteps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3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7110095"/>
        <c:crosses val="autoZero"/>
        <c:auto val="1"/>
        <c:lblAlgn val="ctr"/>
        <c:lblOffset val="100"/>
        <c:noMultiLvlLbl val="0"/>
      </c:catAx>
      <c:valAx>
        <c:axId val="1667110095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Minutes/epoch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381343631"/>
        <c:crosses val="autoZero"/>
        <c:crossBetween val="between"/>
      </c:valAx>
      <c:spPr>
        <a:solidFill>
          <a:srgbClr val="EBEEEE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EBEEEE"/>
    </a:solidFill>
    <a:ln w="9525" cap="flat" cmpd="sng" algn="ctr">
      <a:solidFill>
        <a:srgbClr val="EBEEEE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cs:styleClr val="auto"/>
    </cs:fontRef>
    <cs:spPr/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915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b="1" dirty="0">
                <a:solidFill>
                  <a:srgbClr val="003E74"/>
                </a:solidFill>
              </a:rPr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0EE2D-335A-3546-9D75-E17F32E16FE9}" type="datetime3">
              <a:rPr lang="en-GB" smtClean="0">
                <a:solidFill>
                  <a:srgbClr val="003E74"/>
                </a:solidFill>
              </a:rPr>
              <a:t>7 September, 2021</a:t>
            </a:fld>
            <a:endParaRPr lang="en-US" dirty="0">
              <a:solidFill>
                <a:srgbClr val="003E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949037"/>
      </p:ext>
    </p:extLst>
  </p:cSld>
  <p:clrMap bg1="lt1" tx1="dk1" bg2="lt2" tx2="dk2" accent1="accent1" accent2="accent2" accent3="accent3" accent4="accent4" accent5="accent5" accent6="accent6" hlink="hlink" folHlink="folHlink"/>
  <p:hf sldNum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>
                <a:solidFill>
                  <a:srgbClr val="003E74"/>
                </a:solidFill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rgbClr val="003E74"/>
                </a:solidFill>
              </a:defRPr>
            </a:lvl1pPr>
          </a:lstStyle>
          <a:p>
            <a:fld id="{8D35C32B-10D1-1447-A35B-280119DE9D12}" type="datetime3">
              <a:rPr lang="en-GB" smtClean="0"/>
              <a:pPr/>
              <a:t>7 September, 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65648"/>
      </p:ext>
    </p:extLst>
  </p:cSld>
  <p:clrMap bg1="lt1" tx1="dk1" bg2="lt2" tx2="dk2" accent1="accent1" accent2="accent2" accent3="accent3" accent4="accent4" accent5="accent5" accent6="accent6" hlink="hlink" folHlink="folHlink"/>
  <p:hf sldNum="0"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957124"/>
            <a:ext cx="6400800" cy="453385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1572517"/>
            <a:ext cx="8229600" cy="857250"/>
          </a:xfrm>
        </p:spPr>
        <p:txBody>
          <a:bodyPr/>
          <a:lstStyle>
            <a:lvl1pPr algn="l">
              <a:defRPr sz="4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955186"/>
            <a:ext cx="6400800" cy="254858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002548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718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(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82581"/>
            <a:ext cx="3711608" cy="71838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Title 12"/>
          <p:cNvSpPr>
            <a:spLocks noGrp="1"/>
          </p:cNvSpPr>
          <p:nvPr>
            <p:ph type="title"/>
          </p:nvPr>
        </p:nvSpPr>
        <p:spPr>
          <a:xfrm>
            <a:off x="457200" y="1159487"/>
            <a:ext cx="3711608" cy="1615001"/>
          </a:xfrm>
        </p:spPr>
        <p:txBody>
          <a:bodyPr/>
          <a:lstStyle>
            <a:lvl1pPr>
              <a:defRPr sz="4000" b="0">
                <a:solidFill>
                  <a:srgbClr val="003E74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118513"/>
            <a:ext cx="3601176" cy="254858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rgbClr val="002548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GB" dirty="0"/>
              <a:t>Click to edit author name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756151" y="1159669"/>
            <a:ext cx="3930650" cy="3213702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37203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9936"/>
            <a:ext cx="8229600" cy="261343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 sz="1200"/>
            </a:lvl3pPr>
            <a:lvl4pPr>
              <a:buClr>
                <a:srgbClr val="002548"/>
              </a:buClr>
              <a:defRPr sz="1200"/>
            </a:lvl4pPr>
            <a:lvl5pPr>
              <a:buClr>
                <a:srgbClr val="002548"/>
              </a:buClr>
              <a:defRPr sz="1200">
                <a:latin typeface="+mn-lt"/>
              </a:defRPr>
            </a:lvl5pPr>
            <a:lvl6pPr marL="2286000" indent="0">
              <a:buNone/>
              <a:defRPr sz="1400" baseline="0">
                <a:latin typeface="+mn-lt"/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56925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1"/>
          </p:nvPr>
        </p:nvSpPr>
        <p:spPr>
          <a:xfrm>
            <a:off x="457200" y="1759936"/>
            <a:ext cx="3950877" cy="261343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2"/>
          </p:nvPr>
        </p:nvSpPr>
        <p:spPr>
          <a:xfrm>
            <a:off x="4735923" y="1759936"/>
            <a:ext cx="3950878" cy="261343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262275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with quo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200" y="1759936"/>
            <a:ext cx="3950877" cy="261343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735923" y="1759936"/>
            <a:ext cx="3950878" cy="1948997"/>
          </a:xfrm>
        </p:spPr>
        <p:txBody>
          <a:bodyPr/>
          <a:lstStyle>
            <a:lvl1pPr marL="0" indent="0">
              <a:buClr>
                <a:srgbClr val="0085CA"/>
              </a:buClr>
              <a:buNone/>
              <a:defRPr sz="2800" b="0" i="1" baseline="0">
                <a:solidFill>
                  <a:srgbClr val="003E74"/>
                </a:solidFill>
              </a:defRPr>
            </a:lvl1pPr>
            <a:lvl2pPr>
              <a:buClr>
                <a:srgbClr val="0085CA"/>
              </a:buClr>
              <a:defRPr/>
            </a:lvl2pPr>
            <a:lvl3pPr>
              <a:buClr>
                <a:srgbClr val="0085CA"/>
              </a:buClr>
              <a:defRPr/>
            </a:lvl3pPr>
            <a:lvl4pPr>
              <a:buClr>
                <a:srgbClr val="0085CA"/>
              </a:buClr>
              <a:defRPr/>
            </a:lvl4pPr>
            <a:lvl5pPr>
              <a:buClr>
                <a:srgbClr val="0085CA"/>
              </a:buClr>
              <a:defRPr/>
            </a:lvl5pPr>
          </a:lstStyle>
          <a:p>
            <a:pPr lvl="0"/>
            <a:r>
              <a:rPr lang="en-GB" dirty="0"/>
              <a:t>“Click to add a quote”</a:t>
            </a:r>
            <a:endParaRPr 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4" y="3890251"/>
            <a:ext cx="3951287" cy="48312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 sz="1200" baseline="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85CA"/>
              </a:buClr>
              <a:buSzTx/>
              <a:buFont typeface="Arial"/>
              <a:buNone/>
              <a:tabLst/>
              <a:defRPr/>
            </a:pPr>
            <a:r>
              <a:rPr lang="en-GB" dirty="0"/>
              <a:t>Click to add quote attribution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312802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two columns with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457200" y="1759936"/>
            <a:ext cx="3950877" cy="2613435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  <a:lvl2pPr>
              <a:buClr>
                <a:srgbClr val="002548"/>
              </a:buClr>
              <a:defRPr/>
            </a:lvl2pPr>
            <a:lvl3pPr>
              <a:buClr>
                <a:srgbClr val="002548"/>
              </a:buClr>
              <a:defRPr/>
            </a:lvl3pPr>
            <a:lvl4pPr>
              <a:buClr>
                <a:srgbClr val="002548"/>
              </a:buClr>
              <a:defRPr/>
            </a:lvl4pPr>
            <a:lvl5pPr>
              <a:buClr>
                <a:srgbClr val="002548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735514" y="1759937"/>
            <a:ext cx="3951287" cy="1976608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735514" y="3942710"/>
            <a:ext cx="3951287" cy="427906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84725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200" y="1115931"/>
            <a:ext cx="8229601" cy="2639020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945465"/>
            <a:ext cx="3951287" cy="427906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5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s/media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57200" y="1115931"/>
            <a:ext cx="3951287" cy="2611410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945465"/>
            <a:ext cx="3951287" cy="427906"/>
          </a:xfrm>
        </p:spPr>
        <p:txBody>
          <a:bodyPr/>
          <a:lstStyle>
            <a:lvl1pPr marL="0" indent="0">
              <a:buNone/>
              <a:defRPr sz="1000">
                <a:solidFill>
                  <a:srgbClr val="002548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add caption</a:t>
            </a:r>
            <a:endParaRPr lang="en-US" dirty="0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735514" y="1115932"/>
            <a:ext cx="3951287" cy="1479401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735514" y="2816214"/>
            <a:ext cx="3951287" cy="1557158"/>
          </a:xfrm>
        </p:spPr>
        <p:txBody>
          <a:bodyPr/>
          <a:lstStyle>
            <a:lvl1pPr>
              <a:buClr>
                <a:srgbClr val="002548"/>
              </a:buClr>
              <a:defRPr/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125034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553925" y="497144"/>
            <a:ext cx="2132875" cy="234218"/>
          </a:xfrm>
        </p:spPr>
        <p:txBody>
          <a:bodyPr/>
          <a:lstStyle>
            <a:lvl1pPr marL="0" indent="0" algn="r">
              <a:buNone/>
              <a:defRPr sz="1000" b="1">
                <a:solidFill>
                  <a:srgbClr val="003E74"/>
                </a:solidFill>
              </a:defRPr>
            </a:lvl1pPr>
            <a:lvl2pPr marL="457200" indent="0">
              <a:buNone/>
              <a:defRPr sz="1200">
                <a:solidFill>
                  <a:srgbClr val="003E74"/>
                </a:solidFill>
              </a:defRPr>
            </a:lvl2pPr>
            <a:lvl3pPr marL="914400" indent="0">
              <a:buNone/>
              <a:defRPr sz="1200">
                <a:solidFill>
                  <a:srgbClr val="003E74"/>
                </a:solidFill>
              </a:defRPr>
            </a:lvl3pPr>
            <a:lvl4pPr marL="1371600" indent="0">
              <a:buNone/>
              <a:defRPr sz="1200">
                <a:solidFill>
                  <a:srgbClr val="003E74"/>
                </a:solidFill>
              </a:defRPr>
            </a:lvl4pPr>
            <a:lvl5pPr marL="1828800" indent="0">
              <a:buNone/>
              <a:defRPr sz="1200">
                <a:solidFill>
                  <a:srgbClr val="003E74"/>
                </a:solidFill>
              </a:defRPr>
            </a:lvl5pPr>
          </a:lstStyle>
          <a:p>
            <a:pPr lvl="0"/>
            <a:r>
              <a:rPr lang="en-GB" dirty="0"/>
              <a:t>Click to edit presentation title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239941" y="738262"/>
            <a:ext cx="1446859" cy="192881"/>
          </a:xfrm>
        </p:spPr>
        <p:txBody>
          <a:bodyPr/>
          <a:lstStyle>
            <a:lvl1pPr marL="0" indent="0" algn="r">
              <a:buNone/>
              <a:defRPr sz="1000">
                <a:solidFill>
                  <a:srgbClr val="003E74"/>
                </a:solidFill>
              </a:defRPr>
            </a:lvl1pPr>
          </a:lstStyle>
          <a:p>
            <a:pPr lvl="0"/>
            <a:r>
              <a:rPr lang="en-US" dirty="0"/>
              <a:t>Click to add the date</a:t>
            </a:r>
          </a:p>
        </p:txBody>
      </p:sp>
    </p:spTree>
    <p:extLst>
      <p:ext uri="{BB962C8B-B14F-4D97-AF65-F5344CB8AC3E}">
        <p14:creationId xmlns:p14="http://schemas.microsoft.com/office/powerpoint/2010/main" val="40672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lege_Powerpoint_Background_16-9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5879" cy="5143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9936"/>
            <a:ext cx="8229600" cy="26134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15931"/>
            <a:ext cx="8229600" cy="380667"/>
          </a:xfrm>
          <a:prstGeom prst="rect">
            <a:avLst/>
          </a:prstGeom>
        </p:spPr>
        <p:txBody>
          <a:bodyPr vert="horz" lIns="0" tIns="45720" rIns="0" bIns="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37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2" r:id="rId4"/>
    <p:sldLayoutId id="2147483660" r:id="rId5"/>
    <p:sldLayoutId id="2147483657" r:id="rId6"/>
    <p:sldLayoutId id="2147483658" r:id="rId7"/>
    <p:sldLayoutId id="2147483659" r:id="rId8"/>
    <p:sldLayoutId id="2147483655" r:id="rId9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rgbClr val="003E74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•"/>
        <a:defRPr sz="1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–"/>
        <a:defRPr sz="1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002548"/>
        </a:buClr>
        <a:buFont typeface="Arial"/>
        <a:buChar char="»"/>
        <a:defRPr sz="1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gif"/><Relationship Id="rId7" Type="http://schemas.openxmlformats.org/officeDocument/2006/relationships/image" Target="../media/image14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gif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ACSE 9 - Independent Research Project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proxy of reservoir simulation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Raha Moosavi</a:t>
            </a:r>
          </a:p>
          <a:p>
            <a:r>
              <a:rPr lang="en-US" dirty="0"/>
              <a:t>Supervisors : Dr Daniel Busby, Dr Yves </a:t>
            </a:r>
            <a:r>
              <a:rPr lang="en-US" dirty="0" err="1"/>
              <a:t>Leory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45D337-88ED-49B2-A161-3240401FD9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85" t="9665" r="18062" b="30405"/>
          <a:stretch/>
        </p:blipFill>
        <p:spPr>
          <a:xfrm>
            <a:off x="7159047" y="165803"/>
            <a:ext cx="1608646" cy="114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68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issues that can be investigated in future works:</a:t>
            </a:r>
          </a:p>
          <a:p>
            <a:r>
              <a:rPr lang="en-US" dirty="0"/>
              <a:t>Relative error increases with increasing </a:t>
            </a:r>
            <a:r>
              <a:rPr lang="en-US" dirty="0">
                <a:hlinkClick r:id="rId2" action="ppaction://hlinksldjump"/>
              </a:rPr>
              <a:t>time steps</a:t>
            </a:r>
            <a:r>
              <a:rPr lang="en-US" dirty="0"/>
              <a:t>.</a:t>
            </a:r>
          </a:p>
          <a:p>
            <a:r>
              <a:rPr lang="en-US" dirty="0"/>
              <a:t>Training time increased with increasing number of timesteps </a:t>
            </a:r>
            <a:r>
              <a:rPr lang="en-US" dirty="0">
                <a:hlinkClick r:id="rId3" action="ppaction://hlinksldjump"/>
              </a:rPr>
              <a:t>exponentially</a:t>
            </a:r>
            <a:r>
              <a:rPr lang="en-US" dirty="0"/>
              <a:t>.</a:t>
            </a:r>
          </a:p>
          <a:p>
            <a:r>
              <a:rPr lang="en-US" dirty="0"/>
              <a:t>Applying A RR U-NET model to 3D geological map.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A87B17-2B77-4C2F-B910-CBAEEF40F3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39941" y="851206"/>
            <a:ext cx="1446859" cy="192881"/>
          </a:xfrm>
        </p:spPr>
        <p:txBody>
          <a:bodyPr/>
          <a:lstStyle/>
          <a:p>
            <a:r>
              <a:rPr lang="en-US" dirty="0"/>
              <a:t>2021/09/10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0A82A4F-19FB-4FF1-94AC-33F939F384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Deep learning proxy of reservoir simulation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3C9675-04D4-4AF0-B394-8F0EB2181DE0}"/>
              </a:ext>
            </a:extLst>
          </p:cNvPr>
          <p:cNvSpPr txBox="1"/>
          <p:nvPr/>
        </p:nvSpPr>
        <p:spPr>
          <a:xfrm>
            <a:off x="8251371" y="4188705"/>
            <a:ext cx="986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 action="ppaction://hlinksldjump"/>
              </a:rPr>
              <a:t>Next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7506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F3BB4B-1CED-484B-B359-82E3DFE23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98487"/>
            <a:ext cx="8229600" cy="380667"/>
          </a:xfrm>
        </p:spPr>
        <p:txBody>
          <a:bodyPr/>
          <a:lstStyle/>
          <a:p>
            <a:pPr algn="ctr"/>
            <a:r>
              <a:rPr lang="en-US" dirty="0"/>
              <a:t>Relative error versus production time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8F289-E353-478F-B0D3-B66594957C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Deep learning proxy of reservoir simulation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B1A003-4DC6-4970-80A4-58385700A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F0C852-75EB-44DD-B7FC-89E276E4CFDF}"/>
              </a:ext>
            </a:extLst>
          </p:cNvPr>
          <p:cNvSpPr txBox="1"/>
          <p:nvPr/>
        </p:nvSpPr>
        <p:spPr>
          <a:xfrm>
            <a:off x="1233714" y="4300829"/>
            <a:ext cx="288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  <a:hlinkClick r:id="rId2" action="ppaction://hlinksldjump"/>
              </a:rPr>
              <a:t>Pressure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BD3107-255E-4118-8401-EE75F79C01C5}"/>
              </a:ext>
            </a:extLst>
          </p:cNvPr>
          <p:cNvSpPr txBox="1"/>
          <p:nvPr/>
        </p:nvSpPr>
        <p:spPr>
          <a:xfrm>
            <a:off x="5323497" y="4288197"/>
            <a:ext cx="2881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  <a:hlinkClick r:id="rId2" action="ppaction://hlinksldjump"/>
              </a:rPr>
              <a:t>Saturation</a:t>
            </a:r>
            <a:endParaRPr lang="en-US" sz="1400" dirty="0">
              <a:solidFill>
                <a:schemeClr val="tx2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ABB4A14-AC8A-45D3-B21E-630FD9EAC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50" y="1624304"/>
            <a:ext cx="3762375" cy="2676525"/>
          </a:xfrm>
          <a:prstGeom prst="rect">
            <a:avLst/>
          </a:prstGeom>
        </p:spPr>
      </p:pic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6CABCF68-7ED7-4F03-A77E-9F0A8231C18F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4"/>
          <a:stretch>
            <a:fillRect/>
          </a:stretch>
        </p:blipFill>
        <p:spPr>
          <a:xfrm>
            <a:off x="4662547" y="1624304"/>
            <a:ext cx="3856393" cy="2663893"/>
          </a:xfrm>
        </p:spPr>
      </p:pic>
    </p:spTree>
    <p:extLst>
      <p:ext uri="{BB962C8B-B14F-4D97-AF65-F5344CB8AC3E}">
        <p14:creationId xmlns:p14="http://schemas.microsoft.com/office/powerpoint/2010/main" val="3349005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00C67FE-3C49-423D-834A-192E496149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0161186"/>
              </p:ext>
            </p:extLst>
          </p:nvPr>
        </p:nvGraphicFramePr>
        <p:xfrm>
          <a:off x="457200" y="1146630"/>
          <a:ext cx="8229600" cy="340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93D3E-9BE8-4759-BE40-C7783A365E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Deep learning proxy of reservoir simulation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790445-FE25-45B6-BC2F-3A352B754F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835027" y="4357349"/>
            <a:ext cx="1446859" cy="192881"/>
          </a:xfrm>
        </p:spPr>
        <p:txBody>
          <a:bodyPr/>
          <a:lstStyle/>
          <a:p>
            <a:pPr algn="ctr"/>
            <a:r>
              <a:rPr lang="en-US" sz="1200" dirty="0">
                <a:hlinkClick r:id="rId3" action="ppaction://hlinksldjump"/>
              </a:rPr>
              <a:t>Back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1737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category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>
              <a:spcBef>
                <a:spcPts val="360"/>
              </a:spcBef>
              <a:buClr>
                <a:srgbClr val="0085CA"/>
              </a:buClr>
              <a:buSzPct val="100000"/>
            </a:pPr>
            <a:r>
              <a:rPr lang="en-US" sz="1800" dirty="0">
                <a:solidFill>
                  <a:srgbClr val="000000"/>
                </a:solidFill>
              </a:rPr>
              <a:t>Dr. Daniel Busby</a:t>
            </a:r>
          </a:p>
          <a:p>
            <a:pPr lvl="0" algn="l">
              <a:spcBef>
                <a:spcPts val="360"/>
              </a:spcBef>
              <a:buClr>
                <a:srgbClr val="0085CA"/>
              </a:buClr>
              <a:buSzPct val="100000"/>
              <a:buFont typeface="Arial"/>
              <a:buChar char="•"/>
              <a:tabLst/>
            </a:pPr>
            <a:r>
              <a:rPr lang="en-US" sz="1800" dirty="0">
                <a:solidFill>
                  <a:srgbClr val="000000"/>
                </a:solidFill>
              </a:rPr>
              <a:t>Dr. Yves Leroy</a:t>
            </a:r>
          </a:p>
          <a:p>
            <a:pPr lvl="0" algn="l">
              <a:spcBef>
                <a:spcPts val="360"/>
              </a:spcBef>
              <a:buClr>
                <a:srgbClr val="0085CA"/>
              </a:buClr>
              <a:buSzPct val="100000"/>
              <a:buFont typeface="Arial"/>
              <a:buChar char="•"/>
              <a:tabLst/>
            </a:pPr>
            <a:r>
              <a:rPr lang="en-US" sz="1800" dirty="0">
                <a:solidFill>
                  <a:srgbClr val="000000"/>
                </a:solidFill>
              </a:rPr>
              <a:t>Abderrahmane </a:t>
            </a:r>
            <a:r>
              <a:rPr lang="en-US" sz="1800" dirty="0" err="1">
                <a:solidFill>
                  <a:srgbClr val="000000"/>
                </a:solidFill>
              </a:rPr>
              <a:t>Yewgat</a:t>
            </a:r>
            <a:endParaRPr lang="en-US" sz="1800" dirty="0">
              <a:solidFill>
                <a:srgbClr val="000000"/>
              </a:solidFill>
            </a:endParaRPr>
          </a:p>
          <a:p>
            <a:pPr lvl="0" algn="l">
              <a:spcBef>
                <a:spcPts val="360"/>
              </a:spcBef>
              <a:buClr>
                <a:srgbClr val="0085CA"/>
              </a:buClr>
              <a:buSzPct val="100000"/>
              <a:buFont typeface="Arial"/>
              <a:buChar char="•"/>
              <a:tabLst/>
            </a:pPr>
            <a:r>
              <a:rPr lang="en-US" sz="1800" dirty="0">
                <a:solidFill>
                  <a:srgbClr val="000000"/>
                </a:solidFill>
              </a:rPr>
              <a:t>Imperial College London</a:t>
            </a:r>
          </a:p>
          <a:p>
            <a:pPr lvl="0" algn="l">
              <a:spcBef>
                <a:spcPts val="360"/>
              </a:spcBef>
              <a:buClr>
                <a:srgbClr val="0085CA"/>
              </a:buClr>
              <a:buSzPct val="100000"/>
              <a:buFont typeface="Arial"/>
              <a:buChar char="•"/>
              <a:tabLst/>
            </a:pPr>
            <a:r>
              <a:rPr lang="en-US" dirty="0" err="1">
                <a:solidFill>
                  <a:srgbClr val="000000"/>
                </a:solidFill>
              </a:rPr>
              <a:t>TotalEnergies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lang="en-US" sz="18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2"/>
          </p:nvPr>
        </p:nvSpPr>
        <p:spPr>
          <a:xfrm>
            <a:off x="4866552" y="2023199"/>
            <a:ext cx="3950878" cy="1948997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Deep learning proxy of reservoir simulation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8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A87B17-2B77-4C2F-B910-CBAEEF40F3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0A82A4F-19FB-4FF1-94AC-33F939F384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Deep learning proxy of reservoir simulation</a:t>
            </a:r>
          </a:p>
          <a:p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6113CA9-AC11-4C6A-99BA-16DD6953F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9937"/>
            <a:ext cx="8229600" cy="1745264"/>
          </a:xfrm>
        </p:spPr>
        <p:txBody>
          <a:bodyPr/>
          <a:lstStyle/>
          <a:p>
            <a:r>
              <a:rPr lang="en-US" dirty="0"/>
              <a:t>Most simulation software use numerical simulation like FD,FE &amp;FV </a:t>
            </a:r>
          </a:p>
          <a:p>
            <a:r>
              <a:rPr lang="en-US" dirty="0"/>
              <a:t>Accuracy improvement requires to increase discretization grids </a:t>
            </a:r>
          </a:p>
          <a:p>
            <a:r>
              <a:rPr lang="en-US" dirty="0"/>
              <a:t>History-matching needs several simulation runs</a:t>
            </a:r>
          </a:p>
          <a:p>
            <a:r>
              <a:rPr lang="en-US" dirty="0"/>
              <a:t>Conventional simulation techniques are very time-consuming (several minutes to several days)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77F14B-57CB-412C-8E4A-10F9F3D0EA61}"/>
              </a:ext>
            </a:extLst>
          </p:cNvPr>
          <p:cNvSpPr txBox="1"/>
          <p:nvPr/>
        </p:nvSpPr>
        <p:spPr>
          <a:xfrm>
            <a:off x="7946572" y="4035139"/>
            <a:ext cx="810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2" action="ppaction://hlinksldjump"/>
              </a:rPr>
              <a:t>Next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8842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and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deep neural networks to simulate reservoir pressure and saturation from geological parameter map (permeability) </a:t>
            </a:r>
          </a:p>
          <a:p>
            <a:r>
              <a:rPr lang="en-US" dirty="0"/>
              <a:t>Assessing the surrogate model performance in simulating reservoir properties (pressure and saturation)</a:t>
            </a:r>
          </a:p>
          <a:p>
            <a:pPr algn="l"/>
            <a:r>
              <a:rPr lang="en-US" dirty="0">
                <a:latin typeface="+mj-lt"/>
              </a:rPr>
              <a:t>Improving the performance network by changing deep learning model architecture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A87B17-2B77-4C2F-B910-CBAEEF40F3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0A82A4F-19FB-4FF1-94AC-33F939F384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Deep learning proxy of reservoir simulation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89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Composed of 3000 permeability maps(Channelized facial map)</a:t>
            </a:r>
          </a:p>
          <a:p>
            <a:r>
              <a:rPr lang="en-US" dirty="0"/>
              <a:t>Corresponding pressure and saturation for 61 time step simulating using Intersect</a:t>
            </a:r>
          </a:p>
          <a:p>
            <a:r>
              <a:rPr lang="en-US" dirty="0"/>
              <a:t>2250 training / 750 Testing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dataset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Deep learning proxy of reservoir simulation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CC62538-9645-412A-B5E2-FB77974932D0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5233041" y="1496598"/>
            <a:ext cx="3072345" cy="2613025"/>
          </a:xfrm>
        </p:spPr>
      </p:pic>
    </p:spTree>
    <p:extLst>
      <p:ext uri="{BB962C8B-B14F-4D97-AF65-F5344CB8AC3E}">
        <p14:creationId xmlns:p14="http://schemas.microsoft.com/office/powerpoint/2010/main" val="286136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Facies and saturation are between 0 &amp; 1.</a:t>
            </a:r>
          </a:p>
          <a:p>
            <a:r>
              <a:rPr lang="en-US" dirty="0"/>
              <a:t>Pressure is in range of 0-500 bar.</a:t>
            </a:r>
          </a:p>
          <a:p>
            <a:r>
              <a:rPr lang="en-US" dirty="0"/>
              <a:t>Normalization improves the model accuracy for pressure prediction.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F6196D3-1CE2-4463-860F-2FAA9AE9406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5514" t="-473" r="7714" b="8106"/>
          <a:stretch/>
        </p:blipFill>
        <p:spPr>
          <a:xfrm>
            <a:off x="4934857" y="1321805"/>
            <a:ext cx="3459957" cy="2899922"/>
          </a:xfrm>
          <a:blipFill>
            <a:blip r:embed="rId3"/>
            <a:tile tx="0" ty="0" sx="100000" sy="100000" flip="none" algn="tl"/>
          </a:blipFill>
        </p:spPr>
      </p:pic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735925" y="4360394"/>
            <a:ext cx="3951287" cy="427906"/>
          </a:xfrm>
        </p:spPr>
        <p:txBody>
          <a:bodyPr/>
          <a:lstStyle/>
          <a:p>
            <a:r>
              <a:rPr lang="en-US" dirty="0"/>
              <a:t>Permeability map and its corresponding pressure and saturation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Deep learning proxy of reservoir simulation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Input : Permeability maps &amp; their corresponding initial saturations/pressures</a:t>
            </a:r>
          </a:p>
          <a:p>
            <a:r>
              <a:rPr lang="en-US" dirty="0"/>
              <a:t>U-Net (Encoder/decoder) model</a:t>
            </a:r>
          </a:p>
          <a:p>
            <a:r>
              <a:rPr lang="en-US" dirty="0"/>
              <a:t>Output : pressures/saturations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model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A0B1FF3-8337-444F-A275-81CB4C01C9E6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/>
          <a:stretch>
            <a:fillRect/>
          </a:stretch>
        </p:blipFill>
        <p:spPr>
          <a:xfrm>
            <a:off x="4735925" y="1681386"/>
            <a:ext cx="4042229" cy="1747367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Deep learning proxy of reservoir simulation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48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4267"/>
            <a:ext cx="8229600" cy="380667"/>
          </a:xfrm>
        </p:spPr>
        <p:txBody>
          <a:bodyPr/>
          <a:lstStyle/>
          <a:p>
            <a:r>
              <a:rPr lang="en-US" dirty="0"/>
              <a:t>Deep learning model architecture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C1B9C5-FE58-430B-8326-940857EBF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02736"/>
            <a:ext cx="8229600" cy="28706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Recently proposed model: Residual Recurrent U-Net (Tang et al.)</a:t>
            </a:r>
          </a:p>
          <a:p>
            <a:pPr marL="0" indent="0">
              <a:buNone/>
            </a:pPr>
            <a:r>
              <a:rPr lang="en-US" dirty="0"/>
              <a:t>Our proposed model: Attention Residual Recurrent U-Net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94615B8-EB20-402C-92BD-5D34EA939A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3925" y="497144"/>
            <a:ext cx="2132875" cy="234218"/>
          </a:xfrm>
        </p:spPr>
        <p:txBody>
          <a:bodyPr/>
          <a:lstStyle/>
          <a:p>
            <a:r>
              <a:rPr lang="en-US" dirty="0"/>
              <a:t>Deep learning proxy of reservoir simulation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6FEED7-2192-438C-9DF9-4B0621909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329" y="2156308"/>
            <a:ext cx="5848576" cy="11402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642416-90ED-49F4-ABF7-C824783BE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54" y="3394683"/>
            <a:ext cx="6791325" cy="125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39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01C16D-91FE-42E9-BB49-0E6ED9311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81619"/>
            <a:ext cx="8229600" cy="738324"/>
          </a:xfrm>
        </p:spPr>
        <p:txBody>
          <a:bodyPr/>
          <a:lstStyle/>
          <a:p>
            <a:r>
              <a:rPr lang="en-US" dirty="0"/>
              <a:t>Comparison between pressure results from different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765D07-129F-4223-8481-57038CADBB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Deep learning proxy of reservoir simulation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460814-357F-45C2-81D3-8F7EC68E38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12B04F-9662-4D18-85F4-7D5041985455}"/>
              </a:ext>
            </a:extLst>
          </p:cNvPr>
          <p:cNvSpPr txBox="1"/>
          <p:nvPr/>
        </p:nvSpPr>
        <p:spPr>
          <a:xfrm>
            <a:off x="-78969" y="3794255"/>
            <a:ext cx="1644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Pressure results from Intersect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A6242942-8551-4B9C-B6F9-09B26A897C29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 rotWithShape="1">
          <a:blip r:embed="rId2"/>
          <a:srcRect l="24613" t="11564" r="25037" b="7004"/>
          <a:stretch/>
        </p:blipFill>
        <p:spPr>
          <a:xfrm>
            <a:off x="34185" y="2094672"/>
            <a:ext cx="1644380" cy="1662129"/>
          </a:xfrm>
        </p:spPr>
      </p:pic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AAD6FC0B-138F-40DB-A852-BD509259ED00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 rotWithShape="1">
          <a:blip r:embed="rId3"/>
          <a:srcRect l="24540" t="11125" r="25558" b="6818"/>
          <a:stretch/>
        </p:blipFill>
        <p:spPr>
          <a:xfrm>
            <a:off x="3388909" y="2094672"/>
            <a:ext cx="1647938" cy="1693557"/>
          </a:xfr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4A4C773-6519-4B5E-949E-8DC67B5EBF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941" t="11191" r="25841" b="7831"/>
          <a:stretch/>
        </p:blipFill>
        <p:spPr>
          <a:xfrm>
            <a:off x="1672372" y="2088934"/>
            <a:ext cx="1679127" cy="169228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B83C5B7-8B42-4818-ACE5-CC7A93B57F3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759" t="10269" r="25543" b="2847"/>
          <a:stretch/>
        </p:blipFill>
        <p:spPr>
          <a:xfrm>
            <a:off x="7086412" y="2084385"/>
            <a:ext cx="1715317" cy="169683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8AF1C5D-ECAF-43D8-9B70-9F1224D0444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127" t="10342" r="25175" b="2774"/>
          <a:stretch/>
        </p:blipFill>
        <p:spPr>
          <a:xfrm>
            <a:off x="5401064" y="2079422"/>
            <a:ext cx="1715317" cy="169683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6736D3C-777D-4471-9D9B-5441002E36E8}"/>
              </a:ext>
            </a:extLst>
          </p:cNvPr>
          <p:cNvSpPr txBox="1"/>
          <p:nvPr/>
        </p:nvSpPr>
        <p:spPr>
          <a:xfrm>
            <a:off x="1643541" y="3776252"/>
            <a:ext cx="1644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Pressure results from our proposed model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846516-4F62-4B7F-B08A-5ECA80CA3E07}"/>
              </a:ext>
            </a:extLst>
          </p:cNvPr>
          <p:cNvSpPr txBox="1"/>
          <p:nvPr/>
        </p:nvSpPr>
        <p:spPr>
          <a:xfrm>
            <a:off x="3471679" y="3806871"/>
            <a:ext cx="1657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Pressure results from previous proposed model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C3012A-DD59-4835-ADEF-E56A113A845F}"/>
              </a:ext>
            </a:extLst>
          </p:cNvPr>
          <p:cNvSpPr txBox="1"/>
          <p:nvPr/>
        </p:nvSpPr>
        <p:spPr>
          <a:xfrm>
            <a:off x="5350074" y="3822003"/>
            <a:ext cx="2011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Difference between our proposed model and Intersect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CC05F5-BF39-46F9-AE1E-DCE18FBD72D9}"/>
              </a:ext>
            </a:extLst>
          </p:cNvPr>
          <p:cNvSpPr txBox="1"/>
          <p:nvPr/>
        </p:nvSpPr>
        <p:spPr>
          <a:xfrm>
            <a:off x="7239941" y="3807665"/>
            <a:ext cx="2011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Difference between previous proposed model and Intersect 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C04891C-A9BC-47E3-898B-9A13580E4C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4257" y="2086660"/>
            <a:ext cx="326807" cy="169683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4DE6F7-5853-4A00-8F43-9249596EC8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01729" y="2088934"/>
            <a:ext cx="356733" cy="166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44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1A87B17-2B77-4C2F-B910-CBAEEF40F3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0A82A4F-19FB-4FF1-94AC-33F939F384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Deep learning proxy of reservoir simulation</a:t>
            </a:r>
          </a:p>
          <a:p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AF63934-6F43-4096-B975-21CA3ABFD5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5009410"/>
              </p:ext>
            </p:extLst>
          </p:nvPr>
        </p:nvGraphicFramePr>
        <p:xfrm>
          <a:off x="457200" y="1103086"/>
          <a:ext cx="8229600" cy="3490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Wave 13">
            <a:extLst>
              <a:ext uri="{FF2B5EF4-FFF2-40B4-BE49-F238E27FC236}">
                <a16:creationId xmlns:a16="http://schemas.microsoft.com/office/drawing/2014/main" id="{C0F05F61-D5EA-4F12-821D-F3E3F02DA7FF}"/>
              </a:ext>
            </a:extLst>
          </p:cNvPr>
          <p:cNvSpPr/>
          <p:nvPr/>
        </p:nvSpPr>
        <p:spPr>
          <a:xfrm>
            <a:off x="7194222" y="647839"/>
            <a:ext cx="45719" cy="45719"/>
          </a:xfrm>
          <a:prstGeom prst="wav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Wave 15">
            <a:extLst>
              <a:ext uri="{FF2B5EF4-FFF2-40B4-BE49-F238E27FC236}">
                <a16:creationId xmlns:a16="http://schemas.microsoft.com/office/drawing/2014/main" id="{67C85BEC-894A-40E6-92B6-E219A39AE532}"/>
              </a:ext>
            </a:extLst>
          </p:cNvPr>
          <p:cNvSpPr/>
          <p:nvPr/>
        </p:nvSpPr>
        <p:spPr>
          <a:xfrm>
            <a:off x="2109298" y="1603991"/>
            <a:ext cx="3505562" cy="667494"/>
          </a:xfrm>
          <a:prstGeom prst="wav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dirty="0"/>
              <a:t>Model accuracy improvement :</a:t>
            </a:r>
          </a:p>
          <a:p>
            <a:pPr algn="ctr"/>
            <a:r>
              <a:rPr lang="en-US" dirty="0"/>
              <a:t>Saturation: 0.2%</a:t>
            </a:r>
          </a:p>
          <a:p>
            <a:pPr algn="ctr"/>
            <a:r>
              <a:rPr lang="en-US" dirty="0"/>
              <a:t>Pressure: 0.2%</a:t>
            </a:r>
          </a:p>
        </p:txBody>
      </p:sp>
    </p:spTree>
    <p:extLst>
      <p:ext uri="{BB962C8B-B14F-4D97-AF65-F5344CB8AC3E}">
        <p14:creationId xmlns:p14="http://schemas.microsoft.com/office/powerpoint/2010/main" val="189056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Chart bld="series"/>
        </p:bldSub>
      </p:bldGraphic>
      <p:bldP spid="16" grpId="0"/>
    </p:bldLst>
  </p:timing>
</p:sld>
</file>

<file path=ppt/theme/theme1.xml><?xml version="1.0" encoding="utf-8"?>
<a:theme xmlns:a="http://schemas.openxmlformats.org/drawingml/2006/main" name="Imperial College London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Imperial College London Presentation">
      <a:dk1>
        <a:srgbClr val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C3B13E3-4C72-47C1-AEDC-0869B37800A8}">
  <we:reference id="wa200000113" version="1.0.0.0" store="en-US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2465</TotalTime>
  <Words>434</Words>
  <Application>Microsoft Office PowerPoint</Application>
  <PresentationFormat>On-screen Show (16:9)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Imperial College London Theme</vt:lpstr>
      <vt:lpstr>Deep learning proxy of reservoir simulation</vt:lpstr>
      <vt:lpstr>Problem statement</vt:lpstr>
      <vt:lpstr>Objectives and Motivation</vt:lpstr>
      <vt:lpstr>Synthetic dataset</vt:lpstr>
      <vt:lpstr>Data preparation</vt:lpstr>
      <vt:lpstr>Deep learning model </vt:lpstr>
      <vt:lpstr>Deep learning model architecture</vt:lpstr>
      <vt:lpstr>Comparison between pressure results from different models</vt:lpstr>
      <vt:lpstr>PowerPoint Presentation</vt:lpstr>
      <vt:lpstr>Future work</vt:lpstr>
      <vt:lpstr>Relative error versus production time</vt:lpstr>
      <vt:lpstr>PowerPoint Presentation</vt:lpstr>
      <vt:lpstr>Acknowledgment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Abby Bolt</dc:creator>
  <cp:lastModifiedBy>r.moosavi820@gmail.com</cp:lastModifiedBy>
  <cp:revision>66</cp:revision>
  <dcterms:created xsi:type="dcterms:W3CDTF">2017-02-16T14:49:58Z</dcterms:created>
  <dcterms:modified xsi:type="dcterms:W3CDTF">2021-09-07T14:55:15Z</dcterms:modified>
</cp:coreProperties>
</file>