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2" r:id="rId4"/>
    <p:sldId id="271" r:id="rId5"/>
    <p:sldId id="265" r:id="rId6"/>
    <p:sldId id="273" r:id="rId7"/>
    <p:sldId id="272" r:id="rId8"/>
    <p:sldId id="259" r:id="rId9"/>
    <p:sldId id="268" r:id="rId10"/>
    <p:sldId id="269" r:id="rId11"/>
    <p:sldId id="275" r:id="rId12"/>
    <p:sldId id="274" r:id="rId13"/>
    <p:sldId id="270" r:id="rId14"/>
    <p:sldId id="276" r:id="rId15"/>
    <p:sldId id="277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3E74"/>
    <a:srgbClr val="002548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5" d="100"/>
          <a:sy n="105" d="100"/>
        </p:scale>
        <p:origin x="6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grid blocks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48</c:v>
                </c:pt>
                <c:pt idx="1">
                  <c:v>4800</c:v>
                </c:pt>
                <c:pt idx="2">
                  <c:v>19200</c:v>
                </c:pt>
                <c:pt idx="3">
                  <c:v>76800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21</c:v>
                </c:pt>
                <c:pt idx="2">
                  <c:v>76</c:v>
                </c:pt>
                <c:pt idx="3">
                  <c:v>530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8B-40FA-AC04-E8ECCC0EAA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189228511"/>
        <c:axId val="1182052095"/>
      </c:lineChart>
      <c:catAx>
        <c:axId val="118922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No. of grid blocks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6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052095"/>
        <c:crosses val="autoZero"/>
        <c:auto val="1"/>
        <c:lblAlgn val="ctr"/>
        <c:lblOffset val="100"/>
        <c:noMultiLvlLbl val="0"/>
      </c:catAx>
      <c:valAx>
        <c:axId val="11820520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922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BEEEE"/>
    </a:solidFill>
    <a:ln w="9525" cap="flat" cmpd="sng" algn="ctr">
      <a:solidFill>
        <a:srgbClr val="EBEEE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function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12</c:v>
                </c:pt>
                <c:pt idx="2">
                  <c:v>21</c:v>
                </c:pt>
                <c:pt idx="3">
                  <c:v>28</c:v>
                </c:pt>
                <c:pt idx="4">
                  <c:v>32</c:v>
                </c:pt>
                <c:pt idx="5">
                  <c:v>35</c:v>
                </c:pt>
                <c:pt idx="6">
                  <c:v>36</c:v>
                </c:pt>
                <c:pt idx="7">
                  <c:v>38</c:v>
                </c:pt>
                <c:pt idx="8">
                  <c:v>45</c:v>
                </c:pt>
                <c:pt idx="9">
                  <c:v>46</c:v>
                </c:pt>
                <c:pt idx="10">
                  <c:v>47</c:v>
                </c:pt>
                <c:pt idx="11">
                  <c:v>53</c:v>
                </c:pt>
                <c:pt idx="12">
                  <c:v>56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90</c:v>
                </c:pt>
                <c:pt idx="1">
                  <c:v>100</c:v>
                </c:pt>
                <c:pt idx="2">
                  <c:v>20</c:v>
                </c:pt>
                <c:pt idx="3">
                  <c:v>40</c:v>
                </c:pt>
                <c:pt idx="4">
                  <c:v>38</c:v>
                </c:pt>
                <c:pt idx="5">
                  <c:v>2.5</c:v>
                </c:pt>
                <c:pt idx="6">
                  <c:v>1</c:v>
                </c:pt>
                <c:pt idx="7">
                  <c:v>0.8</c:v>
                </c:pt>
                <c:pt idx="8">
                  <c:v>6</c:v>
                </c:pt>
                <c:pt idx="9">
                  <c:v>1.8</c:v>
                </c:pt>
                <c:pt idx="10">
                  <c:v>1.6</c:v>
                </c:pt>
                <c:pt idx="11">
                  <c:v>3</c:v>
                </c:pt>
                <c:pt idx="12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8B-40FA-AC04-E8ECCC0EAA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189228511"/>
        <c:axId val="1182052095"/>
      </c:lineChart>
      <c:catAx>
        <c:axId val="118922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Simulation Runs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6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052095"/>
        <c:crosses val="autoZero"/>
        <c:auto val="1"/>
        <c:lblAlgn val="ctr"/>
        <c:lblOffset val="100"/>
        <c:noMultiLvlLbl val="0"/>
      </c:catAx>
      <c:valAx>
        <c:axId val="11820520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922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BEEEE"/>
    </a:solidFill>
    <a:ln w="9525" cap="flat" cmpd="sng" algn="ctr">
      <a:solidFill>
        <a:srgbClr val="EBEEE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relative error for different models</a:t>
            </a:r>
          </a:p>
        </c:rich>
      </c:tx>
      <c:layout>
        <c:manualLayout>
          <c:xMode val="edge"/>
          <c:yMode val="edge"/>
          <c:x val="0.189718333819383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RR U-Net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Saturation </c:v>
                </c:pt>
                <c:pt idx="1">
                  <c:v>Pressure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1.1000000000000001</c:v>
                </c:pt>
                <c:pt idx="1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E-4A50-8E8F-27412AB480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RR U-Net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Saturation </c:v>
                </c:pt>
                <c:pt idx="1">
                  <c:v>Pressure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0.9</c:v>
                </c:pt>
                <c:pt idx="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1E-4A50-8E8F-27412AB480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Previous U-Net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Saturation </c:v>
                </c:pt>
                <c:pt idx="1">
                  <c:v>Pressure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2.8</c:v>
                </c:pt>
                <c:pt idx="1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1E-4A50-8E8F-27412AB480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18994143"/>
        <c:axId val="1495222991"/>
      </c:barChart>
      <c:catAx>
        <c:axId val="111899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222991"/>
        <c:crosses val="autoZero"/>
        <c:auto val="1"/>
        <c:lblAlgn val="ctr"/>
        <c:lblOffset val="100"/>
        <c:noMultiLvlLbl val="0"/>
      </c:catAx>
      <c:valAx>
        <c:axId val="149522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Relative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994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cap="none" dirty="0">
                <a:solidFill>
                  <a:schemeClr val="tx2"/>
                </a:solidFill>
              </a:rPr>
              <a:t>Training time </a:t>
            </a:r>
            <a:r>
              <a:rPr lang="en-US" cap="none">
                <a:solidFill>
                  <a:schemeClr val="tx2"/>
                </a:solidFill>
              </a:rPr>
              <a:t>VS No</a:t>
            </a:r>
            <a:r>
              <a:rPr lang="en-US" cap="none" dirty="0">
                <a:solidFill>
                  <a:schemeClr val="tx2"/>
                </a:solidFill>
              </a:rPr>
              <a:t>.</a:t>
            </a:r>
            <a:r>
              <a:rPr lang="en-US" cap="none" baseline="0" dirty="0">
                <a:solidFill>
                  <a:schemeClr val="tx2"/>
                </a:solidFill>
              </a:rPr>
              <a:t> of timesteps</a:t>
            </a:r>
            <a:endParaRPr lang="en-US" cap="none" dirty="0">
              <a:solidFill>
                <a:schemeClr val="tx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Minutes/epochs</c:v>
                </c:pt>
              </c:strCache>
            </c:strRef>
          </c:tx>
          <c:spPr>
            <a:ln w="19050" cap="rnd" cmpd="sng" algn="ctr">
              <a:solidFill>
                <a:schemeClr val="accent6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16</c:v>
                </c:pt>
                <c:pt idx="2">
                  <c:v>20</c:v>
                </c:pt>
                <c:pt idx="3">
                  <c:v>30</c:v>
                </c:pt>
                <c:pt idx="4">
                  <c:v>60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7</c:v>
                </c:pt>
                <c:pt idx="2">
                  <c:v>25</c:v>
                </c:pt>
                <c:pt idx="3">
                  <c:v>55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3C-4E9B-AE5B-1CFC17C864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81343631"/>
        <c:axId val="1667110095"/>
      </c:lineChart>
      <c:catAx>
        <c:axId val="1381343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timesteps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110095"/>
        <c:crosses val="autoZero"/>
        <c:auto val="1"/>
        <c:lblAlgn val="ctr"/>
        <c:lblOffset val="100"/>
        <c:noMultiLvlLbl val="0"/>
      </c:catAx>
      <c:valAx>
        <c:axId val="166711009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Minutes/epoch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81343631"/>
        <c:crosses val="autoZero"/>
        <c:crossBetween val="between"/>
      </c:valAx>
      <c:spPr>
        <a:solidFill>
          <a:srgbClr val="EBEEEE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BEEEE"/>
    </a:solidFill>
    <a:ln w="9525" cap="flat" cmpd="sng" algn="ctr">
      <a:solidFill>
        <a:srgbClr val="EBEEE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 September,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 September,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3 September,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7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ACSE 9 - Independent Research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Raha Moosavi</a:t>
            </a:r>
          </a:p>
          <a:p>
            <a:r>
              <a:rPr lang="en-US" dirty="0"/>
              <a:t>Supervisors : Dr Daniel Busby, Dr Yves </a:t>
            </a:r>
            <a:r>
              <a:rPr lang="en-US" dirty="0" err="1"/>
              <a:t>Leory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5D337-88ED-49B2-A161-3240401F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5" t="9665" r="18062" b="30405"/>
          <a:stretch/>
        </p:blipFill>
        <p:spPr>
          <a:xfrm>
            <a:off x="7159047" y="165803"/>
            <a:ext cx="1608646" cy="114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81B47-7EB2-4EBF-9A70-C06CD074A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5362" y="1681386"/>
            <a:ext cx="5848576" cy="138588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87B17-2B77-4C2F-B910-CBAEEF40F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A82A4F-19FB-4FF1-94AC-33F939F38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9AA12-4DDA-44B3-BB04-7A33DADC2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045" y="3167339"/>
            <a:ext cx="6791325" cy="144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0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EA30AA-584E-48F1-99EF-3E9E793F02E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457200" y="1832273"/>
            <a:ext cx="3951288" cy="24695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01C16D-91FE-42E9-BB49-0E6ED93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4CFC6D-AF69-440D-B218-D3DC4782EFB1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735513" y="1832273"/>
            <a:ext cx="3951287" cy="24695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65D07-129F-4223-8481-57038CADB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460814-357F-45C2-81D3-8F7EC68E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87B17-2B77-4C2F-B910-CBAEEF40F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A82A4F-19FB-4FF1-94AC-33F939F38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AF63934-6F43-4096-B975-21CA3ABFD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009410"/>
              </p:ext>
            </p:extLst>
          </p:nvPr>
        </p:nvGraphicFramePr>
        <p:xfrm>
          <a:off x="457200" y="1103086"/>
          <a:ext cx="8229600" cy="349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Wave 13">
            <a:extLst>
              <a:ext uri="{FF2B5EF4-FFF2-40B4-BE49-F238E27FC236}">
                <a16:creationId xmlns:a16="http://schemas.microsoft.com/office/drawing/2014/main" id="{C0F05F61-D5EA-4F12-821D-F3E3F02DA7FF}"/>
              </a:ext>
            </a:extLst>
          </p:cNvPr>
          <p:cNvSpPr/>
          <p:nvPr/>
        </p:nvSpPr>
        <p:spPr>
          <a:xfrm>
            <a:off x="7194222" y="647839"/>
            <a:ext cx="45719" cy="45719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67C85BEC-894A-40E6-92B6-E219A39AE532}"/>
              </a:ext>
            </a:extLst>
          </p:cNvPr>
          <p:cNvSpPr/>
          <p:nvPr/>
        </p:nvSpPr>
        <p:spPr>
          <a:xfrm>
            <a:off x="4441372" y="1603991"/>
            <a:ext cx="3505562" cy="667494"/>
          </a:xfrm>
          <a:prstGeom prst="wav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Model accuracy improvement :</a:t>
            </a:r>
          </a:p>
          <a:p>
            <a:pPr algn="ctr"/>
            <a:r>
              <a:rPr lang="en-US" dirty="0"/>
              <a:t>Saturation: 1.9%</a:t>
            </a:r>
          </a:p>
          <a:p>
            <a:pPr algn="ctr"/>
            <a:r>
              <a:rPr lang="en-US" dirty="0"/>
              <a:t>Pressure: 0.5%</a:t>
            </a:r>
          </a:p>
        </p:txBody>
      </p:sp>
    </p:spTree>
    <p:extLst>
      <p:ext uri="{BB962C8B-B14F-4D97-AF65-F5344CB8AC3E}">
        <p14:creationId xmlns:p14="http://schemas.microsoft.com/office/powerpoint/2010/main" val="1890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Chart bld="series"/>
        </p:bldSub>
      </p:bldGraphic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issues that can be investigated in future works:</a:t>
            </a:r>
          </a:p>
          <a:p>
            <a:r>
              <a:rPr lang="en-US" dirty="0"/>
              <a:t>Relative error increase with increasing </a:t>
            </a:r>
            <a:r>
              <a:rPr lang="en-US" dirty="0">
                <a:hlinkClick r:id="rId2" action="ppaction://hlinksldjump"/>
              </a:rPr>
              <a:t>time steps</a:t>
            </a:r>
            <a:r>
              <a:rPr lang="en-US" dirty="0"/>
              <a:t>.</a:t>
            </a:r>
          </a:p>
          <a:p>
            <a:r>
              <a:rPr lang="en-US" dirty="0"/>
              <a:t>Training time increased with increasing no. of timesteps </a:t>
            </a:r>
            <a:r>
              <a:rPr lang="en-US" dirty="0">
                <a:hlinkClick r:id="rId3" action="ppaction://hlinksldjump"/>
              </a:rPr>
              <a:t>exponentially</a:t>
            </a:r>
            <a:r>
              <a:rPr lang="en-US" dirty="0"/>
              <a:t>.</a:t>
            </a:r>
          </a:p>
          <a:p>
            <a:r>
              <a:rPr lang="en-US" dirty="0"/>
              <a:t>Number of required epochs to reach convergence.</a:t>
            </a:r>
          </a:p>
          <a:p>
            <a:r>
              <a:rPr lang="en-US" dirty="0"/>
              <a:t>Applying A RR U-NET model to 3D problem.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87B17-2B77-4C2F-B910-CBAEEF40F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941" y="851206"/>
            <a:ext cx="1446859" cy="192881"/>
          </a:xfrm>
        </p:spPr>
        <p:txBody>
          <a:bodyPr/>
          <a:lstStyle/>
          <a:p>
            <a:r>
              <a:rPr lang="en-US" dirty="0"/>
              <a:t>2021/09/10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A82A4F-19FB-4FF1-94AC-33F939F38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9675-04D4-4AF0-B394-8F0EB2181DE0}"/>
              </a:ext>
            </a:extLst>
          </p:cNvPr>
          <p:cNvSpPr txBox="1"/>
          <p:nvPr/>
        </p:nvSpPr>
        <p:spPr>
          <a:xfrm>
            <a:off x="8251371" y="4188705"/>
            <a:ext cx="986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 action="ppaction://hlinksldjump"/>
              </a:rPr>
              <a:t>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50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3BB4B-1CED-484B-B359-82E3DFE2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487"/>
            <a:ext cx="8229600" cy="380667"/>
          </a:xfrm>
        </p:spPr>
        <p:txBody>
          <a:bodyPr/>
          <a:lstStyle/>
          <a:p>
            <a:pPr algn="ctr"/>
            <a:r>
              <a:rPr lang="en-US" dirty="0"/>
              <a:t>Relative error versus production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8F289-E353-478F-B0D3-B66594957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B1A003-4DC6-4970-80A4-58385700A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0C852-75EB-44DD-B7FC-89E276E4CFDF}"/>
              </a:ext>
            </a:extLst>
          </p:cNvPr>
          <p:cNvSpPr txBox="1"/>
          <p:nvPr/>
        </p:nvSpPr>
        <p:spPr>
          <a:xfrm>
            <a:off x="1233714" y="4300829"/>
            <a:ext cx="288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hlinkClick r:id="rId2" action="ppaction://hlinksldjump"/>
              </a:rPr>
              <a:t>Pressure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D3107-255E-4118-8401-EE75F79C01C5}"/>
              </a:ext>
            </a:extLst>
          </p:cNvPr>
          <p:cNvSpPr txBox="1"/>
          <p:nvPr/>
        </p:nvSpPr>
        <p:spPr>
          <a:xfrm>
            <a:off x="5323497" y="4288197"/>
            <a:ext cx="288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hlinkClick r:id="rId2" action="ppaction://hlinksldjump"/>
              </a:rPr>
              <a:t>Saturation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ABB4A14-AC8A-45D3-B21E-630FD9EA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50" y="1624304"/>
            <a:ext cx="3762375" cy="2676525"/>
          </a:xfrm>
          <a:prstGeom prst="rect">
            <a:avLst/>
          </a:prstGeo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6CABCF68-7ED7-4F03-A77E-9F0A8231C18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4"/>
          <a:stretch>
            <a:fillRect/>
          </a:stretch>
        </p:blipFill>
        <p:spPr>
          <a:xfrm>
            <a:off x="4662547" y="1624304"/>
            <a:ext cx="3856393" cy="2663893"/>
          </a:xfrm>
        </p:spPr>
      </p:pic>
    </p:spTree>
    <p:extLst>
      <p:ext uri="{BB962C8B-B14F-4D97-AF65-F5344CB8AC3E}">
        <p14:creationId xmlns:p14="http://schemas.microsoft.com/office/powerpoint/2010/main" val="334900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00C67FE-3C49-423D-834A-192E49614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988639"/>
              </p:ext>
            </p:extLst>
          </p:nvPr>
        </p:nvGraphicFramePr>
        <p:xfrm>
          <a:off x="457200" y="1146630"/>
          <a:ext cx="8229600" cy="340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93D3E-9BE8-4759-BE40-C7783A365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90445-FE25-45B6-BC2F-3A352B75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35027" y="4357349"/>
            <a:ext cx="1446859" cy="192881"/>
          </a:xfrm>
        </p:spPr>
        <p:txBody>
          <a:bodyPr/>
          <a:lstStyle/>
          <a:p>
            <a:pPr algn="ctr"/>
            <a:r>
              <a:rPr lang="en-US" sz="1200" dirty="0">
                <a:hlinkClick r:id="rId3" action="ppaction://hlinksldjump"/>
              </a:rPr>
              <a:t>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73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spcBef>
                <a:spcPts val="360"/>
              </a:spcBef>
              <a:buClr>
                <a:srgbClr val="0085CA"/>
              </a:buClr>
              <a:buSzPct val="100000"/>
            </a:pPr>
            <a:r>
              <a:rPr lang="en-US" sz="1800" dirty="0">
                <a:solidFill>
                  <a:srgbClr val="000000"/>
                </a:solidFill>
              </a:rPr>
              <a:t>Dr. Daniel Busby</a:t>
            </a:r>
          </a:p>
          <a:p>
            <a:pPr lvl="0" algn="l">
              <a:spcBef>
                <a:spcPts val="360"/>
              </a:spcBef>
              <a:buClr>
                <a:srgbClr val="0085CA"/>
              </a:buClr>
              <a:buSzPct val="100000"/>
              <a:buFont typeface="Arial"/>
              <a:buChar char="•"/>
              <a:tabLst/>
            </a:pPr>
            <a:r>
              <a:rPr lang="en-US" sz="1800" dirty="0">
                <a:solidFill>
                  <a:srgbClr val="000000"/>
                </a:solidFill>
              </a:rPr>
              <a:t>Dr. Yves </a:t>
            </a:r>
            <a:r>
              <a:rPr lang="en-US" sz="1800" dirty="0" err="1">
                <a:solidFill>
                  <a:srgbClr val="000000"/>
                </a:solidFill>
              </a:rPr>
              <a:t>Leory</a:t>
            </a:r>
            <a:endParaRPr lang="en-US" sz="1800" dirty="0">
              <a:solidFill>
                <a:srgbClr val="000000"/>
              </a:solidFill>
            </a:endParaRPr>
          </a:p>
          <a:p>
            <a:pPr lvl="0" algn="l">
              <a:spcBef>
                <a:spcPts val="360"/>
              </a:spcBef>
              <a:buClr>
                <a:srgbClr val="0085CA"/>
              </a:buClr>
              <a:buSzPct val="100000"/>
              <a:buFont typeface="Arial"/>
              <a:buChar char="•"/>
              <a:tabLst/>
            </a:pPr>
            <a:r>
              <a:rPr lang="en-US" dirty="0">
                <a:solidFill>
                  <a:srgbClr val="000000"/>
                </a:solidFill>
              </a:rPr>
              <a:t>PhD Students in </a:t>
            </a:r>
            <a:r>
              <a:rPr lang="en-US" dirty="0" err="1">
                <a:solidFill>
                  <a:srgbClr val="000000"/>
                </a:solidFill>
              </a:rPr>
              <a:t>TotalEnergies</a:t>
            </a:r>
            <a:endParaRPr lang="en-US" sz="1800" dirty="0">
              <a:solidFill>
                <a:srgbClr val="000000"/>
              </a:solidFill>
            </a:endParaRPr>
          </a:p>
          <a:p>
            <a:pPr lvl="0" algn="l">
              <a:spcBef>
                <a:spcPts val="360"/>
              </a:spcBef>
              <a:buClr>
                <a:srgbClr val="0085CA"/>
              </a:buClr>
              <a:buSzPct val="100000"/>
              <a:buFont typeface="Arial"/>
              <a:buChar char="•"/>
              <a:tabLst/>
            </a:pPr>
            <a:r>
              <a:rPr lang="en-US" sz="1800" dirty="0">
                <a:solidFill>
                  <a:srgbClr val="000000"/>
                </a:solidFill>
              </a:rPr>
              <a:t>Imperial College London</a:t>
            </a:r>
          </a:p>
          <a:p>
            <a:pPr lvl="0" algn="l">
              <a:spcBef>
                <a:spcPts val="360"/>
              </a:spcBef>
              <a:buClr>
                <a:srgbClr val="0085CA"/>
              </a:buClr>
              <a:buSzPct val="100000"/>
              <a:buFont typeface="Arial"/>
              <a:buChar char="•"/>
              <a:tabLst/>
            </a:pPr>
            <a:r>
              <a:rPr lang="en-US" dirty="0" err="1">
                <a:solidFill>
                  <a:srgbClr val="000000"/>
                </a:solidFill>
              </a:rPr>
              <a:t>TotalEnergies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A8DFB-8093-4858-9F1D-B836790C0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5" t="9665" r="18062" b="30405"/>
          <a:stretch/>
        </p:blipFill>
        <p:spPr>
          <a:xfrm>
            <a:off x="7620362" y="271784"/>
            <a:ext cx="1056741" cy="7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87B17-2B77-4C2F-B910-CBAEEF40F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A82A4F-19FB-4FF1-94AC-33F939F38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6113CA9-AC11-4C6A-99BA-16DD6953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937"/>
            <a:ext cx="8229600" cy="1745264"/>
          </a:xfrm>
        </p:spPr>
        <p:txBody>
          <a:bodyPr/>
          <a:lstStyle/>
          <a:p>
            <a:r>
              <a:rPr lang="en-US" dirty="0"/>
              <a:t>Most simulation software using Numerical simulation like FD,FE &amp;FV </a:t>
            </a:r>
          </a:p>
          <a:p>
            <a:r>
              <a:rPr lang="en-US" dirty="0"/>
              <a:t>Need to increase </a:t>
            </a:r>
            <a:r>
              <a:rPr lang="en-US" dirty="0">
                <a:hlinkClick r:id="rId2" action="ppaction://hlinksldjump"/>
              </a:rPr>
              <a:t>discretization</a:t>
            </a:r>
            <a:r>
              <a:rPr lang="en-US" dirty="0"/>
              <a:t> grids to increase accuracy</a:t>
            </a:r>
          </a:p>
          <a:p>
            <a:r>
              <a:rPr lang="en-US" dirty="0"/>
              <a:t>History-matchings need several </a:t>
            </a:r>
            <a:r>
              <a:rPr lang="en-US" dirty="0">
                <a:hlinkClick r:id="rId3" action="ppaction://hlinksldjump"/>
              </a:rPr>
              <a:t>simulation runs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7F14B-57CB-412C-8E4A-10F9F3D0EA61}"/>
              </a:ext>
            </a:extLst>
          </p:cNvPr>
          <p:cNvSpPr txBox="1"/>
          <p:nvPr/>
        </p:nvSpPr>
        <p:spPr>
          <a:xfrm>
            <a:off x="7946572" y="4035139"/>
            <a:ext cx="81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 action="ppaction://hlinksldjump"/>
              </a:rPr>
              <a:t>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7503" y="4262727"/>
            <a:ext cx="3951287" cy="427906"/>
          </a:xfrm>
        </p:spPr>
        <p:txBody>
          <a:bodyPr/>
          <a:lstStyle/>
          <a:p>
            <a:r>
              <a:rPr lang="en-US" dirty="0"/>
              <a:t>Resource : History Matching In Parallel Computational </a:t>
            </a:r>
            <a:r>
              <a:rPr lang="en-US" dirty="0">
                <a:hlinkClick r:id="rId2" action="ppaction://hlinksldjump"/>
              </a:rPr>
              <a:t>Environments</a:t>
            </a:r>
            <a:r>
              <a:rPr lang="en-US" dirty="0"/>
              <a:t> </a:t>
            </a:r>
          </a:p>
        </p:txBody>
      </p:sp>
      <p:graphicFrame>
        <p:nvGraphicFramePr>
          <p:cNvPr id="7" name="Content Placeholder 12">
            <a:extLst>
              <a:ext uri="{FF2B5EF4-FFF2-40B4-BE49-F238E27FC236}">
                <a16:creationId xmlns:a16="http://schemas.microsoft.com/office/drawing/2014/main" id="{7FEA9911-7FC3-4EB3-B127-4D1E358C48A8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072104516"/>
              </p:ext>
            </p:extLst>
          </p:nvPr>
        </p:nvGraphicFramePr>
        <p:xfrm>
          <a:off x="447503" y="1551442"/>
          <a:ext cx="8229600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CB13E0E-9FDD-4C3F-A8FE-F707A4DD4272}"/>
              </a:ext>
            </a:extLst>
          </p:cNvPr>
          <p:cNvSpPr txBox="1">
            <a:spLocks/>
          </p:cNvSpPr>
          <p:nvPr/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defRPr sz="1995" b="1" i="0" u="none" strike="noStrike" kern="1200" cap="all" spc="100" normalizeH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1995" spc="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Elapsed Time for Simulation In Sec.</a:t>
            </a:r>
          </a:p>
        </p:txBody>
      </p:sp>
    </p:spTree>
    <p:extLst>
      <p:ext uri="{BB962C8B-B14F-4D97-AF65-F5344CB8AC3E}">
        <p14:creationId xmlns:p14="http://schemas.microsoft.com/office/powerpoint/2010/main" val="18991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7" grpId="0" uiExpand="1">
        <p:bldSub>
          <a:bldChart bld="category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7503" y="4262727"/>
            <a:ext cx="3951287" cy="427906"/>
          </a:xfrm>
        </p:spPr>
        <p:txBody>
          <a:bodyPr/>
          <a:lstStyle/>
          <a:p>
            <a:r>
              <a:rPr lang="en-US" dirty="0"/>
              <a:t>Resource : History Matching In Parallel Computational </a:t>
            </a:r>
            <a:r>
              <a:rPr lang="en-US" dirty="0">
                <a:hlinkClick r:id="rId2" action="ppaction://hlinksldjump"/>
              </a:rPr>
              <a:t>Environments</a:t>
            </a:r>
            <a:r>
              <a:rPr lang="en-US" dirty="0"/>
              <a:t> </a:t>
            </a:r>
          </a:p>
        </p:txBody>
      </p:sp>
      <p:graphicFrame>
        <p:nvGraphicFramePr>
          <p:cNvPr id="7" name="Content Placeholder 12">
            <a:extLst>
              <a:ext uri="{FF2B5EF4-FFF2-40B4-BE49-F238E27FC236}">
                <a16:creationId xmlns:a16="http://schemas.microsoft.com/office/drawing/2014/main" id="{7FEA9911-7FC3-4EB3-B127-4D1E358C48A8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026583659"/>
              </p:ext>
            </p:extLst>
          </p:nvPr>
        </p:nvGraphicFramePr>
        <p:xfrm>
          <a:off x="447503" y="1551442"/>
          <a:ext cx="8229600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CB13E0E-9FDD-4C3F-A8FE-F707A4DD4272}"/>
              </a:ext>
            </a:extLst>
          </p:cNvPr>
          <p:cNvSpPr txBox="1">
            <a:spLocks/>
          </p:cNvSpPr>
          <p:nvPr/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defRPr sz="1995" b="1" i="0" u="none" strike="noStrike" kern="1200" cap="all" spc="100" normalizeH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1995" spc="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6481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7" grpId="0" uiExpand="1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deep neural networks to simulating reservoir pressure and saturation by feeding geological parameter map (permeability) to network.</a:t>
            </a:r>
          </a:p>
          <a:p>
            <a:r>
              <a:rPr lang="en-US" dirty="0"/>
              <a:t>Assessing the surrogate model performance in simulating reservoir properties (pressure and saturation). </a:t>
            </a:r>
          </a:p>
          <a:p>
            <a:pPr algn="l"/>
            <a:r>
              <a:rPr lang="en-US" sz="1800" b="0" i="0" u="none" strike="noStrike" baseline="0" dirty="0">
                <a:latin typeface="CMSS10"/>
              </a:rPr>
              <a:t>Put the performance of the proposed method in relation to surrogate models using shallow networks.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87B17-2B77-4C2F-B910-CBAEEF40F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A82A4F-19FB-4FF1-94AC-33F939F38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3000 permeability map (Channelized facial map)</a:t>
            </a:r>
          </a:p>
          <a:p>
            <a:r>
              <a:rPr lang="en-US" dirty="0"/>
              <a:t>Simulating corresponding pressure and saturation</a:t>
            </a:r>
          </a:p>
          <a:p>
            <a:r>
              <a:rPr lang="en-US" dirty="0"/>
              <a:t>Simulating for 61 time step using Intersect</a:t>
            </a:r>
          </a:p>
          <a:p>
            <a:r>
              <a:rPr lang="en-US" dirty="0"/>
              <a:t>2250 training /750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CC62538-9645-412A-B5E2-FB77974932D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5233041" y="1496598"/>
            <a:ext cx="3072345" cy="2613025"/>
          </a:xfrm>
        </p:spPr>
      </p:pic>
    </p:spTree>
    <p:extLst>
      <p:ext uri="{BB962C8B-B14F-4D97-AF65-F5344CB8AC3E}">
        <p14:creationId xmlns:p14="http://schemas.microsoft.com/office/powerpoint/2010/main" val="286136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Permeability and saturation are between 0 &amp; 1.</a:t>
            </a:r>
          </a:p>
          <a:p>
            <a:r>
              <a:rPr lang="en-US" dirty="0"/>
              <a:t>Pressure is in wide range.</a:t>
            </a:r>
          </a:p>
          <a:p>
            <a:r>
              <a:rPr lang="en-US" dirty="0"/>
              <a:t>This normalization improves the model accuracy for pressure prediction.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F6196D3-1CE2-4463-860F-2FAA9AE9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514" t="-473" r="7714" b="8106"/>
          <a:stretch/>
        </p:blipFill>
        <p:spPr>
          <a:xfrm>
            <a:off x="4934857" y="1321805"/>
            <a:ext cx="3459957" cy="2899922"/>
          </a:xfrm>
          <a:blipFill>
            <a:blip r:embed="rId3"/>
            <a:tile tx="0" ty="0" sx="100000" sy="100000" flip="none" algn="tl"/>
          </a:blipFill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735925" y="4360394"/>
            <a:ext cx="3951287" cy="427906"/>
          </a:xfrm>
        </p:spPr>
        <p:txBody>
          <a:bodyPr/>
          <a:lstStyle/>
          <a:p>
            <a:r>
              <a:rPr lang="en-US" dirty="0"/>
              <a:t>Permeability map and its corresponding pressure and saturation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Input : Permeability map &amp; initial saturation or pressure</a:t>
            </a:r>
          </a:p>
          <a:p>
            <a:r>
              <a:rPr lang="en-US" dirty="0"/>
              <a:t>U-Net (Encoder/decoder) model</a:t>
            </a:r>
          </a:p>
          <a:p>
            <a:r>
              <a:rPr lang="en-US" dirty="0"/>
              <a:t>Output : pressure or saturation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0B1FF3-8337-444F-A275-81CB4C01C9E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735925" y="1681386"/>
            <a:ext cx="4042229" cy="17473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895"/>
            <a:ext cx="8229600" cy="380667"/>
          </a:xfrm>
        </p:spPr>
        <p:txBody>
          <a:bodyPr/>
          <a:lstStyle/>
          <a:p>
            <a:r>
              <a:rPr lang="en-US" dirty="0"/>
              <a:t>Deep learning model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C1B9C5-FE58-430B-8326-940857EB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Recently used model: Residual Recurrent U-Net</a:t>
            </a:r>
          </a:p>
          <a:p>
            <a:pPr marL="0" indent="0">
              <a:buNone/>
            </a:pPr>
            <a:r>
              <a:rPr lang="en-US" dirty="0"/>
              <a:t>Our propose model: Attention Residual Recurrent U-Net</a:t>
            </a:r>
          </a:p>
          <a:p>
            <a:r>
              <a:rPr lang="en-US" dirty="0"/>
              <a:t>Convolution block </a:t>
            </a:r>
          </a:p>
          <a:p>
            <a:r>
              <a:rPr lang="en-US" dirty="0"/>
              <a:t>Residual block</a:t>
            </a:r>
          </a:p>
          <a:p>
            <a:r>
              <a:rPr lang="en-US" dirty="0" err="1"/>
              <a:t>ConvLSTM</a:t>
            </a:r>
            <a:endParaRPr lang="en-US" dirty="0"/>
          </a:p>
          <a:p>
            <a:r>
              <a:rPr lang="en-US" dirty="0"/>
              <a:t>Attention block</a:t>
            </a:r>
          </a:p>
          <a:p>
            <a:r>
              <a:rPr lang="en-US" dirty="0"/>
              <a:t>Deconvolution block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39227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3B13E3-4C72-47C1-AEDC-0869B37800A8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443</Words>
  <Application>Microsoft Office PowerPoint</Application>
  <PresentationFormat>On-screen Show (16:9)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CMSS10</vt:lpstr>
      <vt:lpstr>Imperial College London Theme</vt:lpstr>
      <vt:lpstr>Deep learning proxy of reservoir simulation</vt:lpstr>
      <vt:lpstr>Problem statement</vt:lpstr>
      <vt:lpstr>PowerPoint Presentation</vt:lpstr>
      <vt:lpstr>PowerPoint Presentation</vt:lpstr>
      <vt:lpstr>Objectives and Motivation</vt:lpstr>
      <vt:lpstr>Synthetic dataset</vt:lpstr>
      <vt:lpstr>Data preparation</vt:lpstr>
      <vt:lpstr>Deep learning model </vt:lpstr>
      <vt:lpstr>Deep learning model architecture</vt:lpstr>
      <vt:lpstr>Model architecture </vt:lpstr>
      <vt:lpstr>Result</vt:lpstr>
      <vt:lpstr>PowerPoint Presentation</vt:lpstr>
      <vt:lpstr>Future work</vt:lpstr>
      <vt:lpstr>Relative error versus production time</vt:lpstr>
      <vt:lpstr>PowerPoint Presentation</vt:lpstr>
      <vt:lpstr>Acknowledgment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r.moosavi820@gmail.com</cp:lastModifiedBy>
  <cp:revision>44</cp:revision>
  <dcterms:created xsi:type="dcterms:W3CDTF">2017-02-16T14:49:58Z</dcterms:created>
  <dcterms:modified xsi:type="dcterms:W3CDTF">2021-09-04T01:01:01Z</dcterms:modified>
</cp:coreProperties>
</file>