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77"/>
  </p:notesMasterIdLst>
  <p:handoutMasterIdLst>
    <p:handoutMasterId r:id="rId78"/>
  </p:handoutMasterIdLst>
  <p:sldIdLst>
    <p:sldId id="320" r:id="rId2"/>
    <p:sldId id="461" r:id="rId3"/>
    <p:sldId id="462" r:id="rId4"/>
    <p:sldId id="463" r:id="rId5"/>
    <p:sldId id="464" r:id="rId6"/>
    <p:sldId id="465" r:id="rId7"/>
    <p:sldId id="354" r:id="rId8"/>
    <p:sldId id="375" r:id="rId9"/>
    <p:sldId id="486" r:id="rId10"/>
    <p:sldId id="355" r:id="rId11"/>
    <p:sldId id="357" r:id="rId12"/>
    <p:sldId id="358" r:id="rId13"/>
    <p:sldId id="421" r:id="rId14"/>
    <p:sldId id="361" r:id="rId15"/>
    <p:sldId id="362" r:id="rId16"/>
    <p:sldId id="422" r:id="rId17"/>
    <p:sldId id="466" r:id="rId18"/>
    <p:sldId id="365" r:id="rId19"/>
    <p:sldId id="366" r:id="rId20"/>
    <p:sldId id="367" r:id="rId21"/>
    <p:sldId id="423" r:id="rId22"/>
    <p:sldId id="467" r:id="rId23"/>
    <p:sldId id="468" r:id="rId24"/>
    <p:sldId id="487" r:id="rId25"/>
    <p:sldId id="371" r:id="rId26"/>
    <p:sldId id="373" r:id="rId27"/>
    <p:sldId id="374" r:id="rId28"/>
    <p:sldId id="376" r:id="rId29"/>
    <p:sldId id="377" r:id="rId30"/>
    <p:sldId id="378" r:id="rId31"/>
    <p:sldId id="379" r:id="rId32"/>
    <p:sldId id="380" r:id="rId33"/>
    <p:sldId id="469" r:id="rId34"/>
    <p:sldId id="382" r:id="rId35"/>
    <p:sldId id="470" r:id="rId36"/>
    <p:sldId id="384" r:id="rId37"/>
    <p:sldId id="385" r:id="rId38"/>
    <p:sldId id="388" r:id="rId39"/>
    <p:sldId id="389" r:id="rId40"/>
    <p:sldId id="424" r:id="rId41"/>
    <p:sldId id="471" r:id="rId42"/>
    <p:sldId id="392" r:id="rId43"/>
    <p:sldId id="393" r:id="rId44"/>
    <p:sldId id="394" r:id="rId45"/>
    <p:sldId id="395" r:id="rId46"/>
    <p:sldId id="396" r:id="rId47"/>
    <p:sldId id="397" r:id="rId48"/>
    <p:sldId id="472" r:id="rId49"/>
    <p:sldId id="399" r:id="rId50"/>
    <p:sldId id="425" r:id="rId51"/>
    <p:sldId id="473" r:id="rId52"/>
    <p:sldId id="485" r:id="rId53"/>
    <p:sldId id="403" r:id="rId54"/>
    <p:sldId id="404" r:id="rId55"/>
    <p:sldId id="474" r:id="rId56"/>
    <p:sldId id="406" r:id="rId57"/>
    <p:sldId id="407" r:id="rId58"/>
    <p:sldId id="408" r:id="rId59"/>
    <p:sldId id="409" r:id="rId60"/>
    <p:sldId id="475" r:id="rId61"/>
    <p:sldId id="411" r:id="rId62"/>
    <p:sldId id="412" r:id="rId63"/>
    <p:sldId id="426" r:id="rId64"/>
    <p:sldId id="476" r:id="rId65"/>
    <p:sldId id="477" r:id="rId66"/>
    <p:sldId id="416" r:id="rId67"/>
    <p:sldId id="417" r:id="rId68"/>
    <p:sldId id="478" r:id="rId69"/>
    <p:sldId id="419" r:id="rId70"/>
    <p:sldId id="479" r:id="rId71"/>
    <p:sldId id="460" r:id="rId72"/>
    <p:sldId id="481" r:id="rId73"/>
    <p:sldId id="482" r:id="rId74"/>
    <p:sldId id="483" r:id="rId75"/>
    <p:sldId id="484" r:id="rId7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F2E"/>
    <a:srgbClr val="FFFFFF"/>
    <a:srgbClr val="EBFFD2"/>
    <a:srgbClr val="A4F6F0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-100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7.xml"/><Relationship Id="rId18" Type="http://schemas.openxmlformats.org/officeDocument/2006/relationships/slide" Target="slides/slide34.xml"/><Relationship Id="rId26" Type="http://schemas.openxmlformats.org/officeDocument/2006/relationships/slide" Target="slides/slide52.xml"/><Relationship Id="rId3" Type="http://schemas.openxmlformats.org/officeDocument/2006/relationships/slide" Target="slides/slide4.xml"/><Relationship Id="rId21" Type="http://schemas.openxmlformats.org/officeDocument/2006/relationships/slide" Target="slides/slide38.xml"/><Relationship Id="rId7" Type="http://schemas.openxmlformats.org/officeDocument/2006/relationships/slide" Target="slides/slide9.xml"/><Relationship Id="rId12" Type="http://schemas.openxmlformats.org/officeDocument/2006/relationships/slide" Target="slides/slide26.xml"/><Relationship Id="rId17" Type="http://schemas.openxmlformats.org/officeDocument/2006/relationships/slide" Target="slides/slide31.xml"/><Relationship Id="rId25" Type="http://schemas.openxmlformats.org/officeDocument/2006/relationships/slide" Target="slides/slide45.xml"/><Relationship Id="rId33" Type="http://schemas.openxmlformats.org/officeDocument/2006/relationships/slide" Target="slides/slide69.xml"/><Relationship Id="rId2" Type="http://schemas.openxmlformats.org/officeDocument/2006/relationships/slide" Target="slides/slide3.xml"/><Relationship Id="rId16" Type="http://schemas.openxmlformats.org/officeDocument/2006/relationships/slide" Target="slides/slide30.xml"/><Relationship Id="rId20" Type="http://schemas.openxmlformats.org/officeDocument/2006/relationships/slide" Target="slides/slide37.xml"/><Relationship Id="rId29" Type="http://schemas.openxmlformats.org/officeDocument/2006/relationships/slide" Target="slides/slide57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25.xml"/><Relationship Id="rId24" Type="http://schemas.openxmlformats.org/officeDocument/2006/relationships/slide" Target="slides/slide44.xml"/><Relationship Id="rId32" Type="http://schemas.openxmlformats.org/officeDocument/2006/relationships/slide" Target="slides/slide67.xml"/><Relationship Id="rId5" Type="http://schemas.openxmlformats.org/officeDocument/2006/relationships/slide" Target="slides/slide6.xml"/><Relationship Id="rId15" Type="http://schemas.openxmlformats.org/officeDocument/2006/relationships/slide" Target="slides/slide29.xml"/><Relationship Id="rId23" Type="http://schemas.openxmlformats.org/officeDocument/2006/relationships/slide" Target="slides/slide43.xml"/><Relationship Id="rId28" Type="http://schemas.openxmlformats.org/officeDocument/2006/relationships/slide" Target="slides/slide56.xml"/><Relationship Id="rId10" Type="http://schemas.openxmlformats.org/officeDocument/2006/relationships/slide" Target="slides/slide19.xml"/><Relationship Id="rId19" Type="http://schemas.openxmlformats.org/officeDocument/2006/relationships/slide" Target="slides/slide36.xml"/><Relationship Id="rId31" Type="http://schemas.openxmlformats.org/officeDocument/2006/relationships/slide" Target="slides/slide66.xml"/><Relationship Id="rId4" Type="http://schemas.openxmlformats.org/officeDocument/2006/relationships/slide" Target="slides/slide5.xml"/><Relationship Id="rId9" Type="http://schemas.openxmlformats.org/officeDocument/2006/relationships/slide" Target="slides/slide18.xml"/><Relationship Id="rId14" Type="http://schemas.openxmlformats.org/officeDocument/2006/relationships/slide" Target="slides/slide28.xml"/><Relationship Id="rId22" Type="http://schemas.openxmlformats.org/officeDocument/2006/relationships/slide" Target="slides/slide42.xml"/><Relationship Id="rId27" Type="http://schemas.openxmlformats.org/officeDocument/2006/relationships/slide" Target="slides/slide53.xml"/><Relationship Id="rId30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21-Nov-11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3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21-Nov-11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530D42-14E7-4D51-A28E-19F625F23506}" type="slidenum">
              <a:rPr lang="en-US" smtClean="0"/>
              <a:pPr/>
              <a:t>4</a:t>
            </a:fld>
            <a:r>
              <a:rPr lang="en-US" dirty="0" smtClean="0"/>
              <a:t>##</a:t>
            </a: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14</a:t>
            </a:fld>
            <a:r>
              <a:rPr lang="en-US" dirty="0" smtClean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15</a:t>
            </a:fld>
            <a:r>
              <a:rPr lang="en-US" dirty="0" smtClean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16</a:t>
            </a:fld>
            <a:r>
              <a:rPr lang="en-US" dirty="0" smtClean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5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5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6B654F-C467-4F84-B7A4-D6772683030F}" type="slidenum">
              <a:rPr lang="en-US" smtClean="0"/>
              <a:pPr/>
              <a:t>17</a:t>
            </a:fld>
            <a:r>
              <a:rPr lang="en-US" dirty="0" smtClean="0"/>
              <a:t>##</a:t>
            </a:r>
          </a:p>
        </p:txBody>
      </p:sp>
      <p:sp>
        <p:nvSpPr>
          <p:cNvPr id="95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19</a:t>
            </a:fld>
            <a:r>
              <a:rPr lang="en-US" dirty="0" smtClean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7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9BCF4F-7FE8-423A-9BC3-82355BB8B1D0}" type="slidenum">
              <a:rPr lang="en-US" smtClean="0"/>
              <a:pPr/>
              <a:t>22</a:t>
            </a:fld>
            <a:r>
              <a:rPr lang="en-US" dirty="0" smtClean="0"/>
              <a:t>##</a:t>
            </a:r>
          </a:p>
        </p:txBody>
      </p:sp>
      <p:sp>
        <p:nvSpPr>
          <p:cNvPr id="97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1CAAF-E185-4F7E-9F42-14342821F948}" type="slidenum">
              <a:rPr lang="en-US" smtClean="0"/>
              <a:pPr/>
              <a:t>23</a:t>
            </a:fld>
            <a:r>
              <a:rPr lang="en-US" dirty="0" smtClean="0"/>
              <a:t>##</a:t>
            </a:r>
          </a:p>
        </p:txBody>
      </p:sp>
      <p:sp>
        <p:nvSpPr>
          <p:cNvPr id="98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7E838-D0BC-4038-90B1-607AF9247E9C}" type="slidenum">
              <a:rPr lang="en-US" smtClean="0"/>
              <a:pPr/>
              <a:t>25</a:t>
            </a:fld>
            <a:r>
              <a:rPr lang="en-US" dirty="0" smtClean="0"/>
              <a:t>##</a:t>
            </a:r>
          </a:p>
        </p:txBody>
      </p:sp>
      <p:sp>
        <p:nvSpPr>
          <p:cNvPr id="99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D163C-126C-4DC9-BA28-58DE8408799E}" type="slidenum">
              <a:rPr lang="en-US" smtClean="0"/>
              <a:pPr/>
              <a:t>28</a:t>
            </a:fld>
            <a:r>
              <a:rPr lang="en-US" dirty="0" smtClean="0"/>
              <a:t>##</a:t>
            </a:r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51349-9DF7-4E6A-8600-A2F1DA387C55}" type="slidenum">
              <a:rPr lang="en-US" smtClean="0"/>
              <a:pPr/>
              <a:t>29</a:t>
            </a:fld>
            <a:r>
              <a:rPr lang="en-US" dirty="0" smtClean="0"/>
              <a:t>##</a:t>
            </a:r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EA362-CBCC-4B7C-9718-17CBFAD9F0C9}" type="slidenum">
              <a:rPr lang="en-US" smtClean="0"/>
              <a:pPr/>
              <a:t>5</a:t>
            </a:fld>
            <a:r>
              <a:rPr lang="en-US" dirty="0" smtClean="0"/>
              <a:t>##</a:t>
            </a: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12365-36BE-4559-BAB2-C909EACB2139}" type="slidenum">
              <a:rPr lang="en-US" smtClean="0"/>
              <a:pPr/>
              <a:t>30</a:t>
            </a:fld>
            <a:r>
              <a:rPr lang="en-US" dirty="0" smtClean="0"/>
              <a:t>##</a:t>
            </a:r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43D7E-AF9C-4BE7-A6A8-4D1B56F39BE2}" type="slidenum">
              <a:rPr lang="en-US" smtClean="0"/>
              <a:pPr/>
              <a:t>31</a:t>
            </a:fld>
            <a:r>
              <a:rPr lang="en-US" dirty="0" smtClean="0"/>
              <a:t>##</a:t>
            </a: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A040C-F1E7-4232-B0C2-E5B57F35DAB1}" type="slidenum">
              <a:rPr lang="en-US" smtClean="0"/>
              <a:pPr/>
              <a:t>33</a:t>
            </a:fld>
            <a:r>
              <a:rPr lang="en-US" dirty="0" smtClean="0"/>
              <a:t>##</a:t>
            </a: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4043C2-4D47-4DC4-9382-A0E92EC9EE87}" type="slidenum">
              <a:rPr lang="en-US" smtClean="0"/>
              <a:pPr/>
              <a:t>34</a:t>
            </a:fld>
            <a:r>
              <a:rPr lang="en-US" dirty="0" smtClean="0"/>
              <a:t>##</a:t>
            </a: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7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7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5356CA-2943-4631-8106-A20399A38BD0}" type="slidenum">
              <a:rPr lang="en-US" smtClean="0"/>
              <a:pPr/>
              <a:t>35</a:t>
            </a:fld>
            <a:r>
              <a:rPr lang="en-US" dirty="0" smtClean="0"/>
              <a:t>##</a:t>
            </a:r>
          </a:p>
        </p:txBody>
      </p:sp>
      <p:sp>
        <p:nvSpPr>
          <p:cNvPr id="1075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F3CAC-14D5-443C-B9F5-5AEC40A8DA58}" type="slidenum">
              <a:rPr lang="en-US" smtClean="0"/>
              <a:pPr/>
              <a:t>36</a:t>
            </a:fld>
            <a:r>
              <a:rPr lang="en-US" dirty="0" smtClean="0"/>
              <a:t>##</a:t>
            </a:r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E1EECB-A9CB-4FE9-AE24-0AACBF6066D2}" type="slidenum">
              <a:rPr lang="en-US" smtClean="0"/>
              <a:pPr/>
              <a:t>37</a:t>
            </a:fld>
            <a:r>
              <a:rPr lang="en-US" dirty="0" smtClean="0"/>
              <a:t>##</a:t>
            </a:r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38</a:t>
            </a:fld>
            <a:r>
              <a:rPr lang="en-US" dirty="0" smtClean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E8703-CD18-4B62-94F4-265BA37E503B}" type="slidenum">
              <a:rPr lang="en-US" smtClean="0"/>
              <a:pPr/>
              <a:t>39</a:t>
            </a:fld>
            <a:r>
              <a:rPr lang="en-US" dirty="0" smtClean="0"/>
              <a:t>##</a:t>
            </a: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E8703-CD18-4B62-94F4-265BA37E503B}" type="slidenum">
              <a:rPr lang="en-US" smtClean="0"/>
              <a:pPr/>
              <a:t>40</a:t>
            </a:fld>
            <a:r>
              <a:rPr lang="en-US" dirty="0" smtClean="0"/>
              <a:t>##</a:t>
            </a: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6033D-A158-4643-B0CB-9A46D0DC77BD}" type="slidenum">
              <a:rPr lang="en-US" smtClean="0"/>
              <a:pPr/>
              <a:t>6</a:t>
            </a:fld>
            <a:r>
              <a:rPr lang="en-US" dirty="0" smtClean="0"/>
              <a:t>##</a:t>
            </a: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AF6821-0BC1-4F1F-BBDF-394B26D72BCC}" type="slidenum">
              <a:rPr lang="en-US" smtClean="0"/>
              <a:pPr/>
              <a:t>41</a:t>
            </a:fld>
            <a:r>
              <a:rPr lang="en-US" dirty="0" smtClean="0"/>
              <a:t>##</a:t>
            </a:r>
          </a:p>
        </p:txBody>
      </p:sp>
      <p:sp>
        <p:nvSpPr>
          <p:cNvPr id="115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9AA7D0-3F1B-43FA-8D31-EDC895D9AB06}" type="slidenum">
              <a:rPr lang="en-US" smtClean="0"/>
              <a:pPr/>
              <a:t>42</a:t>
            </a:fld>
            <a:r>
              <a:rPr lang="en-US" dirty="0" smtClean="0"/>
              <a:t>##</a:t>
            </a: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BB2E8C-884E-4A72-BE6E-4CFA2D6E772A}" type="slidenum">
              <a:rPr lang="en-US" smtClean="0"/>
              <a:pPr/>
              <a:t>43</a:t>
            </a:fld>
            <a:r>
              <a:rPr lang="en-US" dirty="0" smtClean="0"/>
              <a:t>##</a:t>
            </a: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87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87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24F6-72CD-4E17-B8CA-D587F41B34DB}" type="slidenum">
              <a:rPr lang="en-US" smtClean="0"/>
              <a:pPr/>
              <a:t>44</a:t>
            </a:fld>
            <a:r>
              <a:rPr lang="en-US" dirty="0" smtClean="0"/>
              <a:t>##</a:t>
            </a:r>
          </a:p>
        </p:txBody>
      </p:sp>
      <p:sp>
        <p:nvSpPr>
          <p:cNvPr id="1187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98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7D08F9-3817-4B39-B7BE-F6DB9F0DB916}" type="slidenum">
              <a:rPr lang="en-US" smtClean="0"/>
              <a:pPr/>
              <a:t>48</a:t>
            </a:fld>
            <a:r>
              <a:rPr lang="en-US" dirty="0" smtClean="0"/>
              <a:t>##</a:t>
            </a:r>
          </a:p>
        </p:txBody>
      </p:sp>
      <p:sp>
        <p:nvSpPr>
          <p:cNvPr id="1198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08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08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4D941F-0A3D-45EB-B489-45D4FB50CF50}" type="slidenum">
              <a:rPr lang="en-US" smtClean="0"/>
              <a:pPr/>
              <a:t>51</a:t>
            </a:fld>
            <a:r>
              <a:rPr lang="en-US" dirty="0" smtClean="0"/>
              <a:t>##</a:t>
            </a:r>
          </a:p>
        </p:txBody>
      </p:sp>
      <p:sp>
        <p:nvSpPr>
          <p:cNvPr id="1208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5AA08-3298-4D11-8DDA-824E3914C5C1}" type="slidenum">
              <a:rPr lang="en-US" smtClean="0"/>
              <a:pPr/>
              <a:t>52</a:t>
            </a:fld>
            <a:r>
              <a:rPr lang="en-US" dirty="0" smtClean="0"/>
              <a:t>##</a:t>
            </a: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82C32-6661-4CC0-8394-6FE49FB198E7}" type="slidenum">
              <a:rPr lang="en-US" smtClean="0"/>
              <a:pPr/>
              <a:t>53</a:t>
            </a:fld>
            <a:r>
              <a:rPr lang="en-US" dirty="0" smtClean="0"/>
              <a:t>##</a:t>
            </a: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3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3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669C45-82AD-4CE0-81EB-EEB95727F05C}" type="slidenum">
              <a:rPr lang="en-US" smtClean="0"/>
              <a:pPr/>
              <a:t>55</a:t>
            </a:fld>
            <a:r>
              <a:rPr lang="en-US" dirty="0" smtClean="0"/>
              <a:t>##</a:t>
            </a:r>
          </a:p>
        </p:txBody>
      </p:sp>
      <p:sp>
        <p:nvSpPr>
          <p:cNvPr id="1239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56</a:t>
            </a:fld>
            <a:r>
              <a:rPr lang="en-US" dirty="0" smtClean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8</a:t>
            </a:fld>
            <a:r>
              <a:rPr lang="en-US" dirty="0" smtClean="0"/>
              <a:t>##</a:t>
            </a: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57</a:t>
            </a:fld>
            <a:r>
              <a:rPr lang="en-US" dirty="0" smtClean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28D25-6DAE-42CB-9ED5-E73D00CB54FF}" type="slidenum">
              <a:rPr lang="en-US" smtClean="0"/>
              <a:pPr/>
              <a:t>60</a:t>
            </a:fld>
            <a:r>
              <a:rPr lang="en-US" dirty="0" smtClean="0"/>
              <a:t>##</a:t>
            </a: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1CE0C-B7E7-467F-96C9-97CCE9D6E43B}" type="slidenum">
              <a:rPr lang="en-US" smtClean="0"/>
              <a:pPr/>
              <a:t>61</a:t>
            </a:fld>
            <a:r>
              <a:rPr lang="en-US" dirty="0" smtClean="0"/>
              <a:t>##</a:t>
            </a: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90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20448-636F-47CF-B644-F50412099C3B}" type="slidenum">
              <a:rPr lang="en-US" smtClean="0"/>
              <a:pPr/>
              <a:t>64</a:t>
            </a:fld>
            <a:r>
              <a:rPr lang="en-US" dirty="0" smtClean="0"/>
              <a:t>##</a:t>
            </a:r>
          </a:p>
        </p:txBody>
      </p:sp>
      <p:sp>
        <p:nvSpPr>
          <p:cNvPr id="129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  <a:pPr/>
              <a:t>65</a:t>
            </a:fld>
            <a:r>
              <a:rPr lang="en-US" dirty="0" smtClean="0"/>
              <a:t>##</a:t>
            </a: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67</a:t>
            </a:fld>
            <a:r>
              <a:rPr lang="en-US" dirty="0" smtClean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698B4-99AE-40A0-971E-0F083F5CCAB3}" type="slidenum">
              <a:rPr lang="en-US" smtClean="0"/>
              <a:pPr/>
              <a:t>68</a:t>
            </a:fld>
            <a:r>
              <a:rPr lang="en-US" dirty="0" smtClean="0"/>
              <a:t>##</a:t>
            </a: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69</a:t>
            </a:fld>
            <a:r>
              <a:rPr lang="en-US" dirty="0" smtClean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5C42F-AF06-4EB7-AED8-336ED4E070AB}" type="slidenum">
              <a:rPr lang="en-US" smtClean="0"/>
              <a:pPr/>
              <a:t>70</a:t>
            </a:fld>
            <a:r>
              <a:rPr lang="en-US" dirty="0" smtClean="0"/>
              <a:t>##</a:t>
            </a: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9</a:t>
            </a:fld>
            <a:r>
              <a:rPr lang="en-US" dirty="0" smtClean="0"/>
              <a:t>##</a:t>
            </a: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9888D-0E8B-4B3D-B6EC-ABDF79EACAD2}" type="slidenum">
              <a:rPr lang="en-US" smtClean="0"/>
              <a:pPr/>
              <a:t>10</a:t>
            </a:fld>
            <a:r>
              <a:rPr lang="en-US" dirty="0" smtClean="0"/>
              <a:t>##</a:t>
            </a: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E8D3F-F49B-4293-B265-1CCF079F5190}" type="slidenum">
              <a:rPr lang="en-US" smtClean="0"/>
              <a:pPr/>
              <a:t>11</a:t>
            </a:fld>
            <a:r>
              <a:rPr lang="en-US" dirty="0" smtClean="0"/>
              <a:t>##</a:t>
            </a: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12</a:t>
            </a:fld>
            <a:r>
              <a:rPr lang="en-US" dirty="0" smtClean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13</a:t>
            </a:fld>
            <a:r>
              <a:rPr lang="en-US" dirty="0" smtClean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23850" y="1268413"/>
            <a:ext cx="849630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3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3" cstate="screen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01" r:id="rId9"/>
    <p:sldLayoutId id="2147483703" r:id="rId10"/>
    <p:sldLayoutId id="214748370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gif"/><Relationship Id="rId5" Type="http://schemas.openxmlformats.org/officeDocument/2006/relationships/image" Target="../media/image18.gif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QA/2002/04/valid-dtd-lis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microsoft.com/office/2007/relationships/hdphoto" Target="../media/hdphoto2.wd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jpeg"/><Relationship Id="rId4" Type="http://schemas.openxmlformats.org/officeDocument/2006/relationships/image" Target="../media/image41.gi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gif"/><Relationship Id="rId5" Type="http://schemas.openxmlformats.org/officeDocument/2006/relationships/image" Target="../media/image48.jpeg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jpeg"/><Relationship Id="rId4" Type="http://schemas.openxmlformats.org/officeDocument/2006/relationships/image" Target="../media/image62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gi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2.gif"/><Relationship Id="rId4" Type="http://schemas.openxmlformats.org/officeDocument/2006/relationships/image" Target="../media/image71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800" y="2207048"/>
            <a:ext cx="4191000" cy="993352"/>
          </a:xfrm>
        </p:spPr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240880"/>
            <a:ext cx="5943600" cy="569120"/>
          </a:xfrm>
        </p:spPr>
        <p:txBody>
          <a:bodyPr/>
          <a:lstStyle/>
          <a:p>
            <a:r>
              <a:rPr lang="en-US" dirty="0" smtClean="0"/>
              <a:t>HTML, Text, Images, Tables, Forms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smtClean="0"/>
              <a:t>Svetlin </a:t>
            </a:r>
            <a:r>
              <a:rPr lang="en-US" dirty="0"/>
              <a:t>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95801"/>
            <a:ext cx="4114800" cy="1910443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124932" name="Picture 4" descr="http://www.optimiced.com/wp-uploads/2009/07/html-icons-veerl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6" y="1295400"/>
            <a:ext cx="2422524" cy="2422524"/>
          </a:xfrm>
          <a:prstGeom prst="roundRect">
            <a:avLst>
              <a:gd name="adj" fmla="val 331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124934" name="Picture 6" descr="http://www.russellheimlich.com/blog/wp-content/uploads/2007/11/html-source-code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7086">
            <a:off x="5772896" y="387891"/>
            <a:ext cx="3098386" cy="1660126"/>
          </a:xfrm>
          <a:prstGeom prst="roundRect">
            <a:avLst>
              <a:gd name="adj" fmla="val 32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12" name="Picture 2" descr="http://www.iconarchive.com/icons/mayosoft/aero-vista/128/Oficina-HTML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63201">
            <a:off x="3269472" y="479855"/>
            <a:ext cx="1758366" cy="1758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52996" name="Rectangle 4"/>
          <p:cNvSpPr>
            <a:spLocks noChangeArrowheads="1"/>
          </p:cNvSpPr>
          <p:nvPr/>
        </p:nvSpPr>
        <p:spPr bwMode="auto">
          <a:xfrm>
            <a:off x="541338" y="1628775"/>
            <a:ext cx="7991475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45" name="Picture 8" descr="My-First-HTML-Page-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4221163"/>
            <a:ext cx="5556250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1020554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test.html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ChangeArrowheads="1"/>
          </p:cNvSpPr>
          <p:nvPr/>
        </p:nvSpPr>
        <p:spPr bwMode="auto">
          <a:xfrm>
            <a:off x="539750" y="1676400"/>
            <a:ext cx="8207375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Tags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133600" y="1905000"/>
            <a:ext cx="2209799" cy="527804"/>
          </a:xfrm>
          <a:prstGeom prst="wedgeRoundRectCallout">
            <a:avLst>
              <a:gd name="adj1" fmla="val -51525"/>
              <a:gd name="adj2" fmla="val 1398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72200" y="3663196"/>
            <a:ext cx="2057400" cy="527804"/>
          </a:xfrm>
          <a:prstGeom prst="wedgeRoundRectCallout">
            <a:avLst>
              <a:gd name="adj1" fmla="val -45850"/>
              <a:gd name="adj2" fmla="val -1114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562600"/>
            <a:ext cx="822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HTML element consists of an opening tag, a closing tag and the content inside.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703082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2514600"/>
            <a:ext cx="7354345" cy="1259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Header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733800" y="1524000"/>
            <a:ext cx="2362200" cy="527804"/>
          </a:xfrm>
          <a:prstGeom prst="wedgeRoundRectCallout">
            <a:avLst>
              <a:gd name="adj1" fmla="val -51100"/>
              <a:gd name="adj2" fmla="val 1483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628775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3657600"/>
            <a:ext cx="7354346" cy="12652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Body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14800" y="5257800"/>
            <a:ext cx="2209800" cy="527804"/>
          </a:xfrm>
          <a:prstGeom prst="wedgeRoundRectCallout">
            <a:avLst>
              <a:gd name="adj1" fmla="val -41697"/>
              <a:gd name="adj2" fmla="val -146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Some Simple Tags</a:t>
            </a:r>
            <a:endParaRPr lang="en-US" dirty="0" smtClean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 smtClean="0"/>
              <a:t>Hyperlink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Image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ZA" dirty="0" smtClean="0"/>
              <a:t>Text formatting tags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611188" y="1752600"/>
            <a:ext cx="799147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www.telerik.com/"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title="Telerik"&gt;Link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Web site&lt;/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612775" y="3581400"/>
            <a:ext cx="799147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612775" y="5013472"/>
            <a:ext cx="7991475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Some Simple Tags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 Tags Demo&lt;/title&gt;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"Telerik site"&gt;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a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link.&lt;/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src="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&lt;strong&gt;Bold&lt;/strong&gt; and &lt;em&gt;italic&lt;/em&gt; text.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Some Simple Tags – 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1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 Tags Demo&lt;/title&gt;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href="http://www.telerik.com/"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"Telerik site"&gt;This is a link.&lt;/a&gt;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&lt;strong&gt;Bold&lt;/strong&gt; and &lt;em&gt;italic&lt;/em&gt; text.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19400"/>
            <a:ext cx="39624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2004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Some HTML Tags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926680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00356" name="Picture 4" descr="http://www.walyou.com/img/hyperlink-pixel-art-needlepoint-canvas-yarn-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370" y="704850"/>
            <a:ext cx="2819400" cy="2114550"/>
          </a:xfrm>
          <a:prstGeom prst="roundRect">
            <a:avLst>
              <a:gd name="adj" fmla="val 503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100358" name="Picture 6" descr="http://www.artistsvalley.com/images/icons/Network%20Security%20Icons%20Var/Hyperlink%20Security%20Risk/256x256/Hyperlink%20Security%20Ris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8142">
            <a:off x="5847425" y="4378021"/>
            <a:ext cx="2430884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0354" name="Picture 2" descr="http://library.thinkquest.org/15074/media/html2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5394"/>
            <a:ext cx="3810000" cy="1747806"/>
          </a:xfrm>
          <a:prstGeom prst="roundRect">
            <a:avLst>
              <a:gd name="adj" fmla="val 452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2" name="Picture 4" descr="http://getfirebug.com/perch/resources/html1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" t="16374" r="39442" b="4093"/>
          <a:stretch>
            <a:fillRect/>
          </a:stretch>
        </p:blipFill>
        <p:spPr bwMode="auto">
          <a:xfrm rot="718704">
            <a:off x="694370" y="4383905"/>
            <a:ext cx="2788536" cy="1861485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Right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Tags Attributes</a:t>
            </a:r>
            <a:endParaRPr lang="bg-BG" smtClean="0"/>
          </a:p>
        </p:txBody>
      </p:sp>
      <p:sp>
        <p:nvSpPr>
          <p:cNvPr id="1064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Tags can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Attributes specify properties and behavior</a:t>
            </a: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Example:</a:t>
            </a: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endParaRPr lang="en-US" dirty="0" smtClean="0"/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Few attributes can apply to every element:</a:t>
            </a:r>
          </a:p>
          <a:p>
            <a:pPr lvl="2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</a:p>
          <a:p>
            <a:pPr lvl="2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/>
              <a:t> is unique in the document</a:t>
            </a:r>
          </a:p>
          <a:p>
            <a:pPr lvl="2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Content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 attribute is displayed as hint when the element is hovered with the mouse</a:t>
            </a:r>
          </a:p>
          <a:p>
            <a:pPr lvl="2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 smtClean="0"/>
              <a:t>Some elements have obligatory attributes</a:t>
            </a:r>
            <a:endParaRPr lang="bg-BG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064964" name="Rectangle 4"/>
          <p:cNvSpPr>
            <a:spLocks noChangeArrowheads="1"/>
          </p:cNvSpPr>
          <p:nvPr/>
        </p:nvSpPr>
        <p:spPr bwMode="auto">
          <a:xfrm>
            <a:off x="981076" y="2819400"/>
            <a:ext cx="7096124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962400" y="2133600"/>
            <a:ext cx="4800600" cy="527804"/>
          </a:xfrm>
          <a:prstGeom prst="wedgeRoundRectCallout">
            <a:avLst>
              <a:gd name="adj1" fmla="val -38490"/>
              <a:gd name="adj2" fmla="val 929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Attribute 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with value "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 smtClean="0"/>
              <a:t>Headings and Paragraphs</a:t>
            </a:r>
            <a:endParaRPr lang="en-US" sz="3800" dirty="0" smtClean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7613"/>
            <a:ext cx="8496300" cy="532923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Heading Tags (h1 – h6)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 smtClean="0"/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3600"/>
              </a:spcBef>
              <a:defRPr/>
            </a:pPr>
            <a:r>
              <a:rPr lang="en-ZA" dirty="0" smtClean="0"/>
              <a:t>Sections: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ZA" dirty="0" smtClean="0"/>
              <a:t> and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9672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847671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5674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div&lt;/div&gt;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dirty="0" smtClean="0"/>
              <a:t>Introduction to HTML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 smtClean="0"/>
              <a:t>How the Web Works?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 smtClean="0"/>
              <a:t>What is a Web Page?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 smtClean="0"/>
              <a:t>My First HTML Page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 smtClean="0"/>
              <a:t>Basic Tags: Hyperlinks, Images, Formatting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 smtClean="0"/>
              <a:t>Headings and Paragraphs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dirty="0"/>
              <a:t>HTML in Details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&lt;!DOCTYPE&gt;</a:t>
            </a:r>
            <a:r>
              <a:rPr lang="en-US" dirty="0"/>
              <a:t> Declaration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Section: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Meta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Script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Headings and Paragraphs – Example </a:t>
            </a:r>
            <a:endParaRPr lang="bg-BG" sz="3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30468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paragraphs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and paragraphs&lt;/title&gt;&lt;/head&gt;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style="background:skyblue"&gt;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Headings and Paragraphs – Example (2)</a:t>
            </a:r>
            <a:endParaRPr lang="bg-BG" sz="38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9147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90" name="Picture 6" descr="http://blog.nitropdf.com/wp-content/uploads/2009/02/paragraph-tex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710">
            <a:off x="518413" y="1042724"/>
            <a:ext cx="5105303" cy="2064261"/>
          </a:xfrm>
          <a:prstGeom prst="roundRect">
            <a:avLst>
              <a:gd name="adj" fmla="val 56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ContrastingRightFacing"/>
            <a:lightRig rig="threePt" dir="t"/>
          </a:scene3d>
        </p:spPr>
      </p:pic>
      <p:sp>
        <p:nvSpPr>
          <p:cNvPr id="97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2156" y="4876801"/>
            <a:ext cx="7579688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Headings and Paragraphs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82156" y="5603080"/>
            <a:ext cx="7579688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93186" name="Picture 2" descr="http://coe.jmu.edu/LearningToolbox/images/conair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1686">
            <a:off x="5057220" y="668552"/>
            <a:ext cx="2533650" cy="3295651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  <p:pic>
        <p:nvPicPr>
          <p:cNvPr id="93188" name="Picture 4" descr="http://multimedia.journalism.berkeley.edu/media/upload/tutorials/html/headings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600" y="2378841"/>
            <a:ext cx="3124200" cy="2116959"/>
          </a:xfrm>
          <a:prstGeom prst="roundRect">
            <a:avLst>
              <a:gd name="adj" fmla="val 5056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Introduction to HTML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dirty="0" smtClean="0"/>
              <a:t>HTML </a:t>
            </a:r>
            <a:r>
              <a:rPr smtClean="0"/>
              <a:t>Document Structure </a:t>
            </a:r>
            <a:r>
              <a:rPr dirty="0" smtClean="0"/>
              <a:t>in Depth</a:t>
            </a:r>
            <a:endParaRPr lang="bg-BG" dirty="0"/>
          </a:p>
        </p:txBody>
      </p:sp>
      <p:pic>
        <p:nvPicPr>
          <p:cNvPr id="25602" name="Picture 2" descr="http://www.askdavetaylor.com/0-blog-pics/html-file-in-firef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0919">
            <a:off x="4309266" y="1446521"/>
            <a:ext cx="4448175" cy="2367060"/>
          </a:xfrm>
          <a:prstGeom prst="roundRect">
            <a:avLst>
              <a:gd name="adj" fmla="val 52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90114" name="Picture 2" descr="http://andykdocs.de/andykdocs/document/Simple-JavaScript-tab-view/Screenshots-Simple-JavaScript-TabView-HTML-Code-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9162">
            <a:off x="903423" y="1335768"/>
            <a:ext cx="4272718" cy="2553154"/>
          </a:xfrm>
          <a:prstGeom prst="roundRect">
            <a:avLst>
              <a:gd name="adj" fmla="val 403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important to have the correct vision and attitude towards HTML</a:t>
            </a:r>
          </a:p>
          <a:p>
            <a:pPr lvl="1"/>
            <a:r>
              <a:rPr lang="en-US" dirty="0" smtClean="0"/>
              <a:t>HTML is only about structure, not appearance</a:t>
            </a:r>
          </a:p>
          <a:p>
            <a:pPr lvl="1"/>
            <a:r>
              <a:rPr lang="en-US" dirty="0" smtClean="0"/>
              <a:t>Browsers tolerate invalid HTML code and parse errors – you should not.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noProof="1" smtClean="0"/>
              <a:t>&lt;</a:t>
            </a:r>
            <a:r>
              <a:rPr lang="en-US" dirty="0" smtClean="0"/>
              <a:t>!</a:t>
            </a:r>
            <a:r>
              <a:rPr lang="en-US" noProof="1" smtClean="0"/>
              <a:t>DOCTYPE&gt;</a:t>
            </a:r>
            <a:r>
              <a:rPr lang="en-US" dirty="0" smtClean="0"/>
              <a:t> Declaration</a:t>
            </a:r>
            <a:endParaRPr lang="en-US" noProof="1" smtClean="0"/>
          </a:p>
        </p:txBody>
      </p:sp>
      <p:sp>
        <p:nvSpPr>
          <p:cNvPr id="880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HTML documents must start with a document type definition (DTD)</a:t>
            </a:r>
          </a:p>
          <a:p>
            <a:pPr lvl="1">
              <a:defRPr/>
            </a:pPr>
            <a:r>
              <a:rPr lang="en-US" sz="2800" dirty="0" smtClean="0"/>
              <a:t>It tells web browsers what type is the served code</a:t>
            </a:r>
          </a:p>
          <a:p>
            <a:pPr lvl="1">
              <a:defRPr/>
            </a:pPr>
            <a:r>
              <a:rPr lang="en-US" sz="2800" dirty="0" smtClean="0"/>
              <a:t>Possible versions: HTML 4.01, XHTML 1.0 (Transitional or Strict), XHTML 1.1, HTML 5</a:t>
            </a:r>
          </a:p>
          <a:p>
            <a:pPr>
              <a:defRPr/>
            </a:pPr>
            <a:r>
              <a:rPr lang="en-US" sz="3000" dirty="0" smtClean="0"/>
              <a:t>Example:</a:t>
            </a: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See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  <a:hlinkClick r:id="rId3"/>
              </a:rPr>
              <a:t>http://w3.org/QA/2002/04/valid-dtd-list.html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800" dirty="0" smtClean="0"/>
              <a:t>for a list of possible </a:t>
            </a:r>
            <a:r>
              <a:rPr lang="en-US" sz="2800" noProof="1" smtClean="0"/>
              <a:t>doctypes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80644" name="Rectangle 4"/>
          <p:cNvSpPr>
            <a:spLocks noChangeArrowheads="1"/>
          </p:cNvSpPr>
          <p:nvPr/>
        </p:nvSpPr>
        <p:spPr bwMode="auto">
          <a:xfrm>
            <a:off x="538164" y="4419600"/>
            <a:ext cx="799623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"http://www.w3.org/TR/xhtml1/DTD/xhtml1-transitional.dtd"&gt;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vs. XHTML</a:t>
            </a:r>
            <a:endParaRPr lang="bg-BG" dirty="0" smtClean="0"/>
          </a:p>
        </p:txBody>
      </p:sp>
      <p:sp>
        <p:nvSpPr>
          <p:cNvPr id="1053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XHTML is more strict than HTML</a:t>
            </a:r>
          </a:p>
          <a:p>
            <a:pPr lvl="1">
              <a:defRPr/>
            </a:pPr>
            <a:r>
              <a:rPr lang="en-US" dirty="0" smtClean="0"/>
              <a:t>Tags and attribute names must be in lowercase</a:t>
            </a:r>
          </a:p>
          <a:p>
            <a:pPr lvl="1">
              <a:defRPr/>
            </a:pPr>
            <a:r>
              <a:rPr lang="en-US" dirty="0" smtClean="0"/>
              <a:t>All tags must be closed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) while HTML allows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 smtClean="0"/>
              <a:t> and implies missing closing tags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(&lt;p&gt;par1 &lt;p&gt;par2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XHTML allows only one root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dirty="0" smtClean="0"/>
              <a:t> element (HTML allows more than one)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86018" name="Picture 2" descr="http://www.validicons.com/OSI_pngs/osi_xhtml_wt_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261">
            <a:off x="7017657" y="885481"/>
            <a:ext cx="1494263" cy="74713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XHTML vs. HTML (2)</a:t>
            </a:r>
            <a:endParaRPr lang="bg-BG" dirty="0" smtClean="0"/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Many element attributes are deprecated in XHTML, most are moved to CSS </a:t>
            </a:r>
          </a:p>
          <a:p>
            <a:pPr>
              <a:defRPr/>
            </a:pPr>
            <a:r>
              <a:rPr lang="en-US" dirty="0" smtClean="0"/>
              <a:t>Attribute minimization is forbidden, e.g.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Note: Web browsers load XHTML faster than HTML and valid code faster than invalid!</a:t>
            </a:r>
            <a:endParaRPr lang="bg-BG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4364" y="3048000"/>
            <a:ext cx="7843836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checked&gt;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071068"/>
            <a:ext cx="7843836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checked="checked"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4344698" y="3771900"/>
            <a:ext cx="381000" cy="1588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Section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lang="en-US" dirty="0" smtClean="0"/>
              <a:t>Contains information that doesn’t show directly on the viewable page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Starts after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declaration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Begins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and ends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Contains mandatory single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dirty="0" smtClean="0"/>
              <a:t> tag</a:t>
            </a:r>
          </a:p>
          <a:p>
            <a:pPr>
              <a:spcBef>
                <a:spcPts val="300"/>
              </a:spcBef>
              <a:defRPr/>
            </a:pPr>
            <a:r>
              <a:rPr lang="en-US" dirty="0" smtClean="0"/>
              <a:t>Can contain some other tags, e.g.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&lt;meta&gt;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&lt;!–- comments --&gt;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&lt;head&gt; Section: &lt;title&gt; tag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Title should be placed between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sz="3000" dirty="0" smtClean="0"/>
              <a:t> tags</a:t>
            </a:r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 smtClean="0"/>
              <a:t>Used to specify a title in the window </a:t>
            </a:r>
            <a:r>
              <a:rPr lang="en-US" sz="3000" dirty="0" err="1" smtClean="0"/>
              <a:t>titlebar</a:t>
            </a: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Search engines and people rely on titles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92152" y="2286000"/>
            <a:ext cx="7689848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&lt;title&gt;Telerik Academy – Winter Season 2009/2010 &lt;/title&gt;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2152" y="3248247"/>
            <a:ext cx="7689848" cy="1933353"/>
          </a:xfrm>
          <a:prstGeom prst="roundRect">
            <a:avLst>
              <a:gd name="adj" fmla="val 291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 (2)</a:t>
            </a:r>
            <a:endParaRPr lang="bg-BG" dirty="0" smtClean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12775" indent="-514350">
              <a:lnSpc>
                <a:spcPct val="100000"/>
              </a:lnSpc>
              <a:buFont typeface="+mj-lt"/>
              <a:buAutoNum type="arabicPeriod" startAt="2"/>
              <a:defRPr/>
            </a:pPr>
            <a:r>
              <a:rPr lang="en-US" dirty="0"/>
              <a:t>HTML in </a:t>
            </a:r>
            <a:r>
              <a:rPr lang="en-US" dirty="0" smtClean="0"/>
              <a:t>Details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/>
              <a:t>Section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Text Styling and Formatting Tags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Hyperlinks: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Hyperlinks and Sections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Images: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Lists: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HTML Special Characters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/>
              <a:t> </a:t>
            </a:r>
            <a:r>
              <a:rPr lang="en-US" dirty="0" smtClean="0"/>
              <a:t>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&lt;head&gt; Section: &lt;meta&gt;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Meta tags additionally describe the content contained within the page</a:t>
            </a:r>
            <a:endParaRPr lang="en-US" sz="2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888836" name="Rectangle 4"/>
          <p:cNvSpPr>
            <a:spLocks noChangeArrowheads="1"/>
          </p:cNvSpPr>
          <p:nvPr/>
        </p:nvSpPr>
        <p:spPr bwMode="auto">
          <a:xfrm>
            <a:off x="609600" y="2420938"/>
            <a:ext cx="79248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name="description" content="HTML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tutorial"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name="keywords" content="html, web design,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styles"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name="author" content="Chris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Brewer" /&gt; 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http-equiv="refresh" content="5; url=http://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&lt;head&gt; Section: &lt;script&gt;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element is used to embed scripts into an HTML document</a:t>
            </a:r>
          </a:p>
          <a:p>
            <a:pPr lvl="1">
              <a:defRPr/>
            </a:pPr>
            <a:r>
              <a:rPr lang="en-US" dirty="0" smtClean="0"/>
              <a:t>Script are executed in the client's Web browser</a:t>
            </a:r>
          </a:p>
          <a:p>
            <a:pPr lvl="1">
              <a:defRPr/>
            </a:pPr>
            <a:r>
              <a:rPr lang="en-US" dirty="0" smtClean="0"/>
              <a:t>Scripts can live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and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sections</a:t>
            </a:r>
          </a:p>
          <a:p>
            <a:pPr>
              <a:defRPr/>
            </a:pPr>
            <a:r>
              <a:rPr lang="en-US" dirty="0" smtClean="0"/>
              <a:t>Supported client-side scripting languages:</a:t>
            </a:r>
          </a:p>
          <a:p>
            <a:pPr lvl="1">
              <a:defRPr/>
            </a:pPr>
            <a:r>
              <a:rPr lang="en-US" dirty="0" smtClean="0"/>
              <a:t>JavaScript (it is not Java!)</a:t>
            </a:r>
          </a:p>
          <a:p>
            <a:pPr lvl="1">
              <a:defRPr/>
            </a:pPr>
            <a:r>
              <a:rPr lang="en-US" dirty="0" smtClean="0"/>
              <a:t>VBScript</a:t>
            </a:r>
          </a:p>
          <a:p>
            <a:pPr lvl="1">
              <a:defRPr/>
            </a:pPr>
            <a:r>
              <a:rPr lang="en-US" dirty="0" smtClean="0"/>
              <a:t>JScript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&lt;script&gt; Tag – Example</a:t>
            </a:r>
            <a:endParaRPr lang="bg-BG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611188" y="1143000"/>
            <a:ext cx="7850187" cy="52999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title&gt;JavaScript Example&lt;/title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type="text/javascript"&gt;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function sayHello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document.write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("&lt;p&gt;Hello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World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!&lt;\/p&gt;");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type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sayHello();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35844" name="Picture 5" descr="scripts-exam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81400"/>
            <a:ext cx="402365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724400" y="1066800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scripts-example.html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60669" y="4495800"/>
            <a:ext cx="6022662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Using Scripts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60669" y="5222079"/>
            <a:ext cx="6022662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72706" name="Picture 2" descr="http://www.pisfilm.com/images/Scripts_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8079">
            <a:off x="6649846" y="1219200"/>
            <a:ext cx="1907862" cy="2315271"/>
          </a:xfrm>
          <a:prstGeom prst="round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/>
            <a:lightRig rig="threePt" dir="t"/>
          </a:scene3d>
        </p:spPr>
      </p:pic>
      <p:pic>
        <p:nvPicPr>
          <p:cNvPr id="72708" name="Picture 4" descr="http://www.filemaker.com.au/products/filemaker-pro/images/icon_script_trigge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62" y="4495800"/>
            <a:ext cx="1748938" cy="1748938"/>
          </a:xfrm>
          <a:prstGeom prst="rect">
            <a:avLst/>
          </a:prstGeom>
          <a:noFill/>
          <a:effectLst/>
        </p:spPr>
      </p:pic>
      <p:pic>
        <p:nvPicPr>
          <p:cNvPr id="72710" name="Picture 6" descr="http://www.jonn8.com/images/AB2HTML_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8074">
            <a:off x="497802" y="1617493"/>
            <a:ext cx="1701446" cy="1701448"/>
          </a:xfrm>
          <a:prstGeom prst="rect">
            <a:avLst/>
          </a:prstGeom>
          <a:noFill/>
        </p:spPr>
      </p:pic>
      <p:pic>
        <p:nvPicPr>
          <p:cNvPr id="72712" name="Picture 8" descr="http://slashstarhash.com/tutedev/script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370" y="304800"/>
            <a:ext cx="3747738" cy="3486150"/>
          </a:xfrm>
          <a:prstGeom prst="roundRect">
            <a:avLst>
              <a:gd name="adj" fmla="val 270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Above"/>
            <a:lightRig rig="threePt" dir="t"/>
          </a:scene3d>
        </p:spPr>
      </p:pic>
      <p:pic>
        <p:nvPicPr>
          <p:cNvPr id="3076" name="Picture 4" descr="http://www.soydemac.com/wp-content/uploads/2009/07/applescript-icon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81800" y="440187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&lt;head&gt; Section: &lt;style&gt;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1"/>
            <a:ext cx="8496300" cy="550545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sz="3000" dirty="0" smtClean="0"/>
              <a:t> element embeds formatting information (CSS styles) into an HTML page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892933" name="Rectangle 5"/>
          <p:cNvSpPr>
            <a:spLocks noChangeArrowheads="1"/>
          </p:cNvSpPr>
          <p:nvPr/>
        </p:nvSpPr>
        <p:spPr bwMode="auto">
          <a:xfrm>
            <a:off x="609600" y="2286000"/>
            <a:ext cx="788193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&lt;style type="text/css"&gt;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12pt; line-height: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12pt;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p:first-letter { font-size: 200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text-transform: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uppercase;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&lt;/style&gt;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&lt;p&gt;Styles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demo.&lt;br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span&gt;Test uppercase&lt;/span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&lt;/p&gt;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37893" name="Picture 6" descr="style-exam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91000"/>
            <a:ext cx="3230526" cy="222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800600" y="2209800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style-example.html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962400"/>
            <a:ext cx="6858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Embedding CSS Styles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43000" y="4688679"/>
            <a:ext cx="68580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68612" name="Picture 4" descr="http://www.cyberdesignz.com/blog/wp-content/uploads/2009/12/CS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962" y="5105400"/>
            <a:ext cx="1988038" cy="1226740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68614" name="Picture 6" descr="http://thehardsix.com/wp-content/uploads/2007/11/css_iesuck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9"/>
          <a:stretch>
            <a:fillRect/>
          </a:stretch>
        </p:blipFill>
        <p:spPr bwMode="auto">
          <a:xfrm>
            <a:off x="5181600" y="850025"/>
            <a:ext cx="3048000" cy="2396240"/>
          </a:xfrm>
          <a:prstGeom prst="roundRect">
            <a:avLst>
              <a:gd name="adj" fmla="val 34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5959">
            <a:off x="997976" y="1307011"/>
            <a:ext cx="3914774" cy="1863848"/>
          </a:xfrm>
          <a:prstGeom prst="roundRect">
            <a:avLst>
              <a:gd name="adj" fmla="val 56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4098" name="Picture 2" descr="http://www.vandicamargo.com.br/paulo/nuvem/css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771">
            <a:off x="1008656" y="5014705"/>
            <a:ext cx="1307971" cy="130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Comments: &lt;!-- --&gt; Tag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Comments can exist anywhere between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&lt;html&gt;&lt;/html&gt;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tags</a:t>
            </a:r>
          </a:p>
          <a:p>
            <a:pPr>
              <a:defRPr/>
            </a:pPr>
            <a:r>
              <a:rPr lang="en-US" dirty="0" smtClean="0"/>
              <a:t>Comments start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&lt;!--</a:t>
            </a:r>
            <a:r>
              <a:rPr lang="en-US" dirty="0" smtClean="0"/>
              <a:t> and end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--&gt;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94980" name="Rectangle 4"/>
          <p:cNvSpPr>
            <a:spLocks noChangeArrowheads="1"/>
          </p:cNvSpPr>
          <p:nvPr/>
        </p:nvSpPr>
        <p:spPr bwMode="auto">
          <a:xfrm>
            <a:off x="688975" y="2928324"/>
            <a:ext cx="7769226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Logo (a JPG file) </a:t>
            </a: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logo.jpg"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=“Telerik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Hyperlink to 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web </a:t>
            </a: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://telerik.com/"&gt;Telerik&lt;/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Show the news table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class="newstable"&gt;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&lt;body&gt; Section: Introduction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94738" cy="54863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section describes the viewable portion of the page</a:t>
            </a:r>
          </a:p>
          <a:p>
            <a:pPr>
              <a:defRPr/>
            </a:pPr>
            <a:r>
              <a:rPr lang="en-US" dirty="0" smtClean="0"/>
              <a:t>Starts after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dirty="0" smtClean="0"/>
              <a:t> section</a:t>
            </a:r>
          </a:p>
          <a:p>
            <a:pPr>
              <a:defRPr/>
            </a:pPr>
            <a:r>
              <a:rPr lang="en-US" dirty="0" smtClean="0"/>
              <a:t>Begins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and ends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auto">
          <a:xfrm>
            <a:off x="688976" y="3733800"/>
            <a:ext cx="7769224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 page&lt;/title&gt;&lt;/head&gt;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&lt;!-- This is the Web page body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776" y="887412"/>
            <a:ext cx="8683624" cy="57419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Text formatting tags modify the text between the opening tag and the closing tag</a:t>
            </a:r>
          </a:p>
          <a:p>
            <a:pPr lvl="1">
              <a:defRPr/>
            </a:pPr>
            <a:r>
              <a:rPr lang="en-US" dirty="0" smtClean="0"/>
              <a:t>Ex.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 smtClean="0"/>
              <a:t> makes “Hello” bold</a:t>
            </a:r>
          </a:p>
        </p:txBody>
      </p:sp>
      <p:graphicFrame>
        <p:nvGraphicFramePr>
          <p:cNvPr id="909375" name="Group 63"/>
          <p:cNvGraphicFramePr>
            <a:graphicFrameLocks noGrp="1"/>
          </p:cNvGraphicFramePr>
          <p:nvPr>
            <p:ph sz="half" idx="2"/>
          </p:nvPr>
        </p:nvGraphicFramePr>
        <p:xfrm>
          <a:off x="762000" y="2667000"/>
          <a:ext cx="7543800" cy="3810000"/>
        </p:xfrm>
        <a:graphic>
          <a:graphicData uri="http://schemas.openxmlformats.org/drawingml/2006/table">
            <a:tbl>
              <a:tblPr/>
              <a:tblGrid>
                <a:gridCol w="3886200"/>
                <a:gridCol w="36576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&lt;b&gt;&lt;/b&gt;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bold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&lt;i&gt;&lt;/i&gt;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italicized</a:t>
                      </a:r>
                      <a:endParaRPr kumimoji="1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&lt;u&gt;&lt;/u&gt;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underlined</a:t>
                      </a:r>
                      <a:endParaRPr kumimoji="1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&lt;sup&gt;&lt;/sup&gt;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30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&lt;sub&gt;&lt;/sub&gt;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-25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000" b="0" i="0" u="none" strike="noStrike" cap="none" normalizeH="0" baseline="-2500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&lt;strong&gt;&lt;/strong&gt;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&lt;em&gt;&lt;/em&gt;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emphasized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&lt;pre&gt;&lt;/pre&gt;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&lt;blockquote&gt;&lt;/blockquote&gt;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Quoted text 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&lt;del&gt;&lt;/del&gt;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Deleted text – </a:t>
                      </a:r>
                      <a:r>
                        <a:rPr kumimoji="1" lang="en-US" sz="20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strike through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Formatting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531814" y="1221587"/>
            <a:ext cx="8078786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"-//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W3C//DTD XHTML 1.0 Transitional//EN"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title&gt;Page Title&lt;/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&lt;h1&gt;Notice&lt;/h1&gt;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&lt;em&gt;sample&lt;/em&gt; Web page.&lt;/p&gt;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&gt;&lt;pre&gt;Next paragraph: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preformatted.&lt;/pre&gt;&lt;/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&lt;h2&gt;More Info&lt;/h2&gt;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&lt;p&gt;Specifically, we’re using XHMTL 1.0 transitional.&lt;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Next line.&lt;/p&gt;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695041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text-formatting.html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the Web Works?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1371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WWW use classical client / server architecture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HTTP is text-based </a:t>
            </a:r>
            <a:r>
              <a:rPr lang="en-US" dirty="0"/>
              <a:t>request-response </a:t>
            </a:r>
            <a:r>
              <a:rPr lang="en-US" dirty="0" smtClean="0"/>
              <a:t>protocol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4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971800" y="3174562"/>
            <a:ext cx="3352800" cy="676629"/>
            <a:chOff x="1776" y="1680"/>
            <a:chExt cx="1728" cy="352"/>
          </a:xfrm>
          <a:solidFill>
            <a:schemeClr val="accent5">
              <a:lumMod val="60000"/>
              <a:lumOff val="40000"/>
              <a:alpha val="30000"/>
            </a:schemeClr>
          </a:solidFill>
        </p:grpSpPr>
        <p:sp>
          <p:nvSpPr>
            <p:cNvPr id="874525" name="AutoShape 29"/>
            <p:cNvSpPr>
              <a:spLocks noChangeArrowheads="1"/>
            </p:cNvSpPr>
            <p:nvPr/>
          </p:nvSpPr>
          <p:spPr bwMode="auto">
            <a:xfrm>
              <a:off x="1776" y="1680"/>
              <a:ext cx="1728" cy="35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pFill/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4526" name="Text Box 30"/>
            <p:cNvSpPr txBox="1">
              <a:spLocks noChangeArrowheads="1"/>
            </p:cNvSpPr>
            <p:nvPr/>
          </p:nvSpPr>
          <p:spPr bwMode="auto">
            <a:xfrm>
              <a:off x="2044" y="1751"/>
              <a:ext cx="1008" cy="2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Page request</a:t>
              </a:r>
            </a:p>
          </p:txBody>
        </p:sp>
      </p:grpSp>
      <p:sp>
        <p:nvSpPr>
          <p:cNvPr id="874527" name="Text Box 31"/>
          <p:cNvSpPr txBox="1">
            <a:spLocks noChangeArrowheads="1"/>
          </p:cNvSpPr>
          <p:nvPr/>
        </p:nvSpPr>
        <p:spPr bwMode="auto">
          <a:xfrm>
            <a:off x="304800" y="5279648"/>
            <a:ext cx="285115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</a:t>
            </a:r>
            <a:r>
              <a:rPr kumimoji="0"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 a 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</a:t>
            </a:r>
          </a:p>
        </p:txBody>
      </p:sp>
      <p:sp>
        <p:nvSpPr>
          <p:cNvPr id="874528" name="Text Box 32"/>
          <p:cNvSpPr txBox="1">
            <a:spLocks noChangeArrowheads="1"/>
          </p:cNvSpPr>
          <p:nvPr/>
        </p:nvSpPr>
        <p:spPr bwMode="auto">
          <a:xfrm>
            <a:off x="5838824" y="5108138"/>
            <a:ext cx="3000376" cy="1292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running Web Server </a:t>
            </a:r>
            <a:r>
              <a:rPr kumimoji="0"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  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(IIS, Apache, 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etc.)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71800" y="4211200"/>
            <a:ext cx="3352800" cy="698748"/>
            <a:chOff x="3200400" y="3962400"/>
            <a:chExt cx="2895600" cy="485775"/>
          </a:xfrm>
        </p:grpSpPr>
        <p:sp>
          <p:nvSpPr>
            <p:cNvPr id="874530" name="AutoShape 34"/>
            <p:cNvSpPr>
              <a:spLocks noChangeArrowheads="1"/>
            </p:cNvSpPr>
            <p:nvPr/>
          </p:nvSpPr>
          <p:spPr bwMode="auto">
            <a:xfrm flipH="1">
              <a:off x="3200400" y="3962400"/>
              <a:ext cx="2895600" cy="48577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30000"/>
              </a:schemeClr>
            </a:solidFill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4531" name="Text Box 35"/>
            <p:cNvSpPr txBox="1">
              <a:spLocks noChangeArrowheads="1"/>
            </p:cNvSpPr>
            <p:nvPr/>
          </p:nvSpPr>
          <p:spPr bwMode="auto">
            <a:xfrm>
              <a:off x="3810001" y="4071918"/>
              <a:ext cx="1950068" cy="2781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Server </a:t>
              </a:r>
              <a:r>
                <a:rPr kumimoji="0"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response</a:t>
              </a:r>
              <a:endParaRPr kumimoji="0"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74533" name="Text Box 37"/>
          <p:cNvSpPr txBox="1">
            <a:spLocks noChangeArrowheads="1"/>
          </p:cNvSpPr>
          <p:nvPr/>
        </p:nvSpPr>
        <p:spPr bwMode="auto">
          <a:xfrm>
            <a:off x="3875088" y="2819400"/>
            <a:ext cx="1293812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sp>
        <p:nvSpPr>
          <p:cNvPr id="874534" name="Text Box 38"/>
          <p:cNvSpPr txBox="1">
            <a:spLocks noChangeArrowheads="1"/>
          </p:cNvSpPr>
          <p:nvPr/>
        </p:nvSpPr>
        <p:spPr bwMode="auto">
          <a:xfrm>
            <a:off x="4310062" y="3971488"/>
            <a:ext cx="94773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803" y="2638165"/>
            <a:ext cx="2438400" cy="2438400"/>
            <a:chOff x="228600" y="224864"/>
            <a:chExt cx="2438400" cy="2438400"/>
          </a:xfrm>
        </p:grpSpPr>
        <p:pic>
          <p:nvPicPr>
            <p:cNvPr id="1026" name="Picture 2" descr="http://askyourpc.com/media/blogs/a/images_2/Computer-256x2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8600" y="22486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6" descr="website-wind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75723">
              <a:off x="602640" y="904992"/>
              <a:ext cx="1280241" cy="1065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perspectiveContrastingRightFacing" fov="300000">
                <a:rot lat="21510460" lon="300467" rev="21477836"/>
              </a:camera>
              <a:lightRig rig="threePt" dir="t"/>
            </a:scene3d>
          </p:spPr>
        </p:pic>
      </p:grpSp>
      <p:pic>
        <p:nvPicPr>
          <p:cNvPr id="1028" name="Picture 4" descr="http://www.iconarchive.com/icons/visualpharm/hardware/256/serve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20134"/>
            <a:ext cx="2011804" cy="201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Formatting – 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531814" y="1221587"/>
            <a:ext cx="8078786" cy="49507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&lt;title&gt;Page Title&lt;/title&gt;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&lt;h1&gt;Notice&lt;/h1&gt;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&lt;em&gt;sample&lt;/em&gt; Web page.&lt;/p&gt;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&lt;p&gt;&lt;pre&gt;Next paragraph: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preformatted.&lt;/pre&gt;&lt;/p&gt;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&lt;h2&gt;More Info&lt;/h2&gt;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&lt;p&gt;Specifically, we’re using XHMTL 1.0 transitional.&lt;br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Next line.&lt;/p&gt;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695041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text-formatting.html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8800"/>
            <a:ext cx="39814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3505200"/>
            <a:ext cx="50292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Text Formatting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133600" y="4231480"/>
            <a:ext cx="50292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52226" name="Picture 2" descr="http://www.iconspedia.com/uploads/161385238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43400"/>
            <a:ext cx="2057400" cy="2057400"/>
          </a:xfrm>
          <a:prstGeom prst="rect">
            <a:avLst/>
          </a:prstGeom>
          <a:noFill/>
        </p:spPr>
      </p:pic>
      <p:pic>
        <p:nvPicPr>
          <p:cNvPr id="52228" name="Picture 4" descr="http://simply-software.co.uk/images/freetextbox/freetextbox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81894"/>
            <a:ext cx="4267200" cy="2089906"/>
          </a:xfrm>
          <a:prstGeom prst="roundRect">
            <a:avLst>
              <a:gd name="adj" fmla="val 417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53250" name="Picture 2" descr="http://www.chronotext.org/Isaiah/img/SlidingText_F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3352800" cy="1828799"/>
          </a:xfrm>
          <a:prstGeom prst="roundRect">
            <a:avLst>
              <a:gd name="adj" fmla="val 518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5122" name="Picture 2" descr="http://www.iconarchive.com/icons/rokey/the-last-order-candy/128/rich-text-format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4343400"/>
            <a:ext cx="2057401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iconarchive.com/icons/mart/glaze/128/font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4718">
            <a:off x="3967463" y="5121665"/>
            <a:ext cx="1121672" cy="112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Hyperlinks: &lt;a&gt; Tag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Link to a document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form.html</a:t>
            </a:r>
            <a:r>
              <a:rPr lang="en-US" dirty="0" smtClean="0"/>
              <a:t> on the same server in the same directory:</a:t>
            </a:r>
            <a:br>
              <a:rPr lang="en-US" dirty="0" smtClean="0"/>
            </a:b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Link to a document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parent.html</a:t>
            </a:r>
            <a:r>
              <a:rPr lang="en-US" dirty="0" smtClean="0"/>
              <a:t> on the same server in the parent directory:</a:t>
            </a:r>
            <a:br>
              <a:rPr lang="en-US" dirty="0" smtClean="0"/>
            </a:b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Link to a document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cat.html</a:t>
            </a:r>
            <a:r>
              <a:rPr lang="en-US" dirty="0" smtClean="0"/>
              <a:t> on the same server in the subdirectory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stuff</a:t>
            </a:r>
            <a:r>
              <a:rPr lang="en-US" dirty="0" smtClean="0"/>
              <a:t>: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913412" name="Rectangle 4"/>
          <p:cNvSpPr>
            <a:spLocks noChangeArrowheads="1"/>
          </p:cNvSpPr>
          <p:nvPr/>
        </p:nvSpPr>
        <p:spPr bwMode="auto">
          <a:xfrm>
            <a:off x="758825" y="2190779"/>
            <a:ext cx="755808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"&gt;Fill Our Form&lt;/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913413" name="Rectangle 5"/>
          <p:cNvSpPr>
            <a:spLocks noChangeArrowheads="1"/>
          </p:cNvSpPr>
          <p:nvPr/>
        </p:nvSpPr>
        <p:spPr bwMode="auto">
          <a:xfrm>
            <a:off x="758825" y="4038600"/>
            <a:ext cx="755808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3414" name="Rectangle 6"/>
          <p:cNvSpPr>
            <a:spLocks noChangeArrowheads="1"/>
          </p:cNvSpPr>
          <p:nvPr/>
        </p:nvSpPr>
        <p:spPr bwMode="auto">
          <a:xfrm>
            <a:off x="755650" y="5867400"/>
            <a:ext cx="755808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Hyperlinks: &lt;a&gt; Tag (2)</a:t>
            </a:r>
          </a:p>
        </p:txBody>
      </p:sp>
      <p:sp>
        <p:nvSpPr>
          <p:cNvPr id="915459" name="Text Box 3"/>
          <p:cNvSpPr txBox="1">
            <a:spLocks noGrp="1" noChangeArrowheads="1"/>
          </p:cNvSpPr>
          <p:nvPr>
            <p:ph idx="1"/>
          </p:nvPr>
        </p:nvSpPr>
        <p:spPr>
          <a:effectLst/>
        </p:spPr>
        <p:txBody>
          <a:bodyPr lIns="91436" tIns="45718" rIns="91436" bIns="45718"/>
          <a:lstStyle/>
          <a:p>
            <a:pPr>
              <a:defRPr/>
            </a:pPr>
            <a:r>
              <a:rPr lang="en-US" dirty="0" smtClean="0"/>
              <a:t>Link to an external Web site:</a:t>
            </a:r>
            <a:endParaRPr lang="en-US" sz="2800" dirty="0" smtClean="0">
              <a:latin typeface="Courier New" pitchFamily="49" charset="0"/>
            </a:endParaRPr>
          </a:p>
          <a:p>
            <a:pPr lvl="1">
              <a:defRPr/>
            </a:pPr>
            <a:endParaRPr lang="en-US" sz="2800" dirty="0" smtClean="0"/>
          </a:p>
          <a:p>
            <a:pPr lvl="1">
              <a:spcBef>
                <a:spcPts val="1200"/>
              </a:spcBef>
              <a:defRPr/>
            </a:pPr>
            <a:r>
              <a:rPr lang="en-US" dirty="0" smtClean="0"/>
              <a:t>Always use a full URL, including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</a:t>
            </a:r>
            <a:r>
              <a:rPr lang="en-US" dirty="0" smtClean="0"/>
              <a:t>", not just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www.somesite.com</a:t>
            </a:r>
            <a:r>
              <a:rPr lang="en-US" dirty="0" smtClean="0"/>
              <a:t>"</a:t>
            </a:r>
          </a:p>
          <a:p>
            <a:pPr lvl="1">
              <a:defRPr/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target="_blank"</a:t>
            </a:r>
            <a:r>
              <a:rPr lang="en-US" dirty="0" smtClean="0"/>
              <a:t> attribute opens the link in a new window</a:t>
            </a:r>
          </a:p>
          <a:p>
            <a:pPr>
              <a:defRPr/>
            </a:pPr>
            <a:r>
              <a:rPr lang="en-US" dirty="0" smtClean="0"/>
              <a:t>Link to an e-mail address: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915461" name="Rectangle 5"/>
          <p:cNvSpPr>
            <a:spLocks noChangeArrowheads="1"/>
          </p:cNvSpPr>
          <p:nvPr/>
        </p:nvSpPr>
        <p:spPr bwMode="auto">
          <a:xfrm>
            <a:off x="539750" y="1781606"/>
            <a:ext cx="8070850" cy="4281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</a:t>
            </a:r>
          </a:p>
        </p:txBody>
      </p:sp>
      <p:sp>
        <p:nvSpPr>
          <p:cNvPr id="915462" name="Rectangle 6"/>
          <p:cNvSpPr>
            <a:spLocks noChangeArrowheads="1"/>
          </p:cNvSpPr>
          <p:nvPr/>
        </p:nvSpPr>
        <p:spPr bwMode="auto">
          <a:xfrm>
            <a:off x="539750" y="5388524"/>
            <a:ext cx="8070850" cy="8032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mailto:bugs@example.com?subject=Bug+Report"&gt;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Please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bugs here (by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e-mail only)&lt;/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Hyperlinks: &lt;a&gt; Tag (3)</a:t>
            </a:r>
          </a:p>
        </p:txBody>
      </p:sp>
      <p:sp>
        <p:nvSpPr>
          <p:cNvPr id="959491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effectLst/>
        </p:spPr>
        <p:txBody>
          <a:bodyPr lIns="91436" tIns="45718" rIns="91436" bIns="45718"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Link to a document called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apply-now.html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On the same server, in same directory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Using an image as a link button: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Link to a document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index.html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On the same server</a:t>
            </a:r>
            <a:r>
              <a:rPr lang="bg-BG" sz="2800" dirty="0" smtClean="0"/>
              <a:t>, </a:t>
            </a:r>
            <a:r>
              <a:rPr lang="en-US" sz="2800" dirty="0" smtClean="0"/>
              <a:t>in the subdirectory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english</a:t>
            </a:r>
            <a:r>
              <a:rPr lang="en-US" sz="2800" dirty="0" smtClean="0"/>
              <a:t> of the parent directory: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959493" name="Rectangle 5"/>
          <p:cNvSpPr>
            <a:spLocks noChangeArrowheads="1"/>
          </p:cNvSpPr>
          <p:nvPr/>
        </p:nvSpPr>
        <p:spPr bwMode="auto">
          <a:xfrm>
            <a:off x="685800" y="2808969"/>
            <a:ext cx="7773988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="apply-now.html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src="apply-now-button.jpg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/&gt;&lt;/a&gt;</a:t>
            </a:r>
          </a:p>
        </p:txBody>
      </p:sp>
      <p:sp>
        <p:nvSpPr>
          <p:cNvPr id="959496" name="Rectangle 8"/>
          <p:cNvSpPr>
            <a:spLocks noChangeArrowheads="1"/>
          </p:cNvSpPr>
          <p:nvPr/>
        </p:nvSpPr>
        <p:spPr bwMode="auto">
          <a:xfrm>
            <a:off x="685800" y="5529792"/>
            <a:ext cx="7773988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 and Sections</a:t>
            </a:r>
            <a:endParaRPr lang="bg-BG" smtClean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Link to another location in the same document:</a:t>
            </a:r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 smtClean="0"/>
              <a:t>Link to a specific location in another document:</a:t>
            </a:r>
            <a:endParaRPr lang="bg-BG" sz="30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971780" name="Rectangle 4"/>
          <p:cNvSpPr>
            <a:spLocks noChangeArrowheads="1"/>
          </p:cNvSpPr>
          <p:nvPr/>
        </p:nvSpPr>
        <p:spPr bwMode="auto">
          <a:xfrm>
            <a:off x="614363" y="1752600"/>
            <a:ext cx="784383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href="#section1"&gt;Go to Introduction&lt;/a&gt;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1781" name="Rectangle 5"/>
          <p:cNvSpPr>
            <a:spLocks noChangeArrowheads="1"/>
          </p:cNvSpPr>
          <p:nvPr/>
        </p:nvSpPr>
        <p:spPr bwMode="auto">
          <a:xfrm>
            <a:off x="614363" y="3733800"/>
            <a:ext cx="7843838" cy="26161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href="chapter3.html#section3.1.1"&gt;Go to Section 3.1.1&lt;/a&gt;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In chapter3.html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id="section3.1.1"&gt;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&lt;h3&gt;3.1.1. Technical Background&lt;/h3&gt;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 – Example</a:t>
            </a:r>
            <a:endParaRPr lang="bg-BG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961541" name="Rectangle 5"/>
          <p:cNvSpPr>
            <a:spLocks noChangeArrowheads="1"/>
          </p:cNvSpPr>
          <p:nvPr/>
        </p:nvSpPr>
        <p:spPr bwMode="auto">
          <a:xfrm>
            <a:off x="530226" y="1864816"/>
            <a:ext cx="808037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mailto:bugs@example.com?subject=Bug Report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"&gt;Please report bugs here (by e-mail only)&lt;/a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 src="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apply-now-button.jpg” /&gt;&lt;/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2000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hyperlinks.html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0226" y="1864816"/>
            <a:ext cx="808037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href="mailto:bugs@example.com?subject=Bug Report"&gt;Please report bugs here (by e-mail only)&lt;/a&gt;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 src="apply-now-button.jpg” /&gt;&lt;/a&gt;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 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2000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hyperlinks.html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 – Example (2)</a:t>
            </a:r>
            <a:endParaRPr lang="bg-BG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53253" name="Picture 4" descr="hyperlin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28775"/>
            <a:ext cx="52578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352801"/>
            <a:ext cx="441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Hyperlinks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362200" y="4079080"/>
            <a:ext cx="441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0966" name="Picture 6" descr="http://webtechstrategies.com/webtech_images/services/hyperlink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42" y="1001233"/>
            <a:ext cx="3721950" cy="1935202"/>
          </a:xfrm>
          <a:prstGeom prst="roundRect">
            <a:avLst>
              <a:gd name="adj" fmla="val 41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40970" name="Picture 10" descr="http://davdalx.webs.com/Untitled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382" y="457200"/>
            <a:ext cx="3306618" cy="2670616"/>
          </a:xfrm>
          <a:prstGeom prst="rect">
            <a:avLst/>
          </a:prstGeom>
          <a:noFill/>
        </p:spPr>
      </p:pic>
      <p:pic>
        <p:nvPicPr>
          <p:cNvPr id="6146" name="Picture 2" descr="http://www.artistsvalley.com/images/icons/Network%20Security%20Icons%20Var/Hyperlink/72x72/Hyperlink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5405">
            <a:off x="957208" y="4876800"/>
            <a:ext cx="1295400" cy="1295400"/>
          </a:xfrm>
          <a:prstGeom prst="roundRect">
            <a:avLst>
              <a:gd name="adj" fmla="val 101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icons-for-technical-writers.luckyicon.com/pictures/stock-icons/itw-v10/preview/click-hyperlink-text-icon.gif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58"/>
          <a:stretch/>
        </p:blipFill>
        <p:spPr bwMode="auto">
          <a:xfrm rot="21327783">
            <a:off x="6934200" y="4876800"/>
            <a:ext cx="1233929" cy="1295400"/>
          </a:xfrm>
          <a:prstGeom prst="roundRect">
            <a:avLst>
              <a:gd name="adj" fmla="val 101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iconarchive.com/icons/enhancedlabs/lha-objects/128/Filetype-URL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11244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Links to the Same Document – Example </a:t>
            </a:r>
            <a:endParaRPr lang="bg-BG" sz="3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611188" y="1707952"/>
            <a:ext cx="78486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&lt;h1&gt;Table of Contents&lt;/h1&gt;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&lt;p&gt;&lt;a href="#section1"&gt;Introduction&lt;/a&gt;&lt;br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href="#section2"&gt;Some background&lt;/A&gt;&lt;br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href="#section2.1"&gt;Project History&lt;/a&gt;&lt;br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...the rest of the table of contents...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The document text follows here --&gt;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1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id="section2"&gt;Some background&lt;/h2&gt;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 id="section2.1"&gt;Project History&lt;/h3&gt;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2.1 follows here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links-to-same-document.html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a Web Page?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pages</a:t>
            </a:r>
            <a:r>
              <a:rPr lang="en-US" dirty="0" smtClean="0"/>
              <a:t> are text files containing HTML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dirty="0" smtClean="0"/>
              <a:t>yper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ext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arkup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/>
              <a:t>anguage</a:t>
            </a:r>
          </a:p>
          <a:p>
            <a:pPr lvl="1">
              <a:defRPr/>
            </a:pPr>
            <a:r>
              <a:rPr lang="en-US" dirty="0" smtClean="0"/>
              <a:t>A notation for describing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structure</a:t>
            </a:r>
            <a:r>
              <a:rPr lang="en-US" dirty="0" smtClean="0"/>
              <a:t> (semantic markup)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formatting</a:t>
            </a:r>
            <a:r>
              <a:rPr lang="en-US" dirty="0" smtClean="0"/>
              <a:t> (presentation markup)</a:t>
            </a:r>
          </a:p>
          <a:p>
            <a:pPr lvl="1">
              <a:defRPr/>
            </a:pPr>
            <a:r>
              <a:rPr lang="en-US" dirty="0" smtClean="0"/>
              <a:t>Looks (looked?) like:</a:t>
            </a:r>
          </a:p>
          <a:p>
            <a:pPr lvl="2">
              <a:defRPr/>
            </a:pPr>
            <a:r>
              <a:rPr lang="en-US" dirty="0" smtClean="0"/>
              <a:t>A Microsoft Word document</a:t>
            </a:r>
          </a:p>
          <a:p>
            <a:pPr>
              <a:defRPr/>
            </a:pPr>
            <a:r>
              <a:rPr lang="en-US" dirty="0" smtClean="0"/>
              <a:t>The markup tags provide information about the page content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Links to the Same Document – Example (2) </a:t>
            </a:r>
            <a:endParaRPr lang="bg-BG" sz="38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611188" y="1707952"/>
            <a:ext cx="7848600" cy="4597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&lt;h1&gt;Table of Contents&lt;/h1&gt;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&lt;p&gt;&lt;a href="#section1"&gt;Introduction&lt;/a&gt;&lt;br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href="#section2"&gt;Some background&lt;/A&gt;&lt;br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href="#section2.1"&gt;Project History&lt;/a&gt;&lt;br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...the rest of the table of contents...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The document text follows here --&gt;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1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id="section2"&gt;Some background&lt;/h2&gt;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 id="section2.1"&gt;Project History&lt;/h3&gt;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2.1 follows here 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links-to-same-document.html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5" descr="links-to-same-docu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844675"/>
            <a:ext cx="6027738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895601"/>
            <a:ext cx="8382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Links to the Same Document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200400" y="3698080"/>
            <a:ext cx="27432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36866" name="Picture 2" descr="http://www.templejc.edu/dept/cis/CCollins/images/1313/lab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2225">
            <a:off x="838308" y="4396163"/>
            <a:ext cx="3268796" cy="18159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7890" name="Picture 2" descr="http://www.healthandsafetyconsortium.co.uk/images/link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98266"/>
            <a:ext cx="2447926" cy="1519146"/>
          </a:xfrm>
          <a:prstGeom prst="roundRect">
            <a:avLst>
              <a:gd name="adj" fmla="val 37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37892" name="Picture 4" descr="http://www.mutterhaus-zams.at/lins/cms/uploads/pics/links_pfeil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74928">
            <a:off x="2166717" y="578599"/>
            <a:ext cx="1857640" cy="19244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http://www.iconarchive.com/icons/enhancedlabs/lha-objects/128/Filetype-URL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81367">
            <a:off x="6106823" y="4225978"/>
            <a:ext cx="2156368" cy="215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Inserting an image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 smtClean="0"/>
              <a:t> tag:</a:t>
            </a:r>
          </a:p>
          <a:p>
            <a:pPr>
              <a:defRPr/>
            </a:pPr>
            <a:endParaRPr lang="en-US" dirty="0"/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Image attributes:</a:t>
            </a: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Example:</a:t>
            </a: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Images: </a:t>
            </a:r>
            <a:r>
              <a:rPr lang="en-US" sz="40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&lt;img&gt;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 tag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graphicFrame>
        <p:nvGraphicFramePr>
          <p:cNvPr id="917538" name="Group 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319007"/>
              </p:ext>
            </p:extLst>
          </p:nvPr>
        </p:nvGraphicFramePr>
        <p:xfrm>
          <a:off x="609600" y="2819400"/>
          <a:ext cx="7924800" cy="2049780"/>
        </p:xfrm>
        <a:graphic>
          <a:graphicData uri="http://schemas.openxmlformats.org/drawingml/2006/table">
            <a:tbl>
              <a:tblPr/>
              <a:tblGrid>
                <a:gridCol w="1483731"/>
                <a:gridCol w="6441069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src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Location of image file</a:t>
                      </a: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(relative or absolute)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alt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Substitute text for display</a:t>
                      </a: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(e.g. in text mode)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height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Number of pixels of the height</a:t>
                      </a:r>
                      <a:endParaRPr kumimoji="1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width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Number of pixels of the width</a:t>
                      </a:r>
                      <a:endParaRPr kumimoji="1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border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Size of border, 0 for no border</a:t>
                      </a:r>
                      <a:endParaRPr kumimoji="1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7533" name="Rectangle 29"/>
          <p:cNvSpPr>
            <a:spLocks noChangeArrowheads="1"/>
          </p:cNvSpPr>
          <p:nvPr/>
        </p:nvSpPr>
        <p:spPr bwMode="auto">
          <a:xfrm>
            <a:off x="609600" y="1600200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src="/img/basd-logo.png"&gt;</a:t>
            </a:r>
          </a:p>
        </p:txBody>
      </p:sp>
      <p:sp>
        <p:nvSpPr>
          <p:cNvPr id="917536" name="Rectangle 32"/>
          <p:cNvSpPr>
            <a:spLocks noChangeArrowheads="1"/>
          </p:cNvSpPr>
          <p:nvPr/>
        </p:nvSpPr>
        <p:spPr bwMode="auto">
          <a:xfrm>
            <a:off x="609600" y="6012257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src="./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php.png" alt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="PHP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3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Miscellaneous Tags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: Draws a horizontal rule (line):</a:t>
            </a: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&lt;center&gt;&lt;/center&gt;</a:t>
            </a:r>
            <a:r>
              <a:rPr lang="en-US" dirty="0" smtClean="0"/>
              <a:t>: Deprecated!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&lt;font&gt;&lt;/font&gt;</a:t>
            </a:r>
            <a:r>
              <a:rPr lang="en-US" dirty="0" smtClean="0"/>
              <a:t>: Deprecated!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919557" name="Rectangle 5"/>
          <p:cNvSpPr>
            <a:spLocks noChangeArrowheads="1"/>
          </p:cNvSpPr>
          <p:nvPr/>
        </p:nvSpPr>
        <p:spPr bwMode="auto">
          <a:xfrm>
            <a:off x="609600" y="1821257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 size="5" width="70%"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9558" name="Rectangle 6"/>
          <p:cNvSpPr>
            <a:spLocks noChangeArrowheads="1"/>
          </p:cNvSpPr>
          <p:nvPr/>
        </p:nvSpPr>
        <p:spPr bwMode="auto">
          <a:xfrm>
            <a:off x="609600" y="3048000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&lt;center&gt;Hello World!&lt;/center&gt;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9560" name="Rectangle 8"/>
          <p:cNvSpPr>
            <a:spLocks noChangeArrowheads="1"/>
          </p:cNvSpPr>
          <p:nvPr/>
        </p:nvSpPr>
        <p:spPr bwMode="auto">
          <a:xfrm>
            <a:off x="609600" y="4343400"/>
            <a:ext cx="7853364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&lt;font size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="3" color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"&gt;Font3&lt;/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 size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="+4"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color="blue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"&gt;Font+4&lt;/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Miscellaneous Tags – Example</a:t>
            </a:r>
            <a:endParaRPr lang="bg-BG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963588" name="Rectangle 4"/>
          <p:cNvSpPr>
            <a:spLocks noChangeArrowheads="1"/>
          </p:cNvSpPr>
          <p:nvPr/>
        </p:nvSpPr>
        <p:spPr bwMode="auto">
          <a:xfrm>
            <a:off x="608013" y="2019437"/>
            <a:ext cx="7926388" cy="42911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&lt;title&gt;Miscellaneous Tags Example&lt;/title&gt;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&lt;hr size="5" width="70%"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&lt;center&gt;Hello World!&lt;/center&gt;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&lt;font size="3" color="blue"&gt;Font3&lt;/font&gt;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&lt;font size="+4" color="blue"&gt;Font+4&lt;/font&gt;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0420" name="Picture 5" descr="mis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43000"/>
            <a:ext cx="3569029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80911" y="1447800"/>
            <a:ext cx="5391378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misc.html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justintadlock.com/blog/wp-content/uploads/2009/04/tag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469" y="625549"/>
            <a:ext cx="1203251" cy="1203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172" name="Picture 4" descr="http://www.fotosearch.com/bthumb/UNC/UNC212/u1365601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83" y="625549"/>
            <a:ext cx="1842817" cy="1203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004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438400"/>
            <a:ext cx="6096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Miscellaneous Tags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3088479"/>
            <a:ext cx="60960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9686" flipV="1">
            <a:off x="762975" y="3854124"/>
            <a:ext cx="3603304" cy="2215327"/>
          </a:xfrm>
          <a:prstGeom prst="roundRect">
            <a:avLst>
              <a:gd name="adj" fmla="val 646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8160">
            <a:off x="6149963" y="3914397"/>
            <a:ext cx="2112795" cy="2381250"/>
          </a:xfrm>
          <a:prstGeom prst="roundRect">
            <a:avLst>
              <a:gd name="adj" fmla="val 646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92500" y="4937125"/>
            <a:ext cx="201689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Ordered Lists: </a:t>
            </a:r>
            <a:r>
              <a:rPr lang="en-US" noProof="1" smtClean="0"/>
              <a:t>&lt;ol&gt;</a:t>
            </a:r>
            <a:r>
              <a:rPr lang="en-US" dirty="0" smtClean="0"/>
              <a:t> Tag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Create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3000" dirty="0" smtClean="0"/>
              <a:t>rdered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sz="3000" dirty="0" smtClean="0"/>
              <a:t>ist using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000" dirty="0" smtClean="0"/>
              <a:t>: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000" noProof="1" smtClean="0">
              <a:latin typeface="Courier New" pitchFamily="49" charset="0"/>
            </a:endParaRPr>
          </a:p>
          <a:p>
            <a:pPr>
              <a:defRPr/>
            </a:pPr>
            <a:endParaRPr lang="en-US" sz="3000" dirty="0" smtClean="0">
              <a:latin typeface="Courier New" pitchFamily="49" charset="0"/>
            </a:endParaRPr>
          </a:p>
          <a:p>
            <a:pPr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000" dirty="0" smtClean="0"/>
              <a:t>Attribute values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000" dirty="0" smtClean="0"/>
              <a:t> are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dirty="0" smtClean="0"/>
              <a:t>, 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57200" y="4041775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479550" y="5370513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601613" y="5297488"/>
            <a:ext cx="217078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6885548" y="4114800"/>
            <a:ext cx="205537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914399" y="3859619"/>
            <a:ext cx="4465673" cy="10207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347332" y="4000500"/>
            <a:ext cx="539750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1889089" y="3886200"/>
            <a:ext cx="3902109" cy="151981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1408653" y="5294313"/>
            <a:ext cx="56082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3868613" y="3859619"/>
            <a:ext cx="2351433" cy="118465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3394598" y="4941906"/>
            <a:ext cx="577850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 flipH="1">
            <a:off x="5908431" y="3886200"/>
            <a:ext cx="797168" cy="13489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5506496" y="5221288"/>
            <a:ext cx="63976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 flipH="1">
            <a:off x="7219507" y="3912781"/>
            <a:ext cx="244548" cy="2232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6781800" y="4122738"/>
            <a:ext cx="612776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538163" y="1586354"/>
            <a:ext cx="8066087" cy="1766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dirty="0" smtClean="0"/>
              <a:t>Unordered Lists: </a:t>
            </a:r>
            <a:r>
              <a:rPr lang="en-US" sz="3900" noProof="1" smtClean="0"/>
              <a:t>&lt;</a:t>
            </a:r>
            <a:r>
              <a:rPr lang="en-US" sz="3900" dirty="0" smtClean="0"/>
              <a:t>u</a:t>
            </a:r>
            <a:r>
              <a:rPr lang="en-US" sz="3900" noProof="1" smtClean="0"/>
              <a:t>l&gt;</a:t>
            </a:r>
            <a:r>
              <a:rPr lang="en-US" sz="3900" dirty="0" smtClean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dirty="0" smtClean="0"/>
              <a:t>Create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dirty="0" smtClean="0"/>
              <a:t>nordered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dirty="0" smtClean="0"/>
              <a:t>ist 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 smtClean="0"/>
              <a:t>:</a:t>
            </a:r>
            <a:endParaRPr lang="en-US" noProof="1" smtClean="0"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b="0" noProof="1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 smtClean="0"/>
          </a:p>
          <a:p>
            <a:pPr>
              <a:lnSpc>
                <a:spcPts val="3600"/>
              </a:lnSpc>
              <a:defRPr/>
            </a:pPr>
            <a:r>
              <a:rPr lang="en-US" dirty="0" smtClean="0"/>
              <a:t>Attribute values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are:</a:t>
            </a:r>
          </a:p>
          <a:p>
            <a:pPr lvl="1">
              <a:lnSpc>
                <a:spcPts val="36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disc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782096" y="4419600"/>
            <a:ext cx="3810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>
            <a:off x="4571207" y="4419600"/>
            <a:ext cx="1657097" cy="61964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>
            <a:off x="2667000" y="4419600"/>
            <a:ext cx="818104" cy="685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63544" y="4876800"/>
            <a:ext cx="167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485104" y="4876800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227763" y="4945063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533400" y="4868863"/>
            <a:ext cx="358776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6172200" y="4868863"/>
            <a:ext cx="44767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3449096" y="4884233"/>
            <a:ext cx="4318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608013" y="1524000"/>
            <a:ext cx="79263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type="disk"&gt;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Definition lists: &lt;dl&gt; tag</a:t>
            </a:r>
            <a:endParaRPr lang="bg-BG" smtClean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Create definition lists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 smtClean="0"/>
              <a:t>Pairs of text and associated definition; text is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 smtClean="0"/>
              <a:t> tag, definition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 smtClean="0"/>
              <a:t> tag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Renders without bullets</a:t>
            </a:r>
          </a:p>
          <a:p>
            <a:pPr lvl="1">
              <a:defRPr/>
            </a:pPr>
            <a:r>
              <a:rPr lang="en-US" dirty="0" smtClean="0"/>
              <a:t>Definition is indented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755650" y="2895600"/>
            <a:ext cx="7704138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Lists – Example</a:t>
            </a:r>
            <a:endParaRPr lang="bg-BG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964612" name="Rectangle 4"/>
          <p:cNvSpPr>
            <a:spLocks noChangeArrowheads="1"/>
          </p:cNvSpPr>
          <p:nvPr/>
        </p:nvSpPr>
        <p:spPr bwMode="auto">
          <a:xfrm>
            <a:off x="538163" y="990600"/>
            <a:ext cx="8066087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&lt;dt&gt;HTML&lt;/dt&gt;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&lt;dd&gt;A markup lang…&lt;/dd&gt;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4600" y="971413"/>
            <a:ext cx="2238489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lists.html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600200"/>
            <a:ext cx="3333750" cy="4791075"/>
          </a:xfrm>
          <a:prstGeom prst="roundRect">
            <a:avLst>
              <a:gd name="adj" fmla="val 14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Creating HTML Pages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An HTML file must have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.html</a:t>
            </a:r>
            <a:r>
              <a:rPr lang="en-US" dirty="0" smtClean="0"/>
              <a:t> file extension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HTML files can be created with text editors: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/>
              <a:t>NotePad, NotePad ++, PSPad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Or HTML editors (WYSIWYG Editors):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FrontPage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Macromedia Dreamweaver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Netscape Composer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4114801"/>
            <a:ext cx="4724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Creating Lists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86200" y="4917280"/>
            <a:ext cx="4724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21506" name="Picture 2" descr="http://devfiles.myopera.com/articles/371/mainp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6759">
            <a:off x="441930" y="979803"/>
            <a:ext cx="3876868" cy="2266476"/>
          </a:xfrm>
          <a:prstGeom prst="roundRect">
            <a:avLst>
              <a:gd name="adj" fmla="val 38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22530" name="Picture 2" descr="http://damnyoulittlerock.files.wordpress.com/2009/11/lis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8362">
            <a:off x="4916015" y="787529"/>
            <a:ext cx="3274372" cy="2176094"/>
          </a:xfrm>
          <a:prstGeom prst="roundRect">
            <a:avLst>
              <a:gd name="adj" fmla="val 55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Above"/>
            <a:lightRig rig="threePt" dir="t"/>
          </a:scene3d>
        </p:spPr>
      </p:pic>
      <p:pic>
        <p:nvPicPr>
          <p:cNvPr id="10242" name="Picture 2" descr="http://schools.moed.bm/SP/PublishingImages/tack-list-icon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3372">
            <a:off x="1545863" y="4212863"/>
            <a:ext cx="1913340" cy="1913340"/>
          </a:xfrm>
          <a:prstGeom prst="roundRect">
            <a:avLst>
              <a:gd name="adj" fmla="val 103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HTML Special Characters</a:t>
            </a:r>
          </a:p>
        </p:txBody>
      </p:sp>
      <p:grpSp>
        <p:nvGrpSpPr>
          <p:cNvPr id="2" name="Group 151"/>
          <p:cNvGrpSpPr>
            <a:grpSpLocks/>
          </p:cNvGrpSpPr>
          <p:nvPr/>
        </p:nvGrpSpPr>
        <p:grpSpPr bwMode="auto">
          <a:xfrm>
            <a:off x="685800" y="1066800"/>
            <a:ext cx="7696200" cy="5334000"/>
            <a:chOff x="518" y="984"/>
            <a:chExt cx="4721" cy="2990"/>
          </a:xfrm>
        </p:grpSpPr>
        <p:sp>
          <p:nvSpPr>
            <p:cNvPr id="925700" name="Rectangle 4"/>
            <p:cNvSpPr>
              <a:spLocks noChangeArrowheads="1"/>
            </p:cNvSpPr>
            <p:nvPr/>
          </p:nvSpPr>
          <p:spPr bwMode="auto">
            <a:xfrm>
              <a:off x="4151" y="35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£</a:t>
              </a:r>
            </a:p>
          </p:txBody>
        </p:sp>
        <p:sp>
          <p:nvSpPr>
            <p:cNvPr id="925701" name="Rectangle 5"/>
            <p:cNvSpPr>
              <a:spLocks noChangeArrowheads="1"/>
            </p:cNvSpPr>
            <p:nvPr/>
          </p:nvSpPr>
          <p:spPr bwMode="auto">
            <a:xfrm>
              <a:off x="2881" y="35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&amp;pound;</a:t>
              </a:r>
            </a:p>
          </p:txBody>
        </p:sp>
        <p:sp>
          <p:nvSpPr>
            <p:cNvPr id="925702" name="Rectangle 6"/>
            <p:cNvSpPr>
              <a:spLocks noChangeArrowheads="1"/>
            </p:cNvSpPr>
            <p:nvPr/>
          </p:nvSpPr>
          <p:spPr bwMode="auto">
            <a:xfrm>
              <a:off x="518" y="35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British Pound</a:t>
              </a:r>
            </a:p>
          </p:txBody>
        </p:sp>
        <p:sp>
          <p:nvSpPr>
            <p:cNvPr id="925703" name="Rectangle 7"/>
            <p:cNvSpPr>
              <a:spLocks noChangeArrowheads="1"/>
            </p:cNvSpPr>
            <p:nvPr/>
          </p:nvSpPr>
          <p:spPr bwMode="auto">
            <a:xfrm>
              <a:off x="4151" y="328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€</a:t>
              </a:r>
            </a:p>
          </p:txBody>
        </p:sp>
        <p:sp>
          <p:nvSpPr>
            <p:cNvPr id="925704" name="Rectangle 8"/>
            <p:cNvSpPr>
              <a:spLocks noChangeArrowheads="1"/>
            </p:cNvSpPr>
            <p:nvPr/>
          </p:nvSpPr>
          <p:spPr bwMode="auto">
            <a:xfrm>
              <a:off x="2881" y="328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&amp;#8364;</a:t>
              </a:r>
            </a:p>
          </p:txBody>
        </p:sp>
        <p:sp>
          <p:nvSpPr>
            <p:cNvPr id="925705" name="Rectangle 9"/>
            <p:cNvSpPr>
              <a:spLocks noChangeArrowheads="1"/>
            </p:cNvSpPr>
            <p:nvPr/>
          </p:nvSpPr>
          <p:spPr bwMode="auto">
            <a:xfrm>
              <a:off x="518" y="328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Euro</a:t>
              </a:r>
            </a:p>
          </p:txBody>
        </p:sp>
        <p:sp>
          <p:nvSpPr>
            <p:cNvPr id="925706" name="Rectangle 10"/>
            <p:cNvSpPr>
              <a:spLocks noChangeArrowheads="1"/>
            </p:cNvSpPr>
            <p:nvPr/>
          </p:nvSpPr>
          <p:spPr bwMode="auto">
            <a:xfrm>
              <a:off x="4151" y="305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</a:t>
              </a:r>
              <a:endPara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707" name="Rectangle 11"/>
            <p:cNvSpPr>
              <a:spLocks noChangeArrowheads="1"/>
            </p:cNvSpPr>
            <p:nvPr/>
          </p:nvSpPr>
          <p:spPr bwMode="auto">
            <a:xfrm>
              <a:off x="2881" y="305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&amp;quot;</a:t>
              </a:r>
            </a:p>
          </p:txBody>
        </p:sp>
        <p:sp>
          <p:nvSpPr>
            <p:cNvPr id="925708" name="Rectangle 12"/>
            <p:cNvSpPr>
              <a:spLocks noChangeArrowheads="1"/>
            </p:cNvSpPr>
            <p:nvPr/>
          </p:nvSpPr>
          <p:spPr bwMode="auto">
            <a:xfrm>
              <a:off x="518" y="305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Quotation Mark</a:t>
              </a:r>
            </a:p>
          </p:txBody>
        </p:sp>
        <p:sp>
          <p:nvSpPr>
            <p:cNvPr id="925709" name="Rectangle 13"/>
            <p:cNvSpPr>
              <a:spLocks noChangeArrowheads="1"/>
            </p:cNvSpPr>
            <p:nvPr/>
          </p:nvSpPr>
          <p:spPr bwMode="auto">
            <a:xfrm>
              <a:off x="4151" y="374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¥</a:t>
              </a:r>
            </a:p>
          </p:txBody>
        </p:sp>
        <p:sp>
          <p:nvSpPr>
            <p:cNvPr id="925710" name="Rectangle 14"/>
            <p:cNvSpPr>
              <a:spLocks noChangeArrowheads="1"/>
            </p:cNvSpPr>
            <p:nvPr/>
          </p:nvSpPr>
          <p:spPr bwMode="auto">
            <a:xfrm>
              <a:off x="2881" y="374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&amp;yen;</a:t>
              </a:r>
            </a:p>
          </p:txBody>
        </p:sp>
        <p:sp>
          <p:nvSpPr>
            <p:cNvPr id="925711" name="Rectangle 15"/>
            <p:cNvSpPr>
              <a:spLocks noChangeArrowheads="1"/>
            </p:cNvSpPr>
            <p:nvPr/>
          </p:nvSpPr>
          <p:spPr bwMode="auto">
            <a:xfrm>
              <a:off x="518" y="374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Japanese Yen</a:t>
              </a:r>
            </a:p>
          </p:txBody>
        </p:sp>
        <p:sp>
          <p:nvSpPr>
            <p:cNvPr id="925712" name="Rectangle 16"/>
            <p:cNvSpPr>
              <a:spLocks noChangeArrowheads="1"/>
            </p:cNvSpPr>
            <p:nvPr/>
          </p:nvSpPr>
          <p:spPr bwMode="auto">
            <a:xfrm>
              <a:off x="4151" y="282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—</a:t>
              </a:r>
            </a:p>
          </p:txBody>
        </p:sp>
        <p:sp>
          <p:nvSpPr>
            <p:cNvPr id="925713" name="Rectangle 17"/>
            <p:cNvSpPr>
              <a:spLocks noChangeArrowheads="1"/>
            </p:cNvSpPr>
            <p:nvPr/>
          </p:nvSpPr>
          <p:spPr bwMode="auto">
            <a:xfrm>
              <a:off x="2881" y="282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&amp;mdash;</a:t>
              </a:r>
            </a:p>
          </p:txBody>
        </p:sp>
        <p:sp>
          <p:nvSpPr>
            <p:cNvPr id="925714" name="Rectangle 18"/>
            <p:cNvSpPr>
              <a:spLocks noChangeArrowheads="1"/>
            </p:cNvSpPr>
            <p:nvPr/>
          </p:nvSpPr>
          <p:spPr bwMode="auto">
            <a:xfrm>
              <a:off x="518" y="282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Em Dash</a:t>
              </a:r>
            </a:p>
          </p:txBody>
        </p:sp>
        <p:sp>
          <p:nvSpPr>
            <p:cNvPr id="925715" name="Rectangle 19"/>
            <p:cNvSpPr>
              <a:spLocks noChangeArrowheads="1"/>
            </p:cNvSpPr>
            <p:nvPr/>
          </p:nvSpPr>
          <p:spPr bwMode="auto">
            <a:xfrm>
              <a:off x="4151" y="259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endParaRPr lang="en-US" sz="19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925716" name="Rectangle 20"/>
            <p:cNvSpPr>
              <a:spLocks noChangeArrowheads="1"/>
            </p:cNvSpPr>
            <p:nvPr/>
          </p:nvSpPr>
          <p:spPr bwMode="auto">
            <a:xfrm>
              <a:off x="2881" y="259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&amp;nbsp;</a:t>
              </a:r>
            </a:p>
          </p:txBody>
        </p:sp>
        <p:sp>
          <p:nvSpPr>
            <p:cNvPr id="925717" name="Rectangle 21"/>
            <p:cNvSpPr>
              <a:spLocks noChangeArrowheads="1"/>
            </p:cNvSpPr>
            <p:nvPr/>
          </p:nvSpPr>
          <p:spPr bwMode="auto">
            <a:xfrm>
              <a:off x="518" y="259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Non-breaking Space</a:t>
              </a:r>
            </a:p>
          </p:txBody>
        </p:sp>
        <p:sp>
          <p:nvSpPr>
            <p:cNvPr id="925718" name="Rectangle 22"/>
            <p:cNvSpPr>
              <a:spLocks noChangeArrowheads="1"/>
            </p:cNvSpPr>
            <p:nvPr/>
          </p:nvSpPr>
          <p:spPr bwMode="auto">
            <a:xfrm>
              <a:off x="4151" y="236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</a:t>
              </a:r>
            </a:p>
          </p:txBody>
        </p:sp>
        <p:sp>
          <p:nvSpPr>
            <p:cNvPr id="925719" name="Rectangle 23"/>
            <p:cNvSpPr>
              <a:spLocks noChangeArrowheads="1"/>
            </p:cNvSpPr>
            <p:nvPr/>
          </p:nvSpPr>
          <p:spPr bwMode="auto">
            <a:xfrm>
              <a:off x="2881" y="236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&amp;amp;</a:t>
              </a:r>
            </a:p>
          </p:txBody>
        </p:sp>
        <p:sp>
          <p:nvSpPr>
            <p:cNvPr id="925720" name="Rectangle 24"/>
            <p:cNvSpPr>
              <a:spLocks noChangeArrowheads="1"/>
            </p:cNvSpPr>
            <p:nvPr/>
          </p:nvSpPr>
          <p:spPr bwMode="auto">
            <a:xfrm>
              <a:off x="518" y="236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Ampersand</a:t>
              </a:r>
            </a:p>
          </p:txBody>
        </p:sp>
        <p:sp>
          <p:nvSpPr>
            <p:cNvPr id="925721" name="Rectangle 25"/>
            <p:cNvSpPr>
              <a:spLocks noChangeArrowheads="1"/>
            </p:cNvSpPr>
            <p:nvPr/>
          </p:nvSpPr>
          <p:spPr bwMode="auto">
            <a:xfrm>
              <a:off x="4151" y="213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&gt;</a:t>
              </a:r>
            </a:p>
          </p:txBody>
        </p:sp>
        <p:sp>
          <p:nvSpPr>
            <p:cNvPr id="925722" name="Rectangle 26"/>
            <p:cNvSpPr>
              <a:spLocks noChangeArrowheads="1"/>
            </p:cNvSpPr>
            <p:nvPr/>
          </p:nvSpPr>
          <p:spPr bwMode="auto">
            <a:xfrm>
              <a:off x="2881" y="213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&amp;gt;</a:t>
              </a:r>
            </a:p>
          </p:txBody>
        </p:sp>
        <p:sp>
          <p:nvSpPr>
            <p:cNvPr id="925723" name="Rectangle 27"/>
            <p:cNvSpPr>
              <a:spLocks noChangeArrowheads="1"/>
            </p:cNvSpPr>
            <p:nvPr/>
          </p:nvSpPr>
          <p:spPr bwMode="auto">
            <a:xfrm>
              <a:off x="518" y="213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Greater Than</a:t>
              </a:r>
            </a:p>
          </p:txBody>
        </p:sp>
        <p:sp>
          <p:nvSpPr>
            <p:cNvPr id="925724" name="Rectangle 28"/>
            <p:cNvSpPr>
              <a:spLocks noChangeArrowheads="1"/>
            </p:cNvSpPr>
            <p:nvPr/>
          </p:nvSpPr>
          <p:spPr bwMode="auto">
            <a:xfrm>
              <a:off x="4151" y="190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</a:t>
              </a:r>
            </a:p>
          </p:txBody>
        </p:sp>
        <p:sp>
          <p:nvSpPr>
            <p:cNvPr id="925725" name="Rectangle 29"/>
            <p:cNvSpPr>
              <a:spLocks noChangeArrowheads="1"/>
            </p:cNvSpPr>
            <p:nvPr/>
          </p:nvSpPr>
          <p:spPr bwMode="auto">
            <a:xfrm>
              <a:off x="2881" y="190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&amp;lt;</a:t>
              </a:r>
            </a:p>
          </p:txBody>
        </p:sp>
        <p:sp>
          <p:nvSpPr>
            <p:cNvPr id="925726" name="Rectangle 30"/>
            <p:cNvSpPr>
              <a:spLocks noChangeArrowheads="1"/>
            </p:cNvSpPr>
            <p:nvPr/>
          </p:nvSpPr>
          <p:spPr bwMode="auto">
            <a:xfrm>
              <a:off x="518" y="190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Less Than</a:t>
              </a:r>
            </a:p>
          </p:txBody>
        </p:sp>
        <p:sp>
          <p:nvSpPr>
            <p:cNvPr id="925727" name="Rectangle 31"/>
            <p:cNvSpPr>
              <a:spLocks noChangeArrowheads="1"/>
            </p:cNvSpPr>
            <p:nvPr/>
          </p:nvSpPr>
          <p:spPr bwMode="auto">
            <a:xfrm>
              <a:off x="4151" y="167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™</a:t>
              </a:r>
            </a:p>
          </p:txBody>
        </p:sp>
        <p:sp>
          <p:nvSpPr>
            <p:cNvPr id="925728" name="Rectangle 32"/>
            <p:cNvSpPr>
              <a:spLocks noChangeArrowheads="1"/>
            </p:cNvSpPr>
            <p:nvPr/>
          </p:nvSpPr>
          <p:spPr bwMode="auto">
            <a:xfrm>
              <a:off x="2881" y="167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&amp;trade;</a:t>
              </a:r>
            </a:p>
          </p:txBody>
        </p:sp>
        <p:sp>
          <p:nvSpPr>
            <p:cNvPr id="925729" name="Rectangle 33"/>
            <p:cNvSpPr>
              <a:spLocks noChangeArrowheads="1"/>
            </p:cNvSpPr>
            <p:nvPr/>
          </p:nvSpPr>
          <p:spPr bwMode="auto">
            <a:xfrm>
              <a:off x="518" y="167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Trademark Sign</a:t>
              </a:r>
            </a:p>
          </p:txBody>
        </p:sp>
        <p:sp>
          <p:nvSpPr>
            <p:cNvPr id="925730" name="Rectangle 34"/>
            <p:cNvSpPr>
              <a:spLocks noChangeArrowheads="1"/>
            </p:cNvSpPr>
            <p:nvPr/>
          </p:nvSpPr>
          <p:spPr bwMode="auto">
            <a:xfrm>
              <a:off x="4151" y="144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®</a:t>
              </a:r>
            </a:p>
          </p:txBody>
        </p:sp>
        <p:sp>
          <p:nvSpPr>
            <p:cNvPr id="925731" name="Rectangle 35"/>
            <p:cNvSpPr>
              <a:spLocks noChangeArrowheads="1"/>
            </p:cNvSpPr>
            <p:nvPr/>
          </p:nvSpPr>
          <p:spPr bwMode="auto">
            <a:xfrm>
              <a:off x="2881" y="144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&amp;reg;</a:t>
              </a:r>
            </a:p>
          </p:txBody>
        </p:sp>
        <p:sp>
          <p:nvSpPr>
            <p:cNvPr id="925732" name="Rectangle 36"/>
            <p:cNvSpPr>
              <a:spLocks noChangeArrowheads="1"/>
            </p:cNvSpPr>
            <p:nvPr/>
          </p:nvSpPr>
          <p:spPr bwMode="auto">
            <a:xfrm>
              <a:off x="518" y="144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Registered Trademark Sign</a:t>
              </a:r>
            </a:p>
          </p:txBody>
        </p:sp>
        <p:sp>
          <p:nvSpPr>
            <p:cNvPr id="925733" name="Rectangle 37"/>
            <p:cNvSpPr>
              <a:spLocks noChangeArrowheads="1"/>
            </p:cNvSpPr>
            <p:nvPr/>
          </p:nvSpPr>
          <p:spPr bwMode="auto">
            <a:xfrm>
              <a:off x="4151" y="12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©</a:t>
              </a:r>
            </a:p>
          </p:txBody>
        </p:sp>
        <p:sp>
          <p:nvSpPr>
            <p:cNvPr id="925734" name="Rectangle 38"/>
            <p:cNvSpPr>
              <a:spLocks noChangeArrowheads="1"/>
            </p:cNvSpPr>
            <p:nvPr/>
          </p:nvSpPr>
          <p:spPr bwMode="auto">
            <a:xfrm>
              <a:off x="2881" y="12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&amp;copy;</a:t>
              </a:r>
            </a:p>
          </p:txBody>
        </p:sp>
        <p:sp>
          <p:nvSpPr>
            <p:cNvPr id="925735" name="Rectangle 39"/>
            <p:cNvSpPr>
              <a:spLocks noChangeArrowheads="1"/>
            </p:cNvSpPr>
            <p:nvPr/>
          </p:nvSpPr>
          <p:spPr bwMode="auto">
            <a:xfrm>
              <a:off x="518" y="12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Copyright Sign</a:t>
              </a:r>
            </a:p>
          </p:txBody>
        </p:sp>
        <p:sp>
          <p:nvSpPr>
            <p:cNvPr id="925736" name="Rectangle 40"/>
            <p:cNvSpPr>
              <a:spLocks noChangeArrowheads="1"/>
            </p:cNvSpPr>
            <p:nvPr/>
          </p:nvSpPr>
          <p:spPr bwMode="auto">
            <a:xfrm>
              <a:off x="4151" y="984"/>
              <a:ext cx="1088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</a:t>
              </a:r>
            </a:p>
          </p:txBody>
        </p:sp>
        <p:sp>
          <p:nvSpPr>
            <p:cNvPr id="925737" name="Rectangle 41"/>
            <p:cNvSpPr>
              <a:spLocks noChangeArrowheads="1"/>
            </p:cNvSpPr>
            <p:nvPr/>
          </p:nvSpPr>
          <p:spPr bwMode="auto">
            <a:xfrm>
              <a:off x="2881" y="984"/>
              <a:ext cx="1270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 Entity</a:t>
              </a:r>
            </a:p>
          </p:txBody>
        </p:sp>
        <p:sp>
          <p:nvSpPr>
            <p:cNvPr id="925738" name="Rectangle 42"/>
            <p:cNvSpPr>
              <a:spLocks noChangeArrowheads="1"/>
            </p:cNvSpPr>
            <p:nvPr/>
          </p:nvSpPr>
          <p:spPr bwMode="auto">
            <a:xfrm>
              <a:off x="518" y="984"/>
              <a:ext cx="2363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 Name</a:t>
              </a:r>
            </a:p>
          </p:txBody>
        </p:sp>
        <p:sp>
          <p:nvSpPr>
            <p:cNvPr id="925739" name="Line 43"/>
            <p:cNvSpPr>
              <a:spLocks noChangeShapeType="1"/>
            </p:cNvSpPr>
            <p:nvPr/>
          </p:nvSpPr>
          <p:spPr bwMode="auto">
            <a:xfrm>
              <a:off x="518" y="98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0" name="Line 44"/>
            <p:cNvSpPr>
              <a:spLocks noChangeShapeType="1"/>
            </p:cNvSpPr>
            <p:nvPr/>
          </p:nvSpPr>
          <p:spPr bwMode="auto">
            <a:xfrm>
              <a:off x="518" y="397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1" name="Line 45"/>
            <p:cNvSpPr>
              <a:spLocks noChangeShapeType="1"/>
            </p:cNvSpPr>
            <p:nvPr/>
          </p:nvSpPr>
          <p:spPr bwMode="auto">
            <a:xfrm>
              <a:off x="518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2" name="Line 46"/>
            <p:cNvSpPr>
              <a:spLocks noChangeShapeType="1"/>
            </p:cNvSpPr>
            <p:nvPr/>
          </p:nvSpPr>
          <p:spPr bwMode="auto">
            <a:xfrm>
              <a:off x="5239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3" name="Line 67"/>
            <p:cNvSpPr>
              <a:spLocks noChangeShapeType="1"/>
            </p:cNvSpPr>
            <p:nvPr/>
          </p:nvSpPr>
          <p:spPr bwMode="auto">
            <a:xfrm>
              <a:off x="288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4" name="Line 68"/>
            <p:cNvSpPr>
              <a:spLocks noChangeShapeType="1"/>
            </p:cNvSpPr>
            <p:nvPr/>
          </p:nvSpPr>
          <p:spPr bwMode="auto">
            <a:xfrm>
              <a:off x="415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5" name="Line 69"/>
            <p:cNvSpPr>
              <a:spLocks noChangeShapeType="1"/>
            </p:cNvSpPr>
            <p:nvPr/>
          </p:nvSpPr>
          <p:spPr bwMode="auto">
            <a:xfrm>
              <a:off x="518" y="12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70" name="Line 74"/>
            <p:cNvSpPr>
              <a:spLocks noChangeShapeType="1"/>
            </p:cNvSpPr>
            <p:nvPr/>
          </p:nvSpPr>
          <p:spPr bwMode="auto">
            <a:xfrm>
              <a:off x="518" y="14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75" name="Line 79"/>
            <p:cNvSpPr>
              <a:spLocks noChangeShapeType="1"/>
            </p:cNvSpPr>
            <p:nvPr/>
          </p:nvSpPr>
          <p:spPr bwMode="auto">
            <a:xfrm>
              <a:off x="518" y="167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80" name="Line 84"/>
            <p:cNvSpPr>
              <a:spLocks noChangeShapeType="1"/>
            </p:cNvSpPr>
            <p:nvPr/>
          </p:nvSpPr>
          <p:spPr bwMode="auto">
            <a:xfrm>
              <a:off x="518" y="190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85" name="Line 89"/>
            <p:cNvSpPr>
              <a:spLocks noChangeShapeType="1"/>
            </p:cNvSpPr>
            <p:nvPr/>
          </p:nvSpPr>
          <p:spPr bwMode="auto">
            <a:xfrm>
              <a:off x="518" y="213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90" name="Line 94"/>
            <p:cNvSpPr>
              <a:spLocks noChangeShapeType="1"/>
            </p:cNvSpPr>
            <p:nvPr/>
          </p:nvSpPr>
          <p:spPr bwMode="auto">
            <a:xfrm>
              <a:off x="518" y="236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95" name="Line 99"/>
            <p:cNvSpPr>
              <a:spLocks noChangeShapeType="1"/>
            </p:cNvSpPr>
            <p:nvPr/>
          </p:nvSpPr>
          <p:spPr bwMode="auto">
            <a:xfrm>
              <a:off x="518" y="259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800" name="Line 104"/>
            <p:cNvSpPr>
              <a:spLocks noChangeShapeType="1"/>
            </p:cNvSpPr>
            <p:nvPr/>
          </p:nvSpPr>
          <p:spPr bwMode="auto">
            <a:xfrm>
              <a:off x="518" y="282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805" name="Line 109"/>
            <p:cNvSpPr>
              <a:spLocks noChangeShapeType="1"/>
            </p:cNvSpPr>
            <p:nvPr/>
          </p:nvSpPr>
          <p:spPr bwMode="auto">
            <a:xfrm>
              <a:off x="518" y="305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12" name="Line 116"/>
            <p:cNvSpPr>
              <a:spLocks noChangeShapeType="1"/>
            </p:cNvSpPr>
            <p:nvPr/>
          </p:nvSpPr>
          <p:spPr bwMode="auto">
            <a:xfrm>
              <a:off x="518" y="328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19" name="Line 123"/>
            <p:cNvSpPr>
              <a:spLocks noChangeShapeType="1"/>
            </p:cNvSpPr>
            <p:nvPr/>
          </p:nvSpPr>
          <p:spPr bwMode="auto">
            <a:xfrm>
              <a:off x="518" y="35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26" name="Line 130"/>
            <p:cNvSpPr>
              <a:spLocks noChangeShapeType="1"/>
            </p:cNvSpPr>
            <p:nvPr/>
          </p:nvSpPr>
          <p:spPr bwMode="auto">
            <a:xfrm>
              <a:off x="518" y="37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58452FF4-89E3-4D1B-9927-2DBDC00E58D7}" type="slidenum">
              <a:rPr lang="en-US" sz="1100"/>
              <a:pPr lvl="0">
                <a:defRPr/>
              </a:pPr>
              <a:t>61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Special Characters – Example</a:t>
            </a:r>
            <a:endParaRPr lang="bg-BG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1015811" name="Rectangle 3"/>
          <p:cNvSpPr>
            <a:spLocks noChangeArrowheads="1"/>
          </p:cNvSpPr>
          <p:nvPr/>
        </p:nvSpPr>
        <p:spPr bwMode="auto">
          <a:xfrm>
            <a:off x="608014" y="1153954"/>
            <a:ext cx="792638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p&gt;[&amp;gt;&amp;gt;&amp;nbsp;&amp;nbsp;Welcome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&amp;nbsp;&amp;nbsp;&amp;lt;&amp;lt;]&lt;/p&gt;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have following cards: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A&amp;#9827;, K&amp;#9830; and 9&amp;#9829;.&lt;/p&gt;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prefer hard rock &amp;#9835;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music &amp;#9835;&lt;/p&gt;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&gt;&amp;copy;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2006 by Svetlin Nakov &amp;amp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his team&lt;/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&lt;p&gt;Telerik Academy™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2911" y="10668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special-chars.html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Special Chars – Example (2)</a:t>
            </a:r>
            <a:endParaRPr lang="bg-BG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1015811" name="Rectangle 3"/>
          <p:cNvSpPr>
            <a:spLocks noChangeArrowheads="1"/>
          </p:cNvSpPr>
          <p:nvPr/>
        </p:nvSpPr>
        <p:spPr bwMode="auto">
          <a:xfrm>
            <a:off x="608014" y="1153954"/>
            <a:ext cx="792638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&lt;p&gt;[&amp;gt;&amp;gt;&amp;nbsp;&amp;nbsp;Welcome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&amp;nbsp;&amp;nbsp;&amp;lt;&amp;lt;]&lt;/p&gt;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have following cards: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A&amp;#9827;, K&amp;#9830; and 9&amp;#9829;.&lt;/p&gt;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prefer hard rock &amp;#9835;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music &amp;#9835;&lt;/p&gt;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&lt;p&gt;&amp;copy; 2006 by Svetlin Nakov &amp;amp; his team&lt;/p&gt;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&lt;p&gt;Telerik Academy™&lt;/p&gt;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2911" y="10668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special-chars.html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623" y="1828800"/>
            <a:ext cx="6501355" cy="4343400"/>
          </a:xfrm>
          <a:prstGeom prst="roundRect">
            <a:avLst>
              <a:gd name="adj" fmla="val 2404"/>
            </a:avLst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648200"/>
            <a:ext cx="7162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Special Characters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5374480"/>
            <a:ext cx="7162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5362" name="Picture 2" descr="http://reviews.cnet.com/i/bto/20091012/special-characters_500x307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81302"/>
            <a:ext cx="4076700" cy="2152498"/>
          </a:xfrm>
          <a:prstGeom prst="roundRect">
            <a:avLst>
              <a:gd name="adj" fmla="val 51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15364" name="Picture 4" descr="http://allforces.com/wp-content/uploads/2006/03/special-character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05024"/>
            <a:ext cx="3886200" cy="1943101"/>
          </a:xfrm>
          <a:prstGeom prst="roundRect">
            <a:avLst>
              <a:gd name="adj" fmla="val 57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495802"/>
            <a:ext cx="8229600" cy="1447798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</a:rPr>
              <a:t>&lt;DIV&gt;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</a:rPr>
              <a:t>&lt;SPAN&gt;</a:t>
            </a:r>
            <a:r>
              <a:rPr lang="en-US" dirty="0" smtClean="0"/>
              <a:t> Block and Inline Elements</a:t>
            </a:r>
            <a:endParaRPr lang="bg-BG" dirty="0"/>
          </a:p>
        </p:txBody>
      </p:sp>
      <p:pic>
        <p:nvPicPr>
          <p:cNvPr id="13314" name="Picture 2" descr="http://www.instantshift.com/wp-content/uploads/2009/11/cssbm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8321">
            <a:off x="4773825" y="1210905"/>
            <a:ext cx="3657600" cy="25854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4338" name="Picture 2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508">
            <a:off x="699797" y="1212846"/>
            <a:ext cx="3532943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Block and Inline Elements</a:t>
            </a:r>
            <a:endParaRPr lang="bg-BG" dirty="0" smtClean="0"/>
          </a:p>
        </p:txBody>
      </p:sp>
      <p:sp>
        <p:nvSpPr>
          <p:cNvPr id="1062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 elements </a:t>
            </a:r>
            <a:r>
              <a:rPr lang="en-US" dirty="0" smtClean="0"/>
              <a:t>add a line break before and after them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is a block element</a:t>
            </a:r>
          </a:p>
          <a:p>
            <a:pPr lvl="1">
              <a:defRPr/>
            </a:pPr>
            <a:r>
              <a:rPr lang="en-US" dirty="0" smtClean="0"/>
              <a:t>Other block elements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&lt;hr&gt;</a:t>
            </a:r>
            <a:r>
              <a:rPr lang="en-US" dirty="0" smtClean="0"/>
              <a:t>, headings, lists,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dirty="0" smtClean="0"/>
              <a:t> and etc.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elements </a:t>
            </a:r>
            <a:r>
              <a:rPr lang="en-US" dirty="0" smtClean="0"/>
              <a:t>don’t break the text before and after them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 smtClean="0"/>
              <a:t> is an inline element</a:t>
            </a:r>
          </a:p>
          <a:p>
            <a:pPr lvl="1">
              <a:defRPr/>
            </a:pPr>
            <a:r>
              <a:rPr lang="en-US" dirty="0" smtClean="0"/>
              <a:t>Most HTML elements are inline,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creates logical divisions within a page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Block style element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Used with CSS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612775" y="4800600"/>
            <a:ext cx="784701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font-size:24px;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color:red"&gt;DIV example&lt;/div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3734" name="Picture 6" descr="div-and-sp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39" y="1882775"/>
            <a:ext cx="4251325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80911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div-and-span.html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4038600"/>
            <a:ext cx="3048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&lt;DIV&gt;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0" y="4764879"/>
            <a:ext cx="30480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8194" name="Picture 2" descr="http://www.insofta.com/stock-icons/xp-artistic-icons/preview/insert-di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28700"/>
            <a:ext cx="4114800" cy="2628900"/>
          </a:xfrm>
          <a:prstGeom prst="roundRect">
            <a:avLst>
              <a:gd name="adj" fmla="val 47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8196" name="Picture 4" descr="http://www.russellheimlich.com/blog/wp-content/uploads/2009/09/death-to-di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5755">
            <a:off x="826923" y="1249677"/>
            <a:ext cx="3426976" cy="2373911"/>
          </a:xfrm>
          <a:prstGeom prst="roundRect">
            <a:avLst>
              <a:gd name="adj" fmla="val 6275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html5doctor.com/wp-content/uploads/2009/06/html5-after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8101">
            <a:off x="6587406" y="4710421"/>
            <a:ext cx="1514900" cy="1518686"/>
          </a:xfrm>
          <a:prstGeom prst="roundRect">
            <a:avLst>
              <a:gd name="adj" fmla="val 484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558684">
            <a:off x="676859" y="5160259"/>
            <a:ext cx="2388410" cy="1009125"/>
          </a:xfrm>
          <a:prstGeom prst="roundRect">
            <a:avLst>
              <a:gd name="adj" fmla="val 2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latin typeface="Consolas" pitchFamily="49" charset="0"/>
                <a:cs typeface="Consolas" pitchFamily="49" charset="0"/>
              </a:rPr>
              <a:t>&lt;DIV&gt;</a:t>
            </a:r>
            <a:endParaRPr lang="en-US" sz="4400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 element</a:t>
            </a:r>
          </a:p>
          <a:p>
            <a:pPr>
              <a:defRPr/>
            </a:pPr>
            <a:r>
              <a:rPr lang="en-US" dirty="0" smtClean="0"/>
              <a:t>Useful for modifying a specific portion of text </a:t>
            </a:r>
          </a:p>
          <a:p>
            <a:pPr lvl="1">
              <a:defRPr/>
            </a:pPr>
            <a:r>
              <a:rPr lang="en-US" dirty="0" smtClean="0"/>
              <a:t>Don't create a separate area			 (paragraph) in the document</a:t>
            </a:r>
          </a:p>
          <a:p>
            <a:pPr>
              <a:defRPr/>
            </a:pPr>
            <a:r>
              <a:rPr lang="en-US" dirty="0" smtClean="0"/>
              <a:t>Very useful with CSS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466725" y="4800362"/>
            <a:ext cx="820896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p&gt;This one is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style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="font-size:32px;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"&gt;TEST&lt;/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814" y="2362200"/>
            <a:ext cx="2621170" cy="2383660"/>
          </a:xfrm>
          <a:prstGeom prst="roundRect">
            <a:avLst>
              <a:gd name="adj" fmla="val 42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sp>
        <p:nvSpPr>
          <p:cNvPr id="7" name="Rectangle 6"/>
          <p:cNvSpPr/>
          <p:nvPr/>
        </p:nvSpPr>
        <p:spPr>
          <a:xfrm>
            <a:off x="381000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57400" y="3048000"/>
            <a:ext cx="5029200" cy="685800"/>
          </a:xfrm>
        </p:spPr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57400" y="3774280"/>
            <a:ext cx="5029200" cy="569120"/>
          </a:xfrm>
        </p:spPr>
        <p:txBody>
          <a:bodyPr/>
          <a:lstStyle/>
          <a:p>
            <a:r>
              <a:rPr lang="en-US" dirty="0" smtClean="0"/>
              <a:t>Text, Images, Tables, Forms</a:t>
            </a:r>
          </a:p>
        </p:txBody>
      </p:sp>
      <p:pic>
        <p:nvPicPr>
          <p:cNvPr id="4" name="Picture 3" descr="C:\downloads\NASA Space Wallpapers\NASA Space Wallpaper 003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1597">
            <a:off x="3201386" y="4561481"/>
            <a:ext cx="2970900" cy="2111749"/>
          </a:xfrm>
          <a:prstGeom prst="roundRect">
            <a:avLst>
              <a:gd name="adj" fmla="val 50000"/>
            </a:avLst>
          </a:prstGeom>
          <a:noFill/>
          <a:effectLst>
            <a:softEdge rad="635000"/>
          </a:effectLst>
        </p:spPr>
      </p:pic>
      <p:pic>
        <p:nvPicPr>
          <p:cNvPr id="7" name="Picture 8" descr="http://www.transcode.org/images/greenHTM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85800"/>
            <a:ext cx="3962400" cy="2057400"/>
          </a:xfrm>
          <a:prstGeom prst="roundRect">
            <a:avLst>
              <a:gd name="adj" fmla="val 33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123908" name="Picture 4" descr="http://www.artistsvalley.com/images/freeIcon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850772"/>
            <a:ext cx="4000500" cy="1816228"/>
          </a:xfrm>
          <a:prstGeom prst="roundRect">
            <a:avLst>
              <a:gd name="adj" fmla="val 43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123910" name="Picture 6" descr="http://media02.hongkiat.com/table_design/html-table-desig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41"/>
          <a:stretch>
            <a:fillRect/>
          </a:stretch>
        </p:blipFill>
        <p:spPr bwMode="auto">
          <a:xfrm rot="13352195">
            <a:off x="440769" y="4634677"/>
            <a:ext cx="2576488" cy="1381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3912" name="Picture 8" descr="http://www.ladybirdcms.com/Sites/1/userFiles/1261/image/icon_UnderConstruction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418" y="4267200"/>
            <a:ext cx="1661582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2895600"/>
            <a:ext cx="5486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&lt;SPAN&gt;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28800" y="3621879"/>
            <a:ext cx="5486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7776">
            <a:off x="5135154" y="839061"/>
            <a:ext cx="3276600" cy="1695450"/>
          </a:xfrm>
          <a:prstGeom prst="roundRect">
            <a:avLst>
              <a:gd name="adj" fmla="val 851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219200"/>
            <a:ext cx="4805352" cy="1299167"/>
          </a:xfrm>
          <a:prstGeom prst="round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ContrastingRightFacing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4876800"/>
            <a:ext cx="7939826" cy="1131496"/>
          </a:xfrm>
          <a:prstGeom prst="roundRect">
            <a:avLst>
              <a:gd name="adj" fmla="val 23886"/>
            </a:avLst>
          </a:prstGeom>
          <a:ln w="38100">
            <a:solidFill>
              <a:schemeClr val="accent5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solidFill>
                  <a:srgbClr val="F6AF2E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&lt;SPAN&gt;some text&lt;/span&gt;</a:t>
            </a:r>
            <a:endParaRPr lang="en-US" sz="4400" b="1" dirty="0">
              <a:solidFill>
                <a:srgbClr val="F6AF2E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HTML Basics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sp>
        <p:nvSpPr>
          <p:cNvPr id="2" name="Rectangle 1"/>
          <p:cNvSpPr/>
          <p:nvPr/>
        </p:nvSpPr>
        <p:spPr>
          <a:xfrm rot="21433751">
            <a:off x="3706139" y="1112341"/>
            <a:ext cx="5048281" cy="477054"/>
          </a:xfrm>
          <a:prstGeom prst="rect">
            <a:avLst/>
          </a:prstGeom>
        </p:spPr>
        <p:txBody>
          <a:bodyPr wrap="square">
            <a:prstTxWarp prst="textDeflat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b="1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HTML, Text, Images, Tables, Forms</a:t>
            </a:r>
            <a:endParaRPr lang="en-US" b="1" noProof="1"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Write an HTML page like the following:</a:t>
            </a:r>
          </a:p>
          <a:p>
            <a:pPr marL="958850" lvl="3" indent="0">
              <a:buNone/>
            </a:pPr>
            <a:r>
              <a:rPr lang="en-US" sz="2800" dirty="0" smtClean="0"/>
              <a:t>* Use headings and divs</a:t>
            </a:r>
          </a:p>
          <a:p>
            <a:pPr marL="958850" lvl="3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pic>
        <p:nvPicPr>
          <p:cNvPr id="1026" name="Picture 2" descr="C:\Pics\Headings-para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91" y="2514600"/>
            <a:ext cx="7835324" cy="3733800"/>
          </a:xfrm>
          <a:prstGeom prst="roundRect">
            <a:avLst>
              <a:gd name="adj" fmla="val 1783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446088" indent="-446088">
              <a:lnSpc>
                <a:spcPts val="37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Write an HTML page like the following:</a:t>
            </a:r>
            <a:endParaRPr lang="en-US" sz="2800" dirty="0"/>
          </a:p>
          <a:p>
            <a:pPr marL="0" indent="0">
              <a:lnSpc>
                <a:spcPts val="3700"/>
              </a:lnSpc>
              <a:buNone/>
            </a:pPr>
            <a:r>
              <a:rPr lang="en-US" sz="2800" dirty="0" smtClean="0"/>
              <a:t>	</a:t>
            </a:r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 smtClean="0"/>
          </a:p>
          <a:p>
            <a:pPr marL="446088" indent="-446088">
              <a:lnSpc>
                <a:spcPts val="3700"/>
              </a:lnSpc>
              <a:buFont typeface="+mj-lt"/>
              <a:buAutoNum type="arabicPeriod" startAt="3"/>
              <a:tabLst/>
            </a:pPr>
            <a:r>
              <a:rPr lang="en-US" sz="2800" dirty="0" smtClean="0"/>
              <a:t>Write an HTML page looking like the PNG file 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3.Introduction.PNG.</a:t>
            </a:r>
            <a:r>
              <a:rPr lang="en-US" sz="2800" dirty="0" smtClean="0"/>
              <a:t> Using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2800" dirty="0" smtClean="0"/>
              <a:t> tag add anchors to the corresponding sections in the same page.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pic>
        <p:nvPicPr>
          <p:cNvPr id="2050" name="Picture 2" descr="C:\Pics\HTML Fundamentals\Lis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441" y="1564272"/>
            <a:ext cx="2847318" cy="3541128"/>
          </a:xfrm>
          <a:prstGeom prst="roundRect">
            <a:avLst>
              <a:gd name="adj" fmla="val 38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7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724400" cy="3352800"/>
          </a:xfrm>
        </p:spPr>
        <p:txBody>
          <a:bodyPr/>
          <a:lstStyle/>
          <a:p>
            <a:pPr marL="446088" indent="-446088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tabLst/>
            </a:pPr>
            <a:r>
              <a:rPr lang="en-US" sz="2800" dirty="0" smtClean="0"/>
              <a:t>Create an </a:t>
            </a:r>
            <a:r>
              <a:rPr lang="en-US" sz="2800" dirty="0"/>
              <a:t>user </a:t>
            </a:r>
            <a:r>
              <a:rPr lang="en-US" sz="2800" dirty="0" smtClean="0"/>
              <a:t>profile Web </a:t>
            </a:r>
            <a:r>
              <a:rPr lang="en-US" sz="2800" dirty="0"/>
              <a:t>page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Profile.html</a:t>
            </a:r>
            <a:r>
              <a:rPr lang="en-US" sz="2800" dirty="0" smtClean="0"/>
              <a:t>, friends </a:t>
            </a:r>
            <a:r>
              <a:rPr lang="en-US" sz="2800" dirty="0"/>
              <a:t>page </a:t>
            </a:r>
            <a:r>
              <a:rPr lang="en-US" sz="2800" dirty="0" smtClean="0"/>
              <a:t>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Friends.html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info page named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Info.html</a:t>
            </a:r>
            <a:r>
              <a:rPr lang="en-US" sz="2800" dirty="0"/>
              <a:t>.</a:t>
            </a:r>
            <a:r>
              <a:rPr lang="en-US" sz="2800" dirty="0" smtClean="0"/>
              <a:t> Link them to one another using </a:t>
            </a:r>
            <a:r>
              <a:rPr 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&lt;a&gt; </a:t>
            </a:r>
            <a:r>
              <a:rPr lang="en-US" sz="2800" dirty="0" smtClean="0"/>
              <a:t>tag.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pic>
        <p:nvPicPr>
          <p:cNvPr id="1027" name="Picture 3" descr="C:\Pics\HTML Fundamentals\Friend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1087778"/>
            <a:ext cx="3563726" cy="2068754"/>
          </a:xfrm>
          <a:prstGeom prst="roundRect">
            <a:avLst>
              <a:gd name="adj" fmla="val 424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ics\HTML Fundamentals\Inf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929874"/>
            <a:ext cx="3563727" cy="1653625"/>
          </a:xfrm>
          <a:prstGeom prst="roundRect">
            <a:avLst>
              <a:gd name="adj" fmla="val 387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Pics\HTML Fundamentals\Profil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3429000"/>
            <a:ext cx="3563726" cy="3154499"/>
          </a:xfrm>
          <a:prstGeom prst="roundRect">
            <a:avLst>
              <a:gd name="adj" fmla="val 18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8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8600" y="914400"/>
            <a:ext cx="870585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446088">
              <a:buFont typeface="+mj-lt"/>
              <a:buAutoNum type="arabicPeriod" startAt="5"/>
              <a:tabLst/>
            </a:pPr>
            <a:r>
              <a:rPr lang="en-US" sz="2800" dirty="0" smtClean="0"/>
              <a:t>Create a Web site like the following:</a:t>
            </a:r>
          </a:p>
          <a:p>
            <a:pPr marL="446088" indent="-446088">
              <a:buFont typeface="+mj-lt"/>
              <a:buAutoNum type="arabicPeriod" startAt="5"/>
              <a:tabLst/>
            </a:pPr>
            <a:endParaRPr lang="en-US" sz="2800" dirty="0"/>
          </a:p>
          <a:p>
            <a:pPr marL="446088" indent="-446088">
              <a:buFont typeface="+mj-lt"/>
              <a:buAutoNum type="arabicPeriod" startAt="5"/>
              <a:tabLst/>
            </a:pPr>
            <a:endParaRPr lang="en-US" sz="2800" dirty="0" smtClean="0"/>
          </a:p>
          <a:p>
            <a:pPr marL="446088" indent="-446088">
              <a:buFont typeface="+mj-lt"/>
              <a:buAutoNum type="arabicPeriod" startAt="5"/>
              <a:tabLst/>
            </a:pPr>
            <a:endParaRPr lang="en-US" sz="2800" dirty="0"/>
          </a:p>
          <a:p>
            <a:pPr marL="446088" indent="-446088">
              <a:buFont typeface="+mj-lt"/>
              <a:buAutoNum type="arabicPeriod" startAt="5"/>
              <a:tabLst/>
            </a:pPr>
            <a:endParaRPr lang="en-US" sz="2800" dirty="0" smtClean="0"/>
          </a:p>
          <a:p>
            <a:pPr marL="446088" indent="-446088">
              <a:buFont typeface="+mj-lt"/>
              <a:buAutoNum type="arabicPeriod" startAt="5"/>
              <a:tabLst/>
            </a:pPr>
            <a:endParaRPr lang="en-US" sz="2800" dirty="0"/>
          </a:p>
          <a:p>
            <a:pPr marL="446088" indent="-446088">
              <a:buFont typeface="+mj-lt"/>
              <a:buAutoNum type="arabicPeriod" startAt="5"/>
              <a:tabLst/>
            </a:pPr>
            <a:endParaRPr lang="en-US" sz="2800" dirty="0" smtClean="0"/>
          </a:p>
          <a:p>
            <a:pPr marL="446088" indent="-446088">
              <a:buFont typeface="+mj-lt"/>
              <a:buAutoNum type="arabicPeriod" startAt="5"/>
              <a:tabLst/>
            </a:pPr>
            <a:endParaRPr lang="en-US" sz="2800" dirty="0"/>
          </a:p>
          <a:p>
            <a:pPr marL="0" indent="0">
              <a:spcBef>
                <a:spcPts val="1800"/>
              </a:spcBef>
              <a:buNone/>
              <a:tabLst>
                <a:tab pos="446088" algn="l"/>
              </a:tabLst>
            </a:pPr>
            <a:r>
              <a:rPr lang="en-US" sz="2800" dirty="0"/>
              <a:t>	</a:t>
            </a:r>
            <a:r>
              <a:rPr lang="en-US" sz="2800" dirty="0" smtClean="0"/>
              <a:t>See </a:t>
            </a:r>
            <a:r>
              <a:rPr lang="en-US" sz="2800" dirty="0"/>
              <a:t>the </a:t>
            </a:r>
            <a:r>
              <a:rPr lang="en-US" sz="2800" dirty="0" smtClean="0"/>
              <a:t>image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InetJava-site.png</a:t>
            </a:r>
            <a:r>
              <a:rPr lang="en-US" sz="2800" dirty="0" smtClean="0"/>
              <a:t>.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5" descr="Sample-s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42732"/>
            <a:ext cx="6167438" cy="440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6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Structure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HTML is comprised of “elements” and “tags”</a:t>
            </a:r>
            <a:endParaRPr lang="en-US" sz="3000" dirty="0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Begins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sz="2800" dirty="0" smtClean="0"/>
              <a:t> and ends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When writing XHTML, must define a namespace</a:t>
            </a:r>
            <a:endParaRPr lang="en-US" sz="28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Elements (tags) are nested one inside another:</a:t>
            </a: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Tags have attributes:</a:t>
            </a: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HTML describes structure using two main sections: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82692" name="Rectangle 4"/>
          <p:cNvSpPr>
            <a:spLocks noChangeArrowheads="1"/>
          </p:cNvSpPr>
          <p:nvPr/>
        </p:nvSpPr>
        <p:spPr bwMode="auto">
          <a:xfrm>
            <a:off x="615952" y="27756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</p:txBody>
      </p:sp>
      <p:sp>
        <p:nvSpPr>
          <p:cNvPr id="882693" name="Rectangle 5"/>
          <p:cNvSpPr>
            <a:spLocks noChangeArrowheads="1"/>
          </p:cNvSpPr>
          <p:nvPr/>
        </p:nvSpPr>
        <p:spPr bwMode="auto">
          <a:xfrm>
            <a:off x="615952" y="39948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 &lt;head&gt;&lt;/head&gt; &lt;body&gt;&lt;/body&gt; &lt;/html&gt;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2694" name="Rectangle 6"/>
          <p:cNvSpPr>
            <a:spLocks noChangeArrowheads="1"/>
          </p:cNvSpPr>
          <p:nvPr/>
        </p:nvSpPr>
        <p:spPr bwMode="auto">
          <a:xfrm>
            <a:off x="615952" y="51378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src="logo.jpg" alt="logo"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Code Formatting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The HTML source code should be formatted to increase readability and facilitate debugging.</a:t>
            </a:r>
            <a:endParaRPr lang="en-US" sz="3000" dirty="0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Every block element should start on a new line.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Every nested (block) element should be indented.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Browsers ignore multiple whitespaces in the page source, so formatting is harmless.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For performance reasons, formatting can be sacrificed.</a:t>
            </a:r>
          </a:p>
          <a:p>
            <a:pPr lvl="1">
              <a:lnSpc>
                <a:spcPct val="100000"/>
              </a:lnSpc>
              <a:defRPr/>
            </a:pP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7798</TotalTime>
  <Words>5813</Words>
  <Application>Microsoft Office PowerPoint</Application>
  <PresentationFormat>On-screen Show (4:3)</PresentationFormat>
  <Paragraphs>1016</Paragraphs>
  <Slides>75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Telerik-PowerPoint-Theme</vt:lpstr>
      <vt:lpstr>HTML Basics</vt:lpstr>
      <vt:lpstr>Table of Contents</vt:lpstr>
      <vt:lpstr>Table of Contents (2)</vt:lpstr>
      <vt:lpstr>How the Web Works?</vt:lpstr>
      <vt:lpstr>What is a Web Page?</vt:lpstr>
      <vt:lpstr>Creating HTML Pages</vt:lpstr>
      <vt:lpstr>HTML Basics</vt:lpstr>
      <vt:lpstr>HTML Structure</vt:lpstr>
      <vt:lpstr>HTML Code Formatting</vt:lpstr>
      <vt:lpstr>First HTML Page</vt:lpstr>
      <vt:lpstr>First HTML Page: Tags</vt:lpstr>
      <vt:lpstr>First HTML Page: Header</vt:lpstr>
      <vt:lpstr>First HTML Page: Body</vt:lpstr>
      <vt:lpstr>Some Simple Tags</vt:lpstr>
      <vt:lpstr>Some Simple Tags – Example</vt:lpstr>
      <vt:lpstr>Some Simple Tags – Example (2)</vt:lpstr>
      <vt:lpstr>Some HTML Tags</vt:lpstr>
      <vt:lpstr>Tags Attributes</vt:lpstr>
      <vt:lpstr>Headings and Paragraphs</vt:lpstr>
      <vt:lpstr>Headings and Paragraphs – Example </vt:lpstr>
      <vt:lpstr>Headings and Paragraphs – Example (2)</vt:lpstr>
      <vt:lpstr>Headings and Paragraphs</vt:lpstr>
      <vt:lpstr>Introduction to HTML</vt:lpstr>
      <vt:lpstr>Preface</vt:lpstr>
      <vt:lpstr>The &lt;!DOCTYPE&gt; Declaration</vt:lpstr>
      <vt:lpstr>HTML vs. XHTML</vt:lpstr>
      <vt:lpstr>XHTML vs. HTML (2)</vt:lpstr>
      <vt:lpstr>The &lt;head&gt; Section</vt:lpstr>
      <vt:lpstr>&lt;head&gt; Section: &lt;title&gt; tag</vt:lpstr>
      <vt:lpstr>&lt;head&gt; Section: &lt;meta&gt;</vt:lpstr>
      <vt:lpstr>&lt;head&gt; Section: &lt;script&gt;</vt:lpstr>
      <vt:lpstr>The &lt;script&gt; Tag – Example</vt:lpstr>
      <vt:lpstr>Using Scripts</vt:lpstr>
      <vt:lpstr>&lt;head&gt; Section: &lt;style&gt;</vt:lpstr>
      <vt:lpstr>Embedding CSS Styles</vt:lpstr>
      <vt:lpstr>Comments: &lt;!-- --&gt; Tag</vt:lpstr>
      <vt:lpstr>&lt;body&gt; Section: Introduction</vt:lpstr>
      <vt:lpstr>Text Formatting</vt:lpstr>
      <vt:lpstr>Text Formatting – Example</vt:lpstr>
      <vt:lpstr>Text Formatting – Example (2)</vt:lpstr>
      <vt:lpstr>Text Formatting</vt:lpstr>
      <vt:lpstr>Hyperlinks: &lt;a&gt; Tag</vt:lpstr>
      <vt:lpstr>Hyperlinks: &lt;a&gt; Tag (2)</vt:lpstr>
      <vt:lpstr>Hyperlinks: &lt;a&gt; Tag (3)</vt:lpstr>
      <vt:lpstr>Hyperlinks and Sections</vt:lpstr>
      <vt:lpstr>Hyperlinks – Example</vt:lpstr>
      <vt:lpstr>Hyperlinks – Example (2)</vt:lpstr>
      <vt:lpstr>Hyperlinks</vt:lpstr>
      <vt:lpstr>Links to the Same Document – Example </vt:lpstr>
      <vt:lpstr>Links to the Same Document – Example (2) </vt:lpstr>
      <vt:lpstr>Links to the Same Document</vt:lpstr>
      <vt:lpstr>Images: &lt;img&gt; tag</vt:lpstr>
      <vt:lpstr>Miscellaneous Tags</vt:lpstr>
      <vt:lpstr>Miscellaneous Tags – Example</vt:lpstr>
      <vt:lpstr>Miscellaneous Tags</vt:lpstr>
      <vt:lpstr>Ordered Lists: &lt;ol&gt; Tag</vt:lpstr>
      <vt:lpstr>Unordered Lists: &lt;ul&gt; Tag</vt:lpstr>
      <vt:lpstr>Definition lists: &lt;dl&gt; tag</vt:lpstr>
      <vt:lpstr>Lists – Example</vt:lpstr>
      <vt:lpstr>Creating Lists</vt:lpstr>
      <vt:lpstr>HTML Special Characters</vt:lpstr>
      <vt:lpstr>Special Characters – Example</vt:lpstr>
      <vt:lpstr>Special Chars – Example (2)</vt:lpstr>
      <vt:lpstr>HTML Special Characters</vt:lpstr>
      <vt:lpstr>Using &lt;DIV&gt; and &lt;SPAN&gt; Block and Inline Elements</vt:lpstr>
      <vt:lpstr>Block and Inline Elements</vt:lpstr>
      <vt:lpstr>The &lt;div&gt; Tag</vt:lpstr>
      <vt:lpstr>&lt;DIV&gt;</vt:lpstr>
      <vt:lpstr>The &lt;span&gt; Tag</vt:lpstr>
      <vt:lpstr>&lt;SPAN&gt;</vt:lpstr>
      <vt:lpstr>HTML Basics</vt:lpstr>
      <vt:lpstr>Homework</vt:lpstr>
      <vt:lpstr>Homework (2)</vt:lpstr>
      <vt:lpstr>Homework (3)</vt:lpstr>
      <vt:lpstr>Homework (4)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 - HTML, Text, Images, Tables, Forms</dc:title>
  <dc:creator>Svetlin Nakov</dc:creator>
  <cp:lastModifiedBy>Nikolay Kostov</cp:lastModifiedBy>
  <cp:revision>712</cp:revision>
  <dcterms:created xsi:type="dcterms:W3CDTF">2007-12-08T16:03:35Z</dcterms:created>
  <dcterms:modified xsi:type="dcterms:W3CDTF">2011-11-21T08:28:38Z</dcterms:modified>
</cp:coreProperties>
</file>