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70" r:id="rId5"/>
    <p:sldId id="273" r:id="rId6"/>
    <p:sldId id="274" r:id="rId7"/>
    <p:sldId id="285" r:id="rId8"/>
    <p:sldId id="271" r:id="rId9"/>
    <p:sldId id="260" r:id="rId10"/>
    <p:sldId id="261" r:id="rId11"/>
    <p:sldId id="262" r:id="rId12"/>
    <p:sldId id="263" r:id="rId13"/>
    <p:sldId id="264" r:id="rId14"/>
    <p:sldId id="275" r:id="rId15"/>
    <p:sldId id="277" r:id="rId16"/>
    <p:sldId id="278" r:id="rId17"/>
    <p:sldId id="279" r:id="rId18"/>
    <p:sldId id="280" r:id="rId19"/>
    <p:sldId id="276" r:id="rId20"/>
    <p:sldId id="272" r:id="rId21"/>
    <p:sldId id="265" r:id="rId22"/>
    <p:sldId id="294" r:id="rId23"/>
    <p:sldId id="281" r:id="rId24"/>
    <p:sldId id="267" r:id="rId25"/>
    <p:sldId id="268" r:id="rId26"/>
    <p:sldId id="284" r:id="rId27"/>
    <p:sldId id="286" r:id="rId28"/>
    <p:sldId id="282" r:id="rId29"/>
    <p:sldId id="287" r:id="rId30"/>
    <p:sldId id="269" r:id="rId31"/>
    <p:sldId id="288" r:id="rId32"/>
    <p:sldId id="290" r:id="rId33"/>
    <p:sldId id="292" r:id="rId34"/>
    <p:sldId id="293" r:id="rId35"/>
    <p:sldId id="291" r:id="rId36"/>
    <p:sldId id="289" r:id="rId37"/>
    <p:sldId id="295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3830" autoAdjust="0"/>
  </p:normalViewPr>
  <p:slideViewPr>
    <p:cSldViewPr>
      <p:cViewPr>
        <p:scale>
          <a:sx n="66" d="100"/>
          <a:sy n="66" d="100"/>
        </p:scale>
        <p:origin x="-2286" y="-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83012-DC3B-4A68-8FE0-1752B90BCD13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118A9-227C-49B9-9FCB-E2B025F0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5C1D-326F-4688-858B-CF412FA5FC27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682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0F2E-DEA1-45E0-A83A-3202E353F5C0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0F2E-DEA1-45E0-A83A-3202E353F5C0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4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9" cstate="email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JavaScript APIs in HTML5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Canvas, SVG, Workers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369332"/>
          </a:xfrm>
        </p:spPr>
        <p:txBody>
          <a:bodyPr/>
          <a:lstStyle/>
          <a:p>
            <a:r>
              <a:rPr lang="en-US" dirty="0" smtClean="0"/>
              <a:t>Telerik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www.telerik.com</a:t>
            </a:r>
            <a:endParaRPr lang="en-US" dirty="0"/>
          </a:p>
        </p:txBody>
      </p:sp>
      <p:pic>
        <p:nvPicPr>
          <p:cNvPr id="9" name="Picture 6" descr="http://t1.gstatic.com/images?q=tbn:ANd9GcSc60_LT1wn0QO2bh8B9uBwjouaxJCiQMtZoWpMmv32mkLwfY44&amp;t=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56308">
            <a:off x="5239654" y="4495778"/>
            <a:ext cx="3084291" cy="127260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40159">
            <a:off x="3405627" y="4542030"/>
            <a:ext cx="1771170" cy="145473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7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6934200" cy="1065212"/>
          </a:xfrm>
        </p:spPr>
        <p:txBody>
          <a:bodyPr/>
          <a:lstStyle/>
          <a:p>
            <a:r>
              <a:rPr lang="en-US" dirty="0" smtClean="0"/>
              <a:t>Canvas Properties and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66800"/>
            <a:ext cx="8382000" cy="5562600"/>
          </a:xfrm>
        </p:spPr>
        <p:txBody>
          <a:bodyPr/>
          <a:lstStyle/>
          <a:p>
            <a:pPr marL="282575" indent="-2825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fillStyle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Sets the drawing color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Default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fillStyle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is solid black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</a:pPr>
            <a:r>
              <a:rPr lang="en-US" dirty="0">
                <a:solidFill>
                  <a:srgbClr val="F5FFC2"/>
                </a:solidFill>
              </a:rPr>
              <a:t>but you can set it to whatever you like</a:t>
            </a:r>
          </a:p>
          <a:p>
            <a:pPr marL="282575" indent="-2825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fillRect(x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height)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Draws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rectangle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Filled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with the current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fillStyle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77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6934200" cy="1065212"/>
          </a:xfrm>
        </p:spPr>
        <p:txBody>
          <a:bodyPr/>
          <a:lstStyle/>
          <a:p>
            <a:r>
              <a:rPr lang="en-US" dirty="0" smtClean="0"/>
              <a:t>Canvas Properties and Methods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66800"/>
            <a:ext cx="8382000" cy="5562600"/>
          </a:xfrm>
        </p:spPr>
        <p:txBody>
          <a:bodyPr/>
          <a:lstStyle/>
          <a:p>
            <a:pPr marL="282575" indent="-2825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strokeStyle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Sets the stroke color</a:t>
            </a:r>
          </a:p>
          <a:p>
            <a:pPr marL="282575" indent="-2825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strokeRect(x,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height)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Draws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 rectangle with the current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strokeStyle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strokeRect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doesn’t fill in the middle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</a:pPr>
            <a:r>
              <a:rPr lang="en-US" dirty="0" smtClean="0">
                <a:solidFill>
                  <a:srgbClr val="F5FFC2"/>
                </a:solidFill>
              </a:rPr>
              <a:t>It </a:t>
            </a:r>
            <a:r>
              <a:rPr lang="en-US" dirty="0">
                <a:solidFill>
                  <a:srgbClr val="F5FFC2"/>
                </a:solidFill>
              </a:rPr>
              <a:t>just draws the </a:t>
            </a:r>
            <a:r>
              <a:rPr lang="en-US" dirty="0" smtClean="0">
                <a:solidFill>
                  <a:srgbClr val="F5FFC2"/>
                </a:solidFill>
              </a:rPr>
              <a:t>edges</a:t>
            </a:r>
            <a:endParaRPr lang="en-US" dirty="0">
              <a:solidFill>
                <a:srgbClr val="F5FFC2"/>
              </a:solidFill>
            </a:endParaRPr>
          </a:p>
          <a:p>
            <a:pPr marL="282575" indent="-2825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clearRect(x,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clears the pixels in the specified </a:t>
            </a:r>
            <a:r>
              <a:rPr lang="en-US" dirty="0" smtClean="0">
                <a:solidFill>
                  <a:srgbClr val="EBFFD2"/>
                </a:solidFill>
              </a:rPr>
              <a:t>rectangle</a:t>
            </a:r>
            <a:endParaRPr lang="en-US" dirty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4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Paths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a Path?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Something that is about to be drawn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is not drawn yet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5800" y="3084255"/>
            <a:ext cx="7696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context.beginPath();</a:t>
            </a:r>
          </a:p>
          <a:p>
            <a:r>
              <a:rPr lang="nl-NL" dirty="0"/>
              <a:t>context.moveTo(0, 40);</a:t>
            </a:r>
          </a:p>
          <a:p>
            <a:r>
              <a:rPr lang="nl-NL" dirty="0"/>
              <a:t>context.lineTo(240, 40);</a:t>
            </a:r>
          </a:p>
          <a:p>
            <a:r>
              <a:rPr lang="nl-NL" dirty="0"/>
              <a:t>context.moveTo(260, 40);</a:t>
            </a:r>
          </a:p>
          <a:p>
            <a:r>
              <a:rPr lang="nl-NL" dirty="0"/>
              <a:t>context.lineTo(500, 40);</a:t>
            </a:r>
          </a:p>
          <a:p>
            <a:r>
              <a:rPr lang="nl-NL" dirty="0"/>
              <a:t>context.moveTo(495, 35);</a:t>
            </a:r>
          </a:p>
          <a:p>
            <a:r>
              <a:rPr lang="nl-NL" dirty="0"/>
              <a:t>context.lineTo(500, 40);</a:t>
            </a:r>
          </a:p>
          <a:p>
            <a:r>
              <a:rPr lang="nl-NL" dirty="0"/>
              <a:t>context.lineTo(495, 45);</a:t>
            </a:r>
          </a:p>
        </p:txBody>
      </p:sp>
    </p:spTree>
    <p:extLst>
      <p:ext uri="{BB962C8B-B14F-4D97-AF65-F5344CB8AC3E}">
        <p14:creationId xmlns:p14="http://schemas.microsoft.com/office/powerpoint/2010/main" val="303543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838200"/>
          </a:xfrm>
        </p:spPr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designarchivez.com/images/thumbs/nettutplus/3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33700" y="1028700"/>
            <a:ext cx="3314700" cy="3314700"/>
          </a:xfrm>
          <a:prstGeom prst="roundRect">
            <a:avLst>
              <a:gd name="adj" fmla="val 6158"/>
            </a:avLst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3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Web Workers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/>
          <a:lstStyle/>
          <a:p>
            <a:r>
              <a:rPr lang="en-US" dirty="0" smtClean="0"/>
              <a:t>Multithreading in JavaScript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2766648"/>
            <a:ext cx="3600450" cy="321945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762000" y="2438400"/>
            <a:ext cx="3418114" cy="354769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18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sz="4400" dirty="0" smtClean="0"/>
              <a:t>What are Web</a:t>
            </a:r>
            <a:br>
              <a:rPr lang="en-US" sz="4400" dirty="0" smtClean="0"/>
            </a:br>
            <a:r>
              <a:rPr lang="en-US" sz="4400" dirty="0" smtClean="0"/>
              <a:t>Workers?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API </a:t>
            </a:r>
            <a:r>
              <a:rPr lang="en-US" dirty="0"/>
              <a:t>for running scripts in the </a:t>
            </a:r>
            <a:r>
              <a:rPr lang="en-US" dirty="0" smtClean="0"/>
              <a:t>background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Independently </a:t>
            </a:r>
            <a:r>
              <a:rPr lang="en-US" dirty="0"/>
              <a:t>of any user interface </a:t>
            </a:r>
            <a:r>
              <a:rPr lang="en-US" dirty="0" smtClean="0"/>
              <a:t>scripts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Workers </a:t>
            </a:r>
            <a:r>
              <a:rPr lang="en-US" dirty="0"/>
              <a:t>are expected to be </a:t>
            </a:r>
            <a:r>
              <a:rPr lang="en-US" dirty="0" smtClean="0"/>
              <a:t>long-lived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have </a:t>
            </a:r>
            <a:r>
              <a:rPr lang="en-US" dirty="0"/>
              <a:t>a high start-up performance </a:t>
            </a:r>
            <a:r>
              <a:rPr lang="en-US" dirty="0" smtClean="0"/>
              <a:t>cost </a:t>
            </a:r>
            <a:r>
              <a:rPr lang="en-US" dirty="0"/>
              <a:t>and a high per-instance memory </a:t>
            </a:r>
            <a:r>
              <a:rPr lang="en-US" dirty="0" smtClean="0"/>
              <a:t>cost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Might </a:t>
            </a:r>
            <a:r>
              <a:rPr lang="en-US" dirty="0"/>
              <a:t>be partially replaced by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Window.setTimeout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531779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Workers </a:t>
            </a:r>
            <a:r>
              <a:rPr lang="en-US" dirty="0"/>
              <a:t>are separate </a:t>
            </a:r>
            <a:r>
              <a:rPr lang="en-US" dirty="0" smtClean="0"/>
              <a:t>JavaScript </a:t>
            </a:r>
            <a:r>
              <a:rPr lang="en-US" dirty="0"/>
              <a:t>processes </a:t>
            </a:r>
            <a:r>
              <a:rPr lang="en-US" dirty="0" smtClean="0"/>
              <a:t>running </a:t>
            </a:r>
            <a:r>
              <a:rPr lang="en-US" dirty="0"/>
              <a:t>in separate </a:t>
            </a:r>
            <a:r>
              <a:rPr lang="en-US" dirty="0" smtClean="0"/>
              <a:t>threads</a:t>
            </a:r>
            <a:endParaRPr lang="en-US" dirty="0"/>
          </a:p>
          <a:p>
            <a:pPr lvl="1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Workers </a:t>
            </a:r>
            <a:r>
              <a:rPr lang="en-US" dirty="0"/>
              <a:t>execute </a:t>
            </a:r>
            <a:r>
              <a:rPr lang="en-US" dirty="0" smtClean="0"/>
              <a:t>concurrently</a:t>
            </a:r>
          </a:p>
          <a:p>
            <a:pPr lvl="1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Workers </a:t>
            </a:r>
            <a:r>
              <a:rPr lang="en-US" dirty="0"/>
              <a:t>don’t block the </a:t>
            </a:r>
            <a:r>
              <a:rPr lang="en-US" dirty="0" smtClean="0"/>
              <a:t>UI</a:t>
            </a:r>
            <a:endParaRPr lang="en-US" dirty="0"/>
          </a:p>
          <a:p>
            <a:pPr lvl="1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Workers </a:t>
            </a:r>
            <a:r>
              <a:rPr lang="en-US" dirty="0"/>
              <a:t>allow you to extract up to the last drop of juice from a multicore </a:t>
            </a:r>
            <a:r>
              <a:rPr lang="en-US" dirty="0" smtClean="0"/>
              <a:t>CPU</a:t>
            </a:r>
            <a:endParaRPr lang="en-US" dirty="0"/>
          </a:p>
          <a:p>
            <a:pPr lvl="1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Workers can be dedicated (single tab) or shared among tabs/windows</a:t>
            </a:r>
            <a:endParaRPr lang="en-US" dirty="0"/>
          </a:p>
          <a:p>
            <a:pPr lvl="1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Workers will be </a:t>
            </a:r>
            <a:r>
              <a:rPr lang="en-US" dirty="0"/>
              <a:t>persistent too (coming </a:t>
            </a:r>
            <a:r>
              <a:rPr lang="en-US" dirty="0" smtClean="0"/>
              <a:t>soon)</a:t>
            </a:r>
          </a:p>
          <a:p>
            <a:pPr lvl="2">
              <a:lnSpc>
                <a:spcPct val="95000"/>
              </a:lnSpc>
              <a:spcBef>
                <a:spcPts val="500"/>
              </a:spcBef>
            </a:pPr>
            <a:r>
              <a:rPr lang="en-US" dirty="0"/>
              <a:t>T</a:t>
            </a:r>
            <a:r>
              <a:rPr lang="en-US" dirty="0" smtClean="0"/>
              <a:t>hey’ll </a:t>
            </a:r>
            <a:r>
              <a:rPr lang="en-US" dirty="0"/>
              <a:t>keep running after the browser has </a:t>
            </a:r>
            <a:r>
              <a:rPr lang="en-US" dirty="0" smtClean="0"/>
              <a:t>quit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sz="4400" dirty="0" smtClean="0"/>
              <a:t>What are Web</a:t>
            </a:r>
            <a:br>
              <a:rPr lang="en-US" sz="4400" dirty="0" smtClean="0"/>
            </a:br>
            <a:r>
              <a:rPr lang="en-US" sz="4400" dirty="0" smtClean="0"/>
              <a:t>Workers? (2)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9796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we call function by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setTimeout</a:t>
            </a:r>
            <a:r>
              <a:rPr lang="en-US" dirty="0"/>
              <a:t>, the execution of script and UI are </a:t>
            </a:r>
            <a:r>
              <a:rPr lang="en-US" dirty="0" smtClean="0"/>
              <a:t>suspended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we call function in worker, it doesn’t affect UI and execution flow in any </a:t>
            </a:r>
            <a:r>
              <a:rPr lang="en-US" dirty="0" smtClean="0"/>
              <a:t>way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create Worker, we put JavaScript in separate file and create new Worker instance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en-US" dirty="0"/>
              <a:t>can communicate with worker using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postMessage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function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onmessage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listener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600" y="4648200"/>
            <a:ext cx="790178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err="1"/>
              <a:t>var</a:t>
            </a:r>
            <a:r>
              <a:rPr lang="en-US" dirty="0"/>
              <a:t> worker = new Worker(‘extra_work.js');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sz="4400" dirty="0" smtClean="0"/>
              <a:t>What are Web</a:t>
            </a:r>
            <a:br>
              <a:rPr lang="en-US" sz="4400" dirty="0" smtClean="0"/>
            </a:br>
            <a:r>
              <a:rPr lang="en-US" sz="4400" dirty="0" smtClean="0"/>
              <a:t>Workers? (3)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14446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Messages are </a:t>
            </a:r>
            <a:r>
              <a:rPr lang="en-US" dirty="0" err="1"/>
              <a:t>sended</a:t>
            </a:r>
            <a:r>
              <a:rPr lang="en-US" dirty="0"/>
              <a:t> to all threads in our application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22391" y="2411849"/>
            <a:ext cx="131318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main.js: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251618" y="2873514"/>
            <a:ext cx="858758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err="1"/>
              <a:t>var</a:t>
            </a:r>
            <a:r>
              <a:rPr lang="en-US" dirty="0"/>
              <a:t> worker = new Worker(‘extra_work.js');</a:t>
            </a:r>
            <a:endParaRPr lang="en-US" sz="3200" dirty="0">
              <a:solidFill>
                <a:srgbClr val="EBFFD2"/>
              </a:solidFill>
              <a:latin typeface="+mn-lt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dirty="0" err="1" smtClean="0"/>
              <a:t>worker.onmessage</a:t>
            </a:r>
            <a:r>
              <a:rPr lang="en-US" dirty="0" smtClean="0"/>
              <a:t> </a:t>
            </a:r>
            <a:r>
              <a:rPr lang="en-US" dirty="0"/>
              <a:t>= function (event) { alert(</a:t>
            </a:r>
            <a:r>
              <a:rPr lang="en-US" dirty="0" err="1"/>
              <a:t>event.data</a:t>
            </a:r>
            <a:r>
              <a:rPr lang="en-US" dirty="0"/>
              <a:t>); };</a:t>
            </a:r>
          </a:p>
        </p:txBody>
      </p:sp>
      <p:sp>
        <p:nvSpPr>
          <p:cNvPr id="8" name="Rectangle 7"/>
          <p:cNvSpPr/>
          <p:nvPr/>
        </p:nvSpPr>
        <p:spPr>
          <a:xfrm>
            <a:off x="6679634" y="4191000"/>
            <a:ext cx="215956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extra_work.js: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304800" y="4648200"/>
            <a:ext cx="8534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//do </a:t>
            </a:r>
            <a:r>
              <a:rPr lang="en-US" dirty="0"/>
              <a:t>some work; when done post message.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// </a:t>
            </a:r>
            <a:r>
              <a:rPr lang="en-US" dirty="0" err="1"/>
              <a:t>some_data</a:t>
            </a:r>
            <a:r>
              <a:rPr lang="en-US" dirty="0"/>
              <a:t> could be string, array, object etc.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postMessage</a:t>
            </a:r>
            <a:r>
              <a:rPr lang="en-US" dirty="0" smtClean="0"/>
              <a:t>(</a:t>
            </a:r>
            <a:r>
              <a:rPr lang="en-US" dirty="0" err="1" smtClean="0"/>
              <a:t>some_data</a:t>
            </a:r>
            <a:r>
              <a:rPr lang="en-US" dirty="0"/>
              <a:t>);</a:t>
            </a: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sz="4400" dirty="0" smtClean="0"/>
              <a:t>What are Web</a:t>
            </a:r>
            <a:br>
              <a:rPr lang="en-US" sz="4400" dirty="0" smtClean="0"/>
            </a:br>
            <a:r>
              <a:rPr lang="en-US" sz="4400" dirty="0" smtClean="0"/>
              <a:t>Workers? (4)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61412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Web Workers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21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9949" y="2895600"/>
            <a:ext cx="3876675" cy="3171825"/>
          </a:xfrm>
          <a:prstGeom prst="roundRect">
            <a:avLst>
              <a:gd name="adj" fmla="val 5685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49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New JavaScript APIs</a:t>
            </a:r>
          </a:p>
          <a:p>
            <a:pPr>
              <a:lnSpc>
                <a:spcPct val="100000"/>
              </a:lnSpc>
            </a:pPr>
            <a:r>
              <a:rPr lang="en-US" dirty="0"/>
              <a:t>New Selectors</a:t>
            </a:r>
          </a:p>
          <a:p>
            <a:pPr>
              <a:lnSpc>
                <a:spcPct val="100000"/>
              </a:lnSpc>
            </a:pPr>
            <a:r>
              <a:rPr lang="en-US" dirty="0"/>
              <a:t>Canvas JavaScript API</a:t>
            </a:r>
          </a:p>
          <a:p>
            <a:pPr>
              <a:lnSpc>
                <a:spcPct val="100000"/>
              </a:lnSpc>
            </a:pPr>
            <a:r>
              <a:rPr lang="en-US" dirty="0"/>
              <a:t>Web Workers</a:t>
            </a:r>
          </a:p>
          <a:p>
            <a:pPr>
              <a:lnSpc>
                <a:spcPct val="100000"/>
              </a:lnSpc>
            </a:pPr>
            <a:r>
              <a:rPr lang="en-US" dirty="0"/>
              <a:t>Drag and Drop</a:t>
            </a:r>
          </a:p>
          <a:p>
            <a:pPr>
              <a:lnSpc>
                <a:spcPct val="100000"/>
              </a:lnSpc>
            </a:pPr>
            <a:r>
              <a:rPr lang="en-US" dirty="0"/>
              <a:t>HTML5 Storage</a:t>
            </a:r>
          </a:p>
          <a:p>
            <a:pPr>
              <a:lnSpc>
                <a:spcPct val="100000"/>
              </a:lnSpc>
            </a:pPr>
            <a:r>
              <a:rPr lang="en-US" dirty="0"/>
              <a:t>HTML DOM </a:t>
            </a:r>
            <a:r>
              <a:rPr lang="en-US" dirty="0" smtClean="0"/>
              <a:t>Extensions</a:t>
            </a:r>
          </a:p>
          <a:p>
            <a:pPr>
              <a:lnSpc>
                <a:spcPct val="100000"/>
              </a:lnSpc>
            </a:pPr>
            <a:r>
              <a:rPr lang="en-US" smtClean="0"/>
              <a:t>Event Listeners</a:t>
            </a:r>
          </a:p>
        </p:txBody>
      </p:sp>
      <p:pic>
        <p:nvPicPr>
          <p:cNvPr id="7" name="Picture 4" descr="http://www.wise-women.org/tutorials/csstut/flow_kl_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55395">
            <a:off x="6423379" y="1169086"/>
            <a:ext cx="2105037" cy="2371674"/>
          </a:xfrm>
          <a:prstGeom prst="roundRect">
            <a:avLst>
              <a:gd name="adj" fmla="val 25356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www.mmmeeja.com/gfx/blog/javascript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65470" y="4226248"/>
            <a:ext cx="2853971" cy="214047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00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1"/>
            <a:ext cx="7924800" cy="685800"/>
          </a:xfrm>
        </p:spPr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97880"/>
            <a:ext cx="7924800" cy="569120"/>
          </a:xfrm>
        </p:spPr>
        <p:txBody>
          <a:bodyPr/>
          <a:lstStyle/>
          <a:p>
            <a:r>
              <a:rPr lang="en-US" dirty="0" smtClean="0"/>
              <a:t>Drag and Drop, Local and Session Storage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3084286"/>
            <a:ext cx="3773714" cy="3087914"/>
          </a:xfrm>
          <a:prstGeom prst="roundRect">
            <a:avLst>
              <a:gd name="adj" fmla="val 1320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433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Drag and Drop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&lt;element&gt;</a:t>
            </a:r>
            <a:r>
              <a:rPr lang="en-US" dirty="0"/>
              <a:t> attribute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draggable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="true"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Events: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dirty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dragstop</a:t>
            </a:r>
            <a:r>
              <a:rPr lang="en-US" dirty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dragenter</a:t>
            </a:r>
            <a:r>
              <a:rPr lang="en-US" dirty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dragleave</a:t>
            </a:r>
            <a:r>
              <a:rPr lang="en-US" dirty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dropend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5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685800"/>
          </a:xfrm>
        </p:spPr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8598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2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14800" y="2362200"/>
            <a:ext cx="4724400" cy="685800"/>
          </a:xfrm>
        </p:spPr>
        <p:txBody>
          <a:bodyPr/>
          <a:lstStyle/>
          <a:p>
            <a:r>
              <a:rPr lang="en-US" dirty="0" smtClean="0"/>
              <a:t>HTML5 Storage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14800" y="3088479"/>
            <a:ext cx="4724400" cy="569120"/>
          </a:xfrm>
        </p:spPr>
        <p:txBody>
          <a:bodyPr/>
          <a:lstStyle/>
          <a:p>
            <a:r>
              <a:rPr lang="en-US" dirty="0" smtClean="0"/>
              <a:t>Local and Session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43990">
            <a:off x="5854623" y="4281688"/>
            <a:ext cx="1617016" cy="197546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15963">
            <a:off x="5906082" y="465708"/>
            <a:ext cx="1603674" cy="1312684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48390"/>
            <a:ext cx="3949494" cy="419040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55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400"/>
              </a:lnSpc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Local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Local Storage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Store data locally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Similar to cookies, but can store much larger amount of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Same Origin Restrictions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localStorage.setItem(key, value)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localStorage.getItem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(key)</a:t>
            </a:r>
          </a:p>
          <a:p>
            <a:pPr>
              <a:lnSpc>
                <a:spcPct val="100000"/>
              </a:lnSpc>
            </a:pPr>
            <a:r>
              <a:rPr lang="en-US" dirty="0"/>
              <a:t>Local and Session Storages can only store strings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533400" y="230188"/>
            <a:ext cx="8382000" cy="5721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eaLnBrk="0" hangingPunct="0">
              <a:lnSpc>
                <a:spcPts val="4400"/>
              </a:lnSpc>
              <a:defRPr sz="4400" b="1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eaLnBrk="0" hangingPunct="0">
              <a:defRPr sz="3000" b="1">
                <a:solidFill>
                  <a:schemeClr val="tx2"/>
                </a:solidFill>
              </a:defRPr>
            </a:lvl2pPr>
            <a:lvl3pPr algn="r" eaLnBrk="0" hangingPunct="0">
              <a:defRPr sz="3000" b="1">
                <a:solidFill>
                  <a:schemeClr val="tx2"/>
                </a:solidFill>
              </a:defRPr>
            </a:lvl3pPr>
            <a:lvl4pPr algn="r" eaLnBrk="0" hangingPunct="0">
              <a:defRPr sz="3000" b="1">
                <a:solidFill>
                  <a:schemeClr val="tx2"/>
                </a:solidFill>
              </a:defRPr>
            </a:lvl4pPr>
            <a:lvl5pPr algn="r" eaLnBrk="0" hangingPunct="0">
              <a:defRPr sz="3000" b="1">
                <a:solidFill>
                  <a:schemeClr val="tx2"/>
                </a:solidFill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9pPr>
          </a:lstStyle>
          <a:p>
            <a:r>
              <a:rPr lang="nl-NL" dirty="0" smtClean="0"/>
              <a:t>Local Storage Example</a:t>
            </a:r>
            <a:endParaRPr lang="nl-NL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33400" y="1536275"/>
            <a:ext cx="8077200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5000"/>
              </a:lnSpc>
            </a:pPr>
            <a:r>
              <a:rPr lang="nl-NL" sz="2400" dirty="0"/>
              <a:t>function saveState(text</a:t>
            </a:r>
            <a:r>
              <a:rPr lang="nl-NL" sz="2400" dirty="0" smtClean="0"/>
              <a:t>){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  localStorage["text"] </a:t>
            </a:r>
            <a:r>
              <a:rPr lang="nl-NL" sz="2400" dirty="0"/>
              <a:t>= text</a:t>
            </a:r>
            <a:r>
              <a:rPr lang="nl-NL" sz="2400" dirty="0" smtClean="0"/>
              <a:t>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function </a:t>
            </a:r>
            <a:r>
              <a:rPr lang="nl-NL" sz="2400" dirty="0"/>
              <a:t>restoreState</a:t>
            </a:r>
            <a:r>
              <a:rPr lang="nl-NL" sz="2400" dirty="0" smtClean="0"/>
              <a:t>(){</a:t>
            </a:r>
          </a:p>
          <a:p>
            <a:pPr>
              <a:lnSpc>
                <a:spcPct val="95000"/>
              </a:lnSpc>
            </a:pPr>
            <a:r>
              <a:rPr lang="nl-NL" sz="2400" dirty="0"/>
              <a:t> </a:t>
            </a:r>
            <a:r>
              <a:rPr lang="nl-NL" sz="2400" dirty="0" smtClean="0"/>
              <a:t> return </a:t>
            </a:r>
            <a:r>
              <a:rPr lang="nl-NL" sz="2400" dirty="0"/>
              <a:t>localStorage</a:t>
            </a:r>
            <a:r>
              <a:rPr lang="nl-NL" sz="2400" dirty="0" smtClean="0"/>
              <a:t>["text"];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376498" y="914400"/>
            <a:ext cx="8382000" cy="685800"/>
          </a:xfrm>
          <a:prstGeom prst="rect">
            <a:avLst/>
          </a:prstGeom>
        </p:spPr>
        <p:txBody>
          <a:bodyPr/>
          <a:lstStyle>
            <a:lvl1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/>
              <a:t>Local Storage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533400" y="4355675"/>
            <a:ext cx="8068196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5000"/>
              </a:lnSpc>
            </a:pPr>
            <a:r>
              <a:rPr lang="nl-NL" sz="2400" dirty="0"/>
              <a:t>function saveState(text</a:t>
            </a:r>
            <a:r>
              <a:rPr lang="nl-NL" sz="2400" dirty="0" smtClean="0"/>
              <a:t>){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  localStorage.setValue("text", text);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function </a:t>
            </a:r>
            <a:r>
              <a:rPr lang="nl-NL" sz="2400" dirty="0"/>
              <a:t>restoreState</a:t>
            </a:r>
            <a:r>
              <a:rPr lang="nl-NL" sz="2400" dirty="0" smtClean="0"/>
              <a:t>(){</a:t>
            </a:r>
          </a:p>
          <a:p>
            <a:pPr>
              <a:lnSpc>
                <a:spcPct val="95000"/>
              </a:lnSpc>
            </a:pPr>
            <a:r>
              <a:rPr lang="nl-NL" sz="2400" dirty="0"/>
              <a:t> </a:t>
            </a:r>
            <a:r>
              <a:rPr lang="nl-NL" sz="2400" dirty="0" smtClean="0"/>
              <a:t> return </a:t>
            </a:r>
            <a:r>
              <a:rPr lang="nl-NL" sz="2400" dirty="0"/>
              <a:t>localStorage.getValue</a:t>
            </a:r>
            <a:r>
              <a:rPr lang="nl-NL" sz="2400" dirty="0" smtClean="0"/>
              <a:t>("text");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33400" y="3657600"/>
            <a:ext cx="8382000" cy="685800"/>
          </a:xfrm>
          <a:prstGeom prst="rect">
            <a:avLst/>
          </a:prstGeom>
        </p:spPr>
        <p:txBody>
          <a:bodyPr/>
          <a:lstStyle>
            <a:lvl1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 smtClean="0"/>
              <a:t>Same as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039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Similar to Local Storage</a:t>
            </a:r>
            <a:endParaRPr lang="en-US" dirty="0"/>
          </a:p>
          <a:p>
            <a:pPr lvl="1"/>
            <a:r>
              <a:rPr lang="en-US" dirty="0" smtClean="0"/>
              <a:t>Lasts </a:t>
            </a:r>
            <a:r>
              <a:rPr lang="en-US" dirty="0"/>
              <a:t>as long as browser is open</a:t>
            </a:r>
          </a:p>
          <a:p>
            <a:pPr lvl="1"/>
            <a:r>
              <a:rPr lang="en-US" dirty="0" smtClean="0"/>
              <a:t>Opening </a:t>
            </a:r>
            <a:r>
              <a:rPr lang="en-US" dirty="0"/>
              <a:t>page in new window or tab starts new </a:t>
            </a:r>
            <a:r>
              <a:rPr lang="en-US" dirty="0" smtClean="0"/>
              <a:t>sessions</a:t>
            </a:r>
            <a:endParaRPr lang="en-US" dirty="0"/>
          </a:p>
          <a:p>
            <a:pPr lvl="1"/>
            <a:r>
              <a:rPr lang="en-US" dirty="0" smtClean="0"/>
              <a:t>Great </a:t>
            </a:r>
            <a:r>
              <a:rPr lang="en-US" dirty="0"/>
              <a:t>for sensitive data (e.g. banking sessions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67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533400" y="230188"/>
            <a:ext cx="8382000" cy="5721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eaLnBrk="0" hangingPunct="0">
              <a:lnSpc>
                <a:spcPts val="4400"/>
              </a:lnSpc>
              <a:defRPr sz="4400" b="1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eaLnBrk="0" hangingPunct="0">
              <a:defRPr sz="3000" b="1">
                <a:solidFill>
                  <a:schemeClr val="tx2"/>
                </a:solidFill>
              </a:defRPr>
            </a:lvl2pPr>
            <a:lvl3pPr algn="r" eaLnBrk="0" hangingPunct="0">
              <a:defRPr sz="3000" b="1">
                <a:solidFill>
                  <a:schemeClr val="tx2"/>
                </a:solidFill>
              </a:defRPr>
            </a:lvl3pPr>
            <a:lvl4pPr algn="r" eaLnBrk="0" hangingPunct="0">
              <a:defRPr sz="3000" b="1">
                <a:solidFill>
                  <a:schemeClr val="tx2"/>
                </a:solidFill>
              </a:defRPr>
            </a:lvl4pPr>
            <a:lvl5pPr algn="r" eaLnBrk="0" hangingPunct="0">
              <a:defRPr sz="3000" b="1">
                <a:solidFill>
                  <a:schemeClr val="tx2"/>
                </a:solidFill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9pPr>
          </a:lstStyle>
          <a:p>
            <a:r>
              <a:rPr lang="nl-NL" dirty="0" smtClean="0"/>
              <a:t>Session Storage Example</a:t>
            </a:r>
            <a:endParaRPr lang="nl-NL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228600" y="2035076"/>
            <a:ext cx="86868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nl-NL" sz="2400" dirty="0" smtClean="0"/>
              <a:t>function </a:t>
            </a:r>
            <a:r>
              <a:rPr lang="nl-NL" sz="2400" dirty="0"/>
              <a:t>incrementLoads() {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if </a:t>
            </a:r>
            <a:r>
              <a:rPr lang="nl-NL" sz="2400" dirty="0"/>
              <a:t>(!sessionStorage.loadCounter) {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  </a:t>
            </a:r>
            <a:r>
              <a:rPr lang="nl-NL" sz="2400" dirty="0"/>
              <a:t>sessionStorage["loadCounter"] = 0;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}</a:t>
            </a:r>
            <a:endParaRPr lang="nl-NL" sz="2400" dirty="0"/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var </a:t>
            </a:r>
            <a:r>
              <a:rPr lang="nl-NL" sz="2400" dirty="0"/>
              <a:t>currentCount = 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 parseInt(sessionStorage</a:t>
            </a:r>
            <a:r>
              <a:rPr lang="nl-NL" sz="2400" dirty="0"/>
              <a:t>["loadCounter"]);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currentCount</a:t>
            </a:r>
            <a:r>
              <a:rPr lang="nl-NL" sz="2400" dirty="0"/>
              <a:t>++;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sessionStorage</a:t>
            </a:r>
            <a:r>
              <a:rPr lang="nl-NL" sz="2400" dirty="0"/>
              <a:t>["loadCounter"] = currentCount;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document.getElementById</a:t>
            </a:r>
            <a:r>
              <a:rPr lang="nl-NL" sz="2400" dirty="0"/>
              <a:t>("countDiv").innerHTML </a:t>
            </a:r>
            <a:r>
              <a:rPr lang="nl-NL" sz="2400" dirty="0" smtClean="0"/>
              <a:t>=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 currentCount</a:t>
            </a:r>
            <a:r>
              <a:rPr lang="nl-NL" sz="2400" dirty="0"/>
              <a:t>;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376498" y="1337608"/>
            <a:ext cx="8382000" cy="685800"/>
          </a:xfrm>
          <a:prstGeom prst="rect">
            <a:avLst/>
          </a:prstGeom>
        </p:spPr>
        <p:txBody>
          <a:bodyPr/>
          <a:lstStyle>
            <a:lvl1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 smtClean="0"/>
              <a:t>Session Storage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165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HTML5 Storages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26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3771900" cy="1885950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0774" y="3668262"/>
            <a:ext cx="2827852" cy="216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69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685800"/>
          </a:xfrm>
        </p:spPr>
        <p:txBody>
          <a:bodyPr/>
          <a:lstStyle/>
          <a:p>
            <a:r>
              <a:rPr lang="en-US" dirty="0" smtClean="0"/>
              <a:t>HTML DOM Extensions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743" y="3505200"/>
            <a:ext cx="3283857" cy="2705100"/>
          </a:xfrm>
          <a:prstGeom prst="roundRect">
            <a:avLst>
              <a:gd name="adj" fmla="val 238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2100" y="3505200"/>
            <a:ext cx="2705100" cy="27051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41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New JavaScript APIs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478879"/>
            <a:ext cx="7924800" cy="569120"/>
          </a:xfrm>
        </p:spPr>
        <p:txBody>
          <a:bodyPr/>
          <a:lstStyle/>
          <a:p>
            <a:r>
              <a:rPr lang="en-US" dirty="0" smtClean="0"/>
              <a:t>What a programmer must know?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94531">
            <a:off x="4343399" y="3273425"/>
            <a:ext cx="3990975" cy="283845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90363">
            <a:off x="833883" y="3412647"/>
            <a:ext cx="2738052" cy="2246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88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DOM </a:t>
            </a:r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DOM Extensions: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getElementsByClassName()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innerHTML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hasFocus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getSelection()</a:t>
            </a:r>
            <a:endParaRPr lang="en-US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4601082"/>
            <a:ext cx="3248026" cy="1786018"/>
          </a:xfrm>
          <a:prstGeom prst="roundRect">
            <a:avLst>
              <a:gd name="adj" fmla="val 5036"/>
            </a:avLst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48435">
            <a:off x="5478386" y="3358051"/>
            <a:ext cx="2705100" cy="1801596"/>
          </a:xfrm>
          <a:prstGeom prst="roundRect">
            <a:avLst>
              <a:gd name="adj" fmla="val 5036"/>
            </a:avLst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9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924800" cy="685800"/>
          </a:xfrm>
        </p:spPr>
        <p:txBody>
          <a:bodyPr/>
          <a:lstStyle/>
          <a:p>
            <a:r>
              <a:rPr lang="en-US" dirty="0" smtClean="0"/>
              <a:t>HTML DOM 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07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743" y="3505200"/>
            <a:ext cx="3283857" cy="2705100"/>
          </a:xfrm>
          <a:prstGeom prst="roundRect">
            <a:avLst>
              <a:gd name="adj" fmla="val 238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2100" y="3505200"/>
            <a:ext cx="2705100" cy="27051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202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057400"/>
            <a:ext cx="5181600" cy="685800"/>
          </a:xfrm>
        </p:spPr>
        <p:txBody>
          <a:bodyPr/>
          <a:lstStyle/>
          <a:p>
            <a:r>
              <a:rPr lang="en-US" dirty="0" smtClean="0"/>
              <a:t>Event Listeners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2783680"/>
            <a:ext cx="3962400" cy="1026320"/>
          </a:xfrm>
        </p:spPr>
        <p:txBody>
          <a:bodyPr/>
          <a:lstStyle/>
          <a:p>
            <a:r>
              <a:rPr lang="en-US" dirty="0" smtClean="0"/>
              <a:t>How to Listen for </a:t>
            </a:r>
            <a:br>
              <a:rPr lang="en-US" dirty="0" smtClean="0"/>
            </a:br>
            <a:r>
              <a:rPr lang="en-US" dirty="0" smtClean="0"/>
              <a:t>Something to Happen?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3008488" cy="31242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3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Event Listener is an event that tracks for something to happen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i.e. a key to be pressed or a mouse click, etc.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Available in JavaScript</a:t>
            </a:r>
          </a:p>
          <a:p>
            <a:pPr lvl="2">
              <a:lnSpc>
                <a:spcPct val="100000"/>
              </a:lnSpc>
            </a:pPr>
            <a:r>
              <a:rPr lang="en-US" dirty="0" err="1" smtClean="0"/>
              <a:t>addEventListener</a:t>
            </a:r>
            <a:r>
              <a:rPr lang="en-US" dirty="0"/>
              <a:t>() registers a single event listener on a single </a:t>
            </a:r>
            <a:r>
              <a:rPr lang="en-US" dirty="0" smtClean="0"/>
              <a:t>target.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event target may be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single node in a </a:t>
            </a:r>
            <a:r>
              <a:rPr lang="en-US" dirty="0" smtClean="0"/>
              <a:t>document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document </a:t>
            </a:r>
            <a:r>
              <a:rPr lang="en-US" dirty="0" smtClean="0"/>
              <a:t>itself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35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Event Listener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3998"/>
          </a:xfrm>
        </p:spPr>
        <p:txBody>
          <a:bodyPr/>
          <a:lstStyle/>
          <a:p>
            <a:r>
              <a:rPr lang="en-US" dirty="0" smtClean="0"/>
              <a:t>Adding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listener</a:t>
            </a:r>
            <a:r>
              <a:rPr lang="en-US" dirty="0" smtClean="0"/>
              <a:t> to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div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873984"/>
            <a:ext cx="8153400" cy="1631216"/>
          </a:xfrm>
        </p:spPr>
        <p:txBody>
          <a:bodyPr/>
          <a:lstStyle/>
          <a:p>
            <a:r>
              <a:rPr lang="en-US" dirty="0" smtClean="0"/>
              <a:t>document.GetElementById("</a:t>
            </a:r>
            <a:r>
              <a:rPr lang="en-US" dirty="0" err="1" smtClean="0"/>
              <a:t>someElement</a:t>
            </a:r>
            <a:r>
              <a:rPr lang="en-US" dirty="0" smtClean="0"/>
              <a:t>").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addEventListener</a:t>
            </a:r>
            <a:r>
              <a:rPr lang="en-US" dirty="0" smtClean="0"/>
              <a:t>("click", </a:t>
            </a:r>
          </a:p>
          <a:p>
            <a:r>
              <a:rPr lang="en-US" dirty="0"/>
              <a:t> </a:t>
            </a:r>
            <a:r>
              <a:rPr lang="en-US" dirty="0" smtClean="0"/>
              <a:t>        function </a:t>
            </a:r>
            <a:r>
              <a:rPr lang="en-US" dirty="0"/>
              <a:t>(e)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   alert("element clicked"); 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}, </a:t>
            </a:r>
            <a:r>
              <a:rPr lang="en-US" dirty="0"/>
              <a:t>false);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3962400"/>
            <a:ext cx="2510972" cy="2288728"/>
          </a:xfrm>
          <a:prstGeom prst="ellipse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2672" y="3962400"/>
            <a:ext cx="2288728" cy="228872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504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Event Listeners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21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50" y="3252985"/>
            <a:ext cx="3790950" cy="2847580"/>
          </a:xfrm>
          <a:prstGeom prst="roundRect">
            <a:avLst>
              <a:gd name="adj" fmla="val 60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3252985"/>
            <a:ext cx="2847580" cy="2847580"/>
          </a:xfrm>
          <a:prstGeom prst="roundRect">
            <a:avLst>
              <a:gd name="adj" fmla="val 60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69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HTML5 </a:t>
            </a:r>
            <a:r>
              <a:rPr lang="en-US" dirty="0" smtClean="0"/>
              <a:t>New JavaScript APIs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23844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6544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wrapper function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$(ID) to return either a single element, whose ID is the one passed or null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$$(selector) to return an array of elements or empty array with results;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mapping to existing DOM methods e.g. </a:t>
            </a:r>
            <a:r>
              <a:rPr lang="en-US" dirty="0" err="1" smtClean="0"/>
              <a:t>getElementByClassName</a:t>
            </a:r>
            <a:r>
              <a:rPr lang="en-US" dirty="0" smtClean="0"/>
              <a:t>, </a:t>
            </a:r>
            <a:r>
              <a:rPr lang="en-US" dirty="0" err="1" smtClean="0"/>
              <a:t>querySelectorAll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0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6544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Write an event </a:t>
            </a:r>
            <a:r>
              <a:rPr lang="en-US" dirty="0"/>
              <a:t>delegate </a:t>
            </a:r>
            <a:r>
              <a:rPr lang="en-US" dirty="0" smtClean="0"/>
              <a:t>function member of the Event global object e.g</a:t>
            </a:r>
            <a:r>
              <a:rPr lang="en-US" dirty="0"/>
              <a:t>. </a:t>
            </a:r>
            <a:r>
              <a:rPr lang="en-US" noProof="1" smtClean="0"/>
              <a:t>Event.delegate</a:t>
            </a:r>
            <a:r>
              <a:rPr lang="en-US" dirty="0" smtClean="0"/>
              <a:t>("</a:t>
            </a:r>
            <a:r>
              <a:rPr lang="en-US" dirty="0"/>
              <a:t>selector</a:t>
            </a:r>
            <a:r>
              <a:rPr lang="en-US"/>
              <a:t>", </a:t>
            </a:r>
            <a:r>
              <a:rPr lang="en-US" smtClean="0"/>
              <a:t>"</a:t>
            </a:r>
            <a:r>
              <a:rPr lang="en-US" noProof="1" smtClean="0"/>
              <a:t>eventName</a:t>
            </a:r>
            <a:r>
              <a:rPr lang="en-US" smtClean="0"/>
              <a:t>", </a:t>
            </a:r>
            <a:r>
              <a:rPr lang="en-US" noProof="1" smtClean="0"/>
              <a:t>handlerName</a:t>
            </a:r>
            <a:r>
              <a:rPr lang="en-US" dirty="0" smtClean="0"/>
              <a:t>) </a:t>
            </a:r>
            <a:r>
              <a:rPr lang="en-US" dirty="0"/>
              <a:t>using the </a:t>
            </a:r>
            <a:r>
              <a:rPr lang="en-US" dirty="0" smtClean="0"/>
              <a:t>previously written functions to match selectors.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Map the global listeners to the document or body </a:t>
            </a:r>
            <a:r>
              <a:rPr lang="en-US" dirty="0" smtClean="0"/>
              <a:t>element;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w3c style events.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48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JavaScript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638800"/>
          </a:xfrm>
        </p:spPr>
        <p:txBody>
          <a:bodyPr/>
          <a:lstStyle/>
          <a:p>
            <a:r>
              <a:rPr lang="en-US" dirty="0" smtClean="0"/>
              <a:t>New selectors</a:t>
            </a:r>
          </a:p>
          <a:p>
            <a:r>
              <a:rPr lang="en-US" dirty="0" smtClean="0"/>
              <a:t>Threading (Web Workers)</a:t>
            </a:r>
          </a:p>
          <a:p>
            <a:pPr>
              <a:lnSpc>
                <a:spcPct val="100000"/>
              </a:lnSpc>
            </a:pPr>
            <a:r>
              <a:rPr lang="en-US" dirty="0"/>
              <a:t>UI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Canvas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Drag and Drop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Local and Session Storage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Extension to </a:t>
            </a:r>
            <a:r>
              <a:rPr lang="en-US" dirty="0" err="1"/>
              <a:t>HTMLDocument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1256211"/>
            <a:ext cx="2095500" cy="176022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581400"/>
            <a:ext cx="2370164" cy="16383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64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10400" cy="685800"/>
          </a:xfrm>
        </p:spPr>
        <p:txBody>
          <a:bodyPr/>
          <a:lstStyle/>
          <a:p>
            <a:r>
              <a:rPr lang="en-US" dirty="0" smtClean="0"/>
              <a:t>New Selectors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7990" y="2667000"/>
            <a:ext cx="3688020" cy="328796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56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HTML5 we can select elements by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ClassName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Moreover </a:t>
            </a:r>
            <a:r>
              <a:rPr lang="en-US" dirty="0"/>
              <a:t>there’s now possibility to fetch elements that match provided CSS </a:t>
            </a:r>
            <a:r>
              <a:rPr lang="en-US" dirty="0" smtClean="0"/>
              <a:t>syntax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248433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nl-NL" dirty="0"/>
              <a:t>var elements = document.getElementsByClassName('entry');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4168914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var</a:t>
            </a:r>
            <a:r>
              <a:rPr lang="en-US" dirty="0"/>
              <a:t> elements 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document.querySelectorAll</a:t>
            </a:r>
            <a:r>
              <a:rPr lang="en-US" dirty="0"/>
              <a:t>("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li:nth-child</a:t>
            </a:r>
            <a:r>
              <a:rPr lang="en-US" dirty="0"/>
              <a:t>(odd)");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33400" y="5388114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first_td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document.querySelector</a:t>
            </a:r>
            <a:r>
              <a:rPr lang="en-US" dirty="0"/>
              <a:t>("</a:t>
            </a:r>
            <a:r>
              <a:rPr lang="en-US" dirty="0" err="1"/>
              <a:t>table.test</a:t>
            </a:r>
            <a:r>
              <a:rPr lang="en-US" dirty="0"/>
              <a:t> &gt; </a:t>
            </a:r>
            <a:r>
              <a:rPr lang="en-US" dirty="0" err="1"/>
              <a:t>tr</a:t>
            </a:r>
            <a:r>
              <a:rPr lang="en-US" dirty="0"/>
              <a:t> &gt; td");</a:t>
            </a:r>
          </a:p>
        </p:txBody>
      </p:sp>
    </p:spTree>
    <p:extLst>
      <p:ext uri="{BB962C8B-B14F-4D97-AF65-F5344CB8AC3E}">
        <p14:creationId xmlns:p14="http://schemas.microsoft.com/office/powerpoint/2010/main" val="425590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Selectors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Selecting the first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met</a:t>
            </a:r>
          </a:p>
          <a:p>
            <a:endParaRPr lang="en-US" dirty="0"/>
          </a:p>
          <a:p>
            <a:r>
              <a:rPr lang="en-US" dirty="0"/>
              <a:t>Selecting the first item with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SomeClass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Selecting the first item with id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someID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dirty="0" smtClean="0"/>
              <a:t>Selecting all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the current container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08000" y="165729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nl-NL" dirty="0"/>
              <a:t>var elements = </a:t>
            </a:r>
            <a:r>
              <a:rPr lang="nl-NL" dirty="0" smtClean="0"/>
              <a:t>document.querySelector("div");</a:t>
            </a:r>
            <a:endParaRPr lang="nl-NL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" y="554349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nl-NL" dirty="0"/>
              <a:t>var elements = </a:t>
            </a:r>
            <a:r>
              <a:rPr lang="nl-NL" dirty="0" smtClean="0"/>
              <a:t>document.querySelectorAll("div");</a:t>
            </a:r>
            <a:endParaRPr lang="nl-NL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" y="295269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nl-NL" dirty="0"/>
              <a:t>var elements = </a:t>
            </a:r>
            <a:r>
              <a:rPr lang="nl-NL" dirty="0" smtClean="0"/>
              <a:t>document.querySelector(".SomeClass");</a:t>
            </a:r>
            <a:endParaRPr lang="nl-NL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7200" y="409569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nl-NL" dirty="0"/>
              <a:t>var elements = </a:t>
            </a:r>
            <a:r>
              <a:rPr lang="nl-NL" dirty="0" smtClean="0"/>
              <a:t>document.querySelector("#someID");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029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95800" y="2360127"/>
            <a:ext cx="4114800" cy="1295398"/>
          </a:xfrm>
        </p:spPr>
        <p:txBody>
          <a:bodyPr/>
          <a:lstStyle/>
          <a:p>
            <a:r>
              <a:rPr lang="en-US" dirty="0" smtClean="0"/>
              <a:t>Canvas </a:t>
            </a:r>
            <a:br>
              <a:rPr lang="en-US" dirty="0" smtClean="0"/>
            </a:br>
            <a:r>
              <a:rPr lang="en-US" dirty="0" smtClean="0"/>
              <a:t>JavaScript API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00600" y="3541530"/>
            <a:ext cx="3505200" cy="1030470"/>
          </a:xfrm>
        </p:spPr>
        <p:txBody>
          <a:bodyPr/>
          <a:lstStyle/>
          <a:p>
            <a:r>
              <a:rPr lang="en-US" dirty="0" smtClean="0"/>
              <a:t>How to Manipulate </a:t>
            </a:r>
            <a:br>
              <a:rPr lang="en-US" dirty="0" smtClean="0"/>
            </a:br>
            <a:r>
              <a:rPr lang="en-US" dirty="0" smtClean="0"/>
              <a:t>Canvas Dynamically?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096" y="1676399"/>
            <a:ext cx="3392904" cy="4278713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7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762000"/>
            <a:ext cx="8305808" cy="3124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Canvas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Dynamic, Scriptable rendering of 2D images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Uses JavaScript to draw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Resolution-dependent </a:t>
            </a:r>
            <a:r>
              <a:rPr lang="nl-NL" dirty="0" smtClean="0"/>
              <a:t>bitmap</a:t>
            </a:r>
          </a:p>
          <a:p>
            <a:pPr lvl="1">
              <a:lnSpc>
                <a:spcPct val="100000"/>
              </a:lnSpc>
            </a:pPr>
            <a:r>
              <a:rPr lang="nl-NL" dirty="0" smtClean="0"/>
              <a:t>Can draw text as well</a:t>
            </a:r>
            <a:endParaRPr lang="nl-NL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9600" y="3886200"/>
            <a:ext cx="8153400" cy="27084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nl-NL" dirty="0"/>
              <a:t>&lt;canvas id</a:t>
            </a:r>
            <a:r>
              <a:rPr lang="nl-NL" dirty="0" smtClean="0"/>
              <a:t>="ExampleCanvas" </a:t>
            </a:r>
            <a:r>
              <a:rPr lang="nl-NL" dirty="0"/>
              <a:t>width="200" height="200"&gt; </a:t>
            </a:r>
          </a:p>
          <a:p>
            <a:r>
              <a:rPr lang="nl-NL" dirty="0" smtClean="0"/>
              <a:t>  This </a:t>
            </a:r>
            <a:r>
              <a:rPr lang="nl-NL" dirty="0"/>
              <a:t>text is displayed if your browser does not support </a:t>
            </a:r>
            <a:r>
              <a:rPr lang="nl-NL" dirty="0" smtClean="0"/>
              <a:t>  </a:t>
            </a:r>
          </a:p>
          <a:p>
            <a:r>
              <a:rPr lang="nl-NL" dirty="0"/>
              <a:t> </a:t>
            </a:r>
            <a:r>
              <a:rPr lang="nl-NL" dirty="0" smtClean="0"/>
              <a:t> HTML5 </a:t>
            </a:r>
            <a:r>
              <a:rPr lang="nl-NL" dirty="0"/>
              <a:t>Canvas. </a:t>
            </a:r>
          </a:p>
          <a:p>
            <a:r>
              <a:rPr lang="nl-NL" dirty="0"/>
              <a:t>&lt;/canvas&gt; </a:t>
            </a:r>
          </a:p>
          <a:p>
            <a:pPr>
              <a:spcBef>
                <a:spcPts val="1200"/>
              </a:spcBef>
            </a:pPr>
            <a:r>
              <a:rPr lang="nl-NL" dirty="0"/>
              <a:t>var example = </a:t>
            </a:r>
            <a:r>
              <a:rPr lang="nl-NL" dirty="0" smtClean="0"/>
              <a:t>document.getElementById('ExampleCanvas'); </a:t>
            </a:r>
            <a:endParaRPr lang="nl-NL" dirty="0"/>
          </a:p>
          <a:p>
            <a:r>
              <a:rPr lang="nl-NL" dirty="0"/>
              <a:t>var context = example.getContext('2d'); </a:t>
            </a:r>
          </a:p>
          <a:p>
            <a:r>
              <a:rPr lang="nl-NL" dirty="0"/>
              <a:t>context.fillStyle = "rgb(255,0,0)"; </a:t>
            </a:r>
          </a:p>
          <a:p>
            <a:r>
              <a:rPr lang="nl-NL" dirty="0"/>
              <a:t>context.fillRect(30, 30, 50, 50); 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644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Theme</Template>
  <TotalTime>500</TotalTime>
  <Words>1066</Words>
  <Application>Microsoft Office PowerPoint</Application>
  <PresentationFormat>On-screen Show (4:3)</PresentationFormat>
  <Paragraphs>228</Paragraphs>
  <Slides>38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Telerik Theme</vt:lpstr>
      <vt:lpstr>New JavaScript APIs in HTML5</vt:lpstr>
      <vt:lpstr>Table of Contents</vt:lpstr>
      <vt:lpstr>New JavaScript APIs</vt:lpstr>
      <vt:lpstr>New JavaScript APIs</vt:lpstr>
      <vt:lpstr>New Selectors</vt:lpstr>
      <vt:lpstr>New Selectors</vt:lpstr>
      <vt:lpstr>New Selectors (2)</vt:lpstr>
      <vt:lpstr>Canvas  JavaScript API</vt:lpstr>
      <vt:lpstr>Canvas</vt:lpstr>
      <vt:lpstr>Canvas Properties and Methods</vt:lpstr>
      <vt:lpstr>Canvas Properties and Methods (2)</vt:lpstr>
      <vt:lpstr>Canvas Paths</vt:lpstr>
      <vt:lpstr>Canvas</vt:lpstr>
      <vt:lpstr>Web Workers</vt:lpstr>
      <vt:lpstr>What are Web Workers?</vt:lpstr>
      <vt:lpstr>What are Web Workers? (2)</vt:lpstr>
      <vt:lpstr>What are Web Workers? (3)</vt:lpstr>
      <vt:lpstr>What are Web Workers? (4)</vt:lpstr>
      <vt:lpstr>Web Workers</vt:lpstr>
      <vt:lpstr>Drag and Drop</vt:lpstr>
      <vt:lpstr>Drag and Drop</vt:lpstr>
      <vt:lpstr>Drag And Drop</vt:lpstr>
      <vt:lpstr>HTML5 Storage</vt:lpstr>
      <vt:lpstr>Local Storage</vt:lpstr>
      <vt:lpstr>PowerPoint Presentation</vt:lpstr>
      <vt:lpstr>Session Storage</vt:lpstr>
      <vt:lpstr>PowerPoint Presentation</vt:lpstr>
      <vt:lpstr>HTML5 Storages</vt:lpstr>
      <vt:lpstr>HTML DOM Extensions</vt:lpstr>
      <vt:lpstr>HTML DOM Extensions</vt:lpstr>
      <vt:lpstr>HTML DOM Extensions</vt:lpstr>
      <vt:lpstr>Event Listeners</vt:lpstr>
      <vt:lpstr>Event Listeners</vt:lpstr>
      <vt:lpstr>Registering Event Listener Example</vt:lpstr>
      <vt:lpstr>Event Listeners</vt:lpstr>
      <vt:lpstr>HTML5 New JavaScript APIs</vt:lpstr>
      <vt:lpstr>Exercises</vt:lpstr>
      <vt:lpstr>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Nikolay Kostov</cp:lastModifiedBy>
  <cp:revision>256</cp:revision>
  <dcterms:created xsi:type="dcterms:W3CDTF">2006-08-16T00:00:00Z</dcterms:created>
  <dcterms:modified xsi:type="dcterms:W3CDTF">2011-07-08T13:26:30Z</dcterms:modified>
</cp:coreProperties>
</file>