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45"/>
  </p:notesMasterIdLst>
  <p:handoutMasterIdLst>
    <p:handoutMasterId r:id="rId46"/>
  </p:handoutMasterIdLst>
  <p:sldIdLst>
    <p:sldId id="320" r:id="rId2"/>
    <p:sldId id="547" r:id="rId3"/>
    <p:sldId id="501" r:id="rId4"/>
    <p:sldId id="505" r:id="rId5"/>
    <p:sldId id="502" r:id="rId6"/>
    <p:sldId id="506" r:id="rId7"/>
    <p:sldId id="508" r:id="rId8"/>
    <p:sldId id="507" r:id="rId9"/>
    <p:sldId id="503" r:id="rId10"/>
    <p:sldId id="509" r:id="rId11"/>
    <p:sldId id="510" r:id="rId12"/>
    <p:sldId id="512" r:id="rId13"/>
    <p:sldId id="511" r:id="rId14"/>
    <p:sldId id="554" r:id="rId15"/>
    <p:sldId id="513" r:id="rId16"/>
    <p:sldId id="514" r:id="rId17"/>
    <p:sldId id="556" r:id="rId18"/>
    <p:sldId id="515" r:id="rId19"/>
    <p:sldId id="555" r:id="rId20"/>
    <p:sldId id="516" r:id="rId21"/>
    <p:sldId id="518" r:id="rId22"/>
    <p:sldId id="517" r:id="rId23"/>
    <p:sldId id="519" r:id="rId24"/>
    <p:sldId id="520" r:id="rId25"/>
    <p:sldId id="521" r:id="rId26"/>
    <p:sldId id="542" r:id="rId27"/>
    <p:sldId id="522" r:id="rId28"/>
    <p:sldId id="523" r:id="rId29"/>
    <p:sldId id="524" r:id="rId30"/>
    <p:sldId id="525" r:id="rId31"/>
    <p:sldId id="526" r:id="rId32"/>
    <p:sldId id="527" r:id="rId33"/>
    <p:sldId id="529" r:id="rId34"/>
    <p:sldId id="530" r:id="rId35"/>
    <p:sldId id="531" r:id="rId36"/>
    <p:sldId id="532" r:id="rId37"/>
    <p:sldId id="550" r:id="rId38"/>
    <p:sldId id="460" r:id="rId39"/>
    <p:sldId id="543" r:id="rId40"/>
    <p:sldId id="546" r:id="rId41"/>
    <p:sldId id="544" r:id="rId42"/>
    <p:sldId id="545" r:id="rId43"/>
    <p:sldId id="533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6850"/>
    <a:srgbClr val="8A88B6"/>
    <a:srgbClr val="EBFFD2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317" autoAdjust="0"/>
  </p:normalViewPr>
  <p:slideViewPr>
    <p:cSldViewPr>
      <p:cViewPr>
        <p:scale>
          <a:sx n="75" d="100"/>
          <a:sy n="75" d="100"/>
        </p:scale>
        <p:origin x="-123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19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55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/propid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frontendcourse.telerik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8229600" cy="1524000"/>
          </a:xfrm>
        </p:spPr>
        <p:txBody>
          <a:bodyPr/>
          <a:lstStyle/>
          <a:p>
            <a:r>
              <a:rPr lang="en-US" dirty="0" smtClean="0"/>
              <a:t>Cascading Style Sheets (CSS) – Part II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385160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 smtClean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 smtClean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 smtClean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 smtClean="0"/>
              <a:t> 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fixed or absolutely positioned elements can apply height like block-level elements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  <a:r>
              <a:rPr lang="en-US" dirty="0" smtClean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Understanding stacking context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Each positioned element creates a stacking context</a:t>
            </a:r>
            <a:r>
              <a:rPr lang="bg-BG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Elements in different stacking contexts are overlapped according to the stacking order of their containers</a:t>
            </a:r>
            <a:r>
              <a:rPr lang="bg-BG" sz="1800" dirty="0" smtClean="0"/>
              <a:t>. </a:t>
            </a:r>
            <a:r>
              <a:rPr lang="en-US" sz="1800" dirty="0" smtClean="0"/>
              <a:t>For example, there is no way for #A1 and #A2 (children of #A) to be placed over #B without increasing the z-index of #A.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841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600" y="5562599"/>
            <a:ext cx="56388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3993">
            <a:off x="740838" y="1489257"/>
            <a:ext cx="2618617" cy="2133613"/>
          </a:xfrm>
          <a:prstGeom prst="roundRect">
            <a:avLst>
              <a:gd name="adj" fmla="val 955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1" t="-6469"/>
          <a:stretch/>
        </p:blipFill>
        <p:spPr bwMode="auto">
          <a:xfrm rot="1584108">
            <a:off x="5953092" y="1582124"/>
            <a:ext cx="2444664" cy="2001928"/>
          </a:xfrm>
          <a:prstGeom prst="roundRect">
            <a:avLst>
              <a:gd name="adj" fmla="val 12987"/>
            </a:avLst>
          </a:prstGeom>
          <a:solidFill>
            <a:srgbClr val="FFFFFF"/>
          </a:solidFill>
          <a:ln>
            <a:noFill/>
          </a:ln>
          <a:effectLst>
            <a:softEdge rad="63500"/>
          </a:effectLst>
        </p:spPr>
      </p:pic>
      <p:pic>
        <p:nvPicPr>
          <p:cNvPr id="5126" name="Picture 6" descr="http://bandcamp.com/files/25/81/2581938711-1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E0604"/>
              </a:clrFrom>
              <a:clrTo>
                <a:srgbClr val="0E06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6318690">
            <a:off x="3617215" y="678792"/>
            <a:ext cx="2548283" cy="211628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vertical-align</a:t>
            </a:r>
            <a:r>
              <a:rPr lang="en-US" dirty="0" smtClean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baseline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text-bottom</a:t>
            </a:r>
            <a:r>
              <a:rPr lang="en-US" dirty="0" smtClean="0"/>
              <a:t> 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/>
              <a:t>Also used for content of table cells (which apply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 alignment by default)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9624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Alignment and 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6886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5410200"/>
            <a:ext cx="70104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alignments-and-z-index-rules.html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7817">
            <a:off x="510206" y="1349357"/>
            <a:ext cx="1813758" cy="15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1"/>
          <a:stretch/>
        </p:blipFill>
        <p:spPr bwMode="auto">
          <a:xfrm rot="3721986">
            <a:off x="6585839" y="1224980"/>
            <a:ext cx="1865002" cy="1313320"/>
          </a:xfrm>
          <a:prstGeom prst="roundRect">
            <a:avLst>
              <a:gd name="adj" fmla="val 10010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29698" name="Picture 2" descr="http://24ways.org/examples/zs-not-dead-baby-zs-not-dead/24-1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66724"/>
            <a:ext cx="3469962" cy="3114676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 smtClean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inline elements can apply height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floated elements are positioned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Image" r:id="rId3" imgW="3174603" imgH="2476190" progId="">
                  <p:embed/>
                </p:oleObj>
              </mc:Choice>
              <mc:Fallback>
                <p:oleObj name="Image" r:id="rId3" imgW="3174603" imgH="247619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038600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clear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the sides of the element where other floating elements are NOT allowed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"drop" elements below floated ones or expand a container, which contains only floated children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Possible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both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additional element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) with a clear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:after { content: ""; display: block; clear: both; height: 0; }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Triggering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hasLayout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display: inline-block;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zoom: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The Box Model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Alignment, Z-Index, Margin, Padding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Positioning and Floating Elements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Visibility, Display, Overflow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CSS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4600" y="4191000"/>
            <a:ext cx="41148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264">
            <a:off x="6781800" y="3810000"/>
            <a:ext cx="1371600" cy="2431143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4512">
            <a:off x="512512" y="995791"/>
            <a:ext cx="2381250" cy="1790700"/>
          </a:xfrm>
          <a:prstGeom prst="roundRect">
            <a:avLst>
              <a:gd name="adj" fmla="val 3354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–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moz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-opacity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filter:alpha(opacity=value)</a:t>
            </a:r>
            <a:r>
              <a:rPr lang="en-US" dirty="0" smtClean="0"/>
              <a:t> where value is from 0 to 100; also, "binary and script behaviors" must be enabled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2200" y="4191000"/>
            <a:ext cx="44196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opacity-rule.html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Visibility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: element is not rendered, but still occupies place on the page (similar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opacity:0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 smtClean="0"/>
              <a:t>: element is rendered normally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0" y="4191000"/>
            <a:ext cx="45720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visibility-rule.html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 smtClean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dirty="0" smtClean="0"/>
              <a:t>: no breaks are placed before and after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 smtClean="0"/>
              <a:t> is an inline element)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dirty="0" smtClean="0"/>
              <a:t>:  breaks are placed before AND after the element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 is a block element)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: element is hidden and its dimensions are not used to calculate the surrounding elements rendering (differs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There are some more possible values, but not all browsers support them</a:t>
            </a:r>
          </a:p>
          <a:p>
            <a:pPr marL="863600" lvl="2" indent="-214313">
              <a:lnSpc>
                <a:spcPct val="100000"/>
              </a:lnSpc>
              <a:defRPr/>
            </a:pPr>
            <a:r>
              <a:rPr lang="en-US" dirty="0" smtClean="0"/>
              <a:t>Specific displays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table-cell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table-row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4600" y="4191000"/>
            <a:ext cx="41148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display-rule.html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488683"/>
            <a:ext cx="2381250" cy="18097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Overflow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: defines the behavior of element when content needs more space than you have specified by the size properties or for other reasons. Values: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sz="2800" dirty="0" smtClean="0"/>
              <a:t> (default) – content spills out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</a:t>
            </a:r>
            <a:r>
              <a:rPr lang="en-US" sz="2800" dirty="0" smtClean="0"/>
              <a:t> - show scrollbars if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</a:t>
            </a:r>
            <a:r>
              <a:rPr lang="en-US" sz="2800" dirty="0" smtClean="0"/>
              <a:t> – always show scrollbars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sz="2800" dirty="0" smtClean="0"/>
              <a:t> – any content that cannot fit is clipped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0" y="4191000"/>
            <a:ext cx="45720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overflow-rule.html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Width and Height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– defines numerical value for the width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 – defines numerical value for the height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100px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By default the height of an element is defined by its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elements do not apply height, unless you change their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dirty="0" smtClean="0"/>
              <a:t> style.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Other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cursor</a:t>
            </a:r>
            <a:r>
              <a:rPr lang="en-US" dirty="0" smtClean="0"/>
              <a:t>:  specifies the look of the mouse cursor when placed over the element</a:t>
            </a:r>
            <a:endParaRPr lang="bg-BG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crosshair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help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pointer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progress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hair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col-resize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row-resize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wait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 smtClean="0"/>
              <a:t>, and others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white-space</a:t>
            </a:r>
            <a:r>
              <a:rPr lang="en-US" dirty="0" smtClean="0"/>
              <a:t> – controls the line breaking of text.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nowrap</a:t>
            </a:r>
            <a:r>
              <a:rPr lang="en-US" dirty="0" smtClean="0"/>
              <a:t> – keeps the text on one line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 (default) – browser decides whether to brake the lines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 of using CSS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More powerful formatting than using presentation tags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Your pages load faster, because browsers cache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css</a:t>
            </a:r>
            <a:r>
              <a:rPr lang="en-US" dirty="0" smtClean="0"/>
              <a:t> files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Increased accessibility, because rules can be defined according given media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Pages are easier to maintain and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Maintenance Example</a:t>
            </a:r>
            <a:endParaRPr lang="bg-BG" dirty="0" smtClean="0"/>
          </a:p>
        </p:txBody>
      </p:sp>
      <p:sp>
        <p:nvSpPr>
          <p:cNvPr id="1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4988" y="1873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41488" y="1852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57388" y="2614613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93888" y="2593975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719388" y="1949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655888" y="1928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00188" y="5149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436688" y="5129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271588" y="3397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08088" y="3376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652588" y="4159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589088" y="4138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490788" y="3244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427288" y="3224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100388" y="3016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036888" y="2995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881188" y="3473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817688" y="3452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4145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23510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490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427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271588" y="2482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208088" y="2462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3289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2654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185988" y="5226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122488" y="5205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3100388" y="4768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036888" y="4748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328988" y="2178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265488" y="2157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2719388" y="3854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2655888" y="3833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20335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9700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2719388" y="5454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2655888" y="5434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3709988" y="5073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3646488" y="5053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1804988" y="4768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1741488" y="4748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4395788" y="1949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4332288" y="1928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3938588" y="2863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3875088" y="2843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37099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36464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43195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42560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36337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35702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44719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44084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4395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4332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3557588" y="560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3494088" y="558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4167188" y="5226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4103688" y="5205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3633788" y="179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3570288" y="177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4929188" y="5302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4865688" y="5281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4929188" y="4540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4865688" y="4519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4929188" y="2787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4865688" y="2767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852988" y="3854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4789488" y="3833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2871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2808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1652588" y="2940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1589088" y="2919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13477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12842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31765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31130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1804988" y="5454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741488" y="5434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2414588" y="3702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 Box 84"/>
          <p:cNvSpPr txBox="1">
            <a:spLocks noChangeArrowheads="1"/>
          </p:cNvSpPr>
          <p:nvPr/>
        </p:nvSpPr>
        <p:spPr bwMode="auto">
          <a:xfrm>
            <a:off x="2351088" y="3681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2262188" y="2025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 Box 86"/>
          <p:cNvSpPr txBox="1">
            <a:spLocks noChangeArrowheads="1"/>
          </p:cNvSpPr>
          <p:nvPr/>
        </p:nvSpPr>
        <p:spPr bwMode="auto">
          <a:xfrm>
            <a:off x="2198688" y="2005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3481388" y="2711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Text Box 88"/>
          <p:cNvSpPr txBox="1">
            <a:spLocks noChangeArrowheads="1"/>
          </p:cNvSpPr>
          <p:nvPr/>
        </p:nvSpPr>
        <p:spPr bwMode="auto">
          <a:xfrm>
            <a:off x="3417888" y="2690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40147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Text Box 90"/>
          <p:cNvSpPr txBox="1">
            <a:spLocks noChangeArrowheads="1"/>
          </p:cNvSpPr>
          <p:nvPr/>
        </p:nvSpPr>
        <p:spPr bwMode="auto">
          <a:xfrm>
            <a:off x="39512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2643188" y="4845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Text Box 92"/>
          <p:cNvSpPr txBox="1">
            <a:spLocks noChangeArrowheads="1"/>
          </p:cNvSpPr>
          <p:nvPr/>
        </p:nvSpPr>
        <p:spPr bwMode="auto">
          <a:xfrm>
            <a:off x="2579688" y="4824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862388" y="2254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 Box 94"/>
          <p:cNvSpPr txBox="1">
            <a:spLocks noChangeArrowheads="1"/>
          </p:cNvSpPr>
          <p:nvPr/>
        </p:nvSpPr>
        <p:spPr bwMode="auto">
          <a:xfrm>
            <a:off x="3798888" y="2233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1423988" y="2025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Text Box 96"/>
          <p:cNvSpPr txBox="1">
            <a:spLocks noChangeArrowheads="1"/>
          </p:cNvSpPr>
          <p:nvPr/>
        </p:nvSpPr>
        <p:spPr bwMode="auto">
          <a:xfrm>
            <a:off x="1360488" y="2005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4319588" y="4845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Text Box 98"/>
          <p:cNvSpPr txBox="1">
            <a:spLocks noChangeArrowheads="1"/>
          </p:cNvSpPr>
          <p:nvPr/>
        </p:nvSpPr>
        <p:spPr bwMode="auto">
          <a:xfrm>
            <a:off x="4256088" y="4824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4700588" y="2254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Text Box 100"/>
          <p:cNvSpPr txBox="1">
            <a:spLocks noChangeArrowheads="1"/>
          </p:cNvSpPr>
          <p:nvPr/>
        </p:nvSpPr>
        <p:spPr bwMode="auto">
          <a:xfrm>
            <a:off x="4637088" y="2233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5081588" y="1720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Text Box 102"/>
          <p:cNvSpPr txBox="1">
            <a:spLocks noChangeArrowheads="1"/>
          </p:cNvSpPr>
          <p:nvPr/>
        </p:nvSpPr>
        <p:spPr bwMode="auto">
          <a:xfrm>
            <a:off x="5018088" y="1700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5005388" y="3397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Text Box 104"/>
          <p:cNvSpPr txBox="1">
            <a:spLocks noChangeArrowheads="1"/>
          </p:cNvSpPr>
          <p:nvPr/>
        </p:nvSpPr>
        <p:spPr bwMode="auto">
          <a:xfrm>
            <a:off x="4941888" y="3376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4090988" y="3244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 Box 106"/>
          <p:cNvSpPr txBox="1">
            <a:spLocks noChangeArrowheads="1"/>
          </p:cNvSpPr>
          <p:nvPr/>
        </p:nvSpPr>
        <p:spPr bwMode="auto">
          <a:xfrm>
            <a:off x="4027488" y="3224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4624388" y="560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 Box 108"/>
          <p:cNvSpPr txBox="1">
            <a:spLocks noChangeArrowheads="1"/>
          </p:cNvSpPr>
          <p:nvPr/>
        </p:nvSpPr>
        <p:spPr bwMode="auto">
          <a:xfrm>
            <a:off x="4560888" y="558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2" name="Rectangle 109"/>
          <p:cNvSpPr>
            <a:spLocks noChangeArrowheads="1"/>
          </p:cNvSpPr>
          <p:nvPr/>
        </p:nvSpPr>
        <p:spPr bwMode="auto">
          <a:xfrm>
            <a:off x="31003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Text Box 110"/>
          <p:cNvSpPr txBox="1">
            <a:spLocks noChangeArrowheads="1"/>
          </p:cNvSpPr>
          <p:nvPr/>
        </p:nvSpPr>
        <p:spPr bwMode="auto">
          <a:xfrm>
            <a:off x="30368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4" name="Rectangle 111"/>
          <p:cNvSpPr>
            <a:spLocks noChangeArrowheads="1"/>
          </p:cNvSpPr>
          <p:nvPr/>
        </p:nvSpPr>
        <p:spPr bwMode="auto">
          <a:xfrm>
            <a:off x="3024188" y="1720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Text Box 112"/>
          <p:cNvSpPr txBox="1">
            <a:spLocks noChangeArrowheads="1"/>
          </p:cNvSpPr>
          <p:nvPr/>
        </p:nvSpPr>
        <p:spPr bwMode="auto">
          <a:xfrm>
            <a:off x="2960688" y="1700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6" name="Rectangle 113"/>
          <p:cNvSpPr>
            <a:spLocks noChangeArrowheads="1"/>
          </p:cNvSpPr>
          <p:nvPr/>
        </p:nvSpPr>
        <p:spPr bwMode="auto">
          <a:xfrm>
            <a:off x="1271588" y="4997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 Box 114"/>
          <p:cNvSpPr txBox="1">
            <a:spLocks noChangeArrowheads="1"/>
          </p:cNvSpPr>
          <p:nvPr/>
        </p:nvSpPr>
        <p:spPr bwMode="auto">
          <a:xfrm>
            <a:off x="1208088" y="4976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8" name="Rectangle 115"/>
          <p:cNvSpPr>
            <a:spLocks noChangeArrowheads="1"/>
          </p:cNvSpPr>
          <p:nvPr/>
        </p:nvSpPr>
        <p:spPr bwMode="auto">
          <a:xfrm>
            <a:off x="2338388" y="2940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 Box 116"/>
          <p:cNvSpPr txBox="1">
            <a:spLocks noChangeArrowheads="1"/>
          </p:cNvSpPr>
          <p:nvPr/>
        </p:nvSpPr>
        <p:spPr bwMode="auto">
          <a:xfrm>
            <a:off x="2274888" y="2919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52339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 Box 120"/>
          <p:cNvSpPr txBox="1">
            <a:spLocks noChangeArrowheads="1"/>
          </p:cNvSpPr>
          <p:nvPr/>
        </p:nvSpPr>
        <p:spPr bwMode="auto">
          <a:xfrm>
            <a:off x="51704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5386388" y="5149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Rectangle 125"/>
          <p:cNvSpPr>
            <a:spLocks noChangeArrowheads="1"/>
          </p:cNvSpPr>
          <p:nvPr/>
        </p:nvSpPr>
        <p:spPr bwMode="auto">
          <a:xfrm>
            <a:off x="5233988" y="2406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Text Box 126"/>
          <p:cNvSpPr txBox="1">
            <a:spLocks noChangeArrowheads="1"/>
          </p:cNvSpPr>
          <p:nvPr/>
        </p:nvSpPr>
        <p:spPr bwMode="auto">
          <a:xfrm>
            <a:off x="5170488" y="2386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5" name="Text Box 128"/>
          <p:cNvSpPr txBox="1">
            <a:spLocks noChangeArrowheads="1"/>
          </p:cNvSpPr>
          <p:nvPr/>
        </p:nvSpPr>
        <p:spPr bwMode="auto">
          <a:xfrm>
            <a:off x="7696200" y="3342382"/>
            <a:ext cx="9032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file</a:t>
            </a:r>
          </a:p>
        </p:txBody>
      </p:sp>
      <p:sp>
        <p:nvSpPr>
          <p:cNvPr id="126" name="AutoShape 129"/>
          <p:cNvSpPr>
            <a:spLocks/>
          </p:cNvSpPr>
          <p:nvPr/>
        </p:nvSpPr>
        <p:spPr bwMode="auto">
          <a:xfrm>
            <a:off x="6237288" y="2005013"/>
            <a:ext cx="1214437" cy="3657600"/>
          </a:xfrm>
          <a:prstGeom prst="rightBrace">
            <a:avLst>
              <a:gd name="adj1" fmla="val 25098"/>
              <a:gd name="adj2" fmla="val 5000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Development Tools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Visual Studio – CSS Editor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" name="Picture 4" descr="V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413500" cy="487997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Development Tools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noProof="1" smtClean="0"/>
              <a:t>TopStyle Lite 3.1 – Free CSS Tool</a:t>
            </a:r>
          </a:p>
          <a:p>
            <a:pPr>
              <a:spcBef>
                <a:spcPct val="50000"/>
              </a:spcBef>
              <a:defRPr/>
            </a:pPr>
            <a:endParaRPr lang="en-US" noProof="1" smtClean="0"/>
          </a:p>
          <a:p>
            <a:pPr>
              <a:spcBef>
                <a:spcPct val="50000"/>
              </a:spcBef>
              <a:defRPr/>
            </a:pPr>
            <a:endParaRPr lang="en-US" noProof="1" smtClean="0"/>
          </a:p>
          <a:p>
            <a:pPr>
              <a:spcBef>
                <a:spcPct val="50000"/>
              </a:spcBef>
              <a:defRPr/>
            </a:pPr>
            <a:endParaRPr lang="en-US" noProof="1" smtClean="0"/>
          </a:p>
          <a:p>
            <a:pPr>
              <a:spcBef>
                <a:spcPct val="50000"/>
              </a:spcBef>
              <a:defRPr/>
            </a:pPr>
            <a:endParaRPr lang="en-US" noProof="1" smtClean="0"/>
          </a:p>
          <a:p>
            <a:pPr>
              <a:spcBef>
                <a:spcPct val="50000"/>
              </a:spcBef>
              <a:buNone/>
              <a:defRPr/>
            </a:pPr>
            <a:endParaRPr lang="en-US" noProof="1" smtClean="0"/>
          </a:p>
          <a:p>
            <a:pPr lvl="1">
              <a:spcBef>
                <a:spcPct val="50000"/>
              </a:spcBef>
              <a:defRPr/>
            </a:pPr>
            <a:r>
              <a:rPr lang="en-US" noProof="1" smtClean="0"/>
              <a:t>http://www.bradsoft.com/download/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5875" y="1676400"/>
            <a:ext cx="556345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Development Tools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</a:t>
            </a:r>
            <a:r>
              <a:rPr lang="en-US" noProof="1" smtClean="0"/>
              <a:t> – </a:t>
            </a:r>
            <a:r>
              <a:rPr lang="en-US" dirty="0" smtClean="0"/>
              <a:t>add-on to Firefox used to examine and adjust CSS and HTML</a:t>
            </a:r>
            <a:endParaRPr lang="en-US" noProof="1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76475"/>
            <a:ext cx="5689600" cy="4229100"/>
          </a:xfrm>
          <a:prstGeom prst="roundRect">
            <a:avLst>
              <a:gd name="adj" fmla="val 2165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Development Tools (4)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IE Developer Toolbar</a:t>
            </a:r>
            <a:r>
              <a:rPr lang="en-US" noProof="1" smtClean="0"/>
              <a:t> – </a:t>
            </a:r>
            <a:r>
              <a:rPr lang="en-US" dirty="0" smtClean="0"/>
              <a:t>add-on to IE used to examine CSS and HTML (press [F12])</a:t>
            </a:r>
            <a:endParaRPr lang="en-US" noProof="1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05038"/>
            <a:ext cx="6119812" cy="4217987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list of all CSS 2.1 properties is available at </a:t>
            </a:r>
            <a:r>
              <a:rPr lang="en-US" dirty="0" smtClean="0">
                <a:hlinkClick r:id="rId2"/>
              </a:rPr>
              <a:t>http://www.w3.org/TR/CSS2/propidx.html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smtClean="0"/>
              <a:t>CSS – Part II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0" y="6400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http://frontendcourse.telerik.com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Exercises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0"/>
            <a:ext cx="4800601" cy="5486400"/>
          </a:xfrm>
        </p:spPr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Create the following Web page region using HTML with external CSS file. Note that each program line should be a hyperlink.</a:t>
            </a:r>
          </a:p>
          <a:p>
            <a:pPr marL="446088" lvl="1" indent="0">
              <a:buNone/>
            </a:pPr>
            <a:r>
              <a:rPr lang="en-US" sz="2800" dirty="0" smtClean="0"/>
              <a:t>Hint: use a definition list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43000"/>
            <a:ext cx="3196940" cy="4876800"/>
          </a:xfrm>
          <a:prstGeom prst="roundRect">
            <a:avLst>
              <a:gd name="adj" fmla="val 16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343401"/>
            <a:ext cx="4724400" cy="685800"/>
          </a:xfrm>
        </p:spPr>
        <p:txBody>
          <a:bodyPr/>
          <a:lstStyle/>
          <a:p>
            <a:pPr algn="ctr"/>
            <a:r>
              <a:rPr lang="en-US" dirty="0" smtClean="0"/>
              <a:t>Width /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09800" y="5069680"/>
            <a:ext cx="47244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5715000"/>
            <a:ext cx="42672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18" name="Picture 2" descr="http://sol.gfxile.net/gp/pitch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6" r="21600" b="3185"/>
          <a:stretch>
            <a:fillRect/>
          </a:stretch>
        </p:blipFill>
        <p:spPr bwMode="auto">
          <a:xfrm>
            <a:off x="4724400" y="1036215"/>
            <a:ext cx="3810000" cy="2799185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9938" name="Picture 2" descr="http://joro.me/blog/wp-content/uploads/2010/02/htcd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3238500" cy="3124200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RightUp">
              <a:rot lat="1879280" lon="20679055" rev="89067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Exercises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44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(3)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"/>
          <a:stretch/>
        </p:blipFill>
        <p:spPr bwMode="auto">
          <a:xfrm>
            <a:off x="4648200" y="120015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67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6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Exercises (5)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sz="3000" dirty="0" smtClean="0"/>
              <a:t>Given the picture below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CSS-Web-Site.png</a:t>
            </a:r>
            <a:r>
              <a:rPr lang="en-US" sz="3000" dirty="0" smtClean="0"/>
              <a:t>) create the Web site. Use CSS and XHTML.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2209800"/>
            <a:ext cx="5905500" cy="4362450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Margin and Padding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define the spacing around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Numerical value,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defined for each of the four sides separately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padding-left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What are collapsing margins?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Margin and Padding: Short Rules</a:t>
            </a:r>
            <a:endParaRPr lang="bg-BG" sz="38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all four sides to have margin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and bottom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, left and right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Same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600" y="5791200"/>
            <a:ext cx="5638800" cy="6858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margins-paddings-rules.html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929640"/>
            <a:ext cx="3810000" cy="3048000"/>
          </a:xfrm>
          <a:prstGeom prst="roundRect">
            <a:avLst>
              <a:gd name="adj" fmla="val 494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Box Model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297585"/>
            <a:ext cx="7469188" cy="503435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IE Quirks Mode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 smtClean="0"/>
              <a:t>When using quirks mode (pages with no DOCTYPE or with a HTML 4 Transitional DOCTYPE), Internet Explorer violates the box model standard</a:t>
            </a:r>
            <a:endParaRPr lang="bg-BG" sz="3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2858</TotalTime>
  <Words>2543</Words>
  <Application>Microsoft Office PowerPoint</Application>
  <PresentationFormat>On-screen Show (4:3)</PresentationFormat>
  <Paragraphs>335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Telerik-PowerPoint-Theme</vt:lpstr>
      <vt:lpstr>Image</vt:lpstr>
      <vt:lpstr>Cascading Style Sheets (CSS) – Part II</vt:lpstr>
      <vt:lpstr>Table of Contents (Part II)</vt:lpstr>
      <vt:lpstr>Width and Height</vt:lpstr>
      <vt:lpstr>Width / Height</vt:lpstr>
      <vt:lpstr>Margin and Padding</vt:lpstr>
      <vt:lpstr>Margin and Padding: Short Rules</vt:lpstr>
      <vt:lpstr>Margins and Paddings</vt:lpstr>
      <vt:lpstr>The Box Model</vt:lpstr>
      <vt:lpstr>IE Quirks Mode</vt:lpstr>
      <vt:lpstr>Positioning</vt:lpstr>
      <vt:lpstr>Positioning (2)</vt:lpstr>
      <vt:lpstr>Positioning (3)</vt:lpstr>
      <vt:lpstr>Positioning</vt:lpstr>
      <vt:lpstr>Inline element positioning</vt:lpstr>
      <vt:lpstr>Alignment and Z-Index</vt:lpstr>
      <vt:lpstr>Float</vt:lpstr>
      <vt:lpstr>Float (2)</vt:lpstr>
      <vt:lpstr>Clear</vt:lpstr>
      <vt:lpstr>Clear (2)</vt:lpstr>
      <vt:lpstr>Floating Elements</vt:lpstr>
      <vt:lpstr>Opacity</vt:lpstr>
      <vt:lpstr>Opacity</vt:lpstr>
      <vt:lpstr>Visibility</vt:lpstr>
      <vt:lpstr>Visibility</vt:lpstr>
      <vt:lpstr>Display</vt:lpstr>
      <vt:lpstr>Display (2)</vt:lpstr>
      <vt:lpstr>Display</vt:lpstr>
      <vt:lpstr>Overflow</vt:lpstr>
      <vt:lpstr>Overflow</vt:lpstr>
      <vt:lpstr>Other CSS Properties</vt:lpstr>
      <vt:lpstr>Benefits of using CSS</vt:lpstr>
      <vt:lpstr>Maintenance Example</vt:lpstr>
      <vt:lpstr>CSS Development Tools</vt:lpstr>
      <vt:lpstr>CSS Development Tools (2)</vt:lpstr>
      <vt:lpstr>CSS Development Tools (3)</vt:lpstr>
      <vt:lpstr>CSS Development Tools (4)</vt:lpstr>
      <vt:lpstr>CSS Reference</vt:lpstr>
      <vt:lpstr>CSS – Part II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dminkov</cp:lastModifiedBy>
  <cp:revision>755</cp:revision>
  <dcterms:created xsi:type="dcterms:W3CDTF">2007-12-08T16:03:35Z</dcterms:created>
  <dcterms:modified xsi:type="dcterms:W3CDTF">2011-06-28T12:41:45Z</dcterms:modified>
</cp:coreProperties>
</file>