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9"/>
  </p:notesMasterIdLst>
  <p:handoutMasterIdLst>
    <p:handoutMasterId r:id="rId20"/>
  </p:handoutMasterIdLst>
  <p:sldIdLst>
    <p:sldId id="320" r:id="rId2"/>
    <p:sldId id="452" r:id="rId3"/>
    <p:sldId id="453" r:id="rId4"/>
    <p:sldId id="454" r:id="rId5"/>
    <p:sldId id="455" r:id="rId6"/>
    <p:sldId id="457" r:id="rId7"/>
    <p:sldId id="458" r:id="rId8"/>
    <p:sldId id="459" r:id="rId9"/>
    <p:sldId id="460" r:id="rId10"/>
    <p:sldId id="461" r:id="rId11"/>
    <p:sldId id="462" r:id="rId12"/>
    <p:sldId id="465" r:id="rId13"/>
    <p:sldId id="463" r:id="rId14"/>
    <p:sldId id="464" r:id="rId15"/>
    <p:sldId id="466" r:id="rId16"/>
    <p:sldId id="467" r:id="rId17"/>
    <p:sldId id="468" r:id="rId1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C2"/>
    <a:srgbClr val="FFFFFF"/>
    <a:srgbClr val="EBFFD2"/>
    <a:srgbClr val="4C6400"/>
    <a:srgbClr val="8CF4F2"/>
    <a:srgbClr val="A4F6F0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586" autoAdjust="0"/>
  </p:normalViewPr>
  <p:slideViewPr>
    <p:cSldViewPr>
      <p:cViewPr>
        <p:scale>
          <a:sx n="60" d="100"/>
          <a:sy n="60" d="100"/>
        </p:scale>
        <p:origin x="-618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2011-07-04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7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2011-07-04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83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Defining a Class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Defining and calling Methods in a Class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Defining a Sub-Class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 the Super-Class constructor from a Sub-Class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Overriding Methods of a Super-Class in a Sub-Class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 a Super-Class method from a Sub-Class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0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://schoolacademy.telerik.com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71801"/>
            <a:ext cx="8229600" cy="838199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Advanced %JavaScript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65538" name="Picture 2" descr="http://3.bp.blogspot.com/_Z1RigC4qQAE/SLEwIcK-DYI/AAAAAAAAA-c/24vi57NQFnc/s400/javascript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83769">
            <a:off x="812352" y="1626429"/>
            <a:ext cx="2178395" cy="1242243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  <p:pic>
        <p:nvPicPr>
          <p:cNvPr id="65540" name="Picture 4" descr="http://www.berniecode.com/blog/wp-content/uploads/2007/03/visual-studio-javascript-debugging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533400"/>
            <a:ext cx="3019424" cy="1981200"/>
          </a:xfrm>
          <a:prstGeom prst="roundRect">
            <a:avLst>
              <a:gd name="adj" fmla="val 45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 fov="2700000">
              <a:rot lat="323880" lon="2628735" rev="21594000"/>
            </a:camera>
            <a:lightRig rig="threePt" dir="t"/>
          </a:scene3d>
        </p:spPr>
      </p:pic>
      <p:pic>
        <p:nvPicPr>
          <p:cNvPr id="65542" name="Picture 6" descr="http://www.strictlyphp.com/blog/wp-content/uploads/2009/07/icon_javascrip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8734" y="1828800"/>
            <a:ext cx="990600" cy="990601"/>
          </a:xfrm>
          <a:prstGeom prst="rect">
            <a:avLst/>
          </a:prstGeom>
          <a:noFill/>
        </p:spPr>
      </p:pic>
      <p:pic>
        <p:nvPicPr>
          <p:cNvPr id="65544" name="Picture 8" descr="http://www.lnl.infn.it/~epics/WikiDumps/localhost/160px-javascript_icon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9619">
            <a:off x="891902" y="3971506"/>
            <a:ext cx="1156391" cy="1156392"/>
          </a:xfrm>
          <a:prstGeom prst="rect">
            <a:avLst/>
          </a:prstGeom>
          <a:noFill/>
          <a:scene3d>
            <a:camera prst="perspectiveContrastingRightFacing" fov="3900000">
              <a:rot lat="1096793" lon="21059336" rev="21486019"/>
            </a:camera>
            <a:lightRig rig="threePt" dir="t"/>
          </a:scene3d>
        </p:spPr>
      </p:pic>
      <p:pic>
        <p:nvPicPr>
          <p:cNvPr id="65546" name="Picture 10" descr="http://icons.mysitemyway.com/wp-content/gallery/glowing-green-neon-icons-business/111095-glowing-green-neon-icon-business-cursor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954108">
            <a:off x="3413211" y="1143282"/>
            <a:ext cx="2069928" cy="2069930"/>
          </a:xfrm>
          <a:prstGeom prst="rect">
            <a:avLst/>
          </a:prstGeom>
          <a:noFill/>
        </p:spPr>
      </p:pic>
      <p:pic>
        <p:nvPicPr>
          <p:cNvPr id="1028" name="Picture 4" descr="http://4.bp.blogspot.com/_Fyl1dFhmZf4/S-mjvhNO96I/AAAAAAAAATU/ZB_LbexAHYk/s320/javascript_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4648200"/>
            <a:ext cx="2324100" cy="1704785"/>
          </a:xfrm>
          <a:prstGeom prst="roundRect">
            <a:avLst>
              <a:gd name="adj" fmla="val 419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forw.de/ffjs/image/logo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2350" y="4610100"/>
            <a:ext cx="1771650" cy="17716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 rot="155345">
            <a:off x="617641" y="880763"/>
            <a:ext cx="467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hlinkClick r:id="rId10"/>
              </a:rPr>
              <a:t>http://schoolacademy.telerik.com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Prototypes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581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can use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prototype</a:t>
            </a:r>
            <a:r>
              <a:rPr lang="en-US" dirty="0" smtClean="0"/>
              <a:t> </a:t>
            </a:r>
            <a:r>
              <a:rPr lang="en-US" dirty="0"/>
              <a:t>object to add custom </a:t>
            </a:r>
            <a:r>
              <a:rPr lang="en-US" dirty="0" smtClean="0"/>
              <a:t>properties / methods to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 </a:t>
            </a:r>
            <a:r>
              <a:rPr lang="en-US" dirty="0"/>
              <a:t>is reflected on all instances of </a:t>
            </a:r>
            <a:r>
              <a:rPr lang="en-US" dirty="0" smtClean="0"/>
              <a:t>the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 to use the prototype object?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Simply </a:t>
            </a:r>
            <a:r>
              <a:rPr lang="en-US" dirty="0"/>
              <a:t>reference 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prototype</a:t>
            </a:r>
            <a:r>
              <a:rPr lang="en-US" dirty="0" smtClean="0"/>
              <a:t> </a:t>
            </a:r>
            <a:r>
              <a:rPr lang="en-US" dirty="0"/>
              <a:t>on the object before adding the custom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4800362"/>
            <a:ext cx="80772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Circle()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Circle.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prototype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.pi = 3.14159;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8197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Prototypes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119172"/>
          </a:xfrm>
        </p:spPr>
        <p:txBody>
          <a:bodyPr/>
          <a:lstStyle/>
          <a:p>
            <a:r>
              <a:rPr lang="en-US" dirty="0" smtClean="0"/>
              <a:t>Adding a function to a class at runtime 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r>
              <a:rPr lang="en-US" dirty="0" smtClean="0"/>
              <a:t>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11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461260"/>
            <a:ext cx="7924800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Circle()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  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Circle.prototype.pi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3.14159;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Circle.prototype.radius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Circle.prototype.calculateArea = function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this.pi * this.radius *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circle = new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Circle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area = circle.calculateArea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alert(area);  // 31.4159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6800" y="1893753"/>
            <a:ext cx="3674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rototype-object.html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43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Prototype Object to </a:t>
            </a:r>
            <a:r>
              <a:rPr lang="en-US" sz="3800" dirty="0"/>
              <a:t>A</a:t>
            </a:r>
            <a:r>
              <a:rPr lang="en-US" sz="3800" dirty="0" smtClean="0"/>
              <a:t>dd Functionality to Build-in Classes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121211"/>
          </a:xfrm>
        </p:spPr>
        <p:txBody>
          <a:bodyPr/>
          <a:lstStyle/>
          <a:p>
            <a:r>
              <a:rPr lang="en-US" dirty="0" smtClean="0"/>
              <a:t>Dynamically add a function to a built-in class at runtime 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r>
              <a:rPr lang="en-US" dirty="0" smtClean="0"/>
              <a:t> object: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12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2353538"/>
            <a:ext cx="8077200" cy="40472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Array.prototype.showMax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max = this[0];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i = 1; i &lt; this.length; i++)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(max &lt; this[i])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max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this[i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max;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 = new Array(9, 1, 11, 3, 4);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max = array.showMax();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alert(max);  // 11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81600" y="2280999"/>
            <a:ext cx="2971799" cy="919401"/>
          </a:xfrm>
          <a:prstGeom prst="wedgeRoundRectCallout">
            <a:avLst>
              <a:gd name="adj1" fmla="val -83269"/>
              <a:gd name="adj2" fmla="val -218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GB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Attaching a method to the </a:t>
            </a:r>
            <a:r>
              <a:rPr lang="en-GB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GB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endParaRPr lang="en-GB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329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1371600"/>
          </a:xfrm>
        </p:spPr>
        <p:txBody>
          <a:bodyPr/>
          <a:lstStyle/>
          <a:p>
            <a:r>
              <a:rPr lang="en-US" dirty="0" smtClean="0"/>
              <a:t>Inheritance and Polymorphism in JavaScript</a:t>
            </a:r>
            <a:endParaRPr lang="en-US" dirty="0"/>
          </a:p>
        </p:txBody>
      </p:sp>
      <p:pic>
        <p:nvPicPr>
          <p:cNvPr id="4098" name="Picture 2" descr="http://etutorials.org/shared/images/tutorials/tutorial_16/pcsharp3_05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7273">
            <a:off x="5447870" y="3217166"/>
            <a:ext cx="2473398" cy="2911274"/>
          </a:xfrm>
          <a:prstGeom prst="roundRect">
            <a:avLst>
              <a:gd name="adj" fmla="val 824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3609">
            <a:off x="1120726" y="3167959"/>
            <a:ext cx="2857500" cy="285750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65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5600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inherit a class in JavaScript you should set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prototype</a:t>
            </a:r>
            <a:r>
              <a:rPr lang="en-US" dirty="0" smtClean="0"/>
              <a:t> object of the subclass to the superclass class: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438400"/>
            <a:ext cx="80772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Person(name)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this.talk =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alert("Hi! I am " + this.name);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Student(name, grade)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this.grade = grade;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Student.prototype = new Person();  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84935" y="3860800"/>
            <a:ext cx="2984879" cy="2145268"/>
          </a:xfrm>
          <a:prstGeom prst="wedgeRoundRectCallout">
            <a:avLst>
              <a:gd name="adj1" fmla="val -79745"/>
              <a:gd name="adj2" fmla="val 560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GB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way we say that the </a:t>
            </a:r>
            <a:r>
              <a:rPr lang="en-GB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GB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will have all the functionality of the </a:t>
            </a:r>
            <a:r>
              <a:rPr lang="en-GB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GB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GB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</a:t>
            </a:r>
            <a:endParaRPr lang="en-GB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89816" y="1950492"/>
            <a:ext cx="2775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83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74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dirty="0"/>
              <a:t> = ability to take more than one form (objects have more than one type)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class can be used through its parent 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child class may override some of the </a:t>
            </a:r>
            <a:r>
              <a:rPr lang="en-US" dirty="0" smtClean="0"/>
              <a:t>behavior </a:t>
            </a:r>
            <a:r>
              <a:rPr lang="en-US" dirty="0"/>
              <a:t>of the parent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3768566"/>
            <a:ext cx="8229600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Student.prototype = new Person();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Teacher.prototype = new Person();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new Array(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Teacher("Gana","Math"), new Student("Gosho",3),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Person("Pesho"), new Teacher("Mara","Literature"));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array.length;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array[i].talk();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4750" y="3225800"/>
            <a:ext cx="3272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3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71500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68184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3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Implement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Human</a:t>
            </a:r>
            <a:r>
              <a:rPr lang="en-US" sz="2800" dirty="0" smtClean="0"/>
              <a:t>, having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gender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address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telephone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It should have a methods for introducing himself (ex. "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 I am …!</a:t>
            </a:r>
            <a:r>
              <a:rPr lang="en-US" sz="2600" dirty="0" smtClean="0"/>
              <a:t>", "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 am … years old!</a:t>
            </a:r>
            <a:r>
              <a:rPr lang="en-US" sz="2600" dirty="0" smtClean="0"/>
              <a:t>")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Implement classes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</a:t>
            </a:r>
            <a:r>
              <a:rPr lang="en-US" sz="2800" dirty="0" smtClean="0"/>
              <a:t> inheriting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Human</a:t>
            </a:r>
            <a:r>
              <a:rPr lang="en-US" sz="2800" dirty="0" smtClean="0"/>
              <a:t> class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A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</a:t>
            </a:r>
            <a:r>
              <a:rPr lang="en-US" sz="2600" dirty="0" smtClean="0"/>
              <a:t> should have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State holding where s/he studies, a list of his/her marks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A method to count the average of their marks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A method for adding/removing a mark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A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</a:t>
            </a:r>
            <a:r>
              <a:rPr lang="en-US" sz="2600" dirty="0" smtClean="0"/>
              <a:t> should hold a list of all his children(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</a:t>
            </a:r>
            <a:r>
              <a:rPr lang="en-US" sz="2600" dirty="0" smtClean="0"/>
              <a:t> objects) and a method to yell at a concrete of  his children</a:t>
            </a:r>
          </a:p>
        </p:txBody>
      </p:sp>
    </p:spTree>
    <p:extLst>
      <p:ext uri="{BB962C8B-B14F-4D97-AF65-F5344CB8AC3E}">
        <p14:creationId xmlns:p14="http://schemas.microsoft.com/office/powerpoint/2010/main" val="6965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of </a:t>
            </a:r>
            <a:r>
              <a:rPr lang="en-US" dirty="0"/>
              <a:t>Contents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7200" indent="-457200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JavaScript OOP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Constructors</a:t>
            </a:r>
            <a:endParaRPr lang="en-US" dirty="0"/>
          </a:p>
          <a:p>
            <a:pPr marL="804863" lvl="1" indent="-457200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Properties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Functions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Inheritance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Polymorphism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Extending </a:t>
            </a:r>
            <a:r>
              <a:rPr lang="en-US" dirty="0" smtClean="0">
                <a:cs typeface="Times New Roman" pitchFamily="18" charset="0"/>
              </a:rPr>
              <a:t>Prebuilt </a:t>
            </a:r>
            <a:r>
              <a:rPr lang="en-US" dirty="0">
                <a:cs typeface="Times New Roman" pitchFamily="18" charset="0"/>
              </a:rPr>
              <a:t>JavaScript </a:t>
            </a:r>
            <a:r>
              <a:rPr lang="en-US" dirty="0" smtClean="0">
                <a:cs typeface="Times New Roman" pitchFamily="18" charset="0"/>
              </a:rPr>
              <a:t>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7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JavaScript 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80"/>
            <a:ext cx="7924800" cy="569120"/>
          </a:xfrm>
        </p:spPr>
        <p:txBody>
          <a:bodyPr/>
          <a:lstStyle/>
          <a:p>
            <a:r>
              <a:rPr lang="en-US" dirty="0" smtClean="0"/>
              <a:t>Properties, Functions, Inheritance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http://theora.com/images/inheritanc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794846">
            <a:off x="812160" y="3706102"/>
            <a:ext cx="3812176" cy="2102655"/>
          </a:xfrm>
          <a:prstGeom prst="roundRect">
            <a:avLst>
              <a:gd name="adj" fmla="val 933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24425" y="2895597"/>
            <a:ext cx="3686175" cy="3657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2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current design of the JavaScript language, did not </a:t>
            </a:r>
            <a:r>
              <a:rPr lang="en-US" dirty="0" smtClean="0"/>
              <a:t>fully </a:t>
            </a:r>
            <a:r>
              <a:rPr lang="en-US" dirty="0"/>
              <a:t>implement </a:t>
            </a:r>
            <a:r>
              <a:rPr lang="en-US" dirty="0" smtClean="0"/>
              <a:t>the object-oriented paradigms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</a:t>
            </a:r>
            <a:r>
              <a:rPr lang="en-US" dirty="0"/>
              <a:t>are various implementations of </a:t>
            </a:r>
            <a:r>
              <a:rPr lang="en-US" dirty="0" smtClean="0"/>
              <a:t>object-oriented </a:t>
            </a:r>
            <a:r>
              <a:rPr lang="en-US" dirty="0"/>
              <a:t>programming techniques being used on the </a:t>
            </a:r>
            <a:r>
              <a:rPr lang="en-US" dirty="0" smtClean="0"/>
              <a:t>Web today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Primary goals of 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Encapsulation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Polymorphism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7835" y="4038600"/>
            <a:ext cx="2610365" cy="2286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4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/>
              <a:t>The simplest </a:t>
            </a:r>
            <a:r>
              <a:rPr lang="en-US" sz="3100" dirty="0" smtClean="0"/>
              <a:t>way is to use the built-in 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100" dirty="0"/>
              <a:t> data </a:t>
            </a:r>
            <a:r>
              <a:rPr lang="en-US" sz="3100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In </a:t>
            </a:r>
            <a:r>
              <a:rPr lang="en-US" sz="3100" dirty="0"/>
              <a:t>JavaScript, objects are implemented as a collection of named </a:t>
            </a:r>
            <a:r>
              <a:rPr lang="en-US" sz="3100" dirty="0" smtClean="0"/>
              <a:t>properties (key-value pairs)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JavaScript </a:t>
            </a:r>
            <a:r>
              <a:rPr lang="en-US" sz="3100" dirty="0"/>
              <a:t>allows </a:t>
            </a:r>
            <a:r>
              <a:rPr lang="en-US" sz="3100" dirty="0" smtClean="0"/>
              <a:t>the </a:t>
            </a:r>
            <a:r>
              <a:rPr lang="en-US" sz="3100" dirty="0"/>
              <a:t>creation of any number of properties in an object at any </a:t>
            </a:r>
            <a:r>
              <a:rPr lang="en-US" sz="3100" dirty="0" smtClean="0"/>
              <a:t>time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They are dynamic – do </a:t>
            </a:r>
            <a:r>
              <a:rPr lang="en-US" sz="2900" dirty="0"/>
              <a:t>not have to be pre-defined in an object declaration or </a:t>
            </a:r>
            <a:r>
              <a:rPr lang="en-US" sz="2900" dirty="0" smtClean="0"/>
              <a:t>constructor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5334000"/>
            <a:ext cx="73152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 student 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Object;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student.name= "Doncho Minkov";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student.grade = 3;</a:t>
            </a:r>
          </a:p>
        </p:txBody>
      </p:sp>
    </p:spTree>
    <p:extLst>
      <p:ext uri="{BB962C8B-B14F-4D97-AF65-F5344CB8AC3E}">
        <p14:creationId xmlns:p14="http://schemas.microsoft.com/office/powerpoint/2010/main" val="6198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700" dirty="0"/>
              <a:t>Defining a </a:t>
            </a:r>
            <a:r>
              <a:rPr lang="en-US" sz="3700" dirty="0" smtClean="0"/>
              <a:t>Class with Constructors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new JavaScript class is defined by creating a </a:t>
            </a:r>
            <a:r>
              <a:rPr lang="en-US" dirty="0" smtClean="0"/>
              <a:t>function (serving as constructor)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used with the</a:t>
            </a:r>
            <a:r>
              <a:rPr lang="en-US" dirty="0"/>
              <a:t> 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/>
              <a:t> operator</a:t>
            </a:r>
            <a:r>
              <a:rPr lang="en-US" dirty="0"/>
              <a:t>, </a:t>
            </a:r>
            <a:r>
              <a:rPr lang="en-US" dirty="0" smtClean="0"/>
              <a:t>a </a:t>
            </a:r>
            <a:r>
              <a:rPr lang="en-US" dirty="0"/>
              <a:t>function serves as a constructor for that </a:t>
            </a:r>
            <a:r>
              <a:rPr lang="en-US" dirty="0" smtClean="0"/>
              <a:t>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Internally</a:t>
            </a:r>
            <a:r>
              <a:rPr lang="en-US" dirty="0"/>
              <a:t>, JavaScript creates an 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/>
              <a:t>, and then calls the constructor </a:t>
            </a:r>
            <a:r>
              <a:rPr lang="en-US" dirty="0" smtClean="0"/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343400"/>
            <a:ext cx="77724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Student()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"Doncho Minkov";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this.grade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3;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student 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Student;</a:t>
            </a:r>
          </a:p>
        </p:txBody>
      </p:sp>
    </p:spTree>
    <p:extLst>
      <p:ext uri="{BB962C8B-B14F-4D97-AF65-F5344CB8AC3E}">
        <p14:creationId xmlns:p14="http://schemas.microsoft.com/office/powerpoint/2010/main" val="87562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 </a:t>
            </a:r>
            <a:r>
              <a:rPr lang="en-US" dirty="0" smtClean="0"/>
              <a:t>Class with Constructors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defining a constructor function, we can make many objects with the same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95600"/>
            <a:ext cx="7772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Student(name, grade)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this.grade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grade;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doncho = new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Student("Doncho Minkov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3);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pesho = new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Student("Pesho Peshov",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2 );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stamat = new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("Stamat Geshov",4);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056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086600" cy="914400"/>
          </a:xfrm>
        </p:spPr>
        <p:txBody>
          <a:bodyPr/>
          <a:lstStyle/>
          <a:p>
            <a:r>
              <a:rPr lang="en-US" dirty="0" smtClean="0"/>
              <a:t>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can add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) to the class at any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431971"/>
            <a:ext cx="77724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Student(name, grade)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this.grade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grade;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this.sayHello = function() 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	alert("Hi! I am " + this.name);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doncho = new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Student("Doncho Minkov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doncho.sayHello();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1847771"/>
            <a:ext cx="3496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efining-classes.html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520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Prototype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074" name="Picture 2" descr="http://www.debreuil.com/docs/images/class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21072">
            <a:off x="937829" y="2552658"/>
            <a:ext cx="3567683" cy="348865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refreshaustin.org/presentations/prototype-scriptaculous-crash-course/pix/prototyp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994905">
            <a:off x="4351018" y="3564097"/>
            <a:ext cx="4486091" cy="20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591392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4251</TotalTime>
  <Words>893</Words>
  <Application>Microsoft Office PowerPoint</Application>
  <PresentationFormat>On-screen Show (4:3)</PresentationFormat>
  <Paragraphs>172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Telerik-PowerPoint-Theme</vt:lpstr>
      <vt:lpstr>Advanced %JavaScript</vt:lpstr>
      <vt:lpstr>Table of Contents (3)</vt:lpstr>
      <vt:lpstr>JavaScript OOP</vt:lpstr>
      <vt:lpstr>JavaScript OOP</vt:lpstr>
      <vt:lpstr>Defining Classes</vt:lpstr>
      <vt:lpstr>Defining a Class with Constructors</vt:lpstr>
      <vt:lpstr>Defining a Class with Constructors (2)</vt:lpstr>
      <vt:lpstr>Class Functions</vt:lpstr>
      <vt:lpstr>Prototype Object</vt:lpstr>
      <vt:lpstr>Object Prototypes</vt:lpstr>
      <vt:lpstr>Object Prototypes (2)</vt:lpstr>
      <vt:lpstr>Prototype Object to Add Functionality to Build-in Classes</vt:lpstr>
      <vt:lpstr>Inheritance and Polymorphism in JavaScript</vt:lpstr>
      <vt:lpstr>Inheritance in JavaScript</vt:lpstr>
      <vt:lpstr>Polymorphism in JavaScript</vt:lpstr>
      <vt:lpstr>Advanced JavaScript</vt:lpstr>
      <vt:lpstr>Exercises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Svetlin Nakov</dc:creator>
  <cp:lastModifiedBy>Doncho Minkov</cp:lastModifiedBy>
  <cp:revision>885</cp:revision>
  <dcterms:created xsi:type="dcterms:W3CDTF">2007-12-08T16:03:35Z</dcterms:created>
  <dcterms:modified xsi:type="dcterms:W3CDTF">2011-07-04T09:20:44Z</dcterms:modified>
</cp:coreProperties>
</file>