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45"/>
  </p:notesMasterIdLst>
  <p:handoutMasterIdLst>
    <p:handoutMasterId r:id="rId46"/>
  </p:handoutMasterIdLst>
  <p:sldIdLst>
    <p:sldId id="320" r:id="rId2"/>
    <p:sldId id="547" r:id="rId3"/>
    <p:sldId id="501" r:id="rId4"/>
    <p:sldId id="505" r:id="rId5"/>
    <p:sldId id="502" r:id="rId6"/>
    <p:sldId id="506" r:id="rId7"/>
    <p:sldId id="508" r:id="rId8"/>
    <p:sldId id="507" r:id="rId9"/>
    <p:sldId id="503" r:id="rId10"/>
    <p:sldId id="509" r:id="rId11"/>
    <p:sldId id="510" r:id="rId12"/>
    <p:sldId id="512" r:id="rId13"/>
    <p:sldId id="511" r:id="rId14"/>
    <p:sldId id="554" r:id="rId15"/>
    <p:sldId id="513" r:id="rId16"/>
    <p:sldId id="514" r:id="rId17"/>
    <p:sldId id="556" r:id="rId18"/>
    <p:sldId id="515" r:id="rId19"/>
    <p:sldId id="555" r:id="rId20"/>
    <p:sldId id="516" r:id="rId21"/>
    <p:sldId id="518" r:id="rId22"/>
    <p:sldId id="517" r:id="rId23"/>
    <p:sldId id="519" r:id="rId24"/>
    <p:sldId id="520" r:id="rId25"/>
    <p:sldId id="521" r:id="rId26"/>
    <p:sldId id="542" r:id="rId27"/>
    <p:sldId id="522" r:id="rId28"/>
    <p:sldId id="523" r:id="rId29"/>
    <p:sldId id="524" r:id="rId30"/>
    <p:sldId id="525" r:id="rId31"/>
    <p:sldId id="526" r:id="rId32"/>
    <p:sldId id="527" r:id="rId33"/>
    <p:sldId id="529" r:id="rId34"/>
    <p:sldId id="530" r:id="rId35"/>
    <p:sldId id="531" r:id="rId36"/>
    <p:sldId id="532" r:id="rId37"/>
    <p:sldId id="550" r:id="rId38"/>
    <p:sldId id="460" r:id="rId39"/>
    <p:sldId id="543" r:id="rId40"/>
    <p:sldId id="546" r:id="rId41"/>
    <p:sldId id="544" r:id="rId42"/>
    <p:sldId id="545" r:id="rId43"/>
    <p:sldId id="533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06850"/>
    <a:srgbClr val="8A88B6"/>
    <a:srgbClr val="EBFFD2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317" autoAdjust="0"/>
  </p:normalViewPr>
  <p:slideViewPr>
    <p:cSldViewPr>
      <p:cViewPr>
        <p:scale>
          <a:sx n="75" d="100"/>
          <a:sy n="75" d="100"/>
        </p:scale>
        <p:origin x="-1932" y="-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21-Nov-11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19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21-Nov-11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55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2/propidx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frontendcourse.telerik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8229600" cy="1524000"/>
          </a:xfrm>
        </p:spPr>
        <p:txBody>
          <a:bodyPr/>
          <a:lstStyle/>
          <a:p>
            <a:r>
              <a:rPr lang="en-US" dirty="0" smtClean="0"/>
              <a:t>Cascading Style Sheets (CSS) – Part II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0898" name="Picture 2" descr="http://www.dlocc.com/articles/wp-content/uploads/2009/12/css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3367">
            <a:off x="6461331" y="560673"/>
            <a:ext cx="1338789" cy="1338790"/>
          </a:xfrm>
          <a:prstGeom prst="rect">
            <a:avLst/>
          </a:prstGeom>
          <a:noFill/>
        </p:spPr>
      </p:pic>
      <p:pic>
        <p:nvPicPr>
          <p:cNvPr id="80900" name="Picture 4" descr="http://www.iconspedia.com/uploads/1238117267184726349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8391">
            <a:off x="2702318" y="385160"/>
            <a:ext cx="1748902" cy="1748902"/>
          </a:xfrm>
          <a:prstGeom prst="rect">
            <a:avLst/>
          </a:prstGeom>
          <a:noFill/>
        </p:spPr>
      </p:pic>
      <p:pic>
        <p:nvPicPr>
          <p:cNvPr id="80902" name="Picture 6" descr="http://www.cssnewbie.com/wp-content/uploads/2008/02/css-example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419" y="4724400"/>
            <a:ext cx="3657600" cy="16367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: defines the positioning of the element in the page content flow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 The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r>
              <a:rPr lang="en-US" sz="2800" dirty="0" smtClean="0"/>
              <a:t> (default)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relative</a:t>
            </a:r>
            <a:r>
              <a:rPr lang="en-US" sz="2800" dirty="0" smtClean="0"/>
              <a:t> – relative position according to where the element would appear with static position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absolute</a:t>
            </a:r>
            <a:r>
              <a:rPr lang="en-US" sz="2800" dirty="0" smtClean="0"/>
              <a:t> – position according to the innermost positioned parent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fixed</a:t>
            </a:r>
            <a:r>
              <a:rPr lang="en-US" sz="2800" dirty="0" smtClean="0"/>
              <a:t> – same as  absolute, but ignores page scrolling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Margin VS relative positioning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Fixed and absolutely positioned elements do not influence the page normal flow and usually stay on top of other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Their position and size is ignored when calculating the size of parent element or position of surrounding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Overlaid according to their z-index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Inline fixed or absolutely positioned elements can apply height like block-level elements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specifies offset of absolute/fixed/relative positioned element as numerical values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z-index</a:t>
            </a:r>
            <a:r>
              <a:rPr lang="en-US" dirty="0" smtClean="0"/>
              <a:t> : specifies the stack level of positioned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Understanding stacking context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5800" y="4559300"/>
            <a:ext cx="2540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44958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Each positioned element creates a stacking context</a:t>
            </a:r>
            <a:r>
              <a:rPr lang="bg-BG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Elements in different stacking contexts are overlapped according to the stacking order of their containers</a:t>
            </a:r>
            <a:r>
              <a:rPr lang="bg-BG" sz="1800" dirty="0" smtClean="0"/>
              <a:t>. </a:t>
            </a:r>
            <a:r>
              <a:rPr lang="en-US" sz="1800" dirty="0" smtClean="0"/>
              <a:t>For example, there is no way for #A1 and #A2 (children of #A) to be placed over #B without increasing the z-index of #A.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841079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52600" y="5562599"/>
            <a:ext cx="56388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positioning-rules.html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3993">
            <a:off x="740838" y="1489257"/>
            <a:ext cx="2618617" cy="2133613"/>
          </a:xfrm>
          <a:prstGeom prst="roundRect">
            <a:avLst>
              <a:gd name="adj" fmla="val 955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31" t="-6469"/>
          <a:stretch/>
        </p:blipFill>
        <p:spPr bwMode="auto">
          <a:xfrm rot="1584108">
            <a:off x="5953092" y="1582124"/>
            <a:ext cx="2444664" cy="2001928"/>
          </a:xfrm>
          <a:prstGeom prst="roundRect">
            <a:avLst>
              <a:gd name="adj" fmla="val 12987"/>
            </a:avLst>
          </a:prstGeom>
          <a:solidFill>
            <a:srgbClr val="FFFFFF"/>
          </a:solidFill>
          <a:ln>
            <a:noFill/>
          </a:ln>
          <a:effectLst>
            <a:softEdge rad="63500"/>
          </a:effectLst>
        </p:spPr>
      </p:pic>
      <p:pic>
        <p:nvPicPr>
          <p:cNvPr id="5126" name="Picture 6" descr="http://bandcamp.com/files/25/81/2581938711-1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E0604"/>
              </a:clrFrom>
              <a:clrTo>
                <a:srgbClr val="0E06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6318690">
            <a:off x="3617215" y="678792"/>
            <a:ext cx="2548283" cy="2116288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vertical-align</a:t>
            </a:r>
            <a:r>
              <a:rPr lang="en-US" dirty="0" smtClean="0"/>
              <a:t>: sets the vertical-alignment of an inline element, according to the line height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baseline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text-bottom</a:t>
            </a:r>
            <a:r>
              <a:rPr lang="en-US" dirty="0" smtClean="0"/>
              <a:t> or numeric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dirty="0" smtClean="0"/>
              <a:t>Also used for content of table cells (which apply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 alignment by default)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9624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Alignment and Z-Index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6886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5410200"/>
            <a:ext cx="70104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alignments-and-z-index-rules.html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7817">
            <a:off x="510206" y="1349357"/>
            <a:ext cx="1813758" cy="157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41"/>
          <a:stretch/>
        </p:blipFill>
        <p:spPr bwMode="auto">
          <a:xfrm rot="3721986">
            <a:off x="6585839" y="1224980"/>
            <a:ext cx="1865002" cy="1313320"/>
          </a:xfrm>
          <a:prstGeom prst="roundRect">
            <a:avLst>
              <a:gd name="adj" fmla="val 10010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29698" name="Picture 2" descr="http://24ways.org/examples/zs-not-dead-baby-zs-not-dead/24-1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66724"/>
            <a:ext cx="3469962" cy="3114676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Float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dirty="0" smtClean="0"/>
              <a:t>: the element “floats” to one side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: places the element on the left and following content on the right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places the element on the right and following content on the left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elements should come before the content that will wrap around them in the 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margins of floated elements do not collapse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inline elements can apply height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floated elements are positioned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514600" y="2362200"/>
          <a:ext cx="40386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Image" r:id="rId3" imgW="3174603" imgH="2476190" progId="">
                  <p:embed/>
                </p:oleObj>
              </mc:Choice>
              <mc:Fallback>
                <p:oleObj name="Image" r:id="rId3" imgW="3174603" imgH="247619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4038600" cy="314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clear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Sets the sides of the element where other floating elements are NOT allowed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to "drop" elements below floated ones or expand a container, which contains only floated children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Possible 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both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additional element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 smtClean="0"/>
              <a:t>) with a clear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 (continued)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:after { content: ""; display: block; clear: both; height: 0; }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Triggering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hasLayout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IE expands a container of floated elements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display: inline-block;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zoom: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(Part 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dirty="0"/>
              <a:t>The Box Model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dirty="0"/>
              <a:t>Alignment, Z-Index, Margin, Padding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dirty="0"/>
              <a:t>Positioning and Floating Elements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dirty="0"/>
              <a:t>Visibility, Display, Overflow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dirty="0"/>
              <a:t>CSS Development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7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Floating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4600" y="4191000"/>
            <a:ext cx="41148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float-rules.html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264">
            <a:off x="6781800" y="3810000"/>
            <a:ext cx="1371600" cy="2431143"/>
          </a:xfrm>
          <a:prstGeom prst="round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4512">
            <a:off x="512512" y="995791"/>
            <a:ext cx="2381250" cy="1790700"/>
          </a:xfrm>
          <a:prstGeom prst="roundRect">
            <a:avLst>
              <a:gd name="adj" fmla="val 3354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Opacity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</a:t>
            </a:r>
            <a:r>
              <a:rPr lang="en-US" dirty="0" smtClean="0"/>
              <a:t>: specifies the opacity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Floating point number from 0 to 1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old Mozilla browsers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–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moz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-opacity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IE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filter:alpha(opacity=value)</a:t>
            </a:r>
            <a:r>
              <a:rPr lang="en-US" dirty="0" smtClean="0"/>
              <a:t> where value is from 0 to 100; also, "binary and script behaviors" must be enabled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hasLayout</a:t>
            </a:r>
            <a:r>
              <a:rPr lang="en-US" dirty="0" smtClean="0"/>
              <a:t> must be triggered, e.g.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zoom:1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62200" y="4191000"/>
            <a:ext cx="44196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opacity-rule.html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Visibility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Determines whether the element is visible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: element is not rendered, but still occupies place on the page (similar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opacity:0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dirty="0" smtClean="0"/>
              <a:t>: element is rendered normally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0" y="4191000"/>
            <a:ext cx="45720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visibility-rule.html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Display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 smtClean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</a:t>
            </a:r>
            <a:r>
              <a:rPr lang="en-US" dirty="0" smtClean="0"/>
              <a:t>: no breaks are placed before and after 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&lt;span&gt;</a:t>
            </a:r>
            <a:r>
              <a:rPr lang="en-US" dirty="0" smtClean="0"/>
              <a:t> is an inline element)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block</a:t>
            </a:r>
            <a:r>
              <a:rPr lang="en-US" dirty="0" smtClean="0"/>
              <a:t>:  breaks are placed before AND after the element </a:t>
            </a:r>
            <a:r>
              <a:rPr lang="en-US" dirty="0" smtClean="0">
                <a:solidFill>
                  <a:srgbClr val="EBFFD2"/>
                </a:solidFill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 smtClean="0"/>
              <a:t> is a block element)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: element is hidden and its dimensions are not used to calculate the surrounding elements rendering (differs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visibility: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!)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There are some more possible values, but not all browsers support them</a:t>
            </a:r>
          </a:p>
          <a:p>
            <a:pPr marL="863600" lvl="2" indent="-214313">
              <a:lnSpc>
                <a:spcPct val="100000"/>
              </a:lnSpc>
              <a:defRPr/>
            </a:pPr>
            <a:r>
              <a:rPr lang="en-US" dirty="0" smtClean="0"/>
              <a:t>Specific displays 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table-cell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table-row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4600" y="4191000"/>
            <a:ext cx="41148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display-rule.html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488683"/>
            <a:ext cx="2381250" cy="18097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Overflow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overflow</a:t>
            </a:r>
            <a:r>
              <a:rPr lang="en-US" sz="2800" dirty="0" smtClean="0"/>
              <a:t>: defines the behavior of element when content needs more space than you have specified by the size properties or for other reasons. Values: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sz="2800" dirty="0" smtClean="0"/>
              <a:t> (default) – content spills out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</a:t>
            </a:r>
            <a:r>
              <a:rPr lang="en-US" sz="2800" dirty="0" smtClean="0"/>
              <a:t> - show scrollbars if needed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scroll</a:t>
            </a:r>
            <a:r>
              <a:rPr lang="en-US" sz="2800" dirty="0" smtClean="0"/>
              <a:t> – always show scrollbars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sz="2800" dirty="0" smtClean="0"/>
              <a:t> – any content that cannot fit is clipped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0" y="4191000"/>
            <a:ext cx="45720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overflow-rule.html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Width and Height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 – defines numerical value for the width of element,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 smtClean="0"/>
              <a:t> – defines numerical value for the height of element,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100px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By default the height of an element is defined by its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Inline elements do not apply height, unless you change their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dirty="0" smtClean="0"/>
              <a:t> style.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Other CSS Properties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cursor</a:t>
            </a:r>
            <a:r>
              <a:rPr lang="en-US" dirty="0" smtClean="0"/>
              <a:t>:  specifies the look of the mouse cursor when placed over the element</a:t>
            </a:r>
            <a:endParaRPr lang="bg-BG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 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crosshair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help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pointer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progress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hair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col-resize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row-resize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wait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dirty="0" smtClean="0"/>
              <a:t>, and others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white-space</a:t>
            </a:r>
            <a:r>
              <a:rPr lang="en-US" dirty="0" smtClean="0"/>
              <a:t> – controls the line breaking of text.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nowrap</a:t>
            </a:r>
            <a:r>
              <a:rPr lang="en-US" dirty="0" smtClean="0"/>
              <a:t> – keeps the text on one line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dirty="0" smtClean="0"/>
              <a:t> (default) – browser decides whether to brake the lines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Benefits of using CSS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More powerful formatting than using presentation tags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Your pages load faster, because browsers cache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css</a:t>
            </a:r>
            <a:r>
              <a:rPr lang="en-US" dirty="0" smtClean="0"/>
              <a:t> files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Increased accessibility, because rules can be defined according given media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Pages are easier to maintain and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Maintenance Example</a:t>
            </a:r>
            <a:endParaRPr lang="bg-BG" dirty="0" smtClean="0"/>
          </a:p>
        </p:txBody>
      </p:sp>
      <p:sp>
        <p:nvSpPr>
          <p:cNvPr id="1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04988" y="1873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41488" y="1852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957388" y="2614613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893888" y="2593975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719388" y="1949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655888" y="1928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00188" y="5149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436688" y="5129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271588" y="3397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08088" y="3376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652588" y="4159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589088" y="4138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490788" y="3244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427288" y="3224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100388" y="3016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036888" y="2995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881188" y="3473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817688" y="3452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414588" y="4387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2351088" y="4367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490788" y="2559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427288" y="2538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271588" y="2482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208088" y="2462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328988" y="4006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265488" y="3986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185988" y="5226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2122488" y="5205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3100388" y="4768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036888" y="4748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3328988" y="2178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3265488" y="2157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2719388" y="3854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2655888" y="3833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2033588" y="4006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1970088" y="3986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2719388" y="5454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2655888" y="5434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3709988" y="5073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3646488" y="5053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1804988" y="4768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1741488" y="4748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4395788" y="1949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4332288" y="1928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3938588" y="2863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3875088" y="2843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3709988" y="3549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3646488" y="3529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4319588" y="4311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4256088" y="4291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3633788" y="4387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3570288" y="4367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4471988" y="3549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4408488" y="3529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4395788" y="2559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4332288" y="2538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3557588" y="5607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3494088" y="5586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4167188" y="5226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4103688" y="5205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3633788" y="1797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Text Box 64"/>
          <p:cNvSpPr txBox="1">
            <a:spLocks noChangeArrowheads="1"/>
          </p:cNvSpPr>
          <p:nvPr/>
        </p:nvSpPr>
        <p:spPr bwMode="auto">
          <a:xfrm>
            <a:off x="3570288" y="1776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4929188" y="5302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4865688" y="5281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4929188" y="4540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4865688" y="4519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4929188" y="2787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4865688" y="2767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852988" y="3854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Text Box 72"/>
          <p:cNvSpPr txBox="1">
            <a:spLocks noChangeArrowheads="1"/>
          </p:cNvSpPr>
          <p:nvPr/>
        </p:nvSpPr>
        <p:spPr bwMode="auto">
          <a:xfrm>
            <a:off x="4789488" y="3833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2871788" y="2559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Text Box 74"/>
          <p:cNvSpPr txBox="1">
            <a:spLocks noChangeArrowheads="1"/>
          </p:cNvSpPr>
          <p:nvPr/>
        </p:nvSpPr>
        <p:spPr bwMode="auto">
          <a:xfrm>
            <a:off x="2808288" y="2538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1652588" y="2940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Text Box 76"/>
          <p:cNvSpPr txBox="1">
            <a:spLocks noChangeArrowheads="1"/>
          </p:cNvSpPr>
          <p:nvPr/>
        </p:nvSpPr>
        <p:spPr bwMode="auto">
          <a:xfrm>
            <a:off x="1589088" y="2919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1347788" y="4311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Text Box 78"/>
          <p:cNvSpPr txBox="1">
            <a:spLocks noChangeArrowheads="1"/>
          </p:cNvSpPr>
          <p:nvPr/>
        </p:nvSpPr>
        <p:spPr bwMode="auto">
          <a:xfrm>
            <a:off x="1284288" y="4291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3176588" y="3549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Text Box 80"/>
          <p:cNvSpPr txBox="1">
            <a:spLocks noChangeArrowheads="1"/>
          </p:cNvSpPr>
          <p:nvPr/>
        </p:nvSpPr>
        <p:spPr bwMode="auto">
          <a:xfrm>
            <a:off x="3113088" y="3529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4" name="Rectangle 81"/>
          <p:cNvSpPr>
            <a:spLocks noChangeArrowheads="1"/>
          </p:cNvSpPr>
          <p:nvPr/>
        </p:nvSpPr>
        <p:spPr bwMode="auto">
          <a:xfrm>
            <a:off x="1804988" y="5454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741488" y="5434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6" name="Rectangle 83"/>
          <p:cNvSpPr>
            <a:spLocks noChangeArrowheads="1"/>
          </p:cNvSpPr>
          <p:nvPr/>
        </p:nvSpPr>
        <p:spPr bwMode="auto">
          <a:xfrm>
            <a:off x="2414588" y="3702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 Box 84"/>
          <p:cNvSpPr txBox="1">
            <a:spLocks noChangeArrowheads="1"/>
          </p:cNvSpPr>
          <p:nvPr/>
        </p:nvSpPr>
        <p:spPr bwMode="auto">
          <a:xfrm>
            <a:off x="2351088" y="3681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2262188" y="2025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 Box 86"/>
          <p:cNvSpPr txBox="1">
            <a:spLocks noChangeArrowheads="1"/>
          </p:cNvSpPr>
          <p:nvPr/>
        </p:nvSpPr>
        <p:spPr bwMode="auto">
          <a:xfrm>
            <a:off x="2198688" y="2005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3481388" y="2711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Text Box 88"/>
          <p:cNvSpPr txBox="1">
            <a:spLocks noChangeArrowheads="1"/>
          </p:cNvSpPr>
          <p:nvPr/>
        </p:nvSpPr>
        <p:spPr bwMode="auto">
          <a:xfrm>
            <a:off x="3417888" y="2690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2" name="Rectangle 89"/>
          <p:cNvSpPr>
            <a:spLocks noChangeArrowheads="1"/>
          </p:cNvSpPr>
          <p:nvPr/>
        </p:nvSpPr>
        <p:spPr bwMode="auto">
          <a:xfrm>
            <a:off x="4014788" y="4006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Text Box 90"/>
          <p:cNvSpPr txBox="1">
            <a:spLocks noChangeArrowheads="1"/>
          </p:cNvSpPr>
          <p:nvPr/>
        </p:nvSpPr>
        <p:spPr bwMode="auto">
          <a:xfrm>
            <a:off x="3951288" y="3986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2643188" y="4845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Text Box 92"/>
          <p:cNvSpPr txBox="1">
            <a:spLocks noChangeArrowheads="1"/>
          </p:cNvSpPr>
          <p:nvPr/>
        </p:nvSpPr>
        <p:spPr bwMode="auto">
          <a:xfrm>
            <a:off x="2579688" y="4824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3862388" y="2254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 Box 94"/>
          <p:cNvSpPr txBox="1">
            <a:spLocks noChangeArrowheads="1"/>
          </p:cNvSpPr>
          <p:nvPr/>
        </p:nvSpPr>
        <p:spPr bwMode="auto">
          <a:xfrm>
            <a:off x="3798888" y="2233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8" name="Rectangle 95"/>
          <p:cNvSpPr>
            <a:spLocks noChangeArrowheads="1"/>
          </p:cNvSpPr>
          <p:nvPr/>
        </p:nvSpPr>
        <p:spPr bwMode="auto">
          <a:xfrm>
            <a:off x="1423988" y="2025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Text Box 96"/>
          <p:cNvSpPr txBox="1">
            <a:spLocks noChangeArrowheads="1"/>
          </p:cNvSpPr>
          <p:nvPr/>
        </p:nvSpPr>
        <p:spPr bwMode="auto">
          <a:xfrm>
            <a:off x="1360488" y="2005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0" name="Rectangle 97"/>
          <p:cNvSpPr>
            <a:spLocks noChangeArrowheads="1"/>
          </p:cNvSpPr>
          <p:nvPr/>
        </p:nvSpPr>
        <p:spPr bwMode="auto">
          <a:xfrm>
            <a:off x="4319588" y="4845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Text Box 98"/>
          <p:cNvSpPr txBox="1">
            <a:spLocks noChangeArrowheads="1"/>
          </p:cNvSpPr>
          <p:nvPr/>
        </p:nvSpPr>
        <p:spPr bwMode="auto">
          <a:xfrm>
            <a:off x="4256088" y="4824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2" name="Rectangle 99"/>
          <p:cNvSpPr>
            <a:spLocks noChangeArrowheads="1"/>
          </p:cNvSpPr>
          <p:nvPr/>
        </p:nvSpPr>
        <p:spPr bwMode="auto">
          <a:xfrm>
            <a:off x="4700588" y="2254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Text Box 100"/>
          <p:cNvSpPr txBox="1">
            <a:spLocks noChangeArrowheads="1"/>
          </p:cNvSpPr>
          <p:nvPr/>
        </p:nvSpPr>
        <p:spPr bwMode="auto">
          <a:xfrm>
            <a:off x="4637088" y="2233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4" name="Rectangle 101"/>
          <p:cNvSpPr>
            <a:spLocks noChangeArrowheads="1"/>
          </p:cNvSpPr>
          <p:nvPr/>
        </p:nvSpPr>
        <p:spPr bwMode="auto">
          <a:xfrm>
            <a:off x="5081588" y="1720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Text Box 102"/>
          <p:cNvSpPr txBox="1">
            <a:spLocks noChangeArrowheads="1"/>
          </p:cNvSpPr>
          <p:nvPr/>
        </p:nvSpPr>
        <p:spPr bwMode="auto">
          <a:xfrm>
            <a:off x="5018088" y="1700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6" name="Rectangle 103"/>
          <p:cNvSpPr>
            <a:spLocks noChangeArrowheads="1"/>
          </p:cNvSpPr>
          <p:nvPr/>
        </p:nvSpPr>
        <p:spPr bwMode="auto">
          <a:xfrm>
            <a:off x="5005388" y="3397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Text Box 104"/>
          <p:cNvSpPr txBox="1">
            <a:spLocks noChangeArrowheads="1"/>
          </p:cNvSpPr>
          <p:nvPr/>
        </p:nvSpPr>
        <p:spPr bwMode="auto">
          <a:xfrm>
            <a:off x="4941888" y="3376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8" name="Rectangle 105"/>
          <p:cNvSpPr>
            <a:spLocks noChangeArrowheads="1"/>
          </p:cNvSpPr>
          <p:nvPr/>
        </p:nvSpPr>
        <p:spPr bwMode="auto">
          <a:xfrm>
            <a:off x="4090988" y="3244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ext Box 106"/>
          <p:cNvSpPr txBox="1">
            <a:spLocks noChangeArrowheads="1"/>
          </p:cNvSpPr>
          <p:nvPr/>
        </p:nvSpPr>
        <p:spPr bwMode="auto">
          <a:xfrm>
            <a:off x="4027488" y="3224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0" name="Rectangle 107"/>
          <p:cNvSpPr>
            <a:spLocks noChangeArrowheads="1"/>
          </p:cNvSpPr>
          <p:nvPr/>
        </p:nvSpPr>
        <p:spPr bwMode="auto">
          <a:xfrm>
            <a:off x="4624388" y="5607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Text Box 108"/>
          <p:cNvSpPr txBox="1">
            <a:spLocks noChangeArrowheads="1"/>
          </p:cNvSpPr>
          <p:nvPr/>
        </p:nvSpPr>
        <p:spPr bwMode="auto">
          <a:xfrm>
            <a:off x="4560888" y="5586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2" name="Rectangle 109"/>
          <p:cNvSpPr>
            <a:spLocks noChangeArrowheads="1"/>
          </p:cNvSpPr>
          <p:nvPr/>
        </p:nvSpPr>
        <p:spPr bwMode="auto">
          <a:xfrm>
            <a:off x="3100388" y="4311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Text Box 110"/>
          <p:cNvSpPr txBox="1">
            <a:spLocks noChangeArrowheads="1"/>
          </p:cNvSpPr>
          <p:nvPr/>
        </p:nvSpPr>
        <p:spPr bwMode="auto">
          <a:xfrm>
            <a:off x="3036888" y="4291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4" name="Rectangle 111"/>
          <p:cNvSpPr>
            <a:spLocks noChangeArrowheads="1"/>
          </p:cNvSpPr>
          <p:nvPr/>
        </p:nvSpPr>
        <p:spPr bwMode="auto">
          <a:xfrm>
            <a:off x="3024188" y="1720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Text Box 112"/>
          <p:cNvSpPr txBox="1">
            <a:spLocks noChangeArrowheads="1"/>
          </p:cNvSpPr>
          <p:nvPr/>
        </p:nvSpPr>
        <p:spPr bwMode="auto">
          <a:xfrm>
            <a:off x="2960688" y="1700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6" name="Rectangle 113"/>
          <p:cNvSpPr>
            <a:spLocks noChangeArrowheads="1"/>
          </p:cNvSpPr>
          <p:nvPr/>
        </p:nvSpPr>
        <p:spPr bwMode="auto">
          <a:xfrm>
            <a:off x="1271588" y="4997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Text Box 114"/>
          <p:cNvSpPr txBox="1">
            <a:spLocks noChangeArrowheads="1"/>
          </p:cNvSpPr>
          <p:nvPr/>
        </p:nvSpPr>
        <p:spPr bwMode="auto">
          <a:xfrm>
            <a:off x="1208088" y="4976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8" name="Rectangle 115"/>
          <p:cNvSpPr>
            <a:spLocks noChangeArrowheads="1"/>
          </p:cNvSpPr>
          <p:nvPr/>
        </p:nvSpPr>
        <p:spPr bwMode="auto">
          <a:xfrm>
            <a:off x="2338388" y="2940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 Box 116"/>
          <p:cNvSpPr txBox="1">
            <a:spLocks noChangeArrowheads="1"/>
          </p:cNvSpPr>
          <p:nvPr/>
        </p:nvSpPr>
        <p:spPr bwMode="auto">
          <a:xfrm>
            <a:off x="2274888" y="2919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5233988" y="4387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Text Box 120"/>
          <p:cNvSpPr txBox="1">
            <a:spLocks noChangeArrowheads="1"/>
          </p:cNvSpPr>
          <p:nvPr/>
        </p:nvSpPr>
        <p:spPr bwMode="auto">
          <a:xfrm>
            <a:off x="5170488" y="4367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5386388" y="5149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Rectangle 125"/>
          <p:cNvSpPr>
            <a:spLocks noChangeArrowheads="1"/>
          </p:cNvSpPr>
          <p:nvPr/>
        </p:nvSpPr>
        <p:spPr bwMode="auto">
          <a:xfrm>
            <a:off x="5233988" y="2406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Text Box 126"/>
          <p:cNvSpPr txBox="1">
            <a:spLocks noChangeArrowheads="1"/>
          </p:cNvSpPr>
          <p:nvPr/>
        </p:nvSpPr>
        <p:spPr bwMode="auto">
          <a:xfrm>
            <a:off x="5170488" y="2386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5" name="Text Box 128"/>
          <p:cNvSpPr txBox="1">
            <a:spLocks noChangeArrowheads="1"/>
          </p:cNvSpPr>
          <p:nvPr/>
        </p:nvSpPr>
        <p:spPr bwMode="auto">
          <a:xfrm>
            <a:off x="7696200" y="3342382"/>
            <a:ext cx="9032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 anchorCtr="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file</a:t>
            </a:r>
          </a:p>
        </p:txBody>
      </p:sp>
      <p:sp>
        <p:nvSpPr>
          <p:cNvPr id="126" name="AutoShape 129"/>
          <p:cNvSpPr>
            <a:spLocks/>
          </p:cNvSpPr>
          <p:nvPr/>
        </p:nvSpPr>
        <p:spPr bwMode="auto">
          <a:xfrm>
            <a:off x="6237288" y="2005013"/>
            <a:ext cx="1214437" cy="3657600"/>
          </a:xfrm>
          <a:prstGeom prst="rightBrace">
            <a:avLst>
              <a:gd name="adj1" fmla="val 25098"/>
              <a:gd name="adj2" fmla="val 5000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Development Tools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Visual Studio – CSS Editor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4" name="Picture 4" descr="V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413500" cy="487997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Development Tools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noProof="1" smtClean="0"/>
              <a:t>TopStyle Lite 3.1 – Free CSS Tool</a:t>
            </a:r>
          </a:p>
          <a:p>
            <a:pPr>
              <a:spcBef>
                <a:spcPct val="50000"/>
              </a:spcBef>
              <a:defRPr/>
            </a:pPr>
            <a:endParaRPr lang="en-US" noProof="1" smtClean="0"/>
          </a:p>
          <a:p>
            <a:pPr>
              <a:spcBef>
                <a:spcPct val="50000"/>
              </a:spcBef>
              <a:defRPr/>
            </a:pPr>
            <a:endParaRPr lang="en-US" noProof="1" smtClean="0"/>
          </a:p>
          <a:p>
            <a:pPr>
              <a:spcBef>
                <a:spcPct val="50000"/>
              </a:spcBef>
              <a:defRPr/>
            </a:pPr>
            <a:endParaRPr lang="en-US" noProof="1" smtClean="0"/>
          </a:p>
          <a:p>
            <a:pPr>
              <a:spcBef>
                <a:spcPct val="50000"/>
              </a:spcBef>
              <a:defRPr/>
            </a:pPr>
            <a:endParaRPr lang="en-US" noProof="1" smtClean="0"/>
          </a:p>
          <a:p>
            <a:pPr>
              <a:spcBef>
                <a:spcPct val="50000"/>
              </a:spcBef>
              <a:buNone/>
              <a:defRPr/>
            </a:pPr>
            <a:endParaRPr lang="en-US" noProof="1" smtClean="0"/>
          </a:p>
          <a:p>
            <a:pPr lvl="1">
              <a:spcBef>
                <a:spcPct val="50000"/>
              </a:spcBef>
              <a:defRPr/>
            </a:pPr>
            <a:r>
              <a:rPr lang="en-US" noProof="1" smtClean="0"/>
              <a:t>http://www.bradsoft.com/download/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5875" y="1676400"/>
            <a:ext cx="556345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Development Tools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Firebug</a:t>
            </a:r>
            <a:r>
              <a:rPr lang="en-US" noProof="1" smtClean="0"/>
              <a:t> – </a:t>
            </a:r>
            <a:r>
              <a:rPr lang="en-US" dirty="0" smtClean="0"/>
              <a:t>add-on to Firefox used to examine and adjust CSS and HTML</a:t>
            </a:r>
            <a:endParaRPr lang="en-US" noProof="1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276475"/>
            <a:ext cx="5689600" cy="4229100"/>
          </a:xfrm>
          <a:prstGeom prst="roundRect">
            <a:avLst>
              <a:gd name="adj" fmla="val 2165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Development Tools (4)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IE Developer Toolbar</a:t>
            </a:r>
            <a:r>
              <a:rPr lang="en-US" noProof="1" smtClean="0"/>
              <a:t> – </a:t>
            </a:r>
            <a:r>
              <a:rPr lang="en-US" dirty="0" smtClean="0"/>
              <a:t>add-on to IE used to examine CSS and HTML (press [F12])</a:t>
            </a:r>
            <a:endParaRPr lang="en-US" noProof="1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205038"/>
            <a:ext cx="6119812" cy="4217987"/>
          </a:xfrm>
          <a:prstGeom prst="rect">
            <a:avLst/>
          </a:prstGeom>
          <a:noFill/>
          <a:ln w="6350" algn="ctr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list of all CSS 2.1 properties is available at </a:t>
            </a:r>
            <a:r>
              <a:rPr lang="en-US" dirty="0" smtClean="0">
                <a:hlinkClick r:id="rId2"/>
              </a:rPr>
              <a:t>http://www.w3.org/TR/CSS2/propidx.html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smtClean="0"/>
              <a:t>CSS – Part II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6400" y="6400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http://frontendcourse.telerik.com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</a:t>
            </a:r>
            <a:endParaRPr lang="bg-B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600"/>
            <a:ext cx="4800601" cy="54864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  <a:tabLst/>
            </a:pPr>
            <a:r>
              <a:rPr lang="en-US" sz="2800" dirty="0" smtClean="0"/>
              <a:t>Create the following Web page region using HTML with external CSS file. Note that each program line should be a hyperlink.</a:t>
            </a:r>
          </a:p>
          <a:p>
            <a:pPr marL="446088" lvl="1" indent="0">
              <a:buNone/>
            </a:pPr>
            <a:r>
              <a:rPr lang="en-US" sz="2800" dirty="0" smtClean="0"/>
              <a:t>Hint: use a definition list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43000"/>
            <a:ext cx="3196940" cy="4876800"/>
          </a:xfrm>
          <a:prstGeom prst="roundRect">
            <a:avLst>
              <a:gd name="adj" fmla="val 164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0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343401"/>
            <a:ext cx="4724400" cy="685800"/>
          </a:xfrm>
        </p:spPr>
        <p:txBody>
          <a:bodyPr/>
          <a:lstStyle/>
          <a:p>
            <a:pPr algn="ctr"/>
            <a:r>
              <a:rPr lang="en-US" dirty="0" smtClean="0"/>
              <a:t>Width / 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09800" y="5069680"/>
            <a:ext cx="47244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5715000"/>
            <a:ext cx="4267200" cy="5334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size-rules.html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818" name="Picture 2" descr="http://sol.gfxile.net/gp/pitch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6" r="21600" b="3185"/>
          <a:stretch>
            <a:fillRect/>
          </a:stretch>
        </p:blipFill>
        <p:spPr bwMode="auto">
          <a:xfrm>
            <a:off x="4724400" y="1036215"/>
            <a:ext cx="3810000" cy="2799185"/>
          </a:xfrm>
          <a:prstGeom prst="roundRect">
            <a:avLst>
              <a:gd name="adj" fmla="val 29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39938" name="Picture 2" descr="http://joro.me/blog/wp-content/uploads/2010/02/htcd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3238500" cy="3124200"/>
          </a:xfrm>
          <a:prstGeom prst="roundRect">
            <a:avLst>
              <a:gd name="adj" fmla="val 29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RightUp">
              <a:rot lat="1879280" lon="20679055" rev="89067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(2)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34335"/>
            <a:ext cx="6553200" cy="3482064"/>
          </a:xfrm>
          <a:prstGeom prst="roundRect">
            <a:avLst>
              <a:gd name="adj" fmla="val 1219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  <a:tabLst/>
            </a:pPr>
            <a:r>
              <a:rPr lang="en-US" sz="2800" dirty="0" smtClean="0"/>
              <a:t>Create the following Web page using HTML and external CSS. Using tables, inline styles and deprecated tags is not allowed.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44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"/>
          <a:stretch/>
        </p:blipFill>
        <p:spPr bwMode="auto">
          <a:xfrm>
            <a:off x="4648200" y="1200150"/>
            <a:ext cx="3849461" cy="5124450"/>
          </a:xfrm>
          <a:prstGeom prst="roundRect">
            <a:avLst>
              <a:gd name="adj" fmla="val 17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42672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  <a:tabLst/>
            </a:pPr>
            <a:r>
              <a:rPr lang="en-US" sz="2800" dirty="0" smtClean="0"/>
              <a:t>Create the following Web page using external CSS styles. Buttons should consist of PNG images with text over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67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62275"/>
            <a:ext cx="6286500" cy="2828925"/>
          </a:xfrm>
          <a:prstGeom prst="roundRect">
            <a:avLst>
              <a:gd name="adj" fmla="val 2141"/>
            </a:avLst>
          </a:prstGeom>
          <a:noFill/>
          <a:ln w="9525">
            <a:solidFill>
              <a:srgbClr val="8068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66800"/>
            <a:ext cx="83820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Create the following Web page using HTML with external CSS file. Note that the images should be PNG with transparent background.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6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Homework (5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8"/>
              <a:defRPr/>
            </a:pPr>
            <a:r>
              <a:rPr lang="en-US" sz="3000" dirty="0" smtClean="0"/>
              <a:t>Given the picture below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CSS-Web-Site.png</a:t>
            </a:r>
            <a:r>
              <a:rPr lang="en-US" sz="3000" dirty="0" smtClean="0"/>
              <a:t>) create the Web site. Use CSS and XHTML.</a:t>
            </a:r>
            <a:endParaRPr lang="bg-BG" sz="30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5" name="Picture 6" descr="CSS-Web-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2209800"/>
            <a:ext cx="5905500" cy="4362450"/>
          </a:xfrm>
          <a:prstGeom prst="roundRect">
            <a:avLst>
              <a:gd name="adj" fmla="val 697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Margin and Padding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define the spacing around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Numerical value,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-5px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Can be defined for each of the four sides separately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padding-left</a:t>
            </a:r>
            <a:r>
              <a:rPr lang="en-US" dirty="0" smtClean="0"/>
              <a:t>, …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is the spacing outside of the border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is the spacing between the border and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What are collapsing margins?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Margin and Padding: Short Rules</a:t>
            </a:r>
            <a:endParaRPr lang="bg-BG" sz="3800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</a:t>
            </a:r>
            <a:r>
              <a:rPr lang="en-US" dirty="0" smtClean="0"/>
              <a:t>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Sets all four sides to have margin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px;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10px 20px;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and bottom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, left and right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20px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 3px 8px;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5px, left/right 3px, bottom 8px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1px 3px 5px 7px;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top, right, bottom, left (clockwise from top)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Same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Margins and Paddings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52600" y="5791200"/>
            <a:ext cx="5638800" cy="6858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margins-paddings-rules.html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929640"/>
            <a:ext cx="3810000" cy="3048000"/>
          </a:xfrm>
          <a:prstGeom prst="roundRect">
            <a:avLst>
              <a:gd name="adj" fmla="val 494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Box Model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297585"/>
            <a:ext cx="7469188" cy="503435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IE Quirks Mode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4038600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000" dirty="0" smtClean="0"/>
              <a:t>When using quirks mode (pages with no DOCTYPE or with a HTML 4 Transitional DOCTYPE), Internet Explorer violates the box model standard</a:t>
            </a:r>
            <a:endParaRPr lang="bg-BG" sz="3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5538"/>
            <a:ext cx="3952875" cy="536416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2858</TotalTime>
  <Words>2543</Words>
  <Application>Microsoft Office PowerPoint</Application>
  <PresentationFormat>On-screen Show (4:3)</PresentationFormat>
  <Paragraphs>335</Paragraphs>
  <Slides>43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Telerik-PowerPoint-Theme</vt:lpstr>
      <vt:lpstr>Image</vt:lpstr>
      <vt:lpstr>Cascading Style Sheets (CSS) – Part II</vt:lpstr>
      <vt:lpstr>Table of Contents (Part II)</vt:lpstr>
      <vt:lpstr>Width and Height</vt:lpstr>
      <vt:lpstr>Width / Height</vt:lpstr>
      <vt:lpstr>Margin and Padding</vt:lpstr>
      <vt:lpstr>Margin and Padding: Short Rules</vt:lpstr>
      <vt:lpstr>Margins and Paddings</vt:lpstr>
      <vt:lpstr>The Box Model</vt:lpstr>
      <vt:lpstr>IE Quirks Mode</vt:lpstr>
      <vt:lpstr>Positioning</vt:lpstr>
      <vt:lpstr>Positioning (2)</vt:lpstr>
      <vt:lpstr>Positioning (3)</vt:lpstr>
      <vt:lpstr>Positioning</vt:lpstr>
      <vt:lpstr>Inline element positioning</vt:lpstr>
      <vt:lpstr>Alignment and Z-Index</vt:lpstr>
      <vt:lpstr>Float</vt:lpstr>
      <vt:lpstr>Float (2)</vt:lpstr>
      <vt:lpstr>Clear</vt:lpstr>
      <vt:lpstr>Clear (2)</vt:lpstr>
      <vt:lpstr>Floating Elements</vt:lpstr>
      <vt:lpstr>Opacity</vt:lpstr>
      <vt:lpstr>Opacity</vt:lpstr>
      <vt:lpstr>Visibility</vt:lpstr>
      <vt:lpstr>Visibility</vt:lpstr>
      <vt:lpstr>Display</vt:lpstr>
      <vt:lpstr>Display (2)</vt:lpstr>
      <vt:lpstr>Display</vt:lpstr>
      <vt:lpstr>Overflow</vt:lpstr>
      <vt:lpstr>Overflow</vt:lpstr>
      <vt:lpstr>Other CSS Properties</vt:lpstr>
      <vt:lpstr>Benefits of using CSS</vt:lpstr>
      <vt:lpstr>Maintenance Example</vt:lpstr>
      <vt:lpstr>CSS Development Tools</vt:lpstr>
      <vt:lpstr>CSS Development Tools (2)</vt:lpstr>
      <vt:lpstr>CSS Development Tools (3)</vt:lpstr>
      <vt:lpstr>CSS Development Tools (4)</vt:lpstr>
      <vt:lpstr>CSS Reference</vt:lpstr>
      <vt:lpstr>CSS – Part II</vt:lpstr>
      <vt:lpstr>Homework</vt:lpstr>
      <vt:lpstr>Homework (2)</vt:lpstr>
      <vt:lpstr>Homework (3)</vt:lpstr>
      <vt:lpstr>Homework (4)</vt:lpstr>
      <vt:lpstr>Homework (5)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Nikolay Kostov</cp:lastModifiedBy>
  <cp:revision>759</cp:revision>
  <dcterms:created xsi:type="dcterms:W3CDTF">2007-12-08T16:03:35Z</dcterms:created>
  <dcterms:modified xsi:type="dcterms:W3CDTF">2011-11-21T08:52:25Z</dcterms:modified>
</cp:coreProperties>
</file>