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54"/>
  </p:notesMasterIdLst>
  <p:handoutMasterIdLst>
    <p:handoutMasterId r:id="rId55"/>
  </p:handoutMasterIdLst>
  <p:sldIdLst>
    <p:sldId id="320" r:id="rId2"/>
    <p:sldId id="547" r:id="rId3"/>
    <p:sldId id="534" r:id="rId4"/>
    <p:sldId id="535" r:id="rId5"/>
    <p:sldId id="461" r:id="rId6"/>
    <p:sldId id="470" r:id="rId7"/>
    <p:sldId id="536" r:id="rId8"/>
    <p:sldId id="537" r:id="rId9"/>
    <p:sldId id="548" r:id="rId10"/>
    <p:sldId id="553" r:id="rId11"/>
    <p:sldId id="465" r:id="rId12"/>
    <p:sldId id="471" r:id="rId13"/>
    <p:sldId id="467" r:id="rId14"/>
    <p:sldId id="466" r:id="rId15"/>
    <p:sldId id="468" r:id="rId16"/>
    <p:sldId id="538" r:id="rId17"/>
    <p:sldId id="489" r:id="rId18"/>
    <p:sldId id="539" r:id="rId19"/>
    <p:sldId id="540" r:id="rId20"/>
    <p:sldId id="541" r:id="rId21"/>
    <p:sldId id="473" r:id="rId22"/>
    <p:sldId id="549" r:id="rId23"/>
    <p:sldId id="551" r:id="rId24"/>
    <p:sldId id="552" r:id="rId25"/>
    <p:sldId id="487" r:id="rId26"/>
    <p:sldId id="475" r:id="rId27"/>
    <p:sldId id="476" r:id="rId28"/>
    <p:sldId id="477" r:id="rId29"/>
    <p:sldId id="479" r:id="rId30"/>
    <p:sldId id="480" r:id="rId31"/>
    <p:sldId id="488" r:id="rId32"/>
    <p:sldId id="482" r:id="rId33"/>
    <p:sldId id="483" r:id="rId34"/>
    <p:sldId id="484" r:id="rId35"/>
    <p:sldId id="486" r:id="rId36"/>
    <p:sldId id="490" r:id="rId37"/>
    <p:sldId id="491" r:id="rId38"/>
    <p:sldId id="492" r:id="rId39"/>
    <p:sldId id="497" r:id="rId40"/>
    <p:sldId id="493" r:id="rId41"/>
    <p:sldId id="494" r:id="rId42"/>
    <p:sldId id="495" r:id="rId43"/>
    <p:sldId id="496" r:id="rId44"/>
    <p:sldId id="498" r:id="rId45"/>
    <p:sldId id="499" r:id="rId46"/>
    <p:sldId id="500" r:id="rId47"/>
    <p:sldId id="504" r:id="rId48"/>
    <p:sldId id="550" r:id="rId49"/>
    <p:sldId id="460" r:id="rId50"/>
    <p:sldId id="546" r:id="rId51"/>
    <p:sldId id="544" r:id="rId52"/>
    <p:sldId id="543" r:id="rId5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06850"/>
    <a:srgbClr val="8A88B6"/>
    <a:srgbClr val="EBFFD2"/>
    <a:srgbClr val="E8FFC8"/>
    <a:srgbClr val="FAF7C8"/>
    <a:srgbClr val="FAF8C8"/>
    <a:srgbClr val="F5FFC2"/>
    <a:srgbClr val="EBFFDC"/>
    <a:srgbClr val="FAF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5317" autoAdjust="0"/>
  </p:normalViewPr>
  <p:slideViewPr>
    <p:cSldViewPr>
      <p:cViewPr varScale="1">
        <p:scale>
          <a:sx n="107" d="100"/>
          <a:sy n="107" d="100"/>
        </p:scale>
        <p:origin x="-10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21-Nov-11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619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21-Nov-11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55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697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ss.maxdesign.com.au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maxdesign/css-cascade-1658158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ss.maxdesign.com.au/selectutorial/advanced_conflict.htm" TargetMode="External"/><Relationship Id="rId2" Type="http://schemas.openxmlformats.org/officeDocument/2006/relationships/hyperlink" Target="http://www.smashingmagazine.com/2007/07/27/css-specificity-things-you-should-know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zengarden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2/propidx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frontendcourse.telerik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8229600" cy="1524000"/>
          </a:xfrm>
        </p:spPr>
        <p:txBody>
          <a:bodyPr/>
          <a:lstStyle/>
          <a:p>
            <a:r>
              <a:rPr lang="en-US" dirty="0" smtClean="0"/>
              <a:t>Cascading Style Sheets (CSS) – Part 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80898" name="Picture 2" descr="http://www.dlocc.com/articles/wp-content/uploads/2009/12/css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3367">
            <a:off x="6461331" y="560673"/>
            <a:ext cx="1338789" cy="1338790"/>
          </a:xfrm>
          <a:prstGeom prst="rect">
            <a:avLst/>
          </a:prstGeom>
          <a:noFill/>
        </p:spPr>
      </p:pic>
      <p:pic>
        <p:nvPicPr>
          <p:cNvPr id="80900" name="Picture 4" descr="http://www.iconspedia.com/uploads/1238117267184726349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8391">
            <a:off x="2702318" y="385160"/>
            <a:ext cx="1748902" cy="1748902"/>
          </a:xfrm>
          <a:prstGeom prst="rect">
            <a:avLst/>
          </a:prstGeom>
          <a:noFill/>
        </p:spPr>
      </p:pic>
      <p:pic>
        <p:nvPicPr>
          <p:cNvPr id="80902" name="Picture 6" descr="http://www.cssnewbie.com/wp-content/uploads/2008/02/css-example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419" y="4724400"/>
            <a:ext cx="3657600" cy="1636776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“Cascading</a:t>
            </a:r>
            <a:r>
              <a:rPr lang="en-US" dirty="0" smtClean="0"/>
              <a:t>”?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CSS styles are inherited and some not</a:t>
            </a:r>
          </a:p>
          <a:p>
            <a:pPr lvl="1"/>
            <a:r>
              <a:rPr lang="en-US" dirty="0" smtClean="0"/>
              <a:t>Text-related and list-related properties are inherited -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color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font-size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font-family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line-height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text-align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list-style</a:t>
            </a:r>
            <a:r>
              <a:rPr lang="en-US" dirty="0" smtClean="0"/>
              <a:t>, etc</a:t>
            </a:r>
          </a:p>
          <a:p>
            <a:pPr lvl="1"/>
            <a:r>
              <a:rPr lang="en-US" dirty="0" smtClean="0"/>
              <a:t>Box-related and positioning styles are not inherited -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width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height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position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float</a:t>
            </a:r>
            <a:r>
              <a:rPr lang="en-US" sz="2800" dirty="0" smtClean="0"/>
              <a:t>, etc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&lt;a&gt;</a:t>
            </a:r>
            <a:r>
              <a:rPr lang="en-US" dirty="0" smtClean="0"/>
              <a:t> elements do not inherit color and text-decoration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8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Style Sheets Syntax</a:t>
            </a:r>
            <a:endParaRPr lang="bg-BG" dirty="0" smtClean="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err="1" smtClean="0"/>
              <a:t>Stylesheets</a:t>
            </a:r>
            <a:r>
              <a:rPr lang="en-US" sz="3000" dirty="0" smtClean="0"/>
              <a:t> consist of rules, selectors, declarations, properties and values</a:t>
            </a:r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r>
              <a:rPr lang="en-US" sz="3000" dirty="0" smtClean="0"/>
              <a:t>Selectors are separated by commas</a:t>
            </a:r>
          </a:p>
          <a:p>
            <a:pPr>
              <a:defRPr/>
            </a:pPr>
            <a:r>
              <a:rPr lang="en-US" sz="3000" dirty="0" smtClean="0"/>
              <a:t>Declarations are separated by semicolons</a:t>
            </a:r>
          </a:p>
          <a:p>
            <a:pPr>
              <a:defRPr/>
            </a:pPr>
            <a:r>
              <a:rPr lang="en-US" sz="3000" dirty="0" smtClean="0"/>
              <a:t>Properties and values are separated by colons</a:t>
            </a:r>
            <a:endParaRPr lang="bg-BG" sz="30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85800" y="6019800"/>
            <a:ext cx="7772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h1,h2,h3 { color: green; font-weight: bold; 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0" y="2286000"/>
            <a:ext cx="4381500" cy="1143000"/>
          </a:xfrm>
          <a:prstGeom prst="roundRect">
            <a:avLst>
              <a:gd name="adj" fmla="val 8862"/>
            </a:avLst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514600" y="3485346"/>
            <a:ext cx="4114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http://css.maxdesign.com.au/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 determine which element the rule applies to: </a:t>
            </a:r>
          </a:p>
          <a:p>
            <a:pPr lvl="1">
              <a:defRPr/>
            </a:pPr>
            <a:r>
              <a:rPr lang="en-US" dirty="0" smtClean="0"/>
              <a:t>All elements of specific type (tag)</a:t>
            </a:r>
          </a:p>
          <a:p>
            <a:pPr lvl="1">
              <a:defRPr/>
            </a:pPr>
            <a:r>
              <a:rPr lang="en-US" dirty="0" smtClean="0"/>
              <a:t>Those that mach a specific attribute (id, class)</a:t>
            </a:r>
          </a:p>
          <a:p>
            <a:pPr lvl="1">
              <a:defRPr/>
            </a:pPr>
            <a:r>
              <a:rPr lang="en-US" dirty="0" smtClean="0"/>
              <a:t>Elements may be matched depending on how they are nested in the document tree (HTML)</a:t>
            </a:r>
          </a:p>
          <a:p>
            <a:pPr>
              <a:defRPr/>
            </a:pPr>
            <a:r>
              <a:rPr lang="en-US" dirty="0" smtClean="0"/>
              <a:t>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5334000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.header a { color: green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59699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#menu&gt;li { padding-top: 8px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 (2)</a:t>
            </a:r>
            <a:endParaRPr lang="bg-BG" dirty="0" smtClean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8200"/>
            <a:ext cx="8439150" cy="5715000"/>
          </a:xfrm>
        </p:spPr>
        <p:txBody>
          <a:bodyPr/>
          <a:lstStyle/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800" dirty="0" smtClean="0"/>
              <a:t>Three primary kinds of selectors:</a:t>
            </a:r>
          </a:p>
          <a:p>
            <a:pPr lvl="1">
              <a:lnSpc>
                <a:spcPts val="3700"/>
              </a:lnSpc>
              <a:spcBef>
                <a:spcPts val="0"/>
              </a:spcBef>
              <a:defRPr/>
            </a:pPr>
            <a:r>
              <a:rPr lang="en-US" sz="2600" dirty="0" smtClean="0"/>
              <a:t>By tag (type selector):</a:t>
            </a:r>
            <a:br>
              <a:rPr lang="en-US" sz="2600" dirty="0" smtClean="0"/>
            </a:br>
            <a:endParaRPr lang="en-US" sz="2600" dirty="0" smtClean="0">
              <a:latin typeface="Courier New" pitchFamily="49" charset="0"/>
            </a:endParaRP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600" dirty="0" smtClean="0"/>
              <a:t>By element id:</a:t>
            </a:r>
            <a:br>
              <a:rPr lang="en-US" sz="2600" dirty="0" smtClean="0"/>
            </a:br>
            <a:endParaRPr lang="en-US" sz="2600" noProof="1" smtClean="0">
              <a:latin typeface="Courier New" pitchFamily="49" charset="0"/>
            </a:endParaRP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600" dirty="0" smtClean="0"/>
              <a:t>By element class name (only for HTML): </a:t>
            </a:r>
            <a:br>
              <a:rPr lang="en-US" sz="2600" dirty="0" smtClean="0"/>
            </a:br>
            <a:endParaRPr lang="en-US" sz="2600" dirty="0" smtClean="0">
              <a:latin typeface="Courier New" pitchFamily="49" charset="0"/>
            </a:endParaRPr>
          </a:p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800" dirty="0" smtClean="0"/>
              <a:t>Selectors can be combined with commas:</a:t>
            </a:r>
          </a:p>
          <a:p>
            <a:pPr>
              <a:lnSpc>
                <a:spcPts val="3700"/>
              </a:lnSpc>
              <a:spcBef>
                <a:spcPts val="300"/>
              </a:spcBef>
              <a:buFontTx/>
              <a:buNone/>
              <a:defRPr/>
            </a:pPr>
            <a:r>
              <a:rPr lang="en-US" sz="2800" dirty="0" smtClean="0"/>
              <a:t>	</a:t>
            </a:r>
            <a:br>
              <a:rPr lang="en-US" sz="2800" dirty="0" smtClean="0"/>
            </a:br>
            <a:r>
              <a:rPr lang="en-US" sz="2800" dirty="0" smtClean="0"/>
              <a:t>This will match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dirty="0" smtClean="0"/>
              <a:t> tags, elements with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dirty="0" smtClean="0"/>
              <a:t>, and element with id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top-link</a:t>
            </a:r>
            <a:endParaRPr lang="bg-BG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900113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 { font-family: verdana,sans-serif; }</a:t>
            </a:r>
          </a:p>
        </p:txBody>
      </p:sp>
      <p:sp>
        <p:nvSpPr>
          <p:cNvPr id="1002501" name="Rectangle 5"/>
          <p:cNvSpPr>
            <a:spLocks noChangeArrowheads="1"/>
          </p:cNvSpPr>
          <p:nvPr/>
        </p:nvSpPr>
        <p:spPr bwMode="auto">
          <a:xfrm>
            <a:off x="900113" y="30480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#element_id { color: #ff0000; }</a:t>
            </a:r>
          </a:p>
        </p:txBody>
      </p:sp>
      <p:sp>
        <p:nvSpPr>
          <p:cNvPr id="1002502" name="Rectangle 6"/>
          <p:cNvSpPr>
            <a:spLocks noChangeArrowheads="1"/>
          </p:cNvSpPr>
          <p:nvPr/>
        </p:nvSpPr>
        <p:spPr bwMode="auto">
          <a:xfrm>
            <a:off x="900113" y="4114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.myClass {border: 1px solid red}</a:t>
            </a:r>
          </a:p>
        </p:txBody>
      </p:sp>
      <p:sp>
        <p:nvSpPr>
          <p:cNvPr id="1002503" name="Rectangle 7"/>
          <p:cNvSpPr>
            <a:spLocks noChangeArrowheads="1"/>
          </p:cNvSpPr>
          <p:nvPr/>
        </p:nvSpPr>
        <p:spPr bwMode="auto">
          <a:xfrm>
            <a:off x="900113" y="51317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 .link, #top-link {font-weight: bold}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 (3)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Pseudo-classes define state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:hover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:visited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:active</a:t>
            </a:r>
            <a:r>
              <a:rPr lang="en-US" dirty="0" smtClean="0"/>
              <a:t> 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lang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 smtClean="0"/>
              <a:t>Pseudo-elements define element "parts" or are used to generate content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:first-line</a:t>
            </a:r>
            <a:r>
              <a:rPr lang="en-US" dirty="0" smtClean="0"/>
              <a:t> 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:before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:after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4344650"/>
            <a:ext cx="76327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color: red;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p:first-line { text-transform: uppercase;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.title:before { content: "»";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.title:after { content: "«";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 (4)</a:t>
            </a:r>
            <a:endParaRPr lang="bg-BG" dirty="0" smtClean="0"/>
          </a:p>
        </p:txBody>
      </p:sp>
      <p:sp>
        <p:nvSpPr>
          <p:cNvPr id="1005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1"/>
            <a:ext cx="8496300" cy="5678488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3000" dirty="0" smtClean="0"/>
              <a:t>Match relative to element placement:</a:t>
            </a:r>
          </a:p>
          <a:p>
            <a:pPr>
              <a:lnSpc>
                <a:spcPct val="85000"/>
              </a:lnSpc>
              <a:spcBef>
                <a:spcPts val="2400"/>
              </a:spcBef>
              <a:buFontTx/>
              <a:buNone/>
              <a:defRPr/>
            </a:pP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This will match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3000" dirty="0" smtClean="0"/>
              <a:t> tags that are inside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endParaRPr lang="en-US" sz="3000" dirty="0" smtClean="0"/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dirty="0" smtClean="0"/>
              <a:t> – universal selector (avoid or use with care!):</a:t>
            </a:r>
          </a:p>
          <a:p>
            <a:pPr>
              <a:lnSpc>
                <a:spcPct val="85000"/>
              </a:lnSpc>
              <a:spcBef>
                <a:spcPts val="3000"/>
              </a:spcBef>
              <a:spcAft>
                <a:spcPts val="0"/>
              </a:spcAft>
              <a:buFontTx/>
              <a:buNone/>
              <a:defRPr/>
            </a:pPr>
            <a:r>
              <a:rPr lang="en-US" sz="3000" dirty="0" smtClean="0">
                <a:latin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</a:rPr>
            </a:br>
            <a:r>
              <a:rPr lang="en-US" sz="3000" dirty="0" smtClean="0"/>
              <a:t>This will match all descendants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dirty="0" smtClean="0"/>
              <a:t> element</a:t>
            </a: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dirty="0" smtClean="0"/>
              <a:t> selector – used to match “next sibling”:</a:t>
            </a:r>
          </a:p>
          <a:p>
            <a:pPr>
              <a:lnSpc>
                <a:spcPct val="85000"/>
              </a:lnSpc>
              <a:spcBef>
                <a:spcPct val="50000"/>
              </a:spcBef>
              <a:buFontTx/>
              <a:buNone/>
              <a:defRPr/>
            </a:pPr>
            <a:endParaRPr lang="en-US" sz="3000" dirty="0" smtClean="0"/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sz="3000" dirty="0" smtClean="0"/>
              <a:t>	This will match all siblings with class name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3000" dirty="0" smtClean="0"/>
              <a:t> that appear immediately after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dirty="0" smtClean="0"/>
              <a:t> tag</a:t>
            </a:r>
            <a:endParaRPr lang="bg-BG" sz="30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005572" name="Rectangle 4"/>
          <p:cNvSpPr>
            <a:spLocks noChangeArrowheads="1"/>
          </p:cNvSpPr>
          <p:nvPr/>
        </p:nvSpPr>
        <p:spPr bwMode="auto">
          <a:xfrm>
            <a:off x="900113" y="15503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a {text-decoration: underline}</a:t>
            </a:r>
          </a:p>
        </p:txBody>
      </p:sp>
      <p:sp>
        <p:nvSpPr>
          <p:cNvPr id="1005573" name="Rectangle 5"/>
          <p:cNvSpPr>
            <a:spLocks noChangeArrowheads="1"/>
          </p:cNvSpPr>
          <p:nvPr/>
        </p:nvSpPr>
        <p:spPr bwMode="auto">
          <a:xfrm>
            <a:off x="900113" y="3352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* {color: black}</a:t>
            </a:r>
          </a:p>
        </p:txBody>
      </p:sp>
      <p:sp>
        <p:nvSpPr>
          <p:cNvPr id="1005574" name="Rectangle 6"/>
          <p:cNvSpPr>
            <a:spLocks noChangeArrowheads="1"/>
          </p:cNvSpPr>
          <p:nvPr/>
        </p:nvSpPr>
        <p:spPr bwMode="auto">
          <a:xfrm>
            <a:off x="900113" y="52079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+ .link {float:right}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 (5)</a:t>
            </a:r>
            <a:endParaRPr lang="bg-BG" dirty="0" smtClean="0"/>
          </a:p>
        </p:txBody>
      </p:sp>
      <p:sp>
        <p:nvSpPr>
          <p:cNvPr id="1008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sz="2800" dirty="0" smtClean="0"/>
              <a:t> selector – matches direct child nodes:</a:t>
            </a:r>
            <a:r>
              <a:rPr lang="en-US" sz="2800" dirty="0" smtClean="0">
                <a:latin typeface="Courier New" pitchFamily="49" charset="0"/>
              </a:rPr>
              <a:t/>
            </a:r>
            <a:br>
              <a:rPr lang="en-US" sz="2800" dirty="0" smtClean="0">
                <a:latin typeface="Courier New" pitchFamily="49" charset="0"/>
              </a:rPr>
            </a:br>
            <a:endParaRPr lang="en-US" sz="2800" dirty="0" smtClean="0">
              <a:latin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2800" dirty="0" smtClean="0"/>
              <a:t>	This will match all elements with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error</a:t>
            </a:r>
            <a:r>
              <a:rPr lang="en-US" sz="2800" dirty="0" smtClean="0"/>
              <a:t>, direct children of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&lt;p&gt;</a:t>
            </a:r>
            <a:r>
              <a:rPr lang="en-US" sz="2800" dirty="0" smtClean="0"/>
              <a:t> tag</a:t>
            </a:r>
          </a:p>
          <a:p>
            <a:pPr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[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] </a:t>
            </a:r>
            <a:r>
              <a:rPr lang="en-US" sz="2800" dirty="0" smtClean="0"/>
              <a:t>– matches tag attributes by regular expression:</a:t>
            </a:r>
          </a:p>
          <a:p>
            <a:pPr>
              <a:spcBef>
                <a:spcPts val="1200"/>
              </a:spcBef>
              <a:buFontTx/>
              <a:buNone/>
              <a:defRPr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This will match all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&lt;img&gt;</a:t>
            </a:r>
            <a:r>
              <a:rPr lang="en-US" sz="2800" dirty="0" smtClean="0"/>
              <a:t> tags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</a:t>
            </a:r>
            <a:r>
              <a:rPr lang="en-US" sz="2800" dirty="0" smtClean="0"/>
              <a:t> attribute containing the word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logo</a:t>
            </a:r>
          </a:p>
          <a:p>
            <a:pPr>
              <a:spcBef>
                <a:spcPts val="120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.class1.class2 </a:t>
            </a:r>
            <a:r>
              <a:rPr lang="en-US" sz="2800" dirty="0" smtClean="0"/>
              <a:t>(no space) - matches elements with both (all) classes applied at the same time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008644" name="Rectangle 4"/>
          <p:cNvSpPr>
            <a:spLocks noChangeArrowheads="1"/>
          </p:cNvSpPr>
          <p:nvPr/>
        </p:nvSpPr>
        <p:spPr bwMode="auto">
          <a:xfrm>
            <a:off x="889000" y="14741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&gt; .error {font-size: 8px}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8645" name="Rectangle 5"/>
          <p:cNvSpPr>
            <a:spLocks noChangeArrowheads="1"/>
          </p:cNvSpPr>
          <p:nvPr/>
        </p:nvSpPr>
        <p:spPr bwMode="auto">
          <a:xfrm>
            <a:off x="900113" y="36576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img[alt~=logo] {border: none}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Values in the CSS Rules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Colors are set in RGB format (decimal or hex):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Example: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#a0a6aa =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rgb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(160, 166, 170)</a:t>
            </a:r>
            <a:endParaRPr lang="en-US" sz="2800" dirty="0" smtClean="0"/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Predefined color aliases exist: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black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blue</a:t>
            </a:r>
            <a:r>
              <a:rPr lang="en-US" sz="2800" dirty="0" smtClean="0"/>
              <a:t>, etc.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Numeric values are specified in: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Pixels, </a:t>
            </a:r>
            <a:r>
              <a:rPr lang="en-US" sz="2800" dirty="0" err="1" smtClean="0"/>
              <a:t>ems</a:t>
            </a:r>
            <a:r>
              <a:rPr lang="en-US" sz="2800" dirty="0" smtClean="0"/>
              <a:t>, e.g.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12px</a:t>
            </a:r>
            <a:r>
              <a:rPr lang="en-US" sz="2800" dirty="0" smtClean="0"/>
              <a:t> 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1.4em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Points, inches, centimeters, millimeters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600" dirty="0" smtClean="0"/>
              <a:t>E.g.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10pt</a:t>
            </a:r>
            <a:r>
              <a:rPr lang="en-US" sz="2600" dirty="0" smtClean="0"/>
              <a:t> 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1in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1cm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1mm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Percentages, e.g.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50%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600" dirty="0" smtClean="0"/>
              <a:t>Percentage of what?...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Zero can be used with no unit: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border: 0;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Default Browser Styles</a:t>
            </a:r>
            <a:endParaRPr lang="bg-BG" dirty="0" smtClean="0"/>
          </a:p>
        </p:txBody>
      </p:sp>
      <p:sp>
        <p:nvSpPr>
          <p:cNvPr id="1049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Browsers have default CSS styles</a:t>
            </a:r>
          </a:p>
          <a:p>
            <a:pPr lvl="1">
              <a:defRPr/>
            </a:pPr>
            <a:r>
              <a:rPr lang="en-US" dirty="0" smtClean="0"/>
              <a:t>Used when there is no CSS information or any other style information in the document</a:t>
            </a:r>
          </a:p>
          <a:p>
            <a:pPr>
              <a:defRPr/>
            </a:pPr>
            <a:r>
              <a:rPr lang="en-US" dirty="0" smtClean="0"/>
              <a:t>Caution: default styles differ in browsers</a:t>
            </a:r>
          </a:p>
          <a:p>
            <a:pPr lvl="1">
              <a:defRPr/>
            </a:pPr>
            <a:r>
              <a:rPr lang="en-US" dirty="0" smtClean="0"/>
              <a:t>E.g. margins, </a:t>
            </a:r>
            <a:r>
              <a:rPr lang="en-US" dirty="0" err="1" smtClean="0"/>
              <a:t>paddings</a:t>
            </a:r>
            <a:r>
              <a:rPr lang="en-US" dirty="0" smtClean="0"/>
              <a:t> and font sizes differ most often and usually developers reset them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47507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{ margin: 0; padding: 0;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5638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body, h1, p, ul, li { margin: 0; padding: 0;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71628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Linking HTML and CSS</a:t>
            </a:r>
            <a:endParaRPr lang="bg-BG" dirty="0" smtClean="0"/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(content) and CSS (presentation) can be linked in three ways: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</a:t>
            </a:r>
            <a:r>
              <a:rPr lang="en-US" dirty="0" smtClean="0"/>
              <a:t>: the CSS rules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style</a:t>
            </a:r>
            <a:r>
              <a:rPr lang="en-US" dirty="0" smtClean="0"/>
              <a:t> attribute</a:t>
            </a:r>
          </a:p>
          <a:p>
            <a:pPr lvl="2">
              <a:defRPr/>
            </a:pPr>
            <a:r>
              <a:rPr lang="en-US" dirty="0" smtClean="0"/>
              <a:t>No selectors are needed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Embedded</a:t>
            </a:r>
            <a:r>
              <a:rPr lang="en-US" dirty="0" smtClean="0"/>
              <a:t>: in the &lt;head&gt;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&lt;style&gt;</a:t>
            </a:r>
            <a:r>
              <a:rPr lang="en-US" dirty="0" smtClean="0"/>
              <a:t> tag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</a:t>
            </a:r>
            <a:r>
              <a:rPr lang="en-US" dirty="0" smtClean="0"/>
              <a:t>: CSS rules in separate file (best)</a:t>
            </a:r>
          </a:p>
          <a:p>
            <a:pPr lvl="2">
              <a:defRPr/>
            </a:pPr>
            <a:r>
              <a:rPr lang="en-US" dirty="0" smtClean="0"/>
              <a:t>Usually a file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.css</a:t>
            </a:r>
            <a:r>
              <a:rPr lang="en-US" dirty="0" smtClean="0"/>
              <a:t> extension</a:t>
            </a:r>
          </a:p>
          <a:p>
            <a:pPr lvl="2">
              <a:defRPr/>
            </a:pPr>
            <a:r>
              <a:rPr lang="en-US" dirty="0" smtClean="0"/>
              <a:t>Linked via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&lt;link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rel="stylesheet"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href=…&gt;</a:t>
            </a:r>
            <a:r>
              <a:rPr lang="en-US" sz="2600" dirty="0" smtClean="0"/>
              <a:t> </a:t>
            </a:r>
            <a:r>
              <a:rPr lang="en-US" dirty="0" smtClean="0"/>
              <a:t>tag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@import</a:t>
            </a:r>
            <a:r>
              <a:rPr lang="en-US" dirty="0" smtClean="0"/>
              <a:t> directive in embedded CSS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(Part 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41338" indent="-541338">
              <a:tabLst/>
            </a:pPr>
            <a:r>
              <a:rPr lang="en-US" dirty="0" smtClean="0"/>
              <a:t>What is CSS?</a:t>
            </a:r>
          </a:p>
          <a:p>
            <a:pPr marL="541338" indent="-541338">
              <a:tabLst/>
            </a:pPr>
            <a:r>
              <a:rPr lang="en-US" dirty="0">
                <a:solidFill>
                  <a:srgbClr val="FAF7C8"/>
                </a:solidFill>
              </a:rPr>
              <a:t>Styling with Cascading </a:t>
            </a:r>
            <a:r>
              <a:rPr lang="en-US" dirty="0" smtClean="0">
                <a:solidFill>
                  <a:srgbClr val="FAF7C8"/>
                </a:solidFill>
              </a:rPr>
              <a:t>Stylesheets (CSS)</a:t>
            </a:r>
          </a:p>
          <a:p>
            <a:pPr marL="541338" indent="-541338">
              <a:tabLst/>
            </a:pPr>
            <a:r>
              <a:rPr lang="en-US" dirty="0" smtClean="0">
                <a:solidFill>
                  <a:srgbClr val="FAF7C8"/>
                </a:solidFill>
              </a:rPr>
              <a:t>Selectors and style definitions</a:t>
            </a:r>
          </a:p>
          <a:p>
            <a:pPr marL="541338" indent="-541338">
              <a:tabLst/>
            </a:pPr>
            <a:r>
              <a:rPr lang="en-US" dirty="0" smtClean="0">
                <a:solidFill>
                  <a:srgbClr val="FAF7C8"/>
                </a:solidFill>
              </a:rPr>
              <a:t>Linking HTML and CSS</a:t>
            </a:r>
            <a:endParaRPr lang="en-US" dirty="0"/>
          </a:p>
          <a:p>
            <a:pPr marL="541338" indent="-541338">
              <a:tabLst/>
            </a:pPr>
            <a:r>
              <a:rPr lang="en-US" dirty="0" smtClean="0">
                <a:solidFill>
                  <a:srgbClr val="FAF7C8"/>
                </a:solidFill>
              </a:rPr>
              <a:t>Fonts, Backgrounds, Borders</a:t>
            </a:r>
          </a:p>
          <a:p>
            <a:endParaRPr lang="en-US" dirty="0" smtClean="0">
              <a:solidFill>
                <a:srgbClr val="FAF7C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7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Linking HTML and CSS (2)</a:t>
            </a:r>
            <a:endParaRPr lang="bg-BG" dirty="0" smtClean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Using external files is highly recommended</a:t>
            </a:r>
          </a:p>
          <a:p>
            <a:pPr lvl="1">
              <a:defRPr/>
            </a:pPr>
            <a:r>
              <a:rPr lang="en-US" dirty="0" smtClean="0"/>
              <a:t>Simplifies the HTML document </a:t>
            </a:r>
          </a:p>
          <a:p>
            <a:pPr lvl="1">
              <a:defRPr/>
            </a:pPr>
            <a:r>
              <a:rPr lang="en-US" dirty="0" smtClean="0"/>
              <a:t>Improves page load speed as the CSS file is cached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55651" y="1554063"/>
            <a:ext cx="770255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 DTD/xhtml1-transitional.dtd"&gt;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&lt;!--Separate multiple styles with a semicolon--&gt;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20pt"&gt;Here is some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more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20pt;color: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#0000FF" &gt;Even more text&lt;/p&gt;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684453" y="1000780"/>
            <a:ext cx="28969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inline-styles.html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55651" y="1554063"/>
            <a:ext cx="770255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 DTD/xhtml1-transitional.dtd"&gt;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&lt;!--Separate multiple styles with a semicolon--&gt;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20pt"&gt;Here is some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more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20pt;color: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#0000FF" &gt;Even more text&lt;/p&gt;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684453" y="1000780"/>
            <a:ext cx="28969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inline-styles.html</a:t>
            </a:r>
          </a:p>
        </p:txBody>
      </p:sp>
      <p:pic>
        <p:nvPicPr>
          <p:cNvPr id="6" name="Picture 5" descr="IN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33600"/>
            <a:ext cx="5807075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Cascade (Precedence)</a:t>
            </a:r>
            <a:endParaRPr lang="bg-BG" dirty="0" smtClean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There are browser, user and author </a:t>
            </a:r>
            <a:r>
              <a:rPr lang="en-US" dirty="0" err="1" smtClean="0"/>
              <a:t>stylesheets</a:t>
            </a:r>
            <a:r>
              <a:rPr lang="en-US" dirty="0" smtClean="0"/>
              <a:t> with "normal" and "important" declarations</a:t>
            </a:r>
          </a:p>
          <a:p>
            <a:pPr lvl="1">
              <a:defRPr/>
            </a:pPr>
            <a:r>
              <a:rPr lang="en-US" dirty="0" smtClean="0"/>
              <a:t>Browser styles (least priority)</a:t>
            </a:r>
          </a:p>
          <a:p>
            <a:pPr lvl="1">
              <a:defRPr/>
            </a:pPr>
            <a:r>
              <a:rPr lang="en-US" dirty="0" smtClean="0"/>
              <a:t>Normal user styles</a:t>
            </a:r>
          </a:p>
          <a:p>
            <a:pPr lvl="1">
              <a:defRPr/>
            </a:pPr>
            <a:r>
              <a:rPr lang="en-US" dirty="0" smtClean="0"/>
              <a:t>Normal author styles (external, in head, inline)</a:t>
            </a:r>
          </a:p>
          <a:p>
            <a:pPr lvl="1">
              <a:defRPr/>
            </a:pPr>
            <a:r>
              <a:rPr lang="en-US" dirty="0" smtClean="0"/>
              <a:t>Important author styles</a:t>
            </a:r>
          </a:p>
          <a:p>
            <a:pPr lvl="1">
              <a:defRPr/>
            </a:pPr>
            <a:r>
              <a:rPr lang="en-US" dirty="0" smtClean="0"/>
              <a:t>Important user styles (max priority)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54365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{ color: red !important 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5999946"/>
            <a:ext cx="80772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http://www.slideshare.net/maxdesign/css-cascade-1658158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Specificity</a:t>
            </a:r>
            <a:endParaRPr lang="bg-BG" dirty="0" smtClean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specificity is used to determine the precedence of CSS style declarations with the same origin. Selectors are what matters</a:t>
            </a:r>
          </a:p>
          <a:p>
            <a:pPr lvl="1">
              <a:defRPr/>
            </a:pPr>
            <a:r>
              <a:rPr lang="en-US" dirty="0" smtClean="0"/>
              <a:t>Simple calculation: #id = 100, .class = 10, :pseudo = 10, [</a:t>
            </a:r>
            <a:r>
              <a:rPr lang="en-US" dirty="0" err="1" smtClean="0"/>
              <a:t>attr</a:t>
            </a:r>
            <a:r>
              <a:rPr lang="en-US" dirty="0" smtClean="0"/>
              <a:t>] = 10, tag = 1, * = 0</a:t>
            </a:r>
          </a:p>
          <a:p>
            <a:pPr lvl="1">
              <a:defRPr/>
            </a:pPr>
            <a:r>
              <a:rPr lang="en-US" dirty="0" smtClean="0"/>
              <a:t>Same number of points? Order matters.</a:t>
            </a:r>
          </a:p>
          <a:p>
            <a:pPr lvl="1">
              <a:defRPr/>
            </a:pPr>
            <a:r>
              <a:rPr lang="en-US" dirty="0" smtClean="0"/>
              <a:t>See also:</a:t>
            </a:r>
          </a:p>
          <a:p>
            <a:pPr lvl="1">
              <a:defRPr/>
            </a:pPr>
            <a:r>
              <a:rPr lang="en-US" sz="2000" dirty="0" smtClean="0">
                <a:hlinkClick r:id="rId2"/>
              </a:rPr>
              <a:t>http://www.smashingmagazine.com/2007/07/27/css-specificity-things-you-should-know/</a:t>
            </a:r>
            <a:r>
              <a:rPr lang="en-US" sz="2000" dirty="0" smtClean="0"/>
              <a:t> </a:t>
            </a:r>
          </a:p>
          <a:p>
            <a:pPr lvl="1">
              <a:defRPr/>
            </a:pPr>
            <a:r>
              <a:rPr lang="en-US" sz="2000" dirty="0" smtClean="0">
                <a:hlinkClick r:id="rId3"/>
              </a:rPr>
              <a:t>http://css.maxdesign.com.au/selectutorial/advanced_conflict.htm</a:t>
            </a:r>
            <a:endParaRPr lang="en-US" sz="2000" dirty="0" smtClean="0"/>
          </a:p>
          <a:p>
            <a:pPr lvl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19401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CSS Rules Precedence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35456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90800" y="4267200"/>
            <a:ext cx="3962400" cy="5334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precedence.html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37539">
            <a:off x="730394" y="866469"/>
            <a:ext cx="7683211" cy="1451945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81500"/>
            <a:ext cx="1905000" cy="1905000"/>
          </a:xfrm>
          <a:prstGeom prst="roundRect">
            <a:avLst>
              <a:gd name="adj" fmla="val 923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thehardsix.com/wp-content/uploads/2007/11/css_iesucks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275" y="4097078"/>
            <a:ext cx="2095078" cy="23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Embedded Styles</a:t>
            </a:r>
            <a:endParaRPr lang="bg-BG" smtClean="0"/>
          </a:p>
        </p:txBody>
      </p:sp>
      <p:sp>
        <p:nvSpPr>
          <p:cNvPr id="988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Embedded in the HTML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&lt;style&gt;</a:t>
            </a:r>
            <a:r>
              <a:rPr lang="en-US" dirty="0" smtClean="0"/>
              <a:t> tag:</a:t>
            </a:r>
            <a:br>
              <a:rPr lang="en-US" dirty="0" smtClean="0"/>
            </a:br>
            <a:r>
              <a:rPr lang="en-US" noProof="1" smtClean="0"/>
              <a:t>	</a:t>
            </a:r>
            <a:endParaRPr lang="en-US" sz="2900" noProof="1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dirty="0" smtClean="0"/>
              <a:t> tag is placed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section of the document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attribute specifies the MIME type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MIME describes the format of the content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Other MIME types include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image/gif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text/javascript</a:t>
            </a:r>
            <a:r>
              <a:rPr lang="en-US" dirty="0" smtClean="0"/>
              <a:t> …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Used for document-specific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88164" name="Rectangle 4"/>
          <p:cNvSpPr>
            <a:spLocks noChangeArrowheads="1"/>
          </p:cNvSpPr>
          <p:nvPr/>
        </p:nvSpPr>
        <p:spPr bwMode="auto">
          <a:xfrm>
            <a:off x="827088" y="1600200"/>
            <a:ext cx="74168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050627" name="Rectangle 3"/>
          <p:cNvSpPr>
            <a:spLocks noChangeArrowheads="1"/>
          </p:cNvSpPr>
          <p:nvPr/>
        </p:nvSpPr>
        <p:spPr bwMode="auto">
          <a:xfrm>
            <a:off x="684213" y="1482328"/>
            <a:ext cx="777716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"http://www.w3.org/TR/xhtml1/DTD/xhtml1-transitional.dtd"&gt;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&lt;style type="text/css"&gt;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em {background-color:#8000FF; color:white}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h1 {font-family:Arial, sans-serif}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  {font-size:18pt}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.blue {color:blue}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&lt;/style&gt;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609600" y="914400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embedded-stylesheets.html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 (2)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051651" name="Rectangle 3"/>
          <p:cNvSpPr>
            <a:spLocks noChangeArrowheads="1"/>
          </p:cNvSpPr>
          <p:nvPr/>
        </p:nvSpPr>
        <p:spPr bwMode="auto">
          <a:xfrm>
            <a:off x="762000" y="1447800"/>
            <a:ext cx="7620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 class="blue"&gt;A Heading&lt;/h1&gt;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text. Here is some text. Here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is some text. Here is some text. Here is some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text. Here is some more text.&lt;/p&gt;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0" y="1447800"/>
            <a:ext cx="7620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 class="blue"&gt;A Heading&lt;/h1&gt;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text. Here is some text. Here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is some text. Here is some text. Here is some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text. Here is some more text.&lt;/p&gt;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 (3)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4" name="Picture 3" descr="DECLAR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676400"/>
            <a:ext cx="6551612" cy="47259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</a:t>
            </a:r>
            <a:r>
              <a:rPr lang="en-US" smtClean="0"/>
              <a:t>: A </a:t>
            </a:r>
            <a:r>
              <a:rPr lang="en-US" dirty="0" smtClean="0"/>
              <a:t>New Philosophy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Separate content from presentation!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976900" name="Rectangle 4"/>
          <p:cNvSpPr>
            <a:spLocks noChangeArrowheads="1"/>
          </p:cNvSpPr>
          <p:nvPr/>
        </p:nvSpPr>
        <p:spPr bwMode="auto">
          <a:xfrm>
            <a:off x="1600200" y="3505200"/>
            <a:ext cx="1828800" cy="2590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bg-BG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76901" name="Text Box 5"/>
          <p:cNvSpPr txBox="1">
            <a:spLocks noChangeArrowheads="1"/>
          </p:cNvSpPr>
          <p:nvPr/>
        </p:nvSpPr>
        <p:spPr bwMode="auto">
          <a:xfrm>
            <a:off x="1676400" y="3581400"/>
            <a:ext cx="16764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Vestibulum et odio et ipsum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accumsan accumsan. Morbi at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tortor purus, luctus non, aliquam nec, interdum vel, mi. Sed nec quam nec odio lacinia molestie. Praesent augue tortor, convallis eget, euismod nonummy, lacinia ut, risus. </a:t>
            </a:r>
          </a:p>
        </p:txBody>
      </p:sp>
      <p:sp>
        <p:nvSpPr>
          <p:cNvPr id="976902" name="Rectangle 6"/>
          <p:cNvSpPr>
            <a:spLocks noChangeArrowheads="1"/>
          </p:cNvSpPr>
          <p:nvPr/>
        </p:nvSpPr>
        <p:spPr bwMode="auto">
          <a:xfrm>
            <a:off x="5334000" y="3505200"/>
            <a:ext cx="1828800" cy="2590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76903" name="Rectangle 7"/>
          <p:cNvSpPr>
            <a:spLocks noChangeArrowheads="1"/>
          </p:cNvSpPr>
          <p:nvPr/>
        </p:nvSpPr>
        <p:spPr bwMode="auto">
          <a:xfrm>
            <a:off x="5486400" y="4738688"/>
            <a:ext cx="15240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4" name="Rectangle 8"/>
          <p:cNvSpPr>
            <a:spLocks noChangeArrowheads="1"/>
          </p:cNvSpPr>
          <p:nvPr/>
        </p:nvSpPr>
        <p:spPr bwMode="auto">
          <a:xfrm>
            <a:off x="5486400" y="5195888"/>
            <a:ext cx="1524000" cy="228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5" name="Rectangle 9"/>
          <p:cNvSpPr>
            <a:spLocks noChangeArrowheads="1"/>
          </p:cNvSpPr>
          <p:nvPr/>
        </p:nvSpPr>
        <p:spPr bwMode="auto">
          <a:xfrm>
            <a:off x="5486400" y="5653088"/>
            <a:ext cx="1524000" cy="228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6" name="Text Box 10"/>
          <p:cNvSpPr txBox="1">
            <a:spLocks noChangeArrowheads="1"/>
          </p:cNvSpPr>
          <p:nvPr/>
        </p:nvSpPr>
        <p:spPr bwMode="auto">
          <a:xfrm>
            <a:off x="5403850" y="3609975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Bold</a:t>
            </a:r>
          </a:p>
        </p:txBody>
      </p:sp>
      <p:sp>
        <p:nvSpPr>
          <p:cNvPr id="976907" name="Text Box 11"/>
          <p:cNvSpPr txBox="1">
            <a:spLocks noChangeArrowheads="1"/>
          </p:cNvSpPr>
          <p:nvPr/>
        </p:nvSpPr>
        <p:spPr bwMode="auto">
          <a:xfrm>
            <a:off x="5410200" y="3914775"/>
            <a:ext cx="638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Italics</a:t>
            </a:r>
          </a:p>
        </p:txBody>
      </p:sp>
      <p:sp>
        <p:nvSpPr>
          <p:cNvPr id="976908" name="Text Box 12"/>
          <p:cNvSpPr txBox="1">
            <a:spLocks noChangeArrowheads="1"/>
          </p:cNvSpPr>
          <p:nvPr/>
        </p:nvSpPr>
        <p:spPr bwMode="auto">
          <a:xfrm>
            <a:off x="5410200" y="4248150"/>
            <a:ext cx="6912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Indent</a:t>
            </a:r>
          </a:p>
        </p:txBody>
      </p:sp>
      <p:sp>
        <p:nvSpPr>
          <p:cNvPr id="976909" name="Text Box 13"/>
          <p:cNvSpPr txBox="1">
            <a:spLocks noChangeArrowheads="1"/>
          </p:cNvSpPr>
          <p:nvPr/>
        </p:nvSpPr>
        <p:spPr bwMode="auto">
          <a:xfrm>
            <a:off x="1160030" y="2127250"/>
            <a:ext cx="280237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(HTML document)</a:t>
            </a:r>
          </a:p>
        </p:txBody>
      </p:sp>
      <p:sp>
        <p:nvSpPr>
          <p:cNvPr id="976910" name="Text Box 14"/>
          <p:cNvSpPr txBox="1">
            <a:spLocks noChangeArrowheads="1"/>
          </p:cNvSpPr>
          <p:nvPr/>
        </p:nvSpPr>
        <p:spPr bwMode="auto">
          <a:xfrm>
            <a:off x="5009324" y="2127250"/>
            <a:ext cx="2534476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(CSS Document)</a:t>
            </a:r>
          </a:p>
        </p:txBody>
      </p:sp>
      <p:sp>
        <p:nvSpPr>
          <p:cNvPr id="976911" name="Line 15"/>
          <p:cNvSpPr>
            <a:spLocks noChangeShapeType="1"/>
          </p:cNvSpPr>
          <p:nvPr/>
        </p:nvSpPr>
        <p:spPr bwMode="auto">
          <a:xfrm flipH="1" flipV="1">
            <a:off x="2057400" y="3657600"/>
            <a:ext cx="3352800" cy="76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2" name="Line 16"/>
          <p:cNvSpPr>
            <a:spLocks noChangeShapeType="1"/>
          </p:cNvSpPr>
          <p:nvPr/>
        </p:nvSpPr>
        <p:spPr bwMode="auto">
          <a:xfrm flipH="1">
            <a:off x="3124200" y="4038600"/>
            <a:ext cx="2286000" cy="6096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3" name="Line 17"/>
          <p:cNvSpPr>
            <a:spLocks noChangeShapeType="1"/>
          </p:cNvSpPr>
          <p:nvPr/>
        </p:nvSpPr>
        <p:spPr bwMode="auto">
          <a:xfrm flipH="1">
            <a:off x="3200400" y="4419600"/>
            <a:ext cx="2286000" cy="3048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4" name="Line 18"/>
          <p:cNvSpPr>
            <a:spLocks noChangeShapeType="1"/>
          </p:cNvSpPr>
          <p:nvPr/>
        </p:nvSpPr>
        <p:spPr bwMode="auto">
          <a:xfrm flipH="1" flipV="1">
            <a:off x="2057400" y="3733800"/>
            <a:ext cx="3352800" cy="10668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5" name="Line 19"/>
          <p:cNvSpPr>
            <a:spLocks noChangeShapeType="1"/>
          </p:cNvSpPr>
          <p:nvPr/>
        </p:nvSpPr>
        <p:spPr bwMode="auto">
          <a:xfrm flipH="1" flipV="1">
            <a:off x="3276600" y="4876800"/>
            <a:ext cx="2133600" cy="457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6" name="Line 20"/>
          <p:cNvSpPr>
            <a:spLocks noChangeShapeType="1"/>
          </p:cNvSpPr>
          <p:nvPr/>
        </p:nvSpPr>
        <p:spPr bwMode="auto">
          <a:xfrm flipH="1" flipV="1">
            <a:off x="3352800" y="5638800"/>
            <a:ext cx="2057400" cy="76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7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7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00" grpId="0" animBg="1"/>
      <p:bldP spid="976901" grpId="0"/>
      <p:bldP spid="976902" grpId="0" animBg="1"/>
      <p:bldP spid="976903" grpId="0" animBg="1"/>
      <p:bldP spid="976904" grpId="0" animBg="1"/>
      <p:bldP spid="976905" grpId="0" animBg="1"/>
      <p:bldP spid="976906" grpId="0"/>
      <p:bldP spid="976907" grpId="0"/>
      <p:bldP spid="976908" grpId="0"/>
      <p:bldP spid="976909" grpId="0"/>
      <p:bldP spid="9769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CSS Styles</a:t>
            </a:r>
            <a:endParaRPr lang="bg-BG" dirty="0" smtClean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External linking</a:t>
            </a:r>
          </a:p>
          <a:p>
            <a:pPr lvl="1">
              <a:defRPr/>
            </a:pPr>
            <a:r>
              <a:rPr lang="en-US" sz="2800" dirty="0" smtClean="0"/>
              <a:t>Separate pages can all use a shared style sheet</a:t>
            </a:r>
          </a:p>
          <a:p>
            <a:pPr lvl="1">
              <a:defRPr/>
            </a:pPr>
            <a:r>
              <a:rPr lang="en-US" sz="2800" dirty="0" smtClean="0"/>
              <a:t>Only modify a single file to change the styles across your entire Web site </a:t>
            </a:r>
            <a:r>
              <a:rPr lang="en-US" sz="2000" dirty="0" smtClean="0"/>
              <a:t>(see </a:t>
            </a:r>
            <a:r>
              <a:rPr lang="en-US" sz="2000" dirty="0" smtClean="0">
                <a:hlinkClick r:id="rId2"/>
              </a:rPr>
              <a:t>http://www.csszengarden.com/</a:t>
            </a:r>
            <a:r>
              <a:rPr lang="en-US" sz="2000" dirty="0" smtClean="0"/>
              <a:t>)</a:t>
            </a:r>
            <a:endParaRPr lang="en-US" sz="2800" dirty="0" smtClean="0"/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3000" dirty="0" smtClean="0"/>
              <a:t> tag (with a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rel</a:t>
            </a:r>
            <a:r>
              <a:rPr lang="en-US" sz="3000" dirty="0" smtClean="0"/>
              <a:t> attribute)</a:t>
            </a:r>
          </a:p>
          <a:p>
            <a:pPr lvl="1">
              <a:defRPr/>
            </a:pPr>
            <a:r>
              <a:rPr lang="en-US" sz="2800" dirty="0" smtClean="0"/>
              <a:t>Specifies a relationship between current document and another document</a:t>
            </a:r>
          </a:p>
          <a:p>
            <a:pPr lvl="1">
              <a:buFontTx/>
              <a:buNone/>
              <a:defRPr/>
            </a:pPr>
            <a:endParaRPr lang="en-US" sz="2800" dirty="0" smtClean="0">
              <a:latin typeface="Courier New" pitchFamily="49" charset="0"/>
            </a:endParaRPr>
          </a:p>
          <a:p>
            <a:pPr lvl="1">
              <a:spcBef>
                <a:spcPts val="2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dirty="0" smtClean="0"/>
              <a:t> elements should be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993284" name="Rectangle 4"/>
          <p:cNvSpPr>
            <a:spLocks noChangeArrowheads="1"/>
          </p:cNvSpPr>
          <p:nvPr/>
        </p:nvSpPr>
        <p:spPr bwMode="auto">
          <a:xfrm>
            <a:off x="900113" y="5181600"/>
            <a:ext cx="7416800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&lt;link rel="stylesheet" type="text/css"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href="styles.css"&gt;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CSS Styles (2)</a:t>
            </a:r>
            <a:endParaRPr lang="bg-BG" dirty="0" smtClean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buNone/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@import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Another way to link external CSS files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buNone/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buNone/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dirty="0" smtClean="0"/>
              <a:t>Ancient browsers do not recognize @import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dirty="0" smtClean="0"/>
              <a:t>Use @import in an external CSS file to workaround the IE 32 CSS file limit</a:t>
            </a:r>
          </a:p>
          <a:p>
            <a:pPr lvl="1">
              <a:lnSpc>
                <a:spcPct val="100000"/>
              </a:lnSpc>
              <a:buNone/>
              <a:defRPr/>
            </a:pPr>
            <a:r>
              <a:rPr lang="en-US" dirty="0" smtClean="0"/>
              <a:t>	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13" y="2955971"/>
            <a:ext cx="7416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@import url("styles.css");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/* same as */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@import "styles.css";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&lt;/style&gt;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57438" y="71438"/>
            <a:ext cx="6607175" cy="90963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External Styles: Example</a:t>
            </a:r>
            <a:endParaRPr lang="bg-BG" sz="3600" dirty="0" smtClean="0"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994309" name="Rectangle 5"/>
          <p:cNvSpPr>
            <a:spLocks noChangeArrowheads="1"/>
          </p:cNvSpPr>
          <p:nvPr/>
        </p:nvSpPr>
        <p:spPr bwMode="auto">
          <a:xfrm>
            <a:off x="755650" y="1519238"/>
            <a:ext cx="7632700" cy="4724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CSS Document */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	  { text-decoration: none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text-decoration: underline;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color: red;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background-color: #CCFFCC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 em   { color: red;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font-weight: bold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	  { margin-left: 2cm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 ul	  { text-decoration: underline;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margin-left: .5cm }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685800" y="990600"/>
            <a:ext cx="16546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styles.css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Styles: Example (2)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995332" name="Rectangle 4"/>
          <p:cNvSpPr>
            <a:spLocks noChangeArrowheads="1"/>
          </p:cNvSpPr>
          <p:nvPr/>
        </p:nvSpPr>
        <p:spPr bwMode="auto">
          <a:xfrm>
            <a:off x="684213" y="1428750"/>
            <a:ext cx="777716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Transitional//EN"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"http://www.w3.org/TR/xhtml1/DTD/xhtml1-transitional.dtd"&gt;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&lt;title&gt;Importing 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&lt;link type="text/css" rel="stylesheet"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href="styles.css" 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&lt;h1&gt;Shopping list for &lt;em&gt;Monday&lt;/em&gt;:&lt;/h1&gt;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&lt;li&gt;Milk&lt;/li&gt;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714374" y="914400"/>
            <a:ext cx="3476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external-styles.html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External Styles: Example (3)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996356" name="Rectangle 4"/>
          <p:cNvSpPr>
            <a:spLocks noChangeArrowheads="1"/>
          </p:cNvSpPr>
          <p:nvPr/>
        </p:nvSpPr>
        <p:spPr bwMode="auto">
          <a:xfrm>
            <a:off x="685800" y="1143000"/>
            <a:ext cx="7777163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143000"/>
            <a:ext cx="7777163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Styles: Example (4)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4" name="Picture 4" descr="advancedho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47800"/>
            <a:ext cx="5326063" cy="49371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Text-related CSS Properties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color</a:t>
            </a:r>
            <a:r>
              <a:rPr lang="en-US" sz="3000" dirty="0" smtClean="0"/>
              <a:t> – specifies the color of the text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font-size</a:t>
            </a:r>
            <a:r>
              <a:rPr lang="en-US" sz="3000" dirty="0" smtClean="0"/>
              <a:t> – size of font: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xx-small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x-small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small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medium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large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x-large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xx-large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smaller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larger</a:t>
            </a:r>
            <a:r>
              <a:rPr lang="en-US" sz="3000" dirty="0" smtClean="0"/>
              <a:t> or numeric value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font-family</a:t>
            </a:r>
            <a:r>
              <a:rPr lang="en-US" sz="3000" dirty="0" smtClean="0"/>
              <a:t> – comma separated font names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Example: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verdana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sans-serif</a:t>
            </a:r>
            <a:r>
              <a:rPr lang="en-US" sz="2800" dirty="0" smtClean="0"/>
              <a:t>, etc.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The browser loads the first one that is available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There should always be at least one generic font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font-weight</a:t>
            </a:r>
            <a:r>
              <a:rPr lang="en-US" sz="2800" dirty="0" smtClean="0"/>
              <a:t> can be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normal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bold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bolder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lighter</a:t>
            </a:r>
            <a:r>
              <a:rPr lang="en-US" sz="3000" dirty="0" smtClean="0"/>
              <a:t> or a number in range [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100</a:t>
            </a:r>
            <a:r>
              <a:rPr lang="en-US" sz="3000" dirty="0" smtClean="0">
                <a:cs typeface="Consolas" pitchFamily="49" charset="0"/>
              </a:rPr>
              <a:t>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…</a:t>
            </a:r>
            <a:r>
              <a:rPr lang="en-US" sz="3000" dirty="0" smtClean="0">
                <a:cs typeface="Consolas" pitchFamily="49" charset="0"/>
              </a:rPr>
              <a:t>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900</a:t>
            </a:r>
            <a:r>
              <a:rPr lang="en-US" sz="3000" dirty="0" smtClean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Rules for Fonts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font-style</a:t>
            </a:r>
            <a:r>
              <a:rPr lang="en-US" dirty="0" smtClean="0"/>
              <a:t> – styles the font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normal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italic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oblique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text-decoration</a:t>
            </a:r>
            <a:r>
              <a:rPr lang="en-US" dirty="0" smtClean="0"/>
              <a:t> – decorates the text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underline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line-trough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overline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blink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text-align</a:t>
            </a:r>
            <a:r>
              <a:rPr lang="en-US" dirty="0" smtClean="0"/>
              <a:t> – defines the alignment of text or other content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justify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Shorthand Font Property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</a:t>
            </a:r>
          </a:p>
          <a:p>
            <a:pPr lvl="1">
              <a:defRPr/>
            </a:pPr>
            <a:r>
              <a:rPr lang="en-US" dirty="0" smtClean="0"/>
              <a:t>Shorthand rule for setting multiple font properties at the same time</a:t>
            </a:r>
          </a:p>
          <a:p>
            <a:pPr lvl="1">
              <a:defRPr/>
            </a:pPr>
            <a:endParaRPr lang="en-US" dirty="0" smtClean="0"/>
          </a:p>
          <a:p>
            <a:pPr lvl="1">
              <a:buNone/>
              <a:defRPr/>
            </a:pPr>
            <a:r>
              <a:rPr lang="en-US" dirty="0" smtClean="0"/>
              <a:t>	is equal to writing this: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00113" y="2851868"/>
            <a:ext cx="7416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font:italic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normal bold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12px/16px verdana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4168271"/>
            <a:ext cx="7416800" cy="2086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font-style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italic;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font-variant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normal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 bold;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12px;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line-height: 16px;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font-family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verdana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6576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286000" y="4383879"/>
            <a:ext cx="45720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62200" y="5105399"/>
            <a:ext cx="4419600" cy="5334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font-rules.html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5058" name="Picture 2" descr="http://icons2.iconarchive.com/icons/laurent-baumann/blend/256/Document-Fon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4858">
            <a:off x="338400" y="871801"/>
            <a:ext cx="2559088" cy="2559088"/>
          </a:xfrm>
          <a:prstGeom prst="rect">
            <a:avLst/>
          </a:prstGeom>
          <a:noFill/>
        </p:spPr>
      </p:pic>
      <p:pic>
        <p:nvPicPr>
          <p:cNvPr id="45060" name="Picture 4" descr="http://www.iconspedia.com/uploads/991690890111248176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65406">
            <a:off x="6087590" y="753590"/>
            <a:ext cx="2438400" cy="2438400"/>
          </a:xfrm>
          <a:prstGeom prst="rect">
            <a:avLst/>
          </a:prstGeom>
          <a:noFill/>
        </p:spPr>
      </p:pic>
      <p:pic>
        <p:nvPicPr>
          <p:cNvPr id="45062" name="Picture 6" descr="http://www.harborsign.com/Images/fonts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533400"/>
            <a:ext cx="1943262" cy="2502086"/>
          </a:xfrm>
          <a:prstGeom prst="rect">
            <a:avLst/>
          </a:prstGeom>
          <a:solidFill>
            <a:srgbClr val="FFFFFF"/>
          </a:solidFill>
          <a:scene3d>
            <a:camera prst="perspectiveAbove"/>
            <a:lightRig rig="threePt" dir="t"/>
          </a:scene3d>
        </p:spPr>
      </p:pic>
      <p:pic>
        <p:nvPicPr>
          <p:cNvPr id="45064" name="Picture 8" descr="http://machintsandtips.com/wp-content/uploads/2009/09/fonts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3268">
            <a:off x="6956761" y="4503224"/>
            <a:ext cx="1405722" cy="16268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0178" name="Picture 2" descr="http://www.soget.com/images/icone/font-ic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1383">
            <a:off x="918701" y="4546292"/>
            <a:ext cx="1335070" cy="1569476"/>
          </a:xfrm>
          <a:prstGeom prst="roundRect">
            <a:avLst>
              <a:gd name="adj" fmla="val 4639"/>
            </a:avLst>
          </a:prstGeom>
          <a:noFill/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Resulting Page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77923" name="Rectangle 3"/>
          <p:cNvSpPr>
            <a:spLocks noChangeArrowheads="1"/>
          </p:cNvSpPr>
          <p:nvPr/>
        </p:nvSpPr>
        <p:spPr bwMode="auto">
          <a:xfrm>
            <a:off x="2133600" y="1066800"/>
            <a:ext cx="4681537" cy="53340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7924" name="Text Box 4"/>
          <p:cNvSpPr txBox="1">
            <a:spLocks noChangeArrowheads="1"/>
          </p:cNvSpPr>
          <p:nvPr/>
        </p:nvSpPr>
        <p:spPr bwMode="auto">
          <a:xfrm>
            <a:off x="2339975" y="1196975"/>
            <a:ext cx="436245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Vestibulum et odio et ipsum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accumsan accumsan. Morbi at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Tortor purus, luctus non, aliquam nec, interdum vel, mi. Sed nec quam nec odio lacinia molestie. Praesent augue tortor, convallis eget, euismod nonummy, lacinia ut, risus.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background-image</a:t>
            </a:r>
          </a:p>
          <a:p>
            <a:pPr lvl="1">
              <a:defRPr/>
            </a:pPr>
            <a:r>
              <a:rPr lang="en-US" dirty="0" smtClean="0"/>
              <a:t>URL of image to be used as background, e.g.: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background-color</a:t>
            </a:r>
          </a:p>
          <a:p>
            <a:pPr lvl="1">
              <a:defRPr/>
            </a:pPr>
            <a:r>
              <a:rPr lang="en-US" dirty="0" smtClean="0"/>
              <a:t>Using color and image and the same time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background-repeat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repeat-x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repeat-y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no-repeat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background-attachment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fixed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scroll</a:t>
            </a:r>
          </a:p>
          <a:p>
            <a:pPr lvl="1">
              <a:defRPr/>
            </a:pP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13" y="2233035"/>
            <a:ext cx="7416800" cy="4339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background-image:url("back.gif");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Backgrounds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background-position</a:t>
            </a:r>
            <a:r>
              <a:rPr lang="en-US" dirty="0" smtClean="0"/>
              <a:t>: specifies vertical and horizontal position of the background image</a:t>
            </a:r>
          </a:p>
          <a:p>
            <a:pPr lvl="1">
              <a:defRPr/>
            </a:pPr>
            <a:r>
              <a:rPr lang="en-US" dirty="0" smtClean="0"/>
              <a:t>Vertical position: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Horizontal position: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</a:p>
          <a:p>
            <a:pPr lvl="1">
              <a:defRPr/>
            </a:pPr>
            <a:r>
              <a:rPr lang="en-US" dirty="0" smtClean="0"/>
              <a:t>Both can be specified in percentage or other numerical values</a:t>
            </a:r>
          </a:p>
          <a:p>
            <a:pPr lvl="1">
              <a:defRPr/>
            </a:pPr>
            <a:r>
              <a:rPr lang="en-US" dirty="0" smtClean="0"/>
              <a:t>Examples: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7426" y="5290268"/>
            <a:ext cx="724217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 left;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5976068"/>
            <a:ext cx="724217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-5px 50%;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Background Shorthand Property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ts val="32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</a:t>
            </a:r>
            <a:r>
              <a:rPr lang="en-US" sz="3000" dirty="0" smtClean="0"/>
              <a:t>: shorthand rule for setting background properties at the same time:</a:t>
            </a:r>
          </a:p>
          <a:p>
            <a:pPr>
              <a:lnSpc>
                <a:spcPts val="3200"/>
              </a:lnSpc>
              <a:defRPr/>
            </a:pPr>
            <a:endParaRPr lang="en-US" sz="3000" dirty="0" smtClean="0"/>
          </a:p>
          <a:p>
            <a:pPr>
              <a:lnSpc>
                <a:spcPts val="3200"/>
              </a:lnSpc>
              <a:buFontTx/>
              <a:buNone/>
              <a:defRPr/>
            </a:pPr>
            <a:r>
              <a:rPr lang="en-US" sz="3000" dirty="0" smtClean="0"/>
              <a:t>	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sz="3000" dirty="0" smtClean="0"/>
              <a:t>	is equal to writing:</a:t>
            </a:r>
          </a:p>
          <a:p>
            <a:pPr lvl="1">
              <a:lnSpc>
                <a:spcPts val="3200"/>
              </a:lnSpc>
              <a:defRPr/>
            </a:pPr>
            <a:endParaRPr lang="en-US" sz="2800" dirty="0" smtClean="0"/>
          </a:p>
          <a:p>
            <a:pPr lvl="1">
              <a:lnSpc>
                <a:spcPts val="3200"/>
              </a:lnSpc>
              <a:defRPr/>
            </a:pPr>
            <a:endParaRPr lang="en-US" sz="2800" dirty="0" smtClean="0"/>
          </a:p>
          <a:p>
            <a:pPr lvl="1">
              <a:lnSpc>
                <a:spcPts val="3200"/>
              </a:lnSpc>
              <a:defRPr/>
            </a:pPr>
            <a:endParaRPr lang="en-US" sz="2800" dirty="0" smtClean="0"/>
          </a:p>
          <a:p>
            <a:pPr lvl="1">
              <a:lnSpc>
                <a:spcPts val="3200"/>
              </a:lnSpc>
              <a:spcBef>
                <a:spcPts val="3000"/>
              </a:spcBef>
              <a:defRPr/>
            </a:pPr>
            <a:r>
              <a:rPr lang="en-US" sz="2800" dirty="0" smtClean="0"/>
              <a:t>Some browsers will not apply BOTH color and image for background if using shorthand rule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200"/>
            <a:ext cx="792480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 #FFF0C0 url("back.gif") no-repeat fixed top;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579674"/>
            <a:ext cx="79248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 #FFF0C0;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background-image: url("back.gif");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background-repeat: no-repeat;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background-attachment: fixed;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Background-image or </a:t>
            </a:r>
            <a:r>
              <a:rPr lang="en-US" dirty="0" smtClean="0">
                <a:latin typeface="Consolas" pitchFamily="49" charset="0"/>
              </a:rPr>
              <a:t>&lt;img&gt;</a:t>
            </a:r>
            <a:r>
              <a:rPr lang="en-US" dirty="0" smtClean="0"/>
              <a:t>?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 images allow you to save many image tags from the HTML </a:t>
            </a:r>
          </a:p>
          <a:p>
            <a:pPr lvl="1">
              <a:defRPr/>
            </a:pPr>
            <a:r>
              <a:rPr lang="en-US" dirty="0" smtClean="0"/>
              <a:t>Leads to less code</a:t>
            </a:r>
          </a:p>
          <a:p>
            <a:pPr lvl="1">
              <a:defRPr/>
            </a:pPr>
            <a:r>
              <a:rPr lang="en-US" dirty="0" smtClean="0"/>
              <a:t>More content-oriented approach</a:t>
            </a:r>
          </a:p>
          <a:p>
            <a:pPr>
              <a:defRPr/>
            </a:pPr>
            <a:r>
              <a:rPr lang="en-US" dirty="0" smtClean="0"/>
              <a:t>All images that are not part of the page content (and are used only for "beautification") should be moved to the CSS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419601"/>
            <a:ext cx="8229600" cy="685800"/>
          </a:xfrm>
        </p:spPr>
        <p:txBody>
          <a:bodyPr/>
          <a:lstStyle/>
          <a:p>
            <a:pPr algn="ctr"/>
            <a:r>
              <a:rPr lang="en-US" dirty="0" smtClean="0"/>
              <a:t>Background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57200" y="5145880"/>
            <a:ext cx="82296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57400" y="5791200"/>
            <a:ext cx="5029200" cy="5334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background-rules.html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9938" name="Picture 2" descr="http://www.onyx-design.net/weblog2/wp-content/uploads/2008/03/expla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981075"/>
            <a:ext cx="4048125" cy="2905125"/>
          </a:xfrm>
          <a:prstGeom prst="roundRect">
            <a:avLst>
              <a:gd name="adj" fmla="val 32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455" y="990600"/>
            <a:ext cx="3948545" cy="2895600"/>
          </a:xfrm>
          <a:prstGeom prst="roundRect">
            <a:avLst>
              <a:gd name="adj" fmla="val 32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Borders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border-width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medium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thick</a:t>
            </a:r>
            <a:r>
              <a:rPr lang="en-US" dirty="0" smtClean="0"/>
              <a:t> or numerical value (e.g.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border-color</a:t>
            </a:r>
            <a:r>
              <a:rPr lang="en-US" dirty="0" smtClean="0"/>
              <a:t>: color alias or RGB value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border-style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dotted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dashed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solid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groove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ridge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outset</a:t>
            </a:r>
          </a:p>
          <a:p>
            <a:pPr>
              <a:defRPr/>
            </a:pPr>
            <a:r>
              <a:rPr lang="en-US" dirty="0" smtClean="0"/>
              <a:t>Each property can be defined separately for left, top, bottom and right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border-top-style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border-left-color</a:t>
            </a:r>
            <a:r>
              <a:rPr lang="en-US" dirty="0" smtClean="0"/>
              <a:t>, …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Border Shorthand Property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</a:t>
            </a:r>
            <a:r>
              <a:rPr lang="en-US" dirty="0" smtClean="0"/>
              <a:t>: shorthand rule for setting border properties at once:</a:t>
            </a:r>
          </a:p>
          <a:p>
            <a:pPr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r>
              <a:rPr lang="en-US" dirty="0" smtClean="0"/>
              <a:t>	is equal to writing:</a:t>
            </a:r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r>
              <a:rPr lang="en-US" dirty="0" smtClean="0"/>
              <a:t>		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dirty="0" smtClean="0"/>
              <a:t>Specify different borders for the sides via shorthand rules: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border-right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border-bottom</a:t>
            </a:r>
          </a:p>
          <a:p>
            <a:pPr>
              <a:defRPr/>
            </a:pPr>
            <a:r>
              <a:rPr lang="en-US" dirty="0" smtClean="0"/>
              <a:t>When to avoid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border:0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242268"/>
            <a:ext cx="7924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1px solid red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537668"/>
            <a:ext cx="7924800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border-width:1px;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border-color:red;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border-style:solid;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38400" y="4191000"/>
            <a:ext cx="4267200" cy="5334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border-rules.html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6872" name="Picture 8" descr="E:\Movies\Job Projects\Current Job\2.11\coin-border_1_l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798" y="1181100"/>
            <a:ext cx="6043802" cy="4762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list of all CSS 2.1 properties is available at </a:t>
            </a:r>
            <a:r>
              <a:rPr lang="en-US" dirty="0" smtClean="0">
                <a:hlinkClick r:id="rId2"/>
              </a:rPr>
              <a:t>http://www.w3.org/TR/CSS2/propidx.html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CSS – Part I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86400" y="6400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hlinkClick r:id="rId2"/>
              </a:rPr>
              <a:t>http://frontendcourse.telerik.com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5929" y="4467457"/>
            <a:ext cx="5752142" cy="685800"/>
          </a:xfrm>
        </p:spPr>
        <p:txBody>
          <a:bodyPr/>
          <a:lstStyle/>
          <a:p>
            <a:pPr>
              <a:defRPr/>
            </a:pPr>
            <a:r>
              <a:rPr lang="en-US" smtClean="0"/>
              <a:t>CSS Intro</a:t>
            </a:r>
            <a:endParaRPr lang="bg-BG" dirty="0" smtClean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1687033" y="5381857"/>
            <a:ext cx="5761038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Styling with Cascading Stylesheets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455" y="1743307"/>
            <a:ext cx="3253590" cy="2190750"/>
          </a:xfrm>
          <a:prstGeom prst="roundRect">
            <a:avLst>
              <a:gd name="adj" fmla="val 4783"/>
            </a:avLst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blog.arcane-graphics.com/wp-content/uploads/2009/01/1083339_computer_abbreviations_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743307"/>
            <a:ext cx="2921000" cy="2190750"/>
          </a:xfrm>
          <a:prstGeom prst="roundRect">
            <a:avLst>
              <a:gd name="adj" fmla="val 4783"/>
            </a:avLst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conarchive.com/icons/enhancedlabs/lha-objects/128/Filetype-CSS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3370">
            <a:off x="3641471" y="1175433"/>
            <a:ext cx="1654152" cy="1654152"/>
          </a:xfrm>
          <a:prstGeom prst="rect">
            <a:avLst/>
          </a:prstGeom>
          <a:noFill/>
          <a:effectLst>
            <a:outerShdw blurRad="127000" dist="38100" dir="2700000" sx="104000" sy="104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Homework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90600"/>
            <a:ext cx="8686800" cy="5486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tabLst/>
            </a:pPr>
            <a:r>
              <a:rPr lang="en-US" sz="2800" dirty="0" smtClean="0"/>
              <a:t>Create the following page section using HTML and external CSS (no inline styles). Use a table or a definition list (in this case the layout will be different).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5700" y="3200400"/>
            <a:ext cx="42926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444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1066800"/>
            <a:ext cx="8686801" cy="541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 smtClean="0"/>
              <a:t>Create the following Web page using external CSS styles. The country flags should be PNG images with text over them.</a:t>
            </a:r>
            <a:endParaRPr lang="en-US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0350" y="3149600"/>
            <a:ext cx="6083300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677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Homework </a:t>
            </a:r>
            <a:r>
              <a:rPr lang="en-US" dirty="0" smtClean="0"/>
              <a:t>(3)</a:t>
            </a:r>
            <a:endParaRPr lang="bg-BG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990600"/>
            <a:ext cx="8686801" cy="54864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  <a:tabLst/>
            </a:pPr>
            <a:r>
              <a:rPr lang="en-US" sz="2800" dirty="0" smtClean="0"/>
              <a:t>Create the following Web page region using HTML with external CSS file. Note that each of the sections should be a hyperlink.</a:t>
            </a:r>
          </a:p>
          <a:p>
            <a:pPr marL="446088" lvl="1" indent="0">
              <a:buNone/>
            </a:pPr>
            <a:r>
              <a:rPr lang="en-US" sz="2800" dirty="0" smtClean="0"/>
              <a:t>Hints: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display:inline-block</a:t>
            </a:r>
            <a:r>
              <a:rPr lang="bg-BG" sz="2800" dirty="0" smtClean="0"/>
              <a:t> </a:t>
            </a:r>
            <a:r>
              <a:rPr lang="en-US" sz="2800" dirty="0" smtClean="0"/>
              <a:t>style for the list items and paddings where needed.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0" y="4318000"/>
            <a:ext cx="50165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40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Introduction</a:t>
            </a:r>
            <a:endParaRPr lang="bg-BG" dirty="0" smtClean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smtClean="0"/>
              <a:t>Cascading Style Sheets (CSS)</a:t>
            </a:r>
          </a:p>
          <a:p>
            <a:pPr lvl="1">
              <a:defRPr/>
            </a:pPr>
            <a:r>
              <a:rPr lang="en-US" sz="2800" dirty="0" smtClean="0"/>
              <a:t>Used to describe the presentation of documents</a:t>
            </a:r>
          </a:p>
          <a:p>
            <a:pPr lvl="1">
              <a:defRPr/>
            </a:pPr>
            <a:r>
              <a:rPr lang="en-US" sz="2800" dirty="0" smtClean="0"/>
              <a:t>Define sizes, spacing, fonts, colors, layout, etc.</a:t>
            </a:r>
          </a:p>
          <a:p>
            <a:pPr lvl="1">
              <a:defRPr/>
            </a:pPr>
            <a:r>
              <a:rPr lang="en-US" sz="2800" dirty="0" smtClean="0"/>
              <a:t>Improve content accessibility</a:t>
            </a:r>
          </a:p>
          <a:p>
            <a:pPr lvl="1">
              <a:defRPr/>
            </a:pPr>
            <a:r>
              <a:rPr lang="en-US" sz="2800" dirty="0" smtClean="0"/>
              <a:t>Improve flexibility</a:t>
            </a:r>
          </a:p>
          <a:p>
            <a:pPr>
              <a:defRPr/>
            </a:pPr>
            <a:r>
              <a:rPr lang="en-US" sz="3000" dirty="0" smtClean="0"/>
              <a:t>Designed to separate presentation from content</a:t>
            </a:r>
          </a:p>
          <a:p>
            <a:pPr>
              <a:defRPr/>
            </a:pPr>
            <a:r>
              <a:rPr lang="en-US" sz="3000" dirty="0" smtClean="0"/>
              <a:t>Due to CSS, all HTML presentation tags and attributes are deprecated, e.g.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center</a:t>
            </a:r>
            <a:r>
              <a:rPr lang="en-US" sz="3000" dirty="0" smtClean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Introduction (2)</a:t>
            </a:r>
            <a:endParaRPr lang="bg-BG" dirty="0" smtClean="0"/>
          </a:p>
        </p:txBody>
      </p:sp>
      <p:sp>
        <p:nvSpPr>
          <p:cNvPr id="99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can be applied to any XML document</a:t>
            </a:r>
          </a:p>
          <a:p>
            <a:pPr lvl="1">
              <a:defRPr/>
            </a:pPr>
            <a:r>
              <a:rPr lang="en-US" dirty="0" smtClean="0"/>
              <a:t>Not just to HTML / XHTML</a:t>
            </a:r>
          </a:p>
          <a:p>
            <a:pPr>
              <a:defRPr/>
            </a:pPr>
            <a:r>
              <a:rPr lang="en-US" dirty="0" smtClean="0"/>
              <a:t>CSS can specify different styles for different media</a:t>
            </a:r>
          </a:p>
          <a:p>
            <a:pPr lvl="1">
              <a:defRPr/>
            </a:pPr>
            <a:r>
              <a:rPr lang="en-US" dirty="0" smtClean="0"/>
              <a:t>On-screen</a:t>
            </a:r>
          </a:p>
          <a:p>
            <a:pPr lvl="1">
              <a:defRPr/>
            </a:pPr>
            <a:r>
              <a:rPr lang="en-US" dirty="0" smtClean="0"/>
              <a:t>In print</a:t>
            </a:r>
          </a:p>
          <a:p>
            <a:pPr lvl="1">
              <a:defRPr/>
            </a:pPr>
            <a:r>
              <a:rPr lang="en-US" dirty="0" smtClean="0"/>
              <a:t>Handheld, projection, etc.</a:t>
            </a:r>
          </a:p>
          <a:p>
            <a:pPr lvl="1">
              <a:defRPr/>
            </a:pPr>
            <a:r>
              <a:rPr lang="en-US" dirty="0" smtClean="0"/>
              <a:t>… even by voice or Braille-based reader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Why “Cascading”?</a:t>
            </a:r>
            <a:endParaRPr lang="bg-BG" dirty="0" smtClean="0"/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Priority scheme determining which style rules apply to element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Cascade priorities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specificity (weight)</a:t>
            </a:r>
            <a:r>
              <a:rPr lang="en-US" dirty="0" smtClean="0"/>
              <a:t> are calculated and assigned to the rules</a:t>
            </a:r>
          </a:p>
          <a:p>
            <a:pPr lvl="1">
              <a:defRPr/>
            </a:pPr>
            <a:r>
              <a:rPr lang="en-US" dirty="0" smtClean="0"/>
              <a:t>Child elements in the HTML DOM tree inherit styles from their parent</a:t>
            </a:r>
          </a:p>
          <a:p>
            <a:pPr lvl="2">
              <a:defRPr/>
            </a:pPr>
            <a:r>
              <a:rPr lang="en-US" dirty="0" smtClean="0"/>
              <a:t>Can override them</a:t>
            </a:r>
          </a:p>
          <a:p>
            <a:pPr lvl="2">
              <a:defRPr/>
            </a:pPr>
            <a:r>
              <a:rPr lang="en-US" dirty="0" smtClean="0"/>
              <a:t>Control via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!important</a:t>
            </a:r>
            <a:r>
              <a:rPr lang="en-US" dirty="0" smtClean="0"/>
              <a:t> rule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“Cascading</a:t>
            </a:r>
            <a:r>
              <a:rPr lang="en-US" dirty="0" smtClean="0"/>
              <a:t>”?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050" name="Picture 2" descr="http://www.guistuff.com/css/images/css_rules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12" y="1143000"/>
            <a:ext cx="4979388" cy="5248275"/>
          </a:xfrm>
          <a:prstGeom prst="roundRect">
            <a:avLst>
              <a:gd name="adj" fmla="val 364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58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2942</TotalTime>
  <Words>2853</Words>
  <Application>Microsoft Office PowerPoint</Application>
  <PresentationFormat>On-screen Show (4:3)</PresentationFormat>
  <Paragraphs>504</Paragraphs>
  <Slides>52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Telerik-PowerPoint-Theme</vt:lpstr>
      <vt:lpstr>Cascading Style Sheets (CSS) – Part I</vt:lpstr>
      <vt:lpstr>Table of Contents (Part I)</vt:lpstr>
      <vt:lpstr>CSS: A New Philosophy</vt:lpstr>
      <vt:lpstr>The Resulting Page</vt:lpstr>
      <vt:lpstr>CSS Intro</vt:lpstr>
      <vt:lpstr>CSS Introduction</vt:lpstr>
      <vt:lpstr>CSS Introduction (2)</vt:lpstr>
      <vt:lpstr>Why “Cascading”?</vt:lpstr>
      <vt:lpstr>Why “Cascading”? (2)</vt:lpstr>
      <vt:lpstr>Why “Cascading”? (3)</vt:lpstr>
      <vt:lpstr>Style Sheets Syntax</vt:lpstr>
      <vt:lpstr>Selectors</vt:lpstr>
      <vt:lpstr>Selectors (2)</vt:lpstr>
      <vt:lpstr>Selectors (3)</vt:lpstr>
      <vt:lpstr>Selectors (4)</vt:lpstr>
      <vt:lpstr>Selectors (5)</vt:lpstr>
      <vt:lpstr>Values in the CSS Rules</vt:lpstr>
      <vt:lpstr>Default Browser Styles</vt:lpstr>
      <vt:lpstr>Linking HTML and CSS</vt:lpstr>
      <vt:lpstr>Linking HTML and CSS (2)</vt:lpstr>
      <vt:lpstr>Inline Styles: Example</vt:lpstr>
      <vt:lpstr>Inline Styles: Example</vt:lpstr>
      <vt:lpstr>CSS Cascade (Precedence)</vt:lpstr>
      <vt:lpstr>CSS Specificity</vt:lpstr>
      <vt:lpstr>CSS Rules Precedence </vt:lpstr>
      <vt:lpstr>Embedded Styles</vt:lpstr>
      <vt:lpstr>Embedded Styles: Example</vt:lpstr>
      <vt:lpstr>Embedded Styles: Example (2)</vt:lpstr>
      <vt:lpstr>Embedded Styles: Example (3)</vt:lpstr>
      <vt:lpstr>External CSS Styles</vt:lpstr>
      <vt:lpstr>External CSS Styles (2)</vt:lpstr>
      <vt:lpstr>External Styles: Example</vt:lpstr>
      <vt:lpstr>External Styles: Example (2)</vt:lpstr>
      <vt:lpstr>External Styles: Example (3)</vt:lpstr>
      <vt:lpstr>External Styles: Example (4)</vt:lpstr>
      <vt:lpstr>Text-related CSS Properties</vt:lpstr>
      <vt:lpstr>CSS Rules for Fonts (2)</vt:lpstr>
      <vt:lpstr>Shorthand Font Property</vt:lpstr>
      <vt:lpstr>Fonts</vt:lpstr>
      <vt:lpstr>Backgrounds</vt:lpstr>
      <vt:lpstr>Backgrounds (2)</vt:lpstr>
      <vt:lpstr>Background Shorthand Property</vt:lpstr>
      <vt:lpstr>Background-image or &lt;img&gt;?</vt:lpstr>
      <vt:lpstr>Background Styles</vt:lpstr>
      <vt:lpstr>Borders</vt:lpstr>
      <vt:lpstr>Border Shorthand Property</vt:lpstr>
      <vt:lpstr>Borders</vt:lpstr>
      <vt:lpstr>CSS Reference</vt:lpstr>
      <vt:lpstr>CSS – Part I</vt:lpstr>
      <vt:lpstr>Homework</vt:lpstr>
      <vt:lpstr>Homework (2)</vt:lpstr>
      <vt:lpstr>Homework (3)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Nikolay Kostov</cp:lastModifiedBy>
  <cp:revision>735</cp:revision>
  <dcterms:created xsi:type="dcterms:W3CDTF">2007-12-08T16:03:35Z</dcterms:created>
  <dcterms:modified xsi:type="dcterms:W3CDTF">2011-11-21T08:50:50Z</dcterms:modified>
</cp:coreProperties>
</file>