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72"/>
  </p:notesMasterIdLst>
  <p:handoutMasterIdLst>
    <p:handoutMasterId r:id="rId73"/>
  </p:handoutMasterIdLst>
  <p:sldIdLst>
    <p:sldId id="320" r:id="rId2"/>
    <p:sldId id="443" r:id="rId3"/>
    <p:sldId id="444" r:id="rId4"/>
    <p:sldId id="445" r:id="rId5"/>
    <p:sldId id="440" r:id="rId6"/>
    <p:sldId id="314" r:id="rId7"/>
    <p:sldId id="380" r:id="rId8"/>
    <p:sldId id="441" r:id="rId9"/>
    <p:sldId id="383" r:id="rId10"/>
    <p:sldId id="384" r:id="rId11"/>
    <p:sldId id="385" r:id="rId12"/>
    <p:sldId id="386" r:id="rId13"/>
    <p:sldId id="387" r:id="rId14"/>
    <p:sldId id="388" r:id="rId15"/>
    <p:sldId id="442" r:id="rId16"/>
    <p:sldId id="389" r:id="rId17"/>
    <p:sldId id="390" r:id="rId18"/>
    <p:sldId id="446" r:id="rId19"/>
    <p:sldId id="392" r:id="rId20"/>
    <p:sldId id="393" r:id="rId21"/>
    <p:sldId id="406" r:id="rId22"/>
    <p:sldId id="394" r:id="rId23"/>
    <p:sldId id="395" r:id="rId24"/>
    <p:sldId id="396" r:id="rId25"/>
    <p:sldId id="397" r:id="rId26"/>
    <p:sldId id="398" r:id="rId27"/>
    <p:sldId id="399" r:id="rId28"/>
    <p:sldId id="400" r:id="rId29"/>
    <p:sldId id="401" r:id="rId30"/>
    <p:sldId id="403" r:id="rId31"/>
    <p:sldId id="404" r:id="rId32"/>
    <p:sldId id="405" r:id="rId33"/>
    <p:sldId id="402" r:id="rId34"/>
    <p:sldId id="447" r:id="rId35"/>
    <p:sldId id="407" r:id="rId36"/>
    <p:sldId id="408" r:id="rId37"/>
    <p:sldId id="409" r:id="rId38"/>
    <p:sldId id="410" r:id="rId39"/>
    <p:sldId id="411" r:id="rId40"/>
    <p:sldId id="412" r:id="rId41"/>
    <p:sldId id="413" r:id="rId42"/>
    <p:sldId id="449" r:id="rId43"/>
    <p:sldId id="414" r:id="rId44"/>
    <p:sldId id="415" r:id="rId45"/>
    <p:sldId id="438" r:id="rId46"/>
    <p:sldId id="416" r:id="rId47"/>
    <p:sldId id="417" r:id="rId48"/>
    <p:sldId id="418" r:id="rId49"/>
    <p:sldId id="450" r:id="rId50"/>
    <p:sldId id="421" r:id="rId51"/>
    <p:sldId id="422" r:id="rId52"/>
    <p:sldId id="423" r:id="rId53"/>
    <p:sldId id="424" r:id="rId54"/>
    <p:sldId id="425" r:id="rId55"/>
    <p:sldId id="426" r:id="rId56"/>
    <p:sldId id="427" r:id="rId57"/>
    <p:sldId id="428" r:id="rId58"/>
    <p:sldId id="429" r:id="rId59"/>
    <p:sldId id="430" r:id="rId60"/>
    <p:sldId id="434" r:id="rId61"/>
    <p:sldId id="451" r:id="rId62"/>
    <p:sldId id="448" r:id="rId63"/>
    <p:sldId id="432" r:id="rId64"/>
    <p:sldId id="433" r:id="rId65"/>
    <p:sldId id="435" r:id="rId66"/>
    <p:sldId id="436" r:id="rId67"/>
    <p:sldId id="379" r:id="rId68"/>
    <p:sldId id="367" r:id="rId69"/>
    <p:sldId id="439" r:id="rId70"/>
    <p:sldId id="324" r:id="rId71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BFFD2"/>
    <a:srgbClr val="EBFFC2"/>
    <a:srgbClr val="4C6400"/>
    <a:srgbClr val="8CF4F2"/>
    <a:srgbClr val="A4F6F0"/>
    <a:srgbClr val="E8FFC8"/>
    <a:srgbClr val="FAF7C8"/>
    <a:srgbClr val="FAF8C8"/>
    <a:srgbClr val="F5FF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2" autoAdjust="0"/>
    <p:restoredTop sz="94517" autoAdjust="0"/>
  </p:normalViewPr>
  <p:slideViewPr>
    <p:cSldViewPr>
      <p:cViewPr>
        <p:scale>
          <a:sx n="75" d="100"/>
          <a:sy n="75" d="100"/>
        </p:scale>
        <p:origin x="-1932" y="-7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2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15F589-53FA-4308-A591-28A8C2968B3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</dgm:pt>
    <dgm:pt modelId="{608A1EC2-01AF-4247-A15B-978D125804F9}">
      <dgm:prSet/>
      <dgm:spPr>
        <a:solidFill>
          <a:schemeClr val="accent5">
            <a:lumMod val="60000"/>
            <a:lumOff val="40000"/>
            <a:alpha val="3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b="1" i="0" u="none" strike="noStrike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DHTML</a:t>
          </a:r>
          <a:endParaRPr kumimoji="1" lang="bg-BG" b="1" i="0" u="none" strike="noStrike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828AE73B-BCEF-45B7-830B-D2E0F368485A}" type="parTrans" cxnId="{52FDC435-07B5-45D0-914D-3D47F7B79D1C}">
      <dgm:prSet/>
      <dgm:spPr/>
      <dgm:t>
        <a:bodyPr/>
        <a:lstStyle/>
        <a:p>
          <a:endParaRPr lang="bg-BG"/>
        </a:p>
      </dgm:t>
    </dgm:pt>
    <dgm:pt modelId="{904612A0-09C3-49F1-84A7-A5F9334ECF08}" type="sibTrans" cxnId="{52FDC435-07B5-45D0-914D-3D47F7B79D1C}">
      <dgm:prSet/>
      <dgm:spPr/>
      <dgm:t>
        <a:bodyPr/>
        <a:lstStyle/>
        <a:p>
          <a:endParaRPr lang="bg-BG"/>
        </a:p>
      </dgm:t>
    </dgm:pt>
    <dgm:pt modelId="{F11842CF-EC60-488E-9D4F-0DFED0CB0380}">
      <dgm:prSet/>
      <dgm:spPr>
        <a:solidFill>
          <a:schemeClr val="accent5">
            <a:lumMod val="60000"/>
            <a:lumOff val="40000"/>
            <a:alpha val="3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b="1" i="0" u="none" strike="noStrike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XHTML</a:t>
          </a:r>
          <a:endParaRPr kumimoji="1" lang="bg-BG" b="1" i="0" u="none" strike="noStrike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5263E22A-86A7-4D05-BF79-78924EC4E0A3}" type="parTrans" cxnId="{38E31C0F-5319-4D84-B9EC-7EF743D6089A}">
      <dgm:prSet/>
      <dgm:spPr>
        <a:solidFill>
          <a:schemeClr val="tx1">
            <a:lumMod val="40000"/>
            <a:lumOff val="6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endParaRPr lang="bg-BG"/>
        </a:p>
      </dgm:t>
    </dgm:pt>
    <dgm:pt modelId="{378126A9-9473-46E7-B496-C7F79200FC74}" type="sibTrans" cxnId="{38E31C0F-5319-4D84-B9EC-7EF743D6089A}">
      <dgm:prSet/>
      <dgm:spPr/>
      <dgm:t>
        <a:bodyPr/>
        <a:lstStyle/>
        <a:p>
          <a:endParaRPr lang="bg-BG"/>
        </a:p>
      </dgm:t>
    </dgm:pt>
    <dgm:pt modelId="{D7329EF1-07F8-4005-AE62-EAC2F38A0754}">
      <dgm:prSet/>
      <dgm:spPr>
        <a:solidFill>
          <a:schemeClr val="accent5">
            <a:lumMod val="60000"/>
            <a:lumOff val="40000"/>
            <a:alpha val="3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b="1" i="0" u="none" strike="noStrike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CSS</a:t>
          </a:r>
          <a:endParaRPr kumimoji="1" lang="bg-BG" b="1" i="0" u="none" strike="noStrike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A4AAF88C-2F9E-4D8B-8972-305B152AE0D7}" type="parTrans" cxnId="{893DBBBD-06EC-4021-B42A-0557D6AD8DAA}">
      <dgm:prSet/>
      <dgm:spPr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endParaRPr lang="bg-BG"/>
        </a:p>
      </dgm:t>
    </dgm:pt>
    <dgm:pt modelId="{5696FE6E-187F-439A-8990-078E720F3D2A}" type="sibTrans" cxnId="{893DBBBD-06EC-4021-B42A-0557D6AD8DAA}">
      <dgm:prSet/>
      <dgm:spPr/>
      <dgm:t>
        <a:bodyPr/>
        <a:lstStyle/>
        <a:p>
          <a:endParaRPr lang="bg-BG"/>
        </a:p>
      </dgm:t>
    </dgm:pt>
    <dgm:pt modelId="{7C7AC4B4-D3B9-4CC2-B87A-839316F25AF2}">
      <dgm:prSet/>
      <dgm:spPr>
        <a:solidFill>
          <a:schemeClr val="accent5">
            <a:lumMod val="60000"/>
            <a:lumOff val="40000"/>
            <a:alpha val="3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b="1" i="0" u="none" strike="noStrike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JavaScript</a:t>
          </a:r>
          <a:endParaRPr kumimoji="1" lang="bg-BG" b="1" i="0" u="none" strike="noStrike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9B8098CB-6BB8-4AC2-B11B-D5E6DFCC87EB}" type="parTrans" cxnId="{A85D2821-C08F-4ADE-A6D1-E343CC70CCE9}">
      <dgm:prSet/>
      <dgm:spPr>
        <a:solidFill>
          <a:schemeClr val="tx1">
            <a:lumMod val="40000"/>
            <a:lumOff val="6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endParaRPr lang="bg-BG"/>
        </a:p>
      </dgm:t>
    </dgm:pt>
    <dgm:pt modelId="{677C916D-FD1F-4DD9-9D02-79DEB8374ECC}" type="sibTrans" cxnId="{A85D2821-C08F-4ADE-A6D1-E343CC70CCE9}">
      <dgm:prSet/>
      <dgm:spPr/>
      <dgm:t>
        <a:bodyPr/>
        <a:lstStyle/>
        <a:p>
          <a:endParaRPr lang="bg-BG"/>
        </a:p>
      </dgm:t>
    </dgm:pt>
    <dgm:pt modelId="{B7609963-D7B9-4B17-AF9E-F6B62543970C}">
      <dgm:prSet/>
      <dgm:spPr>
        <a:solidFill>
          <a:schemeClr val="accent5">
            <a:lumMod val="60000"/>
            <a:lumOff val="40000"/>
            <a:alpha val="3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b="1" i="0" u="none" strike="noStrike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DOM</a:t>
          </a:r>
          <a:endParaRPr kumimoji="1" lang="bg-BG" b="1" i="0" u="none" strike="noStrike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0AB9111E-23F7-47BC-9307-7D65CADBF6D7}" type="parTrans" cxnId="{122BB43D-C82A-4A98-B27B-9FA079FAE1D9}">
      <dgm:prSet/>
      <dgm:spPr>
        <a:solidFill>
          <a:schemeClr val="tx1">
            <a:lumMod val="40000"/>
            <a:lumOff val="6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endParaRPr lang="bg-BG"/>
        </a:p>
      </dgm:t>
    </dgm:pt>
    <dgm:pt modelId="{9593D17D-562E-42ED-9DB7-9BEC28666928}" type="sibTrans" cxnId="{122BB43D-C82A-4A98-B27B-9FA079FAE1D9}">
      <dgm:prSet/>
      <dgm:spPr/>
      <dgm:t>
        <a:bodyPr/>
        <a:lstStyle/>
        <a:p>
          <a:endParaRPr lang="bg-BG"/>
        </a:p>
      </dgm:t>
    </dgm:pt>
    <dgm:pt modelId="{FA41F8B3-D593-47C9-A931-F79544E76C04}" type="pres">
      <dgm:prSet presAssocID="{DD15F589-53FA-4308-A591-28A8C2968B3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876C163-5C32-42B3-8D5D-16E15B8DBB2B}" type="pres">
      <dgm:prSet presAssocID="{608A1EC2-01AF-4247-A15B-978D125804F9}" presName="hierRoot1" presStyleCnt="0">
        <dgm:presLayoutVars>
          <dgm:hierBranch/>
        </dgm:presLayoutVars>
      </dgm:prSet>
      <dgm:spPr/>
    </dgm:pt>
    <dgm:pt modelId="{A929C0FD-7584-4926-BCB9-FE67EB0E1C1C}" type="pres">
      <dgm:prSet presAssocID="{608A1EC2-01AF-4247-A15B-978D125804F9}" presName="rootComposite1" presStyleCnt="0"/>
      <dgm:spPr/>
    </dgm:pt>
    <dgm:pt modelId="{3FACA039-696D-4C69-9B35-11AADEC858A2}" type="pres">
      <dgm:prSet presAssocID="{608A1EC2-01AF-4247-A15B-978D125804F9}" presName="rootText1" presStyleLbl="node0" presStyleIdx="0" presStyleCnt="1" custScaleY="72520" custLinFactNeighborX="1291" custLinFactNeighborY="-10977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0CEBC24F-1328-4FAC-B379-2BCA120E4D72}" type="pres">
      <dgm:prSet presAssocID="{608A1EC2-01AF-4247-A15B-978D125804F9}" presName="rootConnector1" presStyleLbl="node1" presStyleIdx="0" presStyleCnt="0"/>
      <dgm:spPr/>
      <dgm:t>
        <a:bodyPr/>
        <a:lstStyle/>
        <a:p>
          <a:endParaRPr lang="bg-BG"/>
        </a:p>
      </dgm:t>
    </dgm:pt>
    <dgm:pt modelId="{874CA8BE-F061-48CF-B676-467D315F616D}" type="pres">
      <dgm:prSet presAssocID="{608A1EC2-01AF-4247-A15B-978D125804F9}" presName="hierChild2" presStyleCnt="0"/>
      <dgm:spPr/>
    </dgm:pt>
    <dgm:pt modelId="{6F556916-3134-4938-BB1B-C7ACC88A39E8}" type="pres">
      <dgm:prSet presAssocID="{5263E22A-86A7-4D05-BF79-78924EC4E0A3}" presName="Name35" presStyleLbl="parChTrans1D2" presStyleIdx="0" presStyleCnt="4"/>
      <dgm:spPr/>
      <dgm:t>
        <a:bodyPr/>
        <a:lstStyle/>
        <a:p>
          <a:endParaRPr lang="bg-BG"/>
        </a:p>
      </dgm:t>
    </dgm:pt>
    <dgm:pt modelId="{26FE4D88-8094-40F2-A9A5-C1E40706E701}" type="pres">
      <dgm:prSet presAssocID="{F11842CF-EC60-488E-9D4F-0DFED0CB0380}" presName="hierRoot2" presStyleCnt="0">
        <dgm:presLayoutVars>
          <dgm:hierBranch/>
        </dgm:presLayoutVars>
      </dgm:prSet>
      <dgm:spPr/>
    </dgm:pt>
    <dgm:pt modelId="{88EEB339-45F0-44D3-9877-0C78F0C47C89}" type="pres">
      <dgm:prSet presAssocID="{F11842CF-EC60-488E-9D4F-0DFED0CB0380}" presName="rootComposite" presStyleCnt="0"/>
      <dgm:spPr/>
    </dgm:pt>
    <dgm:pt modelId="{228FE6FC-7259-4B67-82C5-9C0076AD3ACA}" type="pres">
      <dgm:prSet presAssocID="{F11842CF-EC60-488E-9D4F-0DFED0CB0380}" presName="rootText" presStyleLbl="node2" presStyleIdx="0" presStyleCnt="4" custScaleX="79939" custScaleY="64766" custLinFactNeighborY="2687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7AC48386-9656-4EC6-8821-0F7E07CC2F1A}" type="pres">
      <dgm:prSet presAssocID="{F11842CF-EC60-488E-9D4F-0DFED0CB0380}" presName="rootConnector" presStyleLbl="node2" presStyleIdx="0" presStyleCnt="4"/>
      <dgm:spPr/>
      <dgm:t>
        <a:bodyPr/>
        <a:lstStyle/>
        <a:p>
          <a:endParaRPr lang="bg-BG"/>
        </a:p>
      </dgm:t>
    </dgm:pt>
    <dgm:pt modelId="{BB0E37DB-4683-4DD3-8E46-BC42C2FA3E6B}" type="pres">
      <dgm:prSet presAssocID="{F11842CF-EC60-488E-9D4F-0DFED0CB0380}" presName="hierChild4" presStyleCnt="0"/>
      <dgm:spPr/>
    </dgm:pt>
    <dgm:pt modelId="{8385983F-E726-4C0E-92A4-E4221A5E0E05}" type="pres">
      <dgm:prSet presAssocID="{F11842CF-EC60-488E-9D4F-0DFED0CB0380}" presName="hierChild5" presStyleCnt="0"/>
      <dgm:spPr/>
    </dgm:pt>
    <dgm:pt modelId="{7F3FFE69-D75F-44A3-893C-E8756AA89EAC}" type="pres">
      <dgm:prSet presAssocID="{A4AAF88C-2F9E-4D8B-8972-305B152AE0D7}" presName="Name35" presStyleLbl="parChTrans1D2" presStyleIdx="1" presStyleCnt="4"/>
      <dgm:spPr/>
      <dgm:t>
        <a:bodyPr/>
        <a:lstStyle/>
        <a:p>
          <a:endParaRPr lang="bg-BG"/>
        </a:p>
      </dgm:t>
    </dgm:pt>
    <dgm:pt modelId="{C86DEECA-D9D1-4A3C-B23D-7A1431CBDA95}" type="pres">
      <dgm:prSet presAssocID="{D7329EF1-07F8-4005-AE62-EAC2F38A0754}" presName="hierRoot2" presStyleCnt="0">
        <dgm:presLayoutVars>
          <dgm:hierBranch/>
        </dgm:presLayoutVars>
      </dgm:prSet>
      <dgm:spPr/>
    </dgm:pt>
    <dgm:pt modelId="{D893DD97-D419-449F-AF14-3948C1DA2F02}" type="pres">
      <dgm:prSet presAssocID="{D7329EF1-07F8-4005-AE62-EAC2F38A0754}" presName="rootComposite" presStyleCnt="0"/>
      <dgm:spPr/>
    </dgm:pt>
    <dgm:pt modelId="{1A61650A-88F6-4148-943F-62A660FF946A}" type="pres">
      <dgm:prSet presAssocID="{D7329EF1-07F8-4005-AE62-EAC2F38A0754}" presName="rootText" presStyleLbl="node2" presStyleIdx="1" presStyleCnt="4" custScaleX="75353" custScaleY="64766" custLinFactNeighborY="2687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B65AC824-25E8-455D-B1AC-2FD0E904FF64}" type="pres">
      <dgm:prSet presAssocID="{D7329EF1-07F8-4005-AE62-EAC2F38A0754}" presName="rootConnector" presStyleLbl="node2" presStyleIdx="1" presStyleCnt="4"/>
      <dgm:spPr/>
      <dgm:t>
        <a:bodyPr/>
        <a:lstStyle/>
        <a:p>
          <a:endParaRPr lang="bg-BG"/>
        </a:p>
      </dgm:t>
    </dgm:pt>
    <dgm:pt modelId="{92142DBB-3F4F-4452-A8C5-D7BEF4D5E30F}" type="pres">
      <dgm:prSet presAssocID="{D7329EF1-07F8-4005-AE62-EAC2F38A0754}" presName="hierChild4" presStyleCnt="0"/>
      <dgm:spPr/>
    </dgm:pt>
    <dgm:pt modelId="{6D12CE1A-6E96-4827-83BE-14E7E66F4B88}" type="pres">
      <dgm:prSet presAssocID="{D7329EF1-07F8-4005-AE62-EAC2F38A0754}" presName="hierChild5" presStyleCnt="0"/>
      <dgm:spPr/>
    </dgm:pt>
    <dgm:pt modelId="{45E166D6-D565-4268-934A-48C967E831B3}" type="pres">
      <dgm:prSet presAssocID="{9B8098CB-6BB8-4AC2-B11B-D5E6DFCC87EB}" presName="Name35" presStyleLbl="parChTrans1D2" presStyleIdx="2" presStyleCnt="4"/>
      <dgm:spPr/>
      <dgm:t>
        <a:bodyPr/>
        <a:lstStyle/>
        <a:p>
          <a:endParaRPr lang="bg-BG"/>
        </a:p>
      </dgm:t>
    </dgm:pt>
    <dgm:pt modelId="{BB44F0E0-2C9E-423E-8069-D6DDA0A16A6A}" type="pres">
      <dgm:prSet presAssocID="{7C7AC4B4-D3B9-4CC2-B87A-839316F25AF2}" presName="hierRoot2" presStyleCnt="0">
        <dgm:presLayoutVars>
          <dgm:hierBranch/>
        </dgm:presLayoutVars>
      </dgm:prSet>
      <dgm:spPr/>
    </dgm:pt>
    <dgm:pt modelId="{4C2462D0-B0F4-48F5-9E9B-BF819E6348E4}" type="pres">
      <dgm:prSet presAssocID="{7C7AC4B4-D3B9-4CC2-B87A-839316F25AF2}" presName="rootComposite" presStyleCnt="0"/>
      <dgm:spPr/>
    </dgm:pt>
    <dgm:pt modelId="{84BDF9D7-71AF-478A-8992-78E523D21C63}" type="pres">
      <dgm:prSet presAssocID="{7C7AC4B4-D3B9-4CC2-B87A-839316F25AF2}" presName="rootText" presStyleLbl="node2" presStyleIdx="2" presStyleCnt="4" custScaleY="64766" custLinFactNeighborY="2687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7740B1A0-9157-4545-97EB-368FEB272624}" type="pres">
      <dgm:prSet presAssocID="{7C7AC4B4-D3B9-4CC2-B87A-839316F25AF2}" presName="rootConnector" presStyleLbl="node2" presStyleIdx="2" presStyleCnt="4"/>
      <dgm:spPr/>
      <dgm:t>
        <a:bodyPr/>
        <a:lstStyle/>
        <a:p>
          <a:endParaRPr lang="bg-BG"/>
        </a:p>
      </dgm:t>
    </dgm:pt>
    <dgm:pt modelId="{E49337F8-048F-41BA-814E-5E7B7259422C}" type="pres">
      <dgm:prSet presAssocID="{7C7AC4B4-D3B9-4CC2-B87A-839316F25AF2}" presName="hierChild4" presStyleCnt="0"/>
      <dgm:spPr/>
    </dgm:pt>
    <dgm:pt modelId="{0294AAB7-9288-4089-8FFA-D23BA13CD04A}" type="pres">
      <dgm:prSet presAssocID="{7C7AC4B4-D3B9-4CC2-B87A-839316F25AF2}" presName="hierChild5" presStyleCnt="0"/>
      <dgm:spPr/>
    </dgm:pt>
    <dgm:pt modelId="{C79BA2E6-7BA1-4DF0-8AC0-F79C40B6D60B}" type="pres">
      <dgm:prSet presAssocID="{0AB9111E-23F7-47BC-9307-7D65CADBF6D7}" presName="Name35" presStyleLbl="parChTrans1D2" presStyleIdx="3" presStyleCnt="4"/>
      <dgm:spPr/>
      <dgm:t>
        <a:bodyPr/>
        <a:lstStyle/>
        <a:p>
          <a:endParaRPr lang="bg-BG"/>
        </a:p>
      </dgm:t>
    </dgm:pt>
    <dgm:pt modelId="{A7AD03B0-C350-4F74-A7C1-A4B599120E2A}" type="pres">
      <dgm:prSet presAssocID="{B7609963-D7B9-4B17-AF9E-F6B62543970C}" presName="hierRoot2" presStyleCnt="0">
        <dgm:presLayoutVars>
          <dgm:hierBranch/>
        </dgm:presLayoutVars>
      </dgm:prSet>
      <dgm:spPr/>
    </dgm:pt>
    <dgm:pt modelId="{F5AD575B-DF86-4CE6-BF88-31A3F51ED98D}" type="pres">
      <dgm:prSet presAssocID="{B7609963-D7B9-4B17-AF9E-F6B62543970C}" presName="rootComposite" presStyleCnt="0"/>
      <dgm:spPr/>
    </dgm:pt>
    <dgm:pt modelId="{1A6408F8-093E-474D-AB6F-BF0938FAFF71}" type="pres">
      <dgm:prSet presAssocID="{B7609963-D7B9-4B17-AF9E-F6B62543970C}" presName="rootText" presStyleLbl="node2" presStyleIdx="3" presStyleCnt="4" custScaleX="78934" custScaleY="64766" custLinFactNeighborY="2687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59A91F38-2289-4DEA-8B70-9AC77A7B4494}" type="pres">
      <dgm:prSet presAssocID="{B7609963-D7B9-4B17-AF9E-F6B62543970C}" presName="rootConnector" presStyleLbl="node2" presStyleIdx="3" presStyleCnt="4"/>
      <dgm:spPr/>
      <dgm:t>
        <a:bodyPr/>
        <a:lstStyle/>
        <a:p>
          <a:endParaRPr lang="bg-BG"/>
        </a:p>
      </dgm:t>
    </dgm:pt>
    <dgm:pt modelId="{28815BC9-DEE2-4810-8E2B-A64B9F3D23F8}" type="pres">
      <dgm:prSet presAssocID="{B7609963-D7B9-4B17-AF9E-F6B62543970C}" presName="hierChild4" presStyleCnt="0"/>
      <dgm:spPr/>
    </dgm:pt>
    <dgm:pt modelId="{183C01C3-D9D1-4768-998F-2EE78725298E}" type="pres">
      <dgm:prSet presAssocID="{B7609963-D7B9-4B17-AF9E-F6B62543970C}" presName="hierChild5" presStyleCnt="0"/>
      <dgm:spPr/>
    </dgm:pt>
    <dgm:pt modelId="{49FCD0B9-9A27-499B-93DF-B7F4B70D4AEA}" type="pres">
      <dgm:prSet presAssocID="{608A1EC2-01AF-4247-A15B-978D125804F9}" presName="hierChild3" presStyleCnt="0"/>
      <dgm:spPr/>
    </dgm:pt>
  </dgm:ptLst>
  <dgm:cxnLst>
    <dgm:cxn modelId="{112CD17C-039A-4513-ABD1-4FB38A2B4ED3}" type="presOf" srcId="{B7609963-D7B9-4B17-AF9E-F6B62543970C}" destId="{1A6408F8-093E-474D-AB6F-BF0938FAFF71}" srcOrd="0" destOrd="0" presId="urn:microsoft.com/office/officeart/2005/8/layout/orgChart1"/>
    <dgm:cxn modelId="{52FDC435-07B5-45D0-914D-3D47F7B79D1C}" srcId="{DD15F589-53FA-4308-A591-28A8C2968B35}" destId="{608A1EC2-01AF-4247-A15B-978D125804F9}" srcOrd="0" destOrd="0" parTransId="{828AE73B-BCEF-45B7-830B-D2E0F368485A}" sibTransId="{904612A0-09C3-49F1-84A7-A5F9334ECF08}"/>
    <dgm:cxn modelId="{58392D7A-16E5-4F25-B319-173C25804441}" type="presOf" srcId="{0AB9111E-23F7-47BC-9307-7D65CADBF6D7}" destId="{C79BA2E6-7BA1-4DF0-8AC0-F79C40B6D60B}" srcOrd="0" destOrd="0" presId="urn:microsoft.com/office/officeart/2005/8/layout/orgChart1"/>
    <dgm:cxn modelId="{DBC2AA5C-4076-4A84-A132-76A88C20A34E}" type="presOf" srcId="{D7329EF1-07F8-4005-AE62-EAC2F38A0754}" destId="{B65AC824-25E8-455D-B1AC-2FD0E904FF64}" srcOrd="1" destOrd="0" presId="urn:microsoft.com/office/officeart/2005/8/layout/orgChart1"/>
    <dgm:cxn modelId="{90AEEA2E-6FA3-4CB2-A0C9-3DE9742514D1}" type="presOf" srcId="{F11842CF-EC60-488E-9D4F-0DFED0CB0380}" destId="{228FE6FC-7259-4B67-82C5-9C0076AD3ACA}" srcOrd="0" destOrd="0" presId="urn:microsoft.com/office/officeart/2005/8/layout/orgChart1"/>
    <dgm:cxn modelId="{3BF1A1B0-2442-4698-9E77-15B8ECF29095}" type="presOf" srcId="{D7329EF1-07F8-4005-AE62-EAC2F38A0754}" destId="{1A61650A-88F6-4148-943F-62A660FF946A}" srcOrd="0" destOrd="0" presId="urn:microsoft.com/office/officeart/2005/8/layout/orgChart1"/>
    <dgm:cxn modelId="{122BB43D-C82A-4A98-B27B-9FA079FAE1D9}" srcId="{608A1EC2-01AF-4247-A15B-978D125804F9}" destId="{B7609963-D7B9-4B17-AF9E-F6B62543970C}" srcOrd="3" destOrd="0" parTransId="{0AB9111E-23F7-47BC-9307-7D65CADBF6D7}" sibTransId="{9593D17D-562E-42ED-9DB7-9BEC28666928}"/>
    <dgm:cxn modelId="{E721F8DD-F27B-4489-8BDF-49A93B6BECFA}" type="presOf" srcId="{F11842CF-EC60-488E-9D4F-0DFED0CB0380}" destId="{7AC48386-9656-4EC6-8821-0F7E07CC2F1A}" srcOrd="1" destOrd="0" presId="urn:microsoft.com/office/officeart/2005/8/layout/orgChart1"/>
    <dgm:cxn modelId="{893DBBBD-06EC-4021-B42A-0557D6AD8DAA}" srcId="{608A1EC2-01AF-4247-A15B-978D125804F9}" destId="{D7329EF1-07F8-4005-AE62-EAC2F38A0754}" srcOrd="1" destOrd="0" parTransId="{A4AAF88C-2F9E-4D8B-8972-305B152AE0D7}" sibTransId="{5696FE6E-187F-439A-8990-078E720F3D2A}"/>
    <dgm:cxn modelId="{38E31C0F-5319-4D84-B9EC-7EF743D6089A}" srcId="{608A1EC2-01AF-4247-A15B-978D125804F9}" destId="{F11842CF-EC60-488E-9D4F-0DFED0CB0380}" srcOrd="0" destOrd="0" parTransId="{5263E22A-86A7-4D05-BF79-78924EC4E0A3}" sibTransId="{378126A9-9473-46E7-B496-C7F79200FC74}"/>
    <dgm:cxn modelId="{9F8C07B2-39B5-4B14-B90C-BBA2EA47549D}" type="presOf" srcId="{5263E22A-86A7-4D05-BF79-78924EC4E0A3}" destId="{6F556916-3134-4938-BB1B-C7ACC88A39E8}" srcOrd="0" destOrd="0" presId="urn:microsoft.com/office/officeart/2005/8/layout/orgChart1"/>
    <dgm:cxn modelId="{49D34BB9-4916-4819-8162-E4BCC7E6C6C1}" type="presOf" srcId="{A4AAF88C-2F9E-4D8B-8972-305B152AE0D7}" destId="{7F3FFE69-D75F-44A3-893C-E8756AA89EAC}" srcOrd="0" destOrd="0" presId="urn:microsoft.com/office/officeart/2005/8/layout/orgChart1"/>
    <dgm:cxn modelId="{1065B90F-5322-46A7-9CA9-FB661C2E5CE8}" type="presOf" srcId="{608A1EC2-01AF-4247-A15B-978D125804F9}" destId="{0CEBC24F-1328-4FAC-B379-2BCA120E4D72}" srcOrd="1" destOrd="0" presId="urn:microsoft.com/office/officeart/2005/8/layout/orgChart1"/>
    <dgm:cxn modelId="{E8736A05-89AC-4D39-A53B-39F35A4234DB}" type="presOf" srcId="{7C7AC4B4-D3B9-4CC2-B87A-839316F25AF2}" destId="{84BDF9D7-71AF-478A-8992-78E523D21C63}" srcOrd="0" destOrd="0" presId="urn:microsoft.com/office/officeart/2005/8/layout/orgChart1"/>
    <dgm:cxn modelId="{515EFD19-11DD-4781-8D77-93B7C97A8541}" type="presOf" srcId="{7C7AC4B4-D3B9-4CC2-B87A-839316F25AF2}" destId="{7740B1A0-9157-4545-97EB-368FEB272624}" srcOrd="1" destOrd="0" presId="urn:microsoft.com/office/officeart/2005/8/layout/orgChart1"/>
    <dgm:cxn modelId="{7073296F-FF41-4687-958E-33400E25C48A}" type="presOf" srcId="{DD15F589-53FA-4308-A591-28A8C2968B35}" destId="{FA41F8B3-D593-47C9-A931-F79544E76C04}" srcOrd="0" destOrd="0" presId="urn:microsoft.com/office/officeart/2005/8/layout/orgChart1"/>
    <dgm:cxn modelId="{0779BA15-01B8-45E1-AEC8-78C7EE386C12}" type="presOf" srcId="{9B8098CB-6BB8-4AC2-B11B-D5E6DFCC87EB}" destId="{45E166D6-D565-4268-934A-48C967E831B3}" srcOrd="0" destOrd="0" presId="urn:microsoft.com/office/officeart/2005/8/layout/orgChart1"/>
    <dgm:cxn modelId="{DEF6D124-4173-4FDB-86A9-6929EB8F323B}" type="presOf" srcId="{B7609963-D7B9-4B17-AF9E-F6B62543970C}" destId="{59A91F38-2289-4DEA-8B70-9AC77A7B4494}" srcOrd="1" destOrd="0" presId="urn:microsoft.com/office/officeart/2005/8/layout/orgChart1"/>
    <dgm:cxn modelId="{A85D2821-C08F-4ADE-A6D1-E343CC70CCE9}" srcId="{608A1EC2-01AF-4247-A15B-978D125804F9}" destId="{7C7AC4B4-D3B9-4CC2-B87A-839316F25AF2}" srcOrd="2" destOrd="0" parTransId="{9B8098CB-6BB8-4AC2-B11B-D5E6DFCC87EB}" sibTransId="{677C916D-FD1F-4DD9-9D02-79DEB8374ECC}"/>
    <dgm:cxn modelId="{335B9F93-8CB9-4687-BCBD-8539CCEDCA56}" type="presOf" srcId="{608A1EC2-01AF-4247-A15B-978D125804F9}" destId="{3FACA039-696D-4C69-9B35-11AADEC858A2}" srcOrd="0" destOrd="0" presId="urn:microsoft.com/office/officeart/2005/8/layout/orgChart1"/>
    <dgm:cxn modelId="{9EA1E2E3-6585-4BF2-8BBA-0628F6174F98}" type="presParOf" srcId="{FA41F8B3-D593-47C9-A931-F79544E76C04}" destId="{1876C163-5C32-42B3-8D5D-16E15B8DBB2B}" srcOrd="0" destOrd="0" presId="urn:microsoft.com/office/officeart/2005/8/layout/orgChart1"/>
    <dgm:cxn modelId="{12A8D782-9A55-465E-9A1D-76BE3E9D751E}" type="presParOf" srcId="{1876C163-5C32-42B3-8D5D-16E15B8DBB2B}" destId="{A929C0FD-7584-4926-BCB9-FE67EB0E1C1C}" srcOrd="0" destOrd="0" presId="urn:microsoft.com/office/officeart/2005/8/layout/orgChart1"/>
    <dgm:cxn modelId="{B6A1F42B-049C-465A-A218-162C8F3E4EAF}" type="presParOf" srcId="{A929C0FD-7584-4926-BCB9-FE67EB0E1C1C}" destId="{3FACA039-696D-4C69-9B35-11AADEC858A2}" srcOrd="0" destOrd="0" presId="urn:microsoft.com/office/officeart/2005/8/layout/orgChart1"/>
    <dgm:cxn modelId="{4784E4E2-B174-47C4-A943-B4369813BEF9}" type="presParOf" srcId="{A929C0FD-7584-4926-BCB9-FE67EB0E1C1C}" destId="{0CEBC24F-1328-4FAC-B379-2BCA120E4D72}" srcOrd="1" destOrd="0" presId="urn:microsoft.com/office/officeart/2005/8/layout/orgChart1"/>
    <dgm:cxn modelId="{ECDCA201-B752-4685-988A-862B7B20861A}" type="presParOf" srcId="{1876C163-5C32-42B3-8D5D-16E15B8DBB2B}" destId="{874CA8BE-F061-48CF-B676-467D315F616D}" srcOrd="1" destOrd="0" presId="urn:microsoft.com/office/officeart/2005/8/layout/orgChart1"/>
    <dgm:cxn modelId="{81FDD4FD-1284-439C-94F0-B1566A7BFFB5}" type="presParOf" srcId="{874CA8BE-F061-48CF-B676-467D315F616D}" destId="{6F556916-3134-4938-BB1B-C7ACC88A39E8}" srcOrd="0" destOrd="0" presId="urn:microsoft.com/office/officeart/2005/8/layout/orgChart1"/>
    <dgm:cxn modelId="{16D2802D-1540-47F8-9EB1-DDC37790FB80}" type="presParOf" srcId="{874CA8BE-F061-48CF-B676-467D315F616D}" destId="{26FE4D88-8094-40F2-A9A5-C1E40706E701}" srcOrd="1" destOrd="0" presId="urn:microsoft.com/office/officeart/2005/8/layout/orgChart1"/>
    <dgm:cxn modelId="{B64F844C-9267-41AB-A276-1BE7A138D1F3}" type="presParOf" srcId="{26FE4D88-8094-40F2-A9A5-C1E40706E701}" destId="{88EEB339-45F0-44D3-9877-0C78F0C47C89}" srcOrd="0" destOrd="0" presId="urn:microsoft.com/office/officeart/2005/8/layout/orgChart1"/>
    <dgm:cxn modelId="{C0C5BEE5-378E-499A-BA51-EDC14C8EE77F}" type="presParOf" srcId="{88EEB339-45F0-44D3-9877-0C78F0C47C89}" destId="{228FE6FC-7259-4B67-82C5-9C0076AD3ACA}" srcOrd="0" destOrd="0" presId="urn:microsoft.com/office/officeart/2005/8/layout/orgChart1"/>
    <dgm:cxn modelId="{5E700E7B-DE3E-474A-8BF6-62FB5E969975}" type="presParOf" srcId="{88EEB339-45F0-44D3-9877-0C78F0C47C89}" destId="{7AC48386-9656-4EC6-8821-0F7E07CC2F1A}" srcOrd="1" destOrd="0" presId="urn:microsoft.com/office/officeart/2005/8/layout/orgChart1"/>
    <dgm:cxn modelId="{846451D2-B80D-4071-AA53-0AECD0E7339D}" type="presParOf" srcId="{26FE4D88-8094-40F2-A9A5-C1E40706E701}" destId="{BB0E37DB-4683-4DD3-8E46-BC42C2FA3E6B}" srcOrd="1" destOrd="0" presId="urn:microsoft.com/office/officeart/2005/8/layout/orgChart1"/>
    <dgm:cxn modelId="{C1EBB960-B8E6-4DDA-9914-FC404142B430}" type="presParOf" srcId="{26FE4D88-8094-40F2-A9A5-C1E40706E701}" destId="{8385983F-E726-4C0E-92A4-E4221A5E0E05}" srcOrd="2" destOrd="0" presId="urn:microsoft.com/office/officeart/2005/8/layout/orgChart1"/>
    <dgm:cxn modelId="{2DC6AEF3-2B47-44EA-A3DC-6C80DAD9E15D}" type="presParOf" srcId="{874CA8BE-F061-48CF-B676-467D315F616D}" destId="{7F3FFE69-D75F-44A3-893C-E8756AA89EAC}" srcOrd="2" destOrd="0" presId="urn:microsoft.com/office/officeart/2005/8/layout/orgChart1"/>
    <dgm:cxn modelId="{151B3E9B-8B9D-4A90-BA9C-F9864F8E5782}" type="presParOf" srcId="{874CA8BE-F061-48CF-B676-467D315F616D}" destId="{C86DEECA-D9D1-4A3C-B23D-7A1431CBDA95}" srcOrd="3" destOrd="0" presId="urn:microsoft.com/office/officeart/2005/8/layout/orgChart1"/>
    <dgm:cxn modelId="{DE833B29-3F10-415A-95A7-39F284DADA27}" type="presParOf" srcId="{C86DEECA-D9D1-4A3C-B23D-7A1431CBDA95}" destId="{D893DD97-D419-449F-AF14-3948C1DA2F02}" srcOrd="0" destOrd="0" presId="urn:microsoft.com/office/officeart/2005/8/layout/orgChart1"/>
    <dgm:cxn modelId="{D935601C-7287-4D9F-9467-795FBFD27B1E}" type="presParOf" srcId="{D893DD97-D419-449F-AF14-3948C1DA2F02}" destId="{1A61650A-88F6-4148-943F-62A660FF946A}" srcOrd="0" destOrd="0" presId="urn:microsoft.com/office/officeart/2005/8/layout/orgChart1"/>
    <dgm:cxn modelId="{A85F88B4-1794-4D6A-98F1-32D9D2CB3465}" type="presParOf" srcId="{D893DD97-D419-449F-AF14-3948C1DA2F02}" destId="{B65AC824-25E8-455D-B1AC-2FD0E904FF64}" srcOrd="1" destOrd="0" presId="urn:microsoft.com/office/officeart/2005/8/layout/orgChart1"/>
    <dgm:cxn modelId="{028340BE-3D0D-45C7-8B5F-6690D1D3FDB1}" type="presParOf" srcId="{C86DEECA-D9D1-4A3C-B23D-7A1431CBDA95}" destId="{92142DBB-3F4F-4452-A8C5-D7BEF4D5E30F}" srcOrd="1" destOrd="0" presId="urn:microsoft.com/office/officeart/2005/8/layout/orgChart1"/>
    <dgm:cxn modelId="{E8FC73A2-106E-4B93-81DB-B885C0A1689D}" type="presParOf" srcId="{C86DEECA-D9D1-4A3C-B23D-7A1431CBDA95}" destId="{6D12CE1A-6E96-4827-83BE-14E7E66F4B88}" srcOrd="2" destOrd="0" presId="urn:microsoft.com/office/officeart/2005/8/layout/orgChart1"/>
    <dgm:cxn modelId="{462876B4-207B-490B-BB37-E4643981F10D}" type="presParOf" srcId="{874CA8BE-F061-48CF-B676-467D315F616D}" destId="{45E166D6-D565-4268-934A-48C967E831B3}" srcOrd="4" destOrd="0" presId="urn:microsoft.com/office/officeart/2005/8/layout/orgChart1"/>
    <dgm:cxn modelId="{DF98B11F-64DE-42AB-A7BE-FC7CDA4C7FB5}" type="presParOf" srcId="{874CA8BE-F061-48CF-B676-467D315F616D}" destId="{BB44F0E0-2C9E-423E-8069-D6DDA0A16A6A}" srcOrd="5" destOrd="0" presId="urn:microsoft.com/office/officeart/2005/8/layout/orgChart1"/>
    <dgm:cxn modelId="{D62B6606-93D8-4352-B62F-0C4CA0CF74D3}" type="presParOf" srcId="{BB44F0E0-2C9E-423E-8069-D6DDA0A16A6A}" destId="{4C2462D0-B0F4-48F5-9E9B-BF819E6348E4}" srcOrd="0" destOrd="0" presId="urn:microsoft.com/office/officeart/2005/8/layout/orgChart1"/>
    <dgm:cxn modelId="{E939FBBA-1E55-4FDA-8A5F-D1F6326C5B21}" type="presParOf" srcId="{4C2462D0-B0F4-48F5-9E9B-BF819E6348E4}" destId="{84BDF9D7-71AF-478A-8992-78E523D21C63}" srcOrd="0" destOrd="0" presId="urn:microsoft.com/office/officeart/2005/8/layout/orgChart1"/>
    <dgm:cxn modelId="{19DADA55-9FA7-4B47-BA60-19359FC5D6A4}" type="presParOf" srcId="{4C2462D0-B0F4-48F5-9E9B-BF819E6348E4}" destId="{7740B1A0-9157-4545-97EB-368FEB272624}" srcOrd="1" destOrd="0" presId="urn:microsoft.com/office/officeart/2005/8/layout/orgChart1"/>
    <dgm:cxn modelId="{CF62AC38-1523-4957-94A6-1D39003D772C}" type="presParOf" srcId="{BB44F0E0-2C9E-423E-8069-D6DDA0A16A6A}" destId="{E49337F8-048F-41BA-814E-5E7B7259422C}" srcOrd="1" destOrd="0" presId="urn:microsoft.com/office/officeart/2005/8/layout/orgChart1"/>
    <dgm:cxn modelId="{EFDF26B7-9F6A-4968-B0B1-FC3030A60FEF}" type="presParOf" srcId="{BB44F0E0-2C9E-423E-8069-D6DDA0A16A6A}" destId="{0294AAB7-9288-4089-8FFA-D23BA13CD04A}" srcOrd="2" destOrd="0" presId="urn:microsoft.com/office/officeart/2005/8/layout/orgChart1"/>
    <dgm:cxn modelId="{3E3EB72C-798D-434B-B5C5-F431B566E794}" type="presParOf" srcId="{874CA8BE-F061-48CF-B676-467D315F616D}" destId="{C79BA2E6-7BA1-4DF0-8AC0-F79C40B6D60B}" srcOrd="6" destOrd="0" presId="urn:microsoft.com/office/officeart/2005/8/layout/orgChart1"/>
    <dgm:cxn modelId="{87883500-9080-4AFC-BA52-847A58BE0E1B}" type="presParOf" srcId="{874CA8BE-F061-48CF-B676-467D315F616D}" destId="{A7AD03B0-C350-4F74-A7C1-A4B599120E2A}" srcOrd="7" destOrd="0" presId="urn:microsoft.com/office/officeart/2005/8/layout/orgChart1"/>
    <dgm:cxn modelId="{A65B6094-3D8B-47C8-BDBA-34BF5BE7AD45}" type="presParOf" srcId="{A7AD03B0-C350-4F74-A7C1-A4B599120E2A}" destId="{F5AD575B-DF86-4CE6-BF88-31A3F51ED98D}" srcOrd="0" destOrd="0" presId="urn:microsoft.com/office/officeart/2005/8/layout/orgChart1"/>
    <dgm:cxn modelId="{0046E0B6-4FC8-44C3-A15C-C3D647BD6DAD}" type="presParOf" srcId="{F5AD575B-DF86-4CE6-BF88-31A3F51ED98D}" destId="{1A6408F8-093E-474D-AB6F-BF0938FAFF71}" srcOrd="0" destOrd="0" presId="urn:microsoft.com/office/officeart/2005/8/layout/orgChart1"/>
    <dgm:cxn modelId="{AA1A5E79-BFB5-4977-A1D5-80BD5446AD0E}" type="presParOf" srcId="{F5AD575B-DF86-4CE6-BF88-31A3F51ED98D}" destId="{59A91F38-2289-4DEA-8B70-9AC77A7B4494}" srcOrd="1" destOrd="0" presId="urn:microsoft.com/office/officeart/2005/8/layout/orgChart1"/>
    <dgm:cxn modelId="{287112A0-10DA-4B9D-9D54-3B406DB4DBA0}" type="presParOf" srcId="{A7AD03B0-C350-4F74-A7C1-A4B599120E2A}" destId="{28815BC9-DEE2-4810-8E2B-A64B9F3D23F8}" srcOrd="1" destOrd="0" presId="urn:microsoft.com/office/officeart/2005/8/layout/orgChart1"/>
    <dgm:cxn modelId="{72BDF5B8-E360-450E-8B87-1677D10291CB}" type="presParOf" srcId="{A7AD03B0-C350-4F74-A7C1-A4B599120E2A}" destId="{183C01C3-D9D1-4768-998F-2EE78725298E}" srcOrd="2" destOrd="0" presId="urn:microsoft.com/office/officeart/2005/8/layout/orgChart1"/>
    <dgm:cxn modelId="{080F2730-C565-4CD8-B4BD-89E819676BB9}" type="presParOf" srcId="{1876C163-5C32-42B3-8D5D-16E15B8DBB2B}" destId="{49FCD0B9-9A27-499B-93DF-B7F4B70D4AE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9BA2E6-7BA1-4DF0-8AC0-F79C40B6D60B}">
      <dsp:nvSpPr>
        <dsp:cNvPr id="0" name=""/>
        <dsp:cNvSpPr/>
      </dsp:nvSpPr>
      <dsp:spPr>
        <a:xfrm>
          <a:off x="3798786" y="1066803"/>
          <a:ext cx="2996400" cy="528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995"/>
              </a:lnTo>
              <a:lnTo>
                <a:pt x="2996400" y="328995"/>
              </a:lnTo>
              <a:lnTo>
                <a:pt x="2996400" y="528306"/>
              </a:lnTo>
            </a:path>
          </a:pathLst>
        </a:custGeom>
        <a:noFill/>
        <a:ln w="25400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E166D6-D565-4268-934A-48C967E831B3}">
      <dsp:nvSpPr>
        <dsp:cNvPr id="0" name=""/>
        <dsp:cNvSpPr/>
      </dsp:nvSpPr>
      <dsp:spPr>
        <a:xfrm>
          <a:off x="3798786" y="1066803"/>
          <a:ext cx="899518" cy="528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995"/>
              </a:lnTo>
              <a:lnTo>
                <a:pt x="899518" y="328995"/>
              </a:lnTo>
              <a:lnTo>
                <a:pt x="899518" y="528306"/>
              </a:lnTo>
            </a:path>
          </a:pathLst>
        </a:custGeom>
        <a:noFill/>
        <a:ln w="25400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3FFE69-D75F-44A3-893C-E8756AA89EAC}">
      <dsp:nvSpPr>
        <dsp:cNvPr id="0" name=""/>
        <dsp:cNvSpPr/>
      </dsp:nvSpPr>
      <dsp:spPr>
        <a:xfrm>
          <a:off x="2635409" y="1066803"/>
          <a:ext cx="1163377" cy="528306"/>
        </a:xfrm>
        <a:custGeom>
          <a:avLst/>
          <a:gdLst/>
          <a:ahLst/>
          <a:cxnLst/>
          <a:rect l="0" t="0" r="0" b="0"/>
          <a:pathLst>
            <a:path>
              <a:moveTo>
                <a:pt x="1163377" y="0"/>
              </a:moveTo>
              <a:lnTo>
                <a:pt x="1163377" y="328995"/>
              </a:lnTo>
              <a:lnTo>
                <a:pt x="0" y="328995"/>
              </a:lnTo>
              <a:lnTo>
                <a:pt x="0" y="528306"/>
              </a:lnTo>
            </a:path>
          </a:pathLst>
        </a:custGeom>
        <a:noFill/>
        <a:ln w="25400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556916-3134-4938-BB1B-C7ACC88A39E8}">
      <dsp:nvSpPr>
        <dsp:cNvPr id="0" name=""/>
        <dsp:cNvSpPr/>
      </dsp:nvSpPr>
      <dsp:spPr>
        <a:xfrm>
          <a:off x="762913" y="1066803"/>
          <a:ext cx="3035873" cy="528306"/>
        </a:xfrm>
        <a:custGeom>
          <a:avLst/>
          <a:gdLst/>
          <a:ahLst/>
          <a:cxnLst/>
          <a:rect l="0" t="0" r="0" b="0"/>
          <a:pathLst>
            <a:path>
              <a:moveTo>
                <a:pt x="3035873" y="0"/>
              </a:moveTo>
              <a:lnTo>
                <a:pt x="3035873" y="328995"/>
              </a:lnTo>
              <a:lnTo>
                <a:pt x="0" y="328995"/>
              </a:lnTo>
              <a:lnTo>
                <a:pt x="0" y="528306"/>
              </a:lnTo>
            </a:path>
          </a:pathLst>
        </a:custGeom>
        <a:noFill/>
        <a:ln w="25400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ACA039-696D-4C69-9B35-11AADEC858A2}">
      <dsp:nvSpPr>
        <dsp:cNvPr id="0" name=""/>
        <dsp:cNvSpPr/>
      </dsp:nvSpPr>
      <dsp:spPr>
        <a:xfrm>
          <a:off x="2849687" y="378516"/>
          <a:ext cx="1898197" cy="688286"/>
        </a:xfrm>
        <a:prstGeom prst="rect">
          <a:avLst/>
        </a:prstGeom>
        <a:solidFill>
          <a:schemeClr val="accent5">
            <a:lumMod val="60000"/>
            <a:lumOff val="40000"/>
            <a:alpha val="30000"/>
          </a:schemeClr>
        </a:solidFill>
        <a:ln w="25400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sz="3200" b="1" i="0" u="none" strike="noStrike" kern="1200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DHTML</a:t>
          </a:r>
          <a:endParaRPr kumimoji="1" lang="bg-BG" sz="3200" b="1" i="0" u="none" strike="noStrike" kern="1200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sp:txBody>
      <dsp:txXfrm>
        <a:off x="2849687" y="378516"/>
        <a:ext cx="1898197" cy="688286"/>
      </dsp:txXfrm>
    </dsp:sp>
    <dsp:sp modelId="{228FE6FC-7259-4B67-82C5-9C0076AD3ACA}">
      <dsp:nvSpPr>
        <dsp:cNvPr id="0" name=""/>
        <dsp:cNvSpPr/>
      </dsp:nvSpPr>
      <dsp:spPr>
        <a:xfrm>
          <a:off x="4213" y="1595109"/>
          <a:ext cx="1517400" cy="614693"/>
        </a:xfrm>
        <a:prstGeom prst="rect">
          <a:avLst/>
        </a:prstGeom>
        <a:solidFill>
          <a:schemeClr val="accent5">
            <a:lumMod val="60000"/>
            <a:lumOff val="40000"/>
            <a:alpha val="30000"/>
          </a:schemeClr>
        </a:solidFill>
        <a:ln w="25400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sz="3200" b="1" i="0" u="none" strike="noStrike" kern="1200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XHTML</a:t>
          </a:r>
          <a:endParaRPr kumimoji="1" lang="bg-BG" sz="3200" b="1" i="0" u="none" strike="noStrike" kern="1200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sp:txBody>
      <dsp:txXfrm>
        <a:off x="4213" y="1595109"/>
        <a:ext cx="1517400" cy="614693"/>
      </dsp:txXfrm>
    </dsp:sp>
    <dsp:sp modelId="{1A61650A-88F6-4148-943F-62A660FF946A}">
      <dsp:nvSpPr>
        <dsp:cNvPr id="0" name=""/>
        <dsp:cNvSpPr/>
      </dsp:nvSpPr>
      <dsp:spPr>
        <a:xfrm>
          <a:off x="1920235" y="1595109"/>
          <a:ext cx="1430349" cy="614693"/>
        </a:xfrm>
        <a:prstGeom prst="rect">
          <a:avLst/>
        </a:prstGeom>
        <a:solidFill>
          <a:schemeClr val="accent5">
            <a:lumMod val="60000"/>
            <a:lumOff val="40000"/>
            <a:alpha val="30000"/>
          </a:schemeClr>
        </a:solidFill>
        <a:ln w="25400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sz="3200" b="1" i="0" u="none" strike="noStrike" kern="1200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CSS</a:t>
          </a:r>
          <a:endParaRPr kumimoji="1" lang="bg-BG" sz="3200" b="1" i="0" u="none" strike="noStrike" kern="1200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sp:txBody>
      <dsp:txXfrm>
        <a:off x="1920235" y="1595109"/>
        <a:ext cx="1430349" cy="614693"/>
      </dsp:txXfrm>
    </dsp:sp>
    <dsp:sp modelId="{84BDF9D7-71AF-478A-8992-78E523D21C63}">
      <dsp:nvSpPr>
        <dsp:cNvPr id="0" name=""/>
        <dsp:cNvSpPr/>
      </dsp:nvSpPr>
      <dsp:spPr>
        <a:xfrm>
          <a:off x="3749205" y="1595109"/>
          <a:ext cx="1898197" cy="614693"/>
        </a:xfrm>
        <a:prstGeom prst="rect">
          <a:avLst/>
        </a:prstGeom>
        <a:solidFill>
          <a:schemeClr val="accent5">
            <a:lumMod val="60000"/>
            <a:lumOff val="40000"/>
            <a:alpha val="30000"/>
          </a:schemeClr>
        </a:solidFill>
        <a:ln w="25400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sz="3200" b="1" i="0" u="none" strike="noStrike" kern="1200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JavaScript</a:t>
          </a:r>
          <a:endParaRPr kumimoji="1" lang="bg-BG" sz="3200" b="1" i="0" u="none" strike="noStrike" kern="1200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sp:txBody>
      <dsp:txXfrm>
        <a:off x="3749205" y="1595109"/>
        <a:ext cx="1898197" cy="614693"/>
      </dsp:txXfrm>
    </dsp:sp>
    <dsp:sp modelId="{1A6408F8-093E-474D-AB6F-BF0938FAFF71}">
      <dsp:nvSpPr>
        <dsp:cNvPr id="0" name=""/>
        <dsp:cNvSpPr/>
      </dsp:nvSpPr>
      <dsp:spPr>
        <a:xfrm>
          <a:off x="6046025" y="1595109"/>
          <a:ext cx="1498323" cy="614693"/>
        </a:xfrm>
        <a:prstGeom prst="rect">
          <a:avLst/>
        </a:prstGeom>
        <a:solidFill>
          <a:schemeClr val="accent5">
            <a:lumMod val="60000"/>
            <a:lumOff val="40000"/>
            <a:alpha val="30000"/>
          </a:schemeClr>
        </a:solidFill>
        <a:ln w="25400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sz="3200" b="1" i="0" u="none" strike="noStrike" kern="1200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DOM</a:t>
          </a:r>
          <a:endParaRPr kumimoji="1" lang="bg-BG" sz="3200" b="1" i="0" u="none" strike="noStrike" kern="1200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sp:txBody>
      <dsp:txXfrm>
        <a:off x="6046025" y="1595109"/>
        <a:ext cx="1498323" cy="6146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21-Nov-11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776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21-Nov-11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5837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11" cstate="print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10" descr="telerik_logo_new-(white).png"/>
          <p:cNvPicPr>
            <a:picLocks noChangeAspect="1"/>
          </p:cNvPicPr>
          <p:nvPr userDrawn="1"/>
        </p:nvPicPr>
        <p:blipFill>
          <a:blip r:embed="rId11" cstate="screen">
            <a:lum brigh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jpeg"/><Relationship Id="rId4" Type="http://schemas.openxmlformats.org/officeDocument/2006/relationships/image" Target="../media/image13.gi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95601"/>
            <a:ext cx="8229600" cy="838199"/>
          </a:xfrm>
          <a:effectLst>
            <a:reflection blurRad="6350" stA="52000" endA="300" endPos="35000" dir="5400000" sy="-100000" algn="bl" rotWithShape="0"/>
          </a:effectLst>
        </p:spPr>
        <p:txBody>
          <a:bodyPr/>
          <a:lstStyle/>
          <a:p>
            <a:r>
              <a:rPr lang="en-US" dirty="0" smtClean="0"/>
              <a:t>Introduction to JavaScript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pic>
        <p:nvPicPr>
          <p:cNvPr id="65538" name="Picture 2" descr="http://3.bp.blogspot.com/_Z1RigC4qQAE/SLEwIcK-DYI/AAAAAAAAA-c/24vi57NQFnc/s400/javascript_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04" y="973101"/>
            <a:ext cx="1504950" cy="1428750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perspectiveRight"/>
            <a:lightRig rig="threePt" dir="t"/>
          </a:scene3d>
        </p:spPr>
      </p:pic>
      <p:pic>
        <p:nvPicPr>
          <p:cNvPr id="65540" name="Picture 4" descr="http://www.berniecode.com/blog/wp-content/uploads/2007/03/visual-studio-javascript-debugging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533400"/>
            <a:ext cx="3019424" cy="1981200"/>
          </a:xfrm>
          <a:prstGeom prst="roundRect">
            <a:avLst>
              <a:gd name="adj" fmla="val 450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 fov="2700000">
              <a:rot lat="323880" lon="2628735" rev="21594000"/>
            </a:camera>
            <a:lightRig rig="threePt" dir="t"/>
          </a:scene3d>
        </p:spPr>
      </p:pic>
      <p:pic>
        <p:nvPicPr>
          <p:cNvPr id="65542" name="Picture 6" descr="http://www.strictlyphp.com/blog/wp-content/uploads/2009/07/icon_javascrip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734" y="1828800"/>
            <a:ext cx="990600" cy="990601"/>
          </a:xfrm>
          <a:prstGeom prst="rect">
            <a:avLst/>
          </a:prstGeom>
          <a:noFill/>
        </p:spPr>
      </p:pic>
      <p:pic>
        <p:nvPicPr>
          <p:cNvPr id="65544" name="Picture 8" descr="http://www.lnl.infn.it/~epics/WikiDumps/localhost/160px-javascript_icon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504" y="1129904"/>
            <a:ext cx="1613296" cy="1613297"/>
          </a:xfrm>
          <a:prstGeom prst="rect">
            <a:avLst/>
          </a:prstGeom>
          <a:noFill/>
          <a:scene3d>
            <a:camera prst="perspectiveContrastingRightFacing" fov="3900000">
              <a:rot lat="1096793" lon="21059336" rev="21486019"/>
            </a:camera>
            <a:lightRig rig="threePt" dir="t"/>
          </a:scene3d>
        </p:spPr>
      </p:pic>
      <p:pic>
        <p:nvPicPr>
          <p:cNvPr id="65546" name="Picture 10" descr="http://icons.mysitemyway.com/wp-content/gallery/glowing-green-neon-icons-business/111095-glowing-green-neon-icon-business-cursor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54108">
            <a:off x="3644788" y="907608"/>
            <a:ext cx="2069928" cy="2069930"/>
          </a:xfrm>
          <a:prstGeom prst="rect">
            <a:avLst/>
          </a:prstGeom>
          <a:noFill/>
        </p:spPr>
      </p:pic>
      <p:pic>
        <p:nvPicPr>
          <p:cNvPr id="1028" name="Picture 4" descr="http://4.bp.blogspot.com/_Fyl1dFhmZf4/S-mjvhNO96I/AAAAAAAAATU/ZB_LbexAHYk/s320/javascript_logo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648200"/>
            <a:ext cx="2324100" cy="1704785"/>
          </a:xfrm>
          <a:prstGeom prst="roundRect">
            <a:avLst>
              <a:gd name="adj" fmla="val 419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fforw.de/ffjs/image/logo.png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4610100"/>
            <a:ext cx="1771650" cy="177165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JavaScript allows interactivity such as:</a:t>
            </a:r>
            <a:endParaRPr lang="en-US" sz="1800" dirty="0" smtClean="0"/>
          </a:p>
          <a:p>
            <a:pPr lvl="1">
              <a:lnSpc>
                <a:spcPct val="100000"/>
              </a:lnSpc>
            </a:pPr>
            <a:r>
              <a:rPr lang="en-US" dirty="0"/>
              <a:t>Implementing form validation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React </a:t>
            </a:r>
            <a:r>
              <a:rPr lang="en-US" dirty="0"/>
              <a:t>to user actions, e.g. handle keys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Changing an image on moving mouse over it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Sections of a page appearing and disappearing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Content loading and changing dynamically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Performing complex calculations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Custom HTML controls, e.g. scrollable table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Implementing AJAX functionality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JavaScript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Can handle events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read and write HTML elements and modify the DOM tree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validate form data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access / modify browser cookies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detect the user’s browser and OS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be used as object-oriented language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handle exceptions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perform asynchronous server calls (AJAX)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First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2667000" cy="4572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dirty="0" smtClean="0"/>
              <a:t>first-script.html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4063" y="1702575"/>
            <a:ext cx="7562850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&lt;script type="text/javascript"&gt;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alert('Hello JavaScript!');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&lt;/script&gt;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&lt;/html&gt;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665" y="3683212"/>
            <a:ext cx="2978152" cy="2488988"/>
          </a:xfrm>
          <a:prstGeom prst="roundRect">
            <a:avLst>
              <a:gd name="adj" fmla="val 4090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Another Small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3276600" cy="4572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dirty="0"/>
              <a:t>small-example.html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11188" y="1638300"/>
            <a:ext cx="7921625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&lt;script type="text/javascript"&gt;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document.write('JavaScript rulez!');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&lt;/script&gt;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&lt;/html&gt;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733800"/>
            <a:ext cx="2790825" cy="23717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JavaScript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JavaScript code can be placed in: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&lt;script&gt;</a:t>
            </a:r>
            <a:r>
              <a:rPr lang="en-US" dirty="0"/>
              <a:t> tag in the head 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&lt;script&gt;</a:t>
            </a:r>
            <a:r>
              <a:rPr lang="en-US" dirty="0" smtClean="0"/>
              <a:t> tag in the body – not recommended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External files, linked via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&lt;script&gt;</a:t>
            </a:r>
            <a:r>
              <a:rPr lang="en-US" dirty="0" smtClean="0"/>
              <a:t> tag the head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Files usually have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.js</a:t>
            </a:r>
            <a:r>
              <a:rPr lang="en-US" noProof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extension</a:t>
            </a:r>
          </a:p>
          <a:p>
            <a:pPr lvl="2">
              <a:lnSpc>
                <a:spcPct val="100000"/>
              </a:lnSpc>
              <a:buFontTx/>
              <a:buNone/>
            </a:pPr>
            <a:endParaRPr lang="en-US" sz="2000" dirty="0" smtClean="0"/>
          </a:p>
          <a:p>
            <a:pPr lvl="2">
              <a:lnSpc>
                <a:spcPct val="100000"/>
              </a:lnSpc>
              <a:buFontTx/>
              <a:buNone/>
            </a:pPr>
            <a:endParaRPr lang="en-US" sz="2000" dirty="0" smtClean="0"/>
          </a:p>
          <a:p>
            <a:pPr lvl="2">
              <a:lnSpc>
                <a:spcPct val="100000"/>
              </a:lnSpc>
              <a:spcBef>
                <a:spcPts val="2400"/>
              </a:spcBef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Highly recommended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.js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files get cached by the 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90600" y="4089737"/>
            <a:ext cx="71628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&lt;script src="scripts.js" type="text/javscript"&gt;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&lt;!– code placed here will not be executed! --&gt;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&lt;/script&gt;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– When is Executed?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JavaScript code is executed during the page loading or when the browser fires an event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All statements are executed at page loading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Some statements just define functions that can be called later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Function calls or code can be attached as "event handlers" via tag attributes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Executed when the event is fired by the 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1" y="5715000"/>
            <a:ext cx="79248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&lt;img src="logo.gif" onclick="alert('clicked!')" /&gt;</a:t>
            </a:r>
          </a:p>
        </p:txBody>
      </p:sp>
    </p:spTree>
    <p:extLst>
      <p:ext uri="{BB962C8B-B14F-4D97-AF65-F5344CB8AC3E}">
        <p14:creationId xmlns:p14="http://schemas.microsoft.com/office/powerpoint/2010/main" val="103751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2" y="1447800"/>
            <a:ext cx="7772398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&lt;script type="text/javascript"&gt;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function test (message)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alert(message);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&lt;/script&gt;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&lt;img src="logo.gif"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onclick="test('clicked!')"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&lt;/html&gt;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Calling a JavaScript Function from Event Handler – Example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953001" y="1490332"/>
            <a:ext cx="3483934" cy="457200"/>
          </a:xfrm>
        </p:spPr>
        <p:txBody>
          <a:bodyPr/>
          <a:lstStyle/>
          <a:p>
            <a:pPr marL="0" indent="0" algn="r">
              <a:lnSpc>
                <a:spcPct val="90000"/>
              </a:lnSpc>
              <a:buNone/>
            </a:pPr>
            <a:r>
              <a:rPr lang="en-US" sz="2800" dirty="0" smtClean="0"/>
              <a:t>image-onclick.html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952750"/>
            <a:ext cx="3838058" cy="2152650"/>
          </a:xfrm>
          <a:prstGeom prst="roundRect">
            <a:avLst>
              <a:gd name="adj" fmla="val 238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Using External Script </a:t>
            </a:r>
            <a:r>
              <a:rPr lang="en-GB" dirty="0" smtClean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2800" dirty="0" smtClean="0"/>
              <a:t>Using external script files:</a:t>
            </a:r>
            <a:endParaRPr lang="bg-BG" sz="2800" dirty="0" smtClean="0"/>
          </a:p>
          <a:p>
            <a:pPr>
              <a:lnSpc>
                <a:spcPct val="100000"/>
              </a:lnSpc>
            </a:pPr>
            <a:endParaRPr lang="bg-BG" sz="2800" dirty="0" smtClean="0"/>
          </a:p>
          <a:p>
            <a:pPr>
              <a:lnSpc>
                <a:spcPct val="100000"/>
              </a:lnSpc>
            </a:pPr>
            <a:endParaRPr lang="bg-BG" sz="2800" dirty="0" smtClean="0"/>
          </a:p>
          <a:p>
            <a:pPr>
              <a:lnSpc>
                <a:spcPct val="100000"/>
              </a:lnSpc>
            </a:pPr>
            <a:endParaRPr lang="bg-BG" sz="2800" dirty="0" smtClean="0"/>
          </a:p>
          <a:p>
            <a:pPr>
              <a:lnSpc>
                <a:spcPct val="100000"/>
              </a:lnSpc>
            </a:pPr>
            <a:endParaRPr lang="bg-BG" sz="2800" dirty="0" smtClean="0"/>
          </a:p>
          <a:p>
            <a:pPr>
              <a:lnSpc>
                <a:spcPct val="100000"/>
              </a:lnSpc>
            </a:pPr>
            <a:endParaRPr lang="bg-BG" sz="2800" dirty="0" smtClean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sz="2800" noProof="1" smtClean="0"/>
              <a:t>External JavaScript file: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9600" y="1524000"/>
            <a:ext cx="80010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&lt;script src="sample.js" type="text/javascript"&gt;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&lt;/script&gt;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&lt;button onclick="sample()" value="Call JavaScript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function from sample.js"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&lt;/html&gt;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5385137"/>
            <a:ext cx="80264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function sample()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alert('Hello from sample.js!')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848" y="3865718"/>
            <a:ext cx="2663752" cy="1994980"/>
          </a:xfrm>
          <a:prstGeom prst="roundRect">
            <a:avLst>
              <a:gd name="adj" fmla="val 2715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4419600" y="1557668"/>
            <a:ext cx="4174255" cy="424732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external-JavaScript.html</a:t>
            </a:r>
            <a:endParaRPr lang="en-US" sz="24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49627" y="5977268"/>
            <a:ext cx="1786373" cy="424732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24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sample.js</a:t>
            </a:r>
            <a:endParaRPr lang="en-US" sz="24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2830033" y="2667000"/>
            <a:ext cx="5159376" cy="527804"/>
          </a:xfrm>
          <a:prstGeom prst="wedgeRoundRectCallout">
            <a:avLst>
              <a:gd name="adj1" fmla="val -59908"/>
              <a:gd name="adj2" fmla="val -4842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&lt;script&gt; tag is always empty.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828800" y="1066800"/>
            <a:ext cx="4532394" cy="14478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The JavaScript Syntax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21436431">
            <a:off x="681683" y="3036479"/>
            <a:ext cx="3838320" cy="3122408"/>
          </a:xfrm>
          <a:prstGeom prst="roundRect">
            <a:avLst>
              <a:gd name="adj" fmla="val 8564"/>
            </a:avLst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757" l="162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969" y="1524000"/>
            <a:ext cx="2078049" cy="2314575"/>
          </a:xfrm>
          <a:prstGeom prst="roundRect">
            <a:avLst>
              <a:gd name="adj" fmla="val 7500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76941">
            <a:off x="5508433" y="4504351"/>
            <a:ext cx="2913803" cy="158804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028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The JavaScript syntax is similar to C# and Java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Operators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!=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++</a:t>
            </a:r>
            <a:r>
              <a:rPr lang="en-US" dirty="0"/>
              <a:t>, …)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Variables (typeless)</a:t>
            </a:r>
            <a:endParaRPr lang="en-US" dirty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Conditional statements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Loops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Arrays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my_array[]</a:t>
            </a:r>
            <a:r>
              <a:rPr lang="en-US" dirty="0" smtClean="0"/>
              <a:t>) and associative arrays </a:t>
            </a:r>
            <a:r>
              <a:rPr lang="en-US" noProof="1" smtClean="0"/>
              <a:t>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my_array['abc']</a:t>
            </a:r>
            <a:r>
              <a:rPr lang="en-US" noProof="1" smtClean="0"/>
              <a:t>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Functions (can return value)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Function variables (like the C# delegates)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CA" dirty="0" smtClean="0">
                <a:cs typeface="Times New Roman" pitchFamily="18" charset="0"/>
              </a:rPr>
              <a:t>What is DHTML?</a:t>
            </a:r>
            <a:endParaRPr lang="en-CA" sz="6000" dirty="0" smtClean="0">
              <a:cs typeface="Times New Roman" pitchFamily="18" charset="0"/>
            </a:endParaRPr>
          </a:p>
          <a:p>
            <a:pPr marL="609600" indent="-609600"/>
            <a:r>
              <a:rPr lang="en-CA" dirty="0" smtClean="0">
                <a:cs typeface="Times New Roman" pitchFamily="18" charset="0"/>
              </a:rPr>
              <a:t>DHTML Technologies</a:t>
            </a:r>
          </a:p>
          <a:p>
            <a:pPr marL="990600" lvl="1" indent="-533400"/>
            <a:r>
              <a:rPr lang="en-CA" dirty="0" smtClean="0">
                <a:cs typeface="Times New Roman" pitchFamily="18" charset="0"/>
              </a:rPr>
              <a:t>XHTML, CSS, JavaScript, DOM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050" name="Picture 2" descr="http://corpussearch.sourceforge.net/CS-manual/refer7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189228"/>
            <a:ext cx="2284228" cy="2284228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54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 smtClean="0"/>
              <a:t>JavaScript data types:</a:t>
            </a:r>
          </a:p>
          <a:p>
            <a:pPr lvl="1">
              <a:lnSpc>
                <a:spcPct val="100000"/>
              </a:lnSpc>
              <a:defRPr/>
            </a:pPr>
            <a:r>
              <a:rPr lang="en-GB" dirty="0" smtClean="0"/>
              <a:t>Numbers (integer, floating-point)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 smtClean="0"/>
              <a:t>Boolean (true / false)</a:t>
            </a:r>
          </a:p>
          <a:p>
            <a:pPr>
              <a:lnSpc>
                <a:spcPct val="100000"/>
              </a:lnSpc>
              <a:defRPr/>
            </a:pPr>
            <a:r>
              <a:rPr lang="en-GB" dirty="0" smtClean="0"/>
              <a:t>String type – string of characters</a:t>
            </a:r>
          </a:p>
          <a:p>
            <a:pPr>
              <a:lnSpc>
                <a:spcPct val="100000"/>
              </a:lnSpc>
              <a:buNone/>
              <a:defRPr/>
            </a:pPr>
            <a:endParaRPr lang="en-GB" sz="2800" dirty="0" smtClean="0"/>
          </a:p>
          <a:p>
            <a:pPr>
              <a:lnSpc>
                <a:spcPct val="100000"/>
              </a:lnSpc>
              <a:spcBef>
                <a:spcPts val="1800"/>
              </a:spcBef>
              <a:defRPr/>
            </a:pPr>
            <a:r>
              <a:rPr lang="en-GB" dirty="0" smtClean="0"/>
              <a:t>Arrays</a:t>
            </a:r>
          </a:p>
          <a:p>
            <a:pPr>
              <a:lnSpc>
                <a:spcPct val="100000"/>
              </a:lnSpc>
              <a:defRPr/>
            </a:pPr>
            <a:endParaRPr lang="en-GB" sz="2800" dirty="0" smtClean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GB" dirty="0" smtClean="0"/>
              <a:t>Associative arrays (hash tables)</a:t>
            </a:r>
            <a:endParaRPr lang="en-GB" dirty="0" smtClean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8335" y="3352800"/>
            <a:ext cx="7789866" cy="7017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myName = "You can use both single or double quotes for strings";</a:t>
            </a:r>
            <a:endParaRPr lang="nb-NO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8334" y="4724400"/>
            <a:ext cx="7789866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my_array = [1, 5.3, "aaa"];</a:t>
            </a:r>
            <a:endParaRPr lang="nb-NO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8335" y="5791200"/>
            <a:ext cx="7789866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my_hash = {a:2, b:3, c:"text"};</a:t>
            </a:r>
            <a:endParaRPr lang="nb-NO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Everything is Object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Every variable can be considered as object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For example strings and arrays have member functions: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42988" y="2819400"/>
            <a:ext cx="6840537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test = "some string";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alert(test[7]); // shows letter 'r'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alert(test.charAt(5)); // shows letter 's'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alert("test".charAt(1)); //shows letter 'e'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alert("test".substring(1,3)); //shows 'es'</a:t>
            </a:r>
            <a:endParaRPr lang="nb-NO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42988" y="4878050"/>
            <a:ext cx="6840537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arr = [1,3,4];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 (arr.length); // shows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arr.push(7); // appends 7 to end of array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 (arr[3]); // shows 7</a:t>
            </a:r>
            <a:endParaRPr lang="nb-NO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06925" y="2362200"/>
            <a:ext cx="3276600" cy="4572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90000"/>
              </a:lnSpc>
              <a:buFont typeface="Wingdings 2" pitchFamily="18" charset="2"/>
              <a:buNone/>
            </a:pPr>
            <a:r>
              <a:rPr lang="en-US" sz="2800" dirty="0" smtClean="0"/>
              <a:t>objects.html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The </a:t>
            </a:r>
            <a:r>
              <a:rPr lang="en-GB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GB" dirty="0" smtClean="0"/>
              <a:t> operator joins strings</a:t>
            </a:r>
          </a:p>
          <a:p>
            <a:pPr>
              <a:defRPr/>
            </a:pPr>
            <a:endParaRPr lang="en-GB" dirty="0" smtClean="0"/>
          </a:p>
          <a:p>
            <a:pPr>
              <a:defRPr/>
            </a:pPr>
            <a:endParaRPr lang="en-GB" dirty="0" smtClean="0"/>
          </a:p>
          <a:p>
            <a:pPr>
              <a:spcBef>
                <a:spcPct val="60000"/>
              </a:spcBef>
              <a:defRPr/>
            </a:pPr>
            <a:r>
              <a:rPr lang="en-GB" dirty="0" smtClean="0"/>
              <a:t>What is "9" + 9?</a:t>
            </a:r>
          </a:p>
          <a:p>
            <a:pPr>
              <a:defRPr/>
            </a:pPr>
            <a:endParaRPr lang="en-GB" dirty="0" smtClean="0"/>
          </a:p>
          <a:p>
            <a:pPr>
              <a:spcBef>
                <a:spcPts val="1200"/>
              </a:spcBef>
              <a:defRPr/>
            </a:pPr>
            <a:r>
              <a:rPr lang="en-GB" dirty="0" smtClean="0"/>
              <a:t>Converting string to number: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828800"/>
            <a:ext cx="777240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string1 = "fat 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string2 = "cats";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alert(string1 + string2);  // fat cats</a:t>
            </a:r>
            <a:endParaRPr lang="nb-NO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3886200"/>
            <a:ext cx="77724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alert("9" + 9);  // 99</a:t>
            </a:r>
            <a:endParaRPr lang="nb-NO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5257800"/>
            <a:ext cx="77724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alert(parseInt("9") + 9);  // 18</a:t>
            </a:r>
            <a:endParaRPr lang="nb-NO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76200"/>
            <a:ext cx="7010400" cy="914400"/>
          </a:xfrm>
        </p:spPr>
        <p:txBody>
          <a:bodyPr/>
          <a:lstStyle/>
          <a:p>
            <a:r>
              <a:rPr lang="en-US" sz="3700" dirty="0" smtClean="0"/>
              <a:t>Arrays Operations and Properties</a:t>
            </a:r>
            <a:endParaRPr 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95290"/>
            <a:ext cx="8686800" cy="573411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dirty="0" smtClean="0"/>
              <a:t>Declaring new empty array:</a:t>
            </a:r>
          </a:p>
          <a:p>
            <a:pPr>
              <a:spcBef>
                <a:spcPts val="0"/>
              </a:spcBef>
              <a:defRPr/>
            </a:pPr>
            <a:endParaRPr lang="en-US" sz="30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dirty="0" smtClean="0"/>
              <a:t>Declaring an array holding few elements:</a:t>
            </a:r>
          </a:p>
          <a:p>
            <a:pPr>
              <a:spcBef>
                <a:spcPts val="0"/>
              </a:spcBef>
              <a:defRPr/>
            </a:pPr>
            <a:endParaRPr lang="en-US" sz="3000" dirty="0" smtClean="0"/>
          </a:p>
          <a:p>
            <a:pPr>
              <a:spcBef>
                <a:spcPts val="0"/>
              </a:spcBef>
              <a:defRPr/>
            </a:pPr>
            <a:r>
              <a:rPr lang="en-US" sz="3000" dirty="0" smtClean="0"/>
              <a:t>Appending an element / getting the last element:</a:t>
            </a:r>
          </a:p>
          <a:p>
            <a:pPr>
              <a:spcBef>
                <a:spcPts val="0"/>
              </a:spcBef>
              <a:defRPr/>
            </a:pPr>
            <a:endParaRPr lang="en-US" sz="3000" dirty="0" smtClean="0"/>
          </a:p>
          <a:p>
            <a:pPr>
              <a:spcBef>
                <a:spcPts val="1800"/>
              </a:spcBef>
              <a:defRPr/>
            </a:pPr>
            <a:r>
              <a:rPr lang="en-US" sz="3000" dirty="0" smtClean="0"/>
              <a:t>Reading the number of elements</a:t>
            </a:r>
            <a:r>
              <a:rPr lang="en-US" sz="3000" dirty="0"/>
              <a:t> </a:t>
            </a:r>
            <a:r>
              <a:rPr lang="en-US" sz="3000" dirty="0" smtClean="0"/>
              <a:t>(array length):</a:t>
            </a:r>
          </a:p>
          <a:p>
            <a:pPr>
              <a:spcBef>
                <a:spcPts val="0"/>
              </a:spcBef>
              <a:defRPr/>
            </a:pPr>
            <a:endParaRPr lang="en-US" sz="3000" dirty="0" smtClean="0"/>
          </a:p>
          <a:p>
            <a:pPr>
              <a:spcBef>
                <a:spcPts val="0"/>
              </a:spcBef>
              <a:defRPr/>
            </a:pPr>
            <a:r>
              <a:rPr lang="en-US" sz="3000" dirty="0" smtClean="0"/>
              <a:t>Finding element's index in the array:</a:t>
            </a:r>
            <a:endParaRPr lang="bg-BG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524000"/>
            <a:ext cx="792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arr = new Array();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571690"/>
            <a:ext cx="792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arr = [1, 2, 3, 4, 5];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3581400"/>
            <a:ext cx="79248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arr.push(3</a:t>
            </a:r>
            <a:r>
              <a:rPr lang="nb-NO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element = arr.pop</a:t>
            </a:r>
            <a:r>
              <a:rPr lang="nb-NO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" y="4953000"/>
            <a:ext cx="792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arr.length;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9600" y="6076890"/>
            <a:ext cx="792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arr.indexOf(1);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Popup 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Alert box with text and [OK] button</a:t>
            </a:r>
          </a:p>
          <a:p>
            <a:pPr lvl="1">
              <a:defRPr/>
            </a:pPr>
            <a:r>
              <a:rPr lang="en-US" dirty="0" smtClean="0"/>
              <a:t>Just a message shown in a dialog box:</a:t>
            </a:r>
          </a:p>
          <a:p>
            <a:pPr lvl="1">
              <a:buFontTx/>
              <a:buNone/>
              <a:defRPr/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</a:endParaRPr>
          </a:p>
          <a:p>
            <a:pPr>
              <a:defRPr/>
            </a:pPr>
            <a:r>
              <a:rPr lang="en-US" dirty="0" smtClean="0"/>
              <a:t>Confirmation box</a:t>
            </a:r>
          </a:p>
          <a:p>
            <a:pPr lvl="1">
              <a:defRPr/>
            </a:pPr>
            <a:r>
              <a:rPr lang="en-US" dirty="0" smtClean="0"/>
              <a:t>Contains text, [OK] button and [Cancel] button:</a:t>
            </a:r>
          </a:p>
          <a:p>
            <a:pPr>
              <a:buFontTx/>
              <a:buNone/>
              <a:defRPr/>
            </a:pP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</a:endParaRPr>
          </a:p>
          <a:p>
            <a:pPr>
              <a:defRPr/>
            </a:pPr>
            <a:r>
              <a:rPr lang="en-US" dirty="0" smtClean="0"/>
              <a:t>Prompt box</a:t>
            </a:r>
          </a:p>
          <a:p>
            <a:pPr lvl="1">
              <a:defRPr/>
            </a:pPr>
            <a:r>
              <a:rPr lang="en-US" dirty="0" smtClean="0"/>
              <a:t>Contains text, input field with default value: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2236113"/>
            <a:ext cx="7162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alert("Some </a:t>
            </a: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text here");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90600" y="4141113"/>
            <a:ext cx="7162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confirm("Are </a:t>
            </a: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you sure?");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90600" y="6019800"/>
            <a:ext cx="7162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prompt </a:t>
            </a: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("enter amount", 10</a:t>
            </a: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  <a:endParaRPr lang="nb-NO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 of Numbers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3810000" cy="533400"/>
          </a:xfrm>
        </p:spPr>
        <p:txBody>
          <a:bodyPr/>
          <a:lstStyle/>
          <a:p>
            <a:pPr marL="0" lvl="1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800" dirty="0">
                <a:solidFill>
                  <a:srgbClr val="EBFFC2"/>
                </a:solidFill>
                <a:latin typeface="Corbel" pitchFamily="34" charset="0"/>
              </a:rPr>
              <a:t>sum-of-numbers</a:t>
            </a:r>
            <a:r>
              <a:rPr lang="bg-BG" sz="2800" dirty="0" smtClean="0">
                <a:solidFill>
                  <a:srgbClr val="EBFFC2"/>
                </a:solidFill>
                <a:latin typeface="Corbel" pitchFamily="34" charset="0"/>
              </a:rPr>
              <a:t>.html</a:t>
            </a:r>
            <a:endParaRPr lang="en-US" sz="2800" dirty="0">
              <a:solidFill>
                <a:srgbClr val="EBFFC2"/>
              </a:solidFill>
              <a:latin typeface="Corbe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9600" y="1654582"/>
            <a:ext cx="7926388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&lt;html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&lt;title&gt;JavaScript Demo&lt;/title&gt;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&lt;script type="text/javascript"&gt;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function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calcSum()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value1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parseInt(document.mainForm.textBox1.value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value2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parseInt(document.mainForm.textBox2.value);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sum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value1 + value2;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document.mainForm.textBoxSum.value = sum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script&gt;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&lt;/head&gt;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 of </a:t>
            </a:r>
            <a:r>
              <a:rPr lang="en-US" smtClean="0"/>
              <a:t>Numbers – </a:t>
            </a:r>
            <a:r>
              <a:rPr lang="en-US" dirty="0" smtClean="0"/>
              <a:t>Example</a:t>
            </a:r>
            <a:r>
              <a:rPr lang="bg-BG" dirty="0" smtClean="0"/>
              <a:t>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4724400" cy="533400"/>
          </a:xfrm>
        </p:spPr>
        <p:txBody>
          <a:bodyPr/>
          <a:lstStyle/>
          <a:p>
            <a:pPr marL="0" lvl="1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800" dirty="0">
                <a:solidFill>
                  <a:srgbClr val="EBFFC2"/>
                </a:solidFill>
                <a:latin typeface="Corbel" pitchFamily="34" charset="0"/>
              </a:rPr>
              <a:t>sum-of-numbers</a:t>
            </a:r>
            <a:r>
              <a:rPr lang="bg-BG" sz="2800" dirty="0" smtClean="0">
                <a:solidFill>
                  <a:srgbClr val="EBFFC2"/>
                </a:solidFill>
                <a:latin typeface="Corbel" pitchFamily="34" charset="0"/>
              </a:rPr>
              <a:t>.html</a:t>
            </a:r>
            <a:r>
              <a:rPr lang="en-US" sz="2800" dirty="0" smtClean="0">
                <a:solidFill>
                  <a:srgbClr val="EBFFC2"/>
                </a:solidFill>
                <a:latin typeface="Corbel" pitchFamily="34" charset="0"/>
              </a:rPr>
              <a:t> (cont.)</a:t>
            </a:r>
            <a:endParaRPr lang="en-US" sz="2800" dirty="0">
              <a:solidFill>
                <a:srgbClr val="EBFFC2"/>
              </a:solidFill>
              <a:latin typeface="Corbe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9600" y="1554301"/>
            <a:ext cx="7926388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&lt;form name="mainForm"&gt;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&lt;input type="text" name="textBox1" /&gt; &lt;br/&gt;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&lt;input type="text" name="textBox2" /&gt; &lt;br/&gt;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&lt;input type="button" value="Process"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onclick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="javascript: calcSum()"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&lt;input type="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text" name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="textBoxSum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readonly="readonly"/&gt;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&lt;/form&gt;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&lt;/html&gt;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902" y="4013976"/>
            <a:ext cx="3563698" cy="2354298"/>
          </a:xfrm>
          <a:prstGeom prst="roundRect">
            <a:avLst>
              <a:gd name="adj" fmla="val 2288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JavaScript Prompt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066800"/>
            <a:ext cx="2514600" cy="533400"/>
          </a:xfrm>
        </p:spPr>
        <p:txBody>
          <a:bodyPr/>
          <a:lstStyle/>
          <a:p>
            <a:pPr marL="0" indent="0">
              <a:buNone/>
            </a:pPr>
            <a:r>
              <a:rPr lang="bg-BG" sz="2800" dirty="0" smtClean="0"/>
              <a:t>prompt.html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28675" y="1719263"/>
            <a:ext cx="7343775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price = prompt("Enter the price", "10.00");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alert('Price + VAT = ' + price * 1.2);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323" y="2819400"/>
            <a:ext cx="6498077" cy="1828800"/>
          </a:xfrm>
          <a:prstGeom prst="roundRect">
            <a:avLst>
              <a:gd name="adj" fmla="val 4167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225" y="4876800"/>
            <a:ext cx="2009775" cy="1647825"/>
          </a:xfrm>
          <a:prstGeom prst="roundRect">
            <a:avLst>
              <a:gd name="adj" fmla="val 5877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17"/>
          <p:cNvSpPr>
            <a:spLocks noChangeArrowheads="1"/>
          </p:cNvSpPr>
          <p:nvPr/>
        </p:nvSpPr>
        <p:spPr bwMode="auto">
          <a:xfrm>
            <a:off x="3679894" y="3454281"/>
            <a:ext cx="3406705" cy="482481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Rectangle 16"/>
          <p:cNvSpPr>
            <a:spLocks noChangeArrowheads="1"/>
          </p:cNvSpPr>
          <p:nvPr/>
        </p:nvSpPr>
        <p:spPr bwMode="auto">
          <a:xfrm>
            <a:off x="3853013" y="3486606"/>
            <a:ext cx="3141807" cy="48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</a:pPr>
            <a:r>
              <a:rPr kumimoji="0" lang="en-US" sz="2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Greater </a:t>
            </a:r>
            <a:r>
              <a:rPr kumimoji="0" lang="en-US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than</a:t>
            </a:r>
          </a:p>
          <a:p>
            <a:pPr>
              <a:lnSpc>
                <a:spcPct val="100000"/>
              </a:lnSpc>
            </a:pPr>
            <a:endParaRPr kumimoji="0" lang="en-US" sz="2000" b="0" dirty="0">
              <a:solidFill>
                <a:schemeClr val="tx1"/>
              </a:solidFill>
            </a:endParaRPr>
          </a:p>
        </p:txBody>
      </p:sp>
      <p:sp>
        <p:nvSpPr>
          <p:cNvPr id="47" name="Rectangle 14"/>
          <p:cNvSpPr>
            <a:spLocks noChangeArrowheads="1"/>
          </p:cNvSpPr>
          <p:nvPr/>
        </p:nvSpPr>
        <p:spPr bwMode="auto">
          <a:xfrm>
            <a:off x="1981200" y="3454281"/>
            <a:ext cx="1698695" cy="482481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Rectangle 20"/>
          <p:cNvSpPr>
            <a:spLocks noChangeArrowheads="1"/>
          </p:cNvSpPr>
          <p:nvPr/>
        </p:nvSpPr>
        <p:spPr bwMode="auto">
          <a:xfrm>
            <a:off x="1981200" y="3936762"/>
            <a:ext cx="1698695" cy="482481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Rectangle 23"/>
          <p:cNvSpPr>
            <a:spLocks noChangeArrowheads="1"/>
          </p:cNvSpPr>
          <p:nvPr/>
        </p:nvSpPr>
        <p:spPr bwMode="auto">
          <a:xfrm>
            <a:off x="3679894" y="3936762"/>
            <a:ext cx="3406705" cy="482481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1981200" y="4419243"/>
            <a:ext cx="1698695" cy="482481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Rectangle 29"/>
          <p:cNvSpPr>
            <a:spLocks noChangeArrowheads="1"/>
          </p:cNvSpPr>
          <p:nvPr/>
        </p:nvSpPr>
        <p:spPr bwMode="auto">
          <a:xfrm>
            <a:off x="3677056" y="4419243"/>
            <a:ext cx="3406705" cy="482481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8" name="Group 30"/>
          <p:cNvGrpSpPr>
            <a:grpSpLocks/>
          </p:cNvGrpSpPr>
          <p:nvPr/>
        </p:nvGrpSpPr>
        <p:grpSpPr bwMode="auto">
          <a:xfrm>
            <a:off x="1981200" y="4901724"/>
            <a:ext cx="1698695" cy="514806"/>
            <a:chOff x="-18" y="1585"/>
            <a:chExt cx="518" cy="430"/>
          </a:xfrm>
          <a:noFill/>
        </p:grpSpPr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43" y="1612"/>
              <a:ext cx="432" cy="40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 eaLnBrk="1" hangingPunct="1">
                <a:lnSpc>
                  <a:spcPct val="100000"/>
                </a:lnSpc>
              </a:pPr>
              <a:r>
                <a:rPr kumimoji="0"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&lt;=</a:t>
              </a:r>
            </a:p>
            <a:p>
              <a:pPr>
                <a:lnSpc>
                  <a:spcPct val="100000"/>
                </a:lnSpc>
              </a:pPr>
              <a:endParaRPr kumimoji="0" lang="en-US" sz="2000" b="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Rectangle 32"/>
            <p:cNvSpPr>
              <a:spLocks noChangeArrowheads="1"/>
            </p:cNvSpPr>
            <p:nvPr/>
          </p:nvSpPr>
          <p:spPr bwMode="auto">
            <a:xfrm>
              <a:off x="-18" y="1585"/>
              <a:ext cx="518" cy="403"/>
            </a:xfrm>
            <a:prstGeom prst="rect">
              <a:avLst/>
            </a:prstGeom>
            <a:grpFill/>
            <a:ln w="7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bg-B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3" name="Rectangle 35"/>
          <p:cNvSpPr>
            <a:spLocks noChangeArrowheads="1"/>
          </p:cNvSpPr>
          <p:nvPr/>
        </p:nvSpPr>
        <p:spPr bwMode="auto">
          <a:xfrm>
            <a:off x="3679894" y="4901724"/>
            <a:ext cx="3406705" cy="482481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Rectangle 38"/>
          <p:cNvSpPr>
            <a:spLocks noChangeArrowheads="1"/>
          </p:cNvSpPr>
          <p:nvPr/>
        </p:nvSpPr>
        <p:spPr bwMode="auto">
          <a:xfrm>
            <a:off x="1981200" y="5384205"/>
            <a:ext cx="1698695" cy="482481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Rectangle 41"/>
          <p:cNvSpPr>
            <a:spLocks noChangeArrowheads="1"/>
          </p:cNvSpPr>
          <p:nvPr/>
        </p:nvSpPr>
        <p:spPr bwMode="auto">
          <a:xfrm>
            <a:off x="3679894" y="5384205"/>
            <a:ext cx="3406705" cy="482481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Rectangle 44"/>
          <p:cNvSpPr>
            <a:spLocks noChangeArrowheads="1"/>
          </p:cNvSpPr>
          <p:nvPr/>
        </p:nvSpPr>
        <p:spPr bwMode="auto">
          <a:xfrm>
            <a:off x="1981200" y="5866686"/>
            <a:ext cx="1698695" cy="482481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ectangle 47"/>
          <p:cNvSpPr>
            <a:spLocks noChangeArrowheads="1"/>
          </p:cNvSpPr>
          <p:nvPr/>
        </p:nvSpPr>
        <p:spPr bwMode="auto">
          <a:xfrm>
            <a:off x="3679894" y="5866686"/>
            <a:ext cx="3406705" cy="482481"/>
          </a:xfrm>
          <a:prstGeom prst="rect">
            <a:avLst/>
          </a:prstGeom>
          <a:noFill/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1981200" y="2971800"/>
            <a:ext cx="1698695" cy="482481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Rectangle 11"/>
          <p:cNvSpPr>
            <a:spLocks noChangeArrowheads="1"/>
          </p:cNvSpPr>
          <p:nvPr/>
        </p:nvSpPr>
        <p:spPr bwMode="auto">
          <a:xfrm>
            <a:off x="3679894" y="2971800"/>
            <a:ext cx="3406705" cy="482481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 w="7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bg-BG" sz="3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Rectangle 7"/>
          <p:cNvSpPr>
            <a:spLocks noChangeArrowheads="1"/>
          </p:cNvSpPr>
          <p:nvPr/>
        </p:nvSpPr>
        <p:spPr bwMode="auto">
          <a:xfrm>
            <a:off x="2091068" y="3005468"/>
            <a:ext cx="1416672" cy="34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ts val="2800"/>
              </a:lnSpc>
            </a:pPr>
            <a:r>
              <a:rPr kumimoji="0"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Symbol</a:t>
            </a:r>
            <a:endParaRPr kumimoji="0" lang="en-US" sz="2800" b="0" dirty="0">
              <a:solidFill>
                <a:schemeClr val="tx1"/>
              </a:solidFill>
            </a:endParaRPr>
          </a:p>
        </p:txBody>
      </p:sp>
      <p:sp>
        <p:nvSpPr>
          <p:cNvPr id="48" name="Rectangle 10"/>
          <p:cNvSpPr>
            <a:spLocks noChangeArrowheads="1"/>
          </p:cNvSpPr>
          <p:nvPr/>
        </p:nvSpPr>
        <p:spPr bwMode="auto">
          <a:xfrm>
            <a:off x="3751808" y="3005468"/>
            <a:ext cx="3141807" cy="34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ts val="2800"/>
              </a:lnSpc>
            </a:pPr>
            <a:r>
              <a:rPr kumimoji="0"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Meaning</a:t>
            </a:r>
            <a:endParaRPr kumimoji="0" lang="en-US" sz="2800" b="0" dirty="0">
              <a:solidFill>
                <a:schemeClr val="tx1"/>
              </a:solidFill>
            </a:endParaRPr>
          </a:p>
        </p:txBody>
      </p:sp>
      <p:sp>
        <p:nvSpPr>
          <p:cNvPr id="46" name="Rectangle 13"/>
          <p:cNvSpPr>
            <a:spLocks noChangeArrowheads="1"/>
          </p:cNvSpPr>
          <p:nvPr/>
        </p:nvSpPr>
        <p:spPr bwMode="auto">
          <a:xfrm>
            <a:off x="2192273" y="3486606"/>
            <a:ext cx="1416672" cy="48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lnSpc>
                <a:spcPct val="100000"/>
              </a:lnSpc>
            </a:pPr>
            <a:endParaRPr kumimoji="0" lang="en-US" sz="2000" b="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ectangle 19"/>
          <p:cNvSpPr>
            <a:spLocks noChangeArrowheads="1"/>
          </p:cNvSpPr>
          <p:nvPr/>
        </p:nvSpPr>
        <p:spPr bwMode="auto">
          <a:xfrm>
            <a:off x="2192273" y="3969087"/>
            <a:ext cx="1416672" cy="48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</a:p>
          <a:p>
            <a:pPr>
              <a:lnSpc>
                <a:spcPct val="100000"/>
              </a:lnSpc>
            </a:pPr>
            <a:endParaRPr kumimoji="0" lang="en-US" sz="2000" b="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3853013" y="3969087"/>
            <a:ext cx="3141807" cy="48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</a:pPr>
            <a:r>
              <a:rPr kumimoji="0" lang="en-US" sz="2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Less </a:t>
            </a:r>
            <a:r>
              <a:rPr kumimoji="0" lang="en-US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than</a:t>
            </a:r>
          </a:p>
          <a:p>
            <a:pPr>
              <a:lnSpc>
                <a:spcPct val="100000"/>
              </a:lnSpc>
            </a:pPr>
            <a:endParaRPr kumimoji="0" lang="en-US" sz="2000" b="0" dirty="0">
              <a:solidFill>
                <a:schemeClr val="tx1"/>
              </a:solidFill>
            </a:endParaRPr>
          </a:p>
        </p:txBody>
      </p:sp>
      <p:sp>
        <p:nvSpPr>
          <p:cNvPr id="38" name="Rectangle 25"/>
          <p:cNvSpPr>
            <a:spLocks noChangeArrowheads="1"/>
          </p:cNvSpPr>
          <p:nvPr/>
        </p:nvSpPr>
        <p:spPr bwMode="auto">
          <a:xfrm>
            <a:off x="2192273" y="4451568"/>
            <a:ext cx="1416672" cy="48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</a:t>
            </a:r>
          </a:p>
          <a:p>
            <a:pPr>
              <a:lnSpc>
                <a:spcPct val="100000"/>
              </a:lnSpc>
            </a:pPr>
            <a:endParaRPr kumimoji="0" lang="en-US" sz="1400" b="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Rectangle 28"/>
          <p:cNvSpPr>
            <a:spLocks noChangeArrowheads="1"/>
          </p:cNvSpPr>
          <p:nvPr/>
        </p:nvSpPr>
        <p:spPr bwMode="auto">
          <a:xfrm>
            <a:off x="3810444" y="4451568"/>
            <a:ext cx="3308138" cy="48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</a:pPr>
            <a:r>
              <a:rPr kumimoji="0" lang="en-US" sz="2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Greater </a:t>
            </a:r>
            <a:r>
              <a:rPr kumimoji="0" lang="en-US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than or equal to</a:t>
            </a:r>
          </a:p>
          <a:p>
            <a:pPr>
              <a:lnSpc>
                <a:spcPct val="100000"/>
              </a:lnSpc>
            </a:pPr>
            <a:endParaRPr kumimoji="0" lang="en-US" sz="1400" b="0" dirty="0">
              <a:solidFill>
                <a:schemeClr val="tx1"/>
              </a:solidFill>
            </a:endParaRPr>
          </a:p>
        </p:txBody>
      </p:sp>
      <p:sp>
        <p:nvSpPr>
          <p:cNvPr id="32" name="Rectangle 34"/>
          <p:cNvSpPr>
            <a:spLocks noChangeArrowheads="1"/>
          </p:cNvSpPr>
          <p:nvPr/>
        </p:nvSpPr>
        <p:spPr bwMode="auto">
          <a:xfrm>
            <a:off x="3853013" y="4934049"/>
            <a:ext cx="3141807" cy="48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</a:pPr>
            <a:r>
              <a:rPr kumimoji="0" lang="en-US" sz="2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Less </a:t>
            </a:r>
            <a:r>
              <a:rPr kumimoji="0" lang="en-US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than or equal to</a:t>
            </a:r>
          </a:p>
          <a:p>
            <a:pPr>
              <a:lnSpc>
                <a:spcPct val="100000"/>
              </a:lnSpc>
            </a:pPr>
            <a:endParaRPr kumimoji="0" lang="en-US" sz="2000" b="0" dirty="0">
              <a:solidFill>
                <a:schemeClr val="tx1"/>
              </a:solidFill>
            </a:endParaRPr>
          </a:p>
        </p:txBody>
      </p:sp>
      <p:sp>
        <p:nvSpPr>
          <p:cNvPr id="30" name="Rectangle 37"/>
          <p:cNvSpPr>
            <a:spLocks noChangeArrowheads="1"/>
          </p:cNvSpPr>
          <p:nvPr/>
        </p:nvSpPr>
        <p:spPr bwMode="auto">
          <a:xfrm>
            <a:off x="2192273" y="5416530"/>
            <a:ext cx="1416672" cy="48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</a:p>
          <a:p>
            <a:pPr>
              <a:lnSpc>
                <a:spcPct val="100000"/>
              </a:lnSpc>
            </a:pPr>
            <a:endParaRPr kumimoji="0" lang="en-US" sz="2000" b="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Rectangle 40"/>
          <p:cNvSpPr>
            <a:spLocks noChangeArrowheads="1"/>
          </p:cNvSpPr>
          <p:nvPr/>
        </p:nvSpPr>
        <p:spPr bwMode="auto">
          <a:xfrm>
            <a:off x="3853013" y="5416530"/>
            <a:ext cx="3141807" cy="48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</a:pPr>
            <a:r>
              <a:rPr kumimoji="0" lang="en-US" sz="2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Equal</a:t>
            </a:r>
            <a:endParaRPr kumimoji="0" lang="en-US" sz="2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kumimoji="0" lang="en-US" sz="2000" b="0" dirty="0">
              <a:solidFill>
                <a:schemeClr val="tx1"/>
              </a:solidFill>
            </a:endParaRPr>
          </a:p>
        </p:txBody>
      </p:sp>
      <p:sp>
        <p:nvSpPr>
          <p:cNvPr id="26" name="Rectangle 43"/>
          <p:cNvSpPr>
            <a:spLocks noChangeArrowheads="1"/>
          </p:cNvSpPr>
          <p:nvPr/>
        </p:nvSpPr>
        <p:spPr bwMode="auto">
          <a:xfrm>
            <a:off x="2192273" y="5899011"/>
            <a:ext cx="1416672" cy="48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!=</a:t>
            </a:r>
          </a:p>
          <a:p>
            <a:pPr>
              <a:lnSpc>
                <a:spcPct val="100000"/>
              </a:lnSpc>
            </a:pPr>
            <a:endParaRPr kumimoji="0" lang="en-US" sz="2000" b="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 46"/>
          <p:cNvSpPr>
            <a:spLocks noChangeArrowheads="1"/>
          </p:cNvSpPr>
          <p:nvPr/>
        </p:nvSpPr>
        <p:spPr bwMode="auto">
          <a:xfrm>
            <a:off x="3853013" y="5899011"/>
            <a:ext cx="3141807" cy="48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100000"/>
              </a:lnSpc>
            </a:pPr>
            <a:r>
              <a:rPr kumimoji="0" lang="en-US" sz="2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Not </a:t>
            </a:r>
            <a:r>
              <a:rPr kumimoji="0" lang="en-US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equal</a:t>
            </a:r>
          </a:p>
          <a:p>
            <a:pPr>
              <a:lnSpc>
                <a:spcPct val="100000"/>
              </a:lnSpc>
            </a:pPr>
            <a:endParaRPr kumimoji="0" lang="en-US" sz="1400" b="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Conditional Statement (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GB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1143000"/>
            <a:ext cx="74676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unitPrice = 1.30;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if (quantity &gt; 100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 { 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unitPrice = 1.20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Statement (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if</a:t>
            </a:r>
            <a:r>
              <a:rPr lang="en-GB" dirty="0" smtClean="0"/>
              <a:t>)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defRPr/>
            </a:pPr>
            <a:r>
              <a:rPr lang="en-US" sz="3000" dirty="0" smtClean="0"/>
              <a:t>The condition may be of Boolean or integer type:</a:t>
            </a:r>
            <a:endParaRPr lang="bg-BG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971800"/>
            <a:ext cx="79248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a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b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if (typeof(a)=="undefined" || typeof(b)=="undefined")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document.write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("Variable a or b is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undefined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else if (!a &amp;&amp; b)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document.write("a==0; b==true;");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 else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document.write("a=="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+ a +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"; b=="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+ b +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";");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pic>
        <p:nvPicPr>
          <p:cNvPr id="38914" name="Picture 2" descr="http://ts2.mm.bing.net/images/thumbnail.aspx?q=1432453985649&amp;id=653498a0317884c89706151a75104dd4&amp;url=http%3a%2f%2fxmlhack.ru%2fbooks%2fxslt%2fimages%2fboolean-junct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825">
            <a:off x="1019436" y="1652788"/>
            <a:ext cx="1805398" cy="1026822"/>
          </a:xfrm>
          <a:prstGeom prst="roundRect">
            <a:avLst>
              <a:gd name="adj" fmla="val 48064"/>
            </a:avLst>
          </a:prstGeom>
          <a:noFill/>
          <a:effectLst>
            <a:softEdge rad="31750"/>
          </a:effectLst>
        </p:spPr>
      </p:pic>
      <p:sp>
        <p:nvSpPr>
          <p:cNvPr id="6" name="Rectangle 5"/>
          <p:cNvSpPr/>
          <p:nvPr/>
        </p:nvSpPr>
        <p:spPr>
          <a:xfrm>
            <a:off x="3874150" y="2438400"/>
            <a:ext cx="46602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conditional-statements.html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CA" dirty="0" smtClean="0">
                <a:cs typeface="Times New Roman" pitchFamily="18" charset="0"/>
              </a:rPr>
              <a:t>Introduction to JavaScript</a:t>
            </a:r>
            <a:endParaRPr lang="en-CA" dirty="0">
              <a:cs typeface="Times New Roman" pitchFamily="18" charset="0"/>
            </a:endParaRPr>
          </a:p>
          <a:p>
            <a:pPr marL="957263" lvl="1" indent="-609600"/>
            <a:r>
              <a:rPr lang="en-CA" dirty="0">
                <a:cs typeface="Times New Roman" pitchFamily="18" charset="0"/>
              </a:rPr>
              <a:t>What is </a:t>
            </a:r>
            <a:r>
              <a:rPr lang="en-CA" dirty="0" smtClean="0">
                <a:cs typeface="Times New Roman" pitchFamily="18" charset="0"/>
              </a:rPr>
              <a:t>JavaScript</a:t>
            </a:r>
          </a:p>
          <a:p>
            <a:pPr marL="957263" lvl="1" indent="-609600"/>
            <a:r>
              <a:rPr lang="en-CA" dirty="0" smtClean="0">
                <a:cs typeface="Times New Roman" pitchFamily="18" charset="0"/>
              </a:rPr>
              <a:t>Implementing JavaScript into Web pages</a:t>
            </a:r>
            <a:endParaRPr lang="en-US" dirty="0" smtClean="0"/>
          </a:p>
          <a:p>
            <a:pPr marL="1249363" lvl="2" indent="-609600"/>
            <a:r>
              <a:rPr lang="en-US" dirty="0" smtClean="0">
                <a:cs typeface="Times New Roman" pitchFamily="18" charset="0"/>
              </a:rPr>
              <a:t>In &lt;head&gt; part</a:t>
            </a:r>
          </a:p>
          <a:p>
            <a:pPr marL="1249363" lvl="2" indent="-609600"/>
            <a:r>
              <a:rPr lang="en-US" dirty="0" smtClean="0">
                <a:cs typeface="Times New Roman" pitchFamily="18" charset="0"/>
              </a:rPr>
              <a:t>In &lt;body&gt; part</a:t>
            </a:r>
          </a:p>
          <a:p>
            <a:pPr marL="1249363" lvl="2" indent="-609600"/>
            <a:r>
              <a:rPr lang="en-US" dirty="0" smtClean="0">
                <a:cs typeface="Times New Roman" pitchFamily="18" charset="0"/>
              </a:rPr>
              <a:t>In external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</a:rPr>
              <a:t>.js</a:t>
            </a:r>
            <a:r>
              <a:rPr lang="en-US" dirty="0" smtClean="0">
                <a:cs typeface="Times New Roman" pitchFamily="18" charset="0"/>
              </a:rPr>
              <a:t> file</a:t>
            </a:r>
          </a:p>
          <a:p>
            <a:pPr marL="347663" lvl="1" indent="0">
              <a:buNone/>
            </a:pPr>
            <a:endParaRPr lang="en-CA" sz="3600" dirty="0" smtClean="0">
              <a:cs typeface="Times New Roman" pitchFamily="18" charset="0"/>
            </a:endParaRPr>
          </a:p>
          <a:p>
            <a:pPr marL="1096963" lvl="2" indent="-457200"/>
            <a:endParaRPr lang="en-US" dirty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5076">
            <a:off x="5554938" y="3529809"/>
            <a:ext cx="2982456" cy="2524125"/>
          </a:xfrm>
          <a:prstGeom prst="roundRect">
            <a:avLst>
              <a:gd name="adj" fmla="val 7107"/>
            </a:avLst>
          </a:prstGeom>
          <a:noFill/>
          <a:ln>
            <a:noFill/>
          </a:ln>
          <a:effectLst/>
          <a:scene3d>
            <a:camera prst="perspectiveContrasting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796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 smtClean="0"/>
              <a:t> statement works like in C#: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905000"/>
            <a:ext cx="77724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switch (variable)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case 1: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do something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case 'a':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do something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case 3.14: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another code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default: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something completely different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36934" y="1905000"/>
            <a:ext cx="39212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switch-statements.html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www.ourrisingsound.com/wp-content/uploads/2009/01/loops_icon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4" y="2674089"/>
            <a:ext cx="1990726" cy="260174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defRPr/>
            </a:pPr>
            <a:r>
              <a:rPr lang="en-GB" dirty="0" smtClean="0"/>
              <a:t>Like in C#</a:t>
            </a:r>
          </a:p>
          <a:p>
            <a:pPr marL="982663" lvl="2" indent="-342900">
              <a:lnSpc>
                <a:spcPct val="100000"/>
              </a:lnSpc>
              <a:buClr>
                <a:schemeClr val="tx1"/>
              </a:buClr>
              <a:defRPr/>
            </a:pPr>
            <a:r>
              <a:rPr lang="en-GB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GB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loop</a:t>
            </a:r>
          </a:p>
          <a:p>
            <a:pPr marL="982663" lvl="2" indent="-342900">
              <a:lnSpc>
                <a:spcPct val="100000"/>
              </a:lnSpc>
              <a:buClr>
                <a:schemeClr val="tx1"/>
              </a:buClr>
              <a:defRPr/>
            </a:pPr>
            <a:r>
              <a:rPr lang="en-GB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GB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loop</a:t>
            </a:r>
          </a:p>
          <a:p>
            <a:pPr marL="982663" lvl="2" indent="-342900">
              <a:lnSpc>
                <a:spcPct val="100000"/>
              </a:lnSpc>
              <a:buClr>
                <a:schemeClr val="tx1"/>
              </a:buClr>
              <a:defRPr/>
            </a:pPr>
            <a:r>
              <a:rPr lang="en-GB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en-GB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GB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GB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GB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GB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2000" y="3810000"/>
            <a:ext cx="76200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counter;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 (counter=0; counter&lt;4; counter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alert(counter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while (counter &lt; 5)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alert(++counter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6518989" y="5748993"/>
            <a:ext cx="18630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oops.html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09600"/>
            <a:ext cx="2090737" cy="2386228"/>
          </a:xfrm>
          <a:prstGeom prst="roundRect">
            <a:avLst>
              <a:gd name="adj" fmla="val 3911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Code structure – splitting code into parts</a:t>
            </a:r>
          </a:p>
          <a:p>
            <a:pPr>
              <a:defRPr/>
            </a:pPr>
            <a:r>
              <a:rPr lang="en-GB" dirty="0" smtClean="0"/>
              <a:t>Data comes in, processed, result returned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3160851"/>
            <a:ext cx="4202112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function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average(a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b, c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total;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total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a+b+c;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return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total/3;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486401" y="2667000"/>
            <a:ext cx="2819399" cy="919401"/>
          </a:xfrm>
          <a:prstGeom prst="wedgeRoundRectCallout">
            <a:avLst>
              <a:gd name="adj1" fmla="val -72956"/>
              <a:gd name="adj2" fmla="val 2709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GB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 come in here.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486401" y="3750984"/>
            <a:ext cx="2819399" cy="1328023"/>
          </a:xfrm>
          <a:prstGeom prst="wedgeRoundRectCallout">
            <a:avLst>
              <a:gd name="adj1" fmla="val -131421"/>
              <a:gd name="adj2" fmla="val -2503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GB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Declaring variables is optional. Type is never declared.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486400" y="5269388"/>
            <a:ext cx="2819400" cy="953453"/>
          </a:xfrm>
          <a:prstGeom prst="wedgeRoundRectCallout">
            <a:avLst>
              <a:gd name="adj1" fmla="val -105513"/>
              <a:gd name="adj2" fmla="val -10085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 returned </a:t>
            </a:r>
            <a:r>
              <a:rPr lang="en-GB" sz="24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here.</a:t>
            </a:r>
            <a:endParaRPr lang="en-GB" sz="24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152400"/>
            <a:ext cx="5486400" cy="914400"/>
          </a:xfrm>
        </p:spPr>
        <p:txBody>
          <a:bodyPr/>
          <a:lstStyle/>
          <a:p>
            <a:r>
              <a:rPr lang="en-US" dirty="0" smtClean="0"/>
              <a:t>Function Arguments </a:t>
            </a:r>
            <a:br>
              <a:rPr lang="en-US" dirty="0" smtClean="0"/>
            </a:br>
            <a:r>
              <a:rPr lang="en-US" dirty="0" smtClean="0"/>
              <a:t>and Return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Functions are not required to return a value</a:t>
            </a:r>
          </a:p>
          <a:p>
            <a:pPr>
              <a:defRPr/>
            </a:pPr>
            <a:r>
              <a:rPr lang="en-US" dirty="0" smtClean="0"/>
              <a:t>When calling function it is not obligatory to specify all of its arguments</a:t>
            </a:r>
          </a:p>
          <a:p>
            <a:pPr lvl="1">
              <a:defRPr/>
            </a:pPr>
            <a:r>
              <a:rPr lang="en-US" sz="2800" dirty="0" smtClean="0"/>
              <a:t>The function has access to all the arguments passed via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arguments</a:t>
            </a:r>
            <a:r>
              <a:rPr lang="en-US" sz="2800" dirty="0" smtClean="0"/>
              <a:t> array</a:t>
            </a:r>
            <a:endParaRPr lang="bg-BG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8976" y="4154031"/>
            <a:ext cx="7769224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function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sum()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var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for (var i = 0; i &lt; arguments.length; i 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sum += parseInt(arguments[i]);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return sum;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alert(sum(1, 2, 4));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53000" y="5867400"/>
            <a:ext cx="34804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functions-demo.html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95" y="1143000"/>
            <a:ext cx="5377178" cy="30801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752600" y="4800600"/>
            <a:ext cx="5638800" cy="1371600"/>
          </a:xfrm>
        </p:spPr>
        <p:txBody>
          <a:bodyPr/>
          <a:lstStyle/>
          <a:p>
            <a:r>
              <a:rPr lang="en-US" dirty="0" smtClean="0"/>
              <a:t>Document Object Model (DOM)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01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162800" cy="914400"/>
          </a:xfrm>
        </p:spPr>
        <p:txBody>
          <a:bodyPr/>
          <a:lstStyle/>
          <a:p>
            <a:r>
              <a:rPr lang="en-US" dirty="0" smtClean="0"/>
              <a:t>Document Object Model (DOM)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sz="3000" dirty="0" smtClean="0">
                <a:cs typeface="Times New Roman" pitchFamily="18" charset="0"/>
              </a:rPr>
              <a:t>Every HTML element is accessible via the JavaScript DOM API</a:t>
            </a:r>
          </a:p>
          <a:p>
            <a:pPr>
              <a:defRPr/>
            </a:pPr>
            <a:r>
              <a:rPr lang="en-CA" sz="3000" dirty="0" smtClean="0">
                <a:cs typeface="Times New Roman" pitchFamily="18" charset="0"/>
              </a:rPr>
              <a:t>Most DOM objects can be manipulated by the programmer</a:t>
            </a:r>
          </a:p>
          <a:p>
            <a:pPr>
              <a:defRPr/>
            </a:pPr>
            <a:r>
              <a:rPr lang="en-CA" sz="3000" dirty="0" smtClean="0">
                <a:cs typeface="Times New Roman" pitchFamily="18" charset="0"/>
              </a:rPr>
              <a:t>The event model lets a document to react when the user does something on the page</a:t>
            </a:r>
          </a:p>
          <a:p>
            <a:pPr>
              <a:defRPr/>
            </a:pPr>
            <a:r>
              <a:rPr lang="en-US" sz="3000" dirty="0" smtClean="0"/>
              <a:t>Advantages</a:t>
            </a:r>
          </a:p>
          <a:p>
            <a:pPr lvl="1">
              <a:defRPr/>
            </a:pPr>
            <a:r>
              <a:rPr lang="en-US" sz="2800" dirty="0" smtClean="0"/>
              <a:t>Create interactive pages</a:t>
            </a:r>
          </a:p>
          <a:p>
            <a:pPr lvl="1">
              <a:defRPr/>
            </a:pPr>
            <a:r>
              <a:rPr lang="en-US" sz="2800" dirty="0" smtClean="0"/>
              <a:t>Updates the objects of a page without reloading it</a:t>
            </a:r>
            <a:endParaRPr lang="en-CA" sz="2800" dirty="0" smtClean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Access elements via their ID attribute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Via the name attribute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Via tag name</a:t>
            </a:r>
          </a:p>
          <a:p>
            <a:pPr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Returns array of descendant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&lt;img&gt;</a:t>
            </a:r>
            <a:r>
              <a:rPr lang="en-US" dirty="0" smtClean="0"/>
              <a:t> elements of the element "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</a:t>
            </a:r>
            <a:r>
              <a:rPr lang="en-US" dirty="0" smtClean="0"/>
              <a:t>"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3" y="1764268"/>
            <a:ext cx="78486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elem = document.getElementById("some_id")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3" y="3059668"/>
            <a:ext cx="78486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arr = document.getElementsByName("some_name")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4213" y="4321371"/>
            <a:ext cx="78486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imgTags = el.getElementsByTagName("img")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Once we access an element, we can read and write its attributes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3250" y="2863096"/>
            <a:ext cx="793115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function change(state)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lampImg = document.getElementById("lamp");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lampImg.src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"lamp_" + state + ".png";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statusDiv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document.getElementById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("statusDiv");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statusDiv.innerHTML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"The lamp is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+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state";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&lt;img src="test_on.gif" onmouseover="change('off')"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onmouseout="change('on')"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2286000"/>
            <a:ext cx="4022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DOM-manipulation.html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Element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Most of the properties are derived from the HTML attributes of the tag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alt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n-US" dirty="0" smtClean="0"/>
              <a:t>, etc…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style</a:t>
            </a:r>
            <a:r>
              <a:rPr lang="en-US" dirty="0" smtClean="0"/>
              <a:t> property – allows modifying the CSS styles of the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Corresponds to the inline style of the element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Not the properties derived from embedded or external CSS rules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Example: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style.width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style.marginTop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style.backgroundImage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625" y="76200"/>
            <a:ext cx="7100775" cy="914400"/>
          </a:xfrm>
        </p:spPr>
        <p:txBody>
          <a:bodyPr/>
          <a:lstStyle/>
          <a:p>
            <a:r>
              <a:rPr lang="en-US" sz="3800" dirty="0" smtClean="0"/>
              <a:t>Common Element Properties (2)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className</a:t>
            </a:r>
            <a:r>
              <a:rPr lang="en-US" dirty="0" smtClean="0"/>
              <a:t> –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dirty="0" smtClean="0"/>
              <a:t> attribute of the tag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innerHTML</a:t>
            </a:r>
            <a:r>
              <a:rPr lang="en-US" dirty="0" smtClean="0"/>
              <a:t> – holds all the entire HTML code inside the element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Read-only properties with information for the current element and its state</a:t>
            </a:r>
          </a:p>
          <a:p>
            <a:pPr lvl="1">
              <a:lnSpc>
                <a:spcPct val="100000"/>
              </a:lnSpc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tagName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offsetWidth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offsetHeight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scrollHeight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scrollTop</a:t>
            </a:r>
            <a:r>
              <a:rPr lang="bg-BG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nodeType</a:t>
            </a:r>
            <a:r>
              <a:rPr lang="en-US" dirty="0" smtClean="0"/>
              <a:t>, etc…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14625" y="5105400"/>
            <a:ext cx="5500576" cy="1343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</a:t>
            </a:r>
            <a:r>
              <a:rPr lang="en-US" dirty="0" smtClean="0"/>
              <a:t>of </a:t>
            </a:r>
            <a:r>
              <a:rPr lang="en-US" dirty="0"/>
              <a:t>Contents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dirty="0">
                <a:cs typeface="Times New Roman" pitchFamily="18" charset="0"/>
              </a:rPr>
              <a:t>JavaScript </a:t>
            </a:r>
            <a:r>
              <a:rPr lang="en-US" dirty="0" smtClean="0">
                <a:cs typeface="Times New Roman" pitchFamily="18" charset="0"/>
              </a:rPr>
              <a:t>Syntax</a:t>
            </a:r>
          </a:p>
          <a:p>
            <a:pPr marL="804863" lvl="1" indent="-457200"/>
            <a:r>
              <a:rPr lang="en-US" dirty="0" smtClean="0">
                <a:cs typeface="Times New Roman" pitchFamily="18" charset="0"/>
              </a:rPr>
              <a:t>JavaScript operators</a:t>
            </a:r>
            <a:endParaRPr lang="en-US" dirty="0">
              <a:cs typeface="Times New Roman" pitchFamily="18" charset="0"/>
            </a:endParaRPr>
          </a:p>
          <a:p>
            <a:pPr marL="804863" lvl="1" indent="-457200"/>
            <a:r>
              <a:rPr lang="en-US" dirty="0">
                <a:cs typeface="Times New Roman" pitchFamily="18" charset="0"/>
              </a:rPr>
              <a:t>JavaScript Data </a:t>
            </a:r>
            <a:r>
              <a:rPr lang="en-US" dirty="0" smtClean="0">
                <a:cs typeface="Times New Roman" pitchFamily="18" charset="0"/>
              </a:rPr>
              <a:t>Types</a:t>
            </a:r>
          </a:p>
          <a:p>
            <a:pPr marL="804863" lvl="1" indent="-457200"/>
            <a:r>
              <a:rPr lang="en-US" dirty="0" smtClean="0"/>
              <a:t>JavaScript Pop-up boxes</a:t>
            </a:r>
          </a:p>
          <a:p>
            <a:pPr lvl="2"/>
            <a:r>
              <a:rPr lang="en-US" dirty="0" smtClean="0"/>
              <a:t>alert, confirm and prompt</a:t>
            </a:r>
          </a:p>
          <a:p>
            <a:pPr lvl="1"/>
            <a:r>
              <a:rPr lang="en-US" dirty="0" smtClean="0"/>
              <a:t>Conditional and switch statements, loops and functions</a:t>
            </a:r>
          </a:p>
          <a:p>
            <a:r>
              <a:rPr lang="en-US" dirty="0" smtClean="0"/>
              <a:t>Document Object Model</a:t>
            </a:r>
          </a:p>
          <a:p>
            <a:r>
              <a:rPr lang="en-US" dirty="0" smtClean="0"/>
              <a:t>Debugging in JavaScript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08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10400" cy="914400"/>
          </a:xfrm>
        </p:spPr>
        <p:txBody>
          <a:bodyPr/>
          <a:lstStyle/>
          <a:p>
            <a:r>
              <a:rPr lang="en-US" dirty="0" smtClean="0"/>
              <a:t>Accessing Elements through the DOM Tree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We can access elements in the DOM through some tree manipulation properties: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element.childNodes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element.parentNode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element.nextSibling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element.previousSibling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element.firstChild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element.lastChild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Accessing Elements through the DOM Tree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562600"/>
            <a:ext cx="8686800" cy="990600"/>
          </a:xfrm>
        </p:spPr>
        <p:txBody>
          <a:bodyPr/>
          <a:lstStyle/>
          <a:p>
            <a:pPr marL="282575" lvl="1" indent="-282575">
              <a:lnSpc>
                <a:spcPts val="3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200" dirty="0" smtClean="0"/>
              <a:t>Warning: may not return what you expected due to Browser differences</a:t>
            </a:r>
            <a:endParaRPr lang="bg-BG" dirty="0" smtClean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15049" y="1491648"/>
            <a:ext cx="7713902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el = document.getElementById('div_tag');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 (el.childNodes[0].value);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 (el.childNodes[1].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getElementsByTagName('span').id);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&lt;div id="div_tag"&gt;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&lt;input type="text" value="test text"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&lt;span id="test"&gt;test span&lt;/span&gt;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&lt;/div&gt;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74066" y="4810780"/>
            <a:ext cx="50548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accessing-elements-demo.html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752600" y="4749190"/>
            <a:ext cx="5638800" cy="1371600"/>
          </a:xfrm>
        </p:spPr>
        <p:txBody>
          <a:bodyPr/>
          <a:lstStyle/>
          <a:p>
            <a:r>
              <a:rPr lang="en-US" dirty="0" smtClean="0"/>
              <a:t>The HTML DOM Event Model</a:t>
            </a:r>
            <a:endParaRPr lang="en-US" dirty="0"/>
          </a:p>
        </p:txBody>
      </p:sp>
      <p:pic>
        <p:nvPicPr>
          <p:cNvPr id="4" name="Picture 2" descr="http://www.adarshr.com/images/pub-sub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584" y="915924"/>
            <a:ext cx="3361816" cy="3429050"/>
          </a:xfrm>
          <a:prstGeom prst="roundRect">
            <a:avLst>
              <a:gd name="adj" fmla="val 231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5662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HTML DOM Event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JavaScript can register event handlers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Events are fired by the Browser and are sent to the specified JavaScript event handler function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Can be set with HTML attributes:</a:t>
            </a:r>
          </a:p>
          <a:p>
            <a:pPr lvl="1">
              <a:lnSpc>
                <a:spcPct val="100000"/>
              </a:lnSpc>
              <a:defRPr/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dirty="0" smtClean="0"/>
              <a:t>Can be accessed through the DOM: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5500" y="3505200"/>
            <a:ext cx="74803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img src="test.gif" onclick="imageClicked()" 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25500" y="4876800"/>
            <a:ext cx="74803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img = document.getElementById("myImage");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img.onclick = imageClicked;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/>
              <a:t>The HTML </a:t>
            </a:r>
            <a:r>
              <a:rPr lang="en-US" sz="3900" dirty="0" smtClean="0"/>
              <a:t>DOM Event Model (</a:t>
            </a:r>
            <a:r>
              <a:rPr lang="en-US" sz="3900" dirty="0"/>
              <a:t>2</a:t>
            </a:r>
            <a:r>
              <a:rPr lang="en-US" sz="3900" dirty="0" smtClean="0"/>
              <a:t>)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All event handlers receive one parameter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It brings information about the event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Contains the type of the event (mouse click, key press, etc.)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Data about the location where the event has been fired (e.g. mouse coordinates)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Holds a reference to the event sender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E.g. the button that was clicked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/>
              <a:t>The HTML </a:t>
            </a:r>
            <a:r>
              <a:rPr lang="en-US" sz="3900" dirty="0" smtClean="0"/>
              <a:t>DOM Event Model (</a:t>
            </a:r>
            <a:r>
              <a:rPr lang="en-US" sz="3900" dirty="0"/>
              <a:t>3</a:t>
            </a:r>
            <a:r>
              <a:rPr lang="en-US" sz="3900" dirty="0" smtClean="0"/>
              <a:t>)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  <a:defRPr/>
            </a:pPr>
            <a:r>
              <a:rPr lang="en-US" dirty="0" smtClean="0"/>
              <a:t>Holds information about the state of [Alt], [Ctrl] and [Shift] keys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Some browsers do not send this object, but place it in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document.event</a:t>
            </a:r>
            <a:endParaRPr lang="en-US" noProof="1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Some of the names of the event’s object properties are browser-specific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pic>
        <p:nvPicPr>
          <p:cNvPr id="74764" name="Picture 12" descr="http://ts3.mm.bing.net/images/thumbnail.aspx?q=1801629403638&amp;id=1180739aacdcf5b635c9331c7c47b4cf&amp;url=http%3a%2f%2fbootlog.org%2fup%2f2006%2f08%2flinux_ati_svg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81713">
            <a:off x="6743956" y="4108447"/>
            <a:ext cx="2100331" cy="2555335"/>
          </a:xfrm>
          <a:prstGeom prst="roundRect">
            <a:avLst>
              <a:gd name="adj" fmla="val 8810"/>
            </a:avLst>
          </a:prstGeom>
          <a:noFill/>
          <a:effectLst>
            <a:softEdge rad="635000"/>
          </a:effectLst>
        </p:spPr>
      </p:pic>
      <p:pic>
        <p:nvPicPr>
          <p:cNvPr id="2052" name="Picture 4" descr="http://w3veritae.com/wp-content/uploads/2009/06/browser-wa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648200"/>
            <a:ext cx="3200400" cy="1745672"/>
          </a:xfrm>
          <a:prstGeom prst="roundRect">
            <a:avLst>
              <a:gd name="adj" fmla="val 69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DOM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Mouse events: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onclick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onmousedown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onmouseup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onmouseover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onmouseout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onmousemove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Key events: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onkeypress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onkeydown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onkeyup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Only for input fields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Interface events: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onblur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onfocus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onscroll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DOM Events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Form events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onchange</a:t>
            </a:r>
            <a:r>
              <a:rPr lang="en-US" dirty="0" smtClean="0"/>
              <a:t> – for input fields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onsubmit</a:t>
            </a:r>
            <a:r>
              <a:rPr lang="en-US" dirty="0" smtClean="0"/>
              <a:t> 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Allows you  to cancel a form submission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Useful for form validation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Miscellaneous events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onload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onunload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Allowed only for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&lt;body&gt;</a:t>
            </a:r>
            <a:r>
              <a:rPr lang="en-US" dirty="0" smtClean="0"/>
              <a:t> element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Fires when all content on the page was loaded / unloaded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</a:rPr>
              <a:t>on</a:t>
            </a:r>
            <a:r>
              <a:rPr lang="en-US" dirty="0" smtClean="0">
                <a:latin typeface="Consolas" pitchFamily="49" charset="0"/>
              </a:rPr>
              <a:t>l</a:t>
            </a:r>
            <a:r>
              <a:rPr lang="en-US" noProof="1" smtClean="0">
                <a:latin typeface="Consolas" pitchFamily="49" charset="0"/>
              </a:rPr>
              <a:t>oad</a:t>
            </a:r>
            <a:r>
              <a:rPr lang="en-US" noProof="1" smtClean="0"/>
              <a:t> Event</a:t>
            </a:r>
            <a:r>
              <a:rPr lang="en-US" dirty="0" smtClean="0"/>
              <a:t>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onload</a:t>
            </a:r>
            <a:r>
              <a:rPr lang="en-US" dirty="0" smtClean="0"/>
              <a:t> </a:t>
            </a:r>
            <a:r>
              <a:rPr lang="en-US" dirty="0" smtClean="0">
                <a:latin typeface="Consolas" pitchFamily="49" charset="0"/>
              </a:rPr>
              <a:t>event</a:t>
            </a:r>
            <a:endParaRPr lang="bg-BG" dirty="0" smtClean="0">
              <a:latin typeface="Consolas" pitchFamily="49" charset="0"/>
            </a:endParaRPr>
          </a:p>
          <a:p>
            <a:pPr>
              <a:buFontTx/>
              <a:buNone/>
              <a:defRPr/>
            </a:pPr>
            <a:endParaRPr lang="bg-BG" dirty="0" smtClean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11188" y="1719263"/>
            <a:ext cx="7848600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&lt;html&gt;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&lt;script type="text/javascript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function greet()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alert("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Loaded.");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&lt;/script&gt;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&lt;/head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 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&lt;body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onload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="greet()" 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&lt;/body&gt;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html&gt;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578622"/>
            <a:ext cx="2590800" cy="2397868"/>
          </a:xfrm>
          <a:prstGeom prst="roundRect">
            <a:avLst>
              <a:gd name="adj" fmla="val 3956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6248400" y="1219200"/>
            <a:ext cx="22113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onload.html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752600" y="4800600"/>
            <a:ext cx="5638800" cy="1371600"/>
          </a:xfrm>
        </p:spPr>
        <p:txBody>
          <a:bodyPr/>
          <a:lstStyle/>
          <a:p>
            <a:r>
              <a:rPr lang="en-US" dirty="0" smtClean="0"/>
              <a:t>The Built-In Browser Objects</a:t>
            </a:r>
            <a:endParaRPr lang="en-US" dirty="0"/>
          </a:p>
        </p:txBody>
      </p:sp>
      <p:pic>
        <p:nvPicPr>
          <p:cNvPr id="3074" name="Picture 2" descr="http://www.iconarchive.com/icons/aha-soft/software/256/objects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211381">
            <a:off x="5870445" y="1222782"/>
            <a:ext cx="2971578" cy="297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musingsfrommars.org/images/browsers_dhtml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76248">
            <a:off x="493829" y="1280157"/>
            <a:ext cx="3394710" cy="314325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www.daaq.net/old/images/js_bom_hierarchy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411916"/>
            <a:ext cx="2857500" cy="2857500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10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5206" y="1371600"/>
            <a:ext cx="7313588" cy="685800"/>
          </a:xfrm>
        </p:spPr>
        <p:txBody>
          <a:bodyPr/>
          <a:lstStyle/>
          <a:p>
            <a:r>
              <a:rPr lang="en-US" dirty="0" smtClean="0"/>
              <a:t>DHTML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915206" y="2097879"/>
            <a:ext cx="7313588" cy="569120"/>
          </a:xfrm>
        </p:spPr>
        <p:txBody>
          <a:bodyPr/>
          <a:lstStyle/>
          <a:p>
            <a:r>
              <a:rPr lang="en-US" smtClean="0"/>
              <a:t>Dynamic Behavior </a:t>
            </a:r>
            <a:r>
              <a:rPr lang="en-US" dirty="0" smtClean="0"/>
              <a:t>at the Client Side</a:t>
            </a:r>
            <a:endParaRPr lang="en-US" dirty="0"/>
          </a:p>
        </p:txBody>
      </p:sp>
      <p:pic>
        <p:nvPicPr>
          <p:cNvPr id="3074" name="Picture 2" descr="http://www.adobe.com/devnet/education/articles/technologies_elearning/dhtml_exampl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92" y="3124200"/>
            <a:ext cx="3140008" cy="312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rapidlearn.files.wordpress.com/2010/06/browsers_dhtml1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251883"/>
            <a:ext cx="1962150" cy="1816806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dhtml-menu.com/dhtml/apdhtml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124200"/>
            <a:ext cx="3123394" cy="312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cbtis51.edu.mx/sitios/lopezj/pw/falsas/imagenes/dhtml2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49" y="990600"/>
            <a:ext cx="993156" cy="952500"/>
          </a:xfrm>
          <a:prstGeom prst="roundRect">
            <a:avLst>
              <a:gd name="adj" fmla="val 577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59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Browser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The browser provides some read-only data via: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window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The top node of the DOM tree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Represents the browser's window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document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holds information the current loaded document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screen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Holds the user’s display properties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browser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Holds information about the browser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DOM Hierarchy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435350" y="2208213"/>
            <a:ext cx="22860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39750" y="3429000"/>
            <a:ext cx="14478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navigator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292350" y="3429000"/>
            <a:ext cx="11430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screen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663950" y="3429000"/>
            <a:ext cx="15240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340350" y="3429000"/>
            <a:ext cx="12192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history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6788150" y="3429000"/>
            <a:ext cx="15240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location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4425950" y="4419600"/>
            <a:ext cx="9906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827463" y="5257800"/>
            <a:ext cx="9906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970463" y="5257800"/>
            <a:ext cx="9906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</a:t>
            </a: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1401763" y="2971800"/>
            <a:ext cx="5995987" cy="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7397750" y="2971800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2901950" y="2971800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6026150" y="2971800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4140200" y="2662238"/>
            <a:ext cx="0" cy="3048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4883150" y="3886200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4572000" y="4876800"/>
            <a:ext cx="0" cy="3048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5219700" y="4876800"/>
            <a:ext cx="0" cy="3048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>
            <a:off x="4500563" y="2971800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1403350" y="2971800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3203575" y="4419600"/>
            <a:ext cx="9906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</a:t>
            </a:r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3924300" y="3886200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Opening New Window – Example</a:t>
            </a:r>
            <a:endParaRPr 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indow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.open()</a:t>
            </a:r>
            <a:endParaRPr lang="bg-BG" dirty="0" smtClean="0"/>
          </a:p>
          <a:p>
            <a:pPr>
              <a:defRPr/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24681" y="2127171"/>
            <a:ext cx="7896226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newWindow = window.open("", "sampleWindow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width=300, height=100, menubar=yes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status=yes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resizable=yes");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newWindow.document.write(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"&lt;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html&gt;&lt;head&gt;&lt;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Sample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Title&lt;/title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head&gt;&lt;body&gt;&lt;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h1&gt;Sample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Text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&lt;/h1&gt;&lt;/body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newWindow.status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Hello folks";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725" y="3581400"/>
            <a:ext cx="3648075" cy="27908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5244308" y="1610380"/>
            <a:ext cx="32765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indow-open.html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Navigator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600199" y="1371600"/>
            <a:ext cx="5968999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eaLnBrk="0" latin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alert(window.navigator.userAgent);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00200" y="4111412"/>
            <a:ext cx="5824538" cy="2216576"/>
          </a:xfrm>
          <a:prstGeom prst="roundRect">
            <a:avLst>
              <a:gd name="adj" fmla="val 5073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793999" y="2668889"/>
            <a:ext cx="3149601" cy="987504"/>
          </a:xfrm>
          <a:prstGeom prst="wedgeRoundRectCallout">
            <a:avLst>
              <a:gd name="adj1" fmla="val 952"/>
              <a:gd name="adj2" fmla="val -14764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navigator </a:t>
            </a:r>
            <a:r>
              <a:rPr lang="en-GB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the </a:t>
            </a:r>
            <a:r>
              <a:rPr lang="en-GB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window</a:t>
            </a:r>
            <a:endParaRPr lang="en-GB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229351" y="2668889"/>
            <a:ext cx="2381249" cy="987504"/>
          </a:xfrm>
          <a:prstGeom prst="wedgeRoundRectCallout">
            <a:avLst>
              <a:gd name="adj1" fmla="val -32634"/>
              <a:gd name="adj2" fmla="val -14714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GB" sz="2600" b="1" noProof="1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userAgent</a:t>
            </a:r>
            <a:r>
              <a:rPr lang="en-GB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(browser ID)</a:t>
            </a:r>
            <a:endParaRPr lang="en-GB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457200" y="2668889"/>
            <a:ext cx="2057400" cy="987504"/>
          </a:xfrm>
          <a:prstGeom prst="wedgeRoundRectCallout">
            <a:avLst>
              <a:gd name="adj1" fmla="val 68016"/>
              <a:gd name="adj2" fmla="val -14631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browser window</a:t>
            </a:r>
            <a:endParaRPr lang="en-GB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Screen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GB" dirty="0" smtClean="0"/>
              <a:t>The </a:t>
            </a:r>
            <a:r>
              <a:rPr lang="en-GB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screen</a:t>
            </a:r>
            <a:r>
              <a:rPr lang="en-GB" dirty="0" smtClean="0"/>
              <a:t> object contains information about the display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9200" y="2392740"/>
            <a:ext cx="67691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window.moveTo(0, 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 = screen.availWidth;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y = screen.availHeight;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window.resizeTo(x, y);</a:t>
            </a:r>
          </a:p>
        </p:txBody>
      </p:sp>
      <p:pic>
        <p:nvPicPr>
          <p:cNvPr id="4098" name="Picture 2" descr="http://350designs.com/files/images/resources/icons/moni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774" y="4436447"/>
            <a:ext cx="4564026" cy="1875626"/>
          </a:xfrm>
          <a:prstGeom prst="roundRect">
            <a:avLst>
              <a:gd name="adj" fmla="val 1928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Document and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document</a:t>
            </a:r>
            <a:r>
              <a:rPr lang="en-GB" dirty="0"/>
              <a:t> object</a:t>
            </a:r>
          </a:p>
          <a:p>
            <a:pPr marL="690563" lvl="1" indent="-342900">
              <a:lnSpc>
                <a:spcPct val="90000"/>
              </a:lnSpc>
              <a:buClr>
                <a:schemeClr val="tx1"/>
              </a:buClr>
              <a:defRPr/>
            </a:pPr>
            <a:r>
              <a:rPr lang="en-GB" sz="3000" dirty="0" smtClean="0">
                <a:solidFill>
                  <a:srgbClr val="EBFFD2"/>
                </a:solidFill>
              </a:rPr>
              <a:t>Provides some built-in arrays of specific </a:t>
            </a:r>
            <a:r>
              <a:rPr lang="en-GB" dirty="0" smtClean="0">
                <a:solidFill>
                  <a:srgbClr val="EBFFD2"/>
                </a:solidFill>
              </a:rPr>
              <a:t>objects</a:t>
            </a:r>
            <a:r>
              <a:rPr lang="en-GB" sz="3200" dirty="0" smtClean="0">
                <a:solidFill>
                  <a:srgbClr val="EBFFD2"/>
                </a:solidFill>
              </a:rPr>
              <a:t> </a:t>
            </a:r>
            <a:r>
              <a:rPr lang="en-GB" dirty="0" smtClean="0">
                <a:solidFill>
                  <a:srgbClr val="EBFFD2"/>
                </a:solidFill>
              </a:rPr>
              <a:t>on</a:t>
            </a:r>
            <a:r>
              <a:rPr lang="en-GB" sz="3200" dirty="0" smtClean="0">
                <a:solidFill>
                  <a:srgbClr val="EBFFD2"/>
                </a:solidFill>
              </a:rPr>
              <a:t> the currently loaded Web page</a:t>
            </a:r>
            <a:endParaRPr lang="en-GB" dirty="0" smtClean="0">
              <a:solidFill>
                <a:srgbClr val="EBFFD2"/>
              </a:solidFill>
            </a:endParaRPr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defRPr/>
            </a:pPr>
            <a:endParaRPr lang="en-GB" dirty="0" smtClean="0"/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None/>
              <a:defRPr/>
            </a:pPr>
            <a:endParaRPr lang="en-GB" dirty="0" smtClean="0"/>
          </a:p>
          <a:p>
            <a:pPr>
              <a:spcBef>
                <a:spcPts val="2400"/>
              </a:spcBef>
              <a:defRPr/>
            </a:pPr>
            <a:r>
              <a:rPr lang="en-GB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document.location</a:t>
            </a:r>
          </a:p>
          <a:p>
            <a:pPr lvl="1">
              <a:defRPr/>
            </a:pPr>
            <a:r>
              <a:rPr lang="en-GB" dirty="0" smtClean="0">
                <a:solidFill>
                  <a:srgbClr val="EBFFD2"/>
                </a:solidFill>
              </a:rPr>
              <a:t>Used to access the currently open URL or redirect the browser</a:t>
            </a:r>
            <a:endParaRPr lang="en-GB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Bookman Old Style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28332" y="2819400"/>
            <a:ext cx="76962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document.links[0].href = "yahoo.com";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document.write(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"This is some &lt;b&gt;bold text&lt;/b&gt;");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28332" y="5943600"/>
            <a:ext cx="7696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document.location = "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http://www.yahoo.com/";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Form Validation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5800" y="1371600"/>
            <a:ext cx="777240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function checkForm()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var valid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if (document.mainForm.firstName.value == "")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alert("Please type in your first name!");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document.getElementById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("firstNameError").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style.display = "inline";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valid = false;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return valid;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&lt;form name="mainForm"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onsubmit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="return checkForm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()"&gt;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input type="text" name="firstName"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form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838200"/>
            <a:ext cx="34419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form-validation.html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Math Object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Math</a:t>
            </a:r>
            <a:r>
              <a:rPr lang="en-US" dirty="0"/>
              <a:t> </a:t>
            </a:r>
            <a:r>
              <a:rPr lang="en-US" dirty="0" smtClean="0"/>
              <a:t>object provides some mathematical functions</a:t>
            </a:r>
            <a:endParaRPr lang="bg-BG" dirty="0"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2462748"/>
            <a:ext cx="76962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 (i=1; i&lt;=20; i++) {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var x = Math.random();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x = 10*x + 1;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x = Math.floor(x);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document.write(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"Random number (" +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i + ") in range " + 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"1..10 --&gt; " + x + 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"&lt;br/&gt;");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429000"/>
            <a:ext cx="3714750" cy="26479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6400800" y="1929348"/>
            <a:ext cx="19811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math.html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Date Object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Date</a:t>
            </a:r>
            <a:r>
              <a:rPr lang="en-US" dirty="0" smtClean="0"/>
              <a:t> object provides date / calendar functions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3844" y="2505075"/>
            <a:ext cx="7774356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now = new Date();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result = "It is now " + now;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document.getElementById("timeField")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.innerText = result;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...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&lt;p id="timeField"&gt;&lt;/p&gt;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962400"/>
            <a:ext cx="4019550" cy="2143125"/>
          </a:xfrm>
          <a:prstGeom prst="roundRect">
            <a:avLst>
              <a:gd name="adj" fmla="val 4264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6629400" y="1981200"/>
            <a:ext cx="1882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dates.html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Timers: </a:t>
            </a:r>
            <a:r>
              <a:rPr lang="en-GB" noProof="1" smtClean="0">
                <a:latin typeface="Consolas" pitchFamily="49" charset="0"/>
              </a:rPr>
              <a:t>setTimeout</a:t>
            </a:r>
            <a:r>
              <a:rPr lang="en-GB" dirty="0" smtClean="0">
                <a:latin typeface="Consolas" pitchFamily="49" charset="0"/>
              </a:rPr>
              <a:t>()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defRPr/>
            </a:pPr>
            <a:r>
              <a:rPr lang="en-GB" dirty="0" smtClean="0"/>
              <a:t>Make something happen (once) after a fixed delay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00115" y="2618705"/>
            <a:ext cx="7200899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timer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setTimeout('bang()', 5000);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900114" y="4889033"/>
            <a:ext cx="72009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clearTimeout(timer);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140758" y="3405066"/>
            <a:ext cx="4724400" cy="987504"/>
          </a:xfrm>
          <a:prstGeom prst="wedgeRoundRectCallout">
            <a:avLst>
              <a:gd name="adj1" fmla="val -175"/>
              <a:gd name="adj2" fmla="val -9397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seconds after this statement executes, this function is called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1839433" y="5703570"/>
            <a:ext cx="2900363" cy="544830"/>
          </a:xfrm>
          <a:prstGeom prst="wedgeRoundRectCallout">
            <a:avLst>
              <a:gd name="adj1" fmla="val -51127"/>
              <a:gd name="adj2" fmla="val -14252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Cancels the </a:t>
            </a:r>
            <a:r>
              <a:rPr lang="en-GB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timer</a:t>
            </a:r>
            <a:endParaRPr lang="en-GB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DHTML?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Dynamic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</a:t>
            </a:r>
            <a:r>
              <a:rPr lang="en-US" dirty="0" smtClean="0"/>
              <a:t>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DHTML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Makes possible a Web page to react and change in response to the user’s actions</a:t>
            </a:r>
          </a:p>
          <a:p>
            <a:r>
              <a:rPr lang="en-US" dirty="0" smtClean="0"/>
              <a:t>DHTML = HTML + CSS + JavaScript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241501239"/>
              </p:ext>
            </p:extLst>
          </p:nvPr>
        </p:nvGraphicFramePr>
        <p:xfrm>
          <a:off x="762000" y="3657600"/>
          <a:ext cx="7548562" cy="266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Timers: </a:t>
            </a:r>
            <a:r>
              <a:rPr lang="en-GB" noProof="1" smtClean="0">
                <a:latin typeface="Consolas" pitchFamily="49" charset="0"/>
              </a:rPr>
              <a:t>setInterval</a:t>
            </a:r>
            <a:r>
              <a:rPr lang="en-GB" dirty="0" smtClean="0">
                <a:latin typeface="Consolas" pitchFamily="49" charset="0"/>
              </a:rPr>
              <a:t>()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defRPr/>
            </a:pPr>
            <a:r>
              <a:rPr lang="en-GB" dirty="0" smtClean="0"/>
              <a:t>Make something happen repeatedly at fixed intervals</a:t>
            </a:r>
            <a:endParaRPr lang="en-US" dirty="0" smtClean="0"/>
          </a:p>
          <a:p>
            <a:pPr marL="450850" indent="-450850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50888" y="2493334"/>
            <a:ext cx="7631112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timer =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setInterval(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'clock()',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1000);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750888" y="4704722"/>
            <a:ext cx="7631112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clearInterval(timer);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632790" y="3290776"/>
            <a:ext cx="4139610" cy="987504"/>
          </a:xfrm>
          <a:prstGeom prst="wedgeRoundRectCallout">
            <a:avLst>
              <a:gd name="adj1" fmla="val -3584"/>
              <a:gd name="adj2" fmla="val -9404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</a:t>
            </a:r>
            <a:r>
              <a:rPr lang="en-GB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is called </a:t>
            </a:r>
            <a:r>
              <a:rPr lang="en-GB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continuously per 1 second.</a:t>
            </a:r>
            <a:endParaRPr lang="en-GB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2220433" y="5474970"/>
            <a:ext cx="2514600" cy="544830"/>
          </a:xfrm>
          <a:prstGeom prst="wedgeRoundRectCallout">
            <a:avLst>
              <a:gd name="adj1" fmla="val -45239"/>
              <a:gd name="adj2" fmla="val -12886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Stop the timer.</a:t>
            </a:r>
            <a:endParaRPr lang="en-GB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50888" y="1633240"/>
            <a:ext cx="7631112" cy="44627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&lt;script type="text/javascript"&gt;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function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timerFunc()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now = new Date();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hour = now.getHours();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min = now.getMinutes();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sec = now.getSeconds();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document.getElementById("clock")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.value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""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+ hour + ":" + min + ":" + sec;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setInterval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('timerFunc()', 1000);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&lt;/script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type="text" id="clock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1110648"/>
            <a:ext cx="28745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timer-demo.html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626463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944527"/>
            <a:ext cx="7467600" cy="1371600"/>
          </a:xfrm>
        </p:spPr>
        <p:txBody>
          <a:bodyPr/>
          <a:lstStyle/>
          <a:p>
            <a:r>
              <a:rPr lang="en-US" dirty="0" smtClean="0"/>
              <a:t>Debugging JavaScript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974"/>
          <a:stretch/>
        </p:blipFill>
        <p:spPr bwMode="auto">
          <a:xfrm>
            <a:off x="1772618" y="2415364"/>
            <a:ext cx="5446364" cy="3833036"/>
          </a:xfrm>
          <a:prstGeom prst="roundRect">
            <a:avLst>
              <a:gd name="adj" fmla="val 1806"/>
            </a:avLst>
          </a:prstGeom>
          <a:solidFill>
            <a:srgbClr val="FFFFFF"/>
          </a:solidFill>
          <a:ln>
            <a:noFill/>
          </a:ln>
          <a:effectLst/>
          <a:ex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944527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705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Modern browsers have JavaScript console where errors in scripts are reported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Errors may differ across browsers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Several tools to debug JavaScript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Microsoft Script Editor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Add-on for Internet Explorer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Supports breakpoints, watches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JavaScript statement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debugger</a:t>
            </a:r>
            <a:r>
              <a:rPr lang="en-US" dirty="0" smtClean="0"/>
              <a:t>; opens the script editor 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Firebug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Firebug – Firefox add-on for debugging JavaScript, CSS, HTML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Supports breakpoints, watches, JavaScript console editor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Very useful for CSS and HTML too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You can edit all the document real-time: CSS, HTML, etc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Shows how CSS rules apply to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Shows Ajax requests and responses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Firebug is written mostly in JavaScript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Firebug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676400"/>
            <a:ext cx="8208962" cy="3983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Console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console</a:t>
            </a:r>
            <a:r>
              <a:rPr lang="en-US" dirty="0"/>
              <a:t> </a:t>
            </a:r>
            <a:r>
              <a:rPr lang="en-US" dirty="0" smtClean="0"/>
              <a:t>object exists only if there is a debugging tool that supports it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Used to write log messages at runtime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Methods of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console</a:t>
            </a:r>
            <a:r>
              <a:rPr lang="en-US" dirty="0" smtClean="0"/>
              <a:t> object: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debug(message)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info(message)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log(message)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warn(message)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error(message)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Introduction to JavaScript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76807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100742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202946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604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1666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3142397" y="22040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 rot="18277140" flipH="1">
            <a:off x="438513" y="3116670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6088" indent="-446088">
              <a:lnSpc>
                <a:spcPct val="100000"/>
              </a:lnSpc>
              <a:buClr>
                <a:schemeClr val="accent5">
                  <a:lumMod val="20000"/>
                  <a:lumOff val="80000"/>
                </a:schemeClr>
              </a:buClr>
              <a:buFont typeface="+mj-lt"/>
              <a:buAutoNum type="arabicPeriod"/>
              <a:tabLst/>
              <a:defRPr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Create an HTML page that has two text fields    (first name and last name) and a button. When the user clicks the button, a message should show the text in the text fields followed by the current time. </a:t>
            </a:r>
          </a:p>
          <a:p>
            <a:pPr marL="446088" indent="-446088">
              <a:lnSpc>
                <a:spcPct val="100000"/>
              </a:lnSpc>
              <a:buClr>
                <a:schemeClr val="accent5">
                  <a:lumMod val="20000"/>
                  <a:lumOff val="80000"/>
                </a:schemeClr>
              </a:buClr>
              <a:buFont typeface="+mj-lt"/>
              <a:buAutoNum type="arabicPeriod" startAt="2"/>
              <a:tabLst/>
              <a:defRPr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Create a Web page that asks the user about his name and says goodbye to him when leaving the page.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446088" indent="-446088">
              <a:lnSpc>
                <a:spcPct val="100000"/>
              </a:lnSpc>
              <a:buClr>
                <a:schemeClr val="accent5">
                  <a:lumMod val="20000"/>
                  <a:lumOff val="80000"/>
                </a:schemeClr>
              </a:buClr>
              <a:buFont typeface="+mj-lt"/>
              <a:buAutoNum type="arabicPeriod" startAt="2"/>
              <a:tabLst/>
              <a:defRPr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Modify the previous HTML page to have a text field for email address and on clicking the button check if the email is valid (it should follow the format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&lt;something&gt;@&lt;host&gt;.&lt;domain&gt;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).</a:t>
            </a:r>
          </a:p>
          <a:p>
            <a:pPr marL="446088" indent="-446088">
              <a:lnSpc>
                <a:spcPct val="100000"/>
              </a:lnSpc>
              <a:buClr>
                <a:schemeClr val="accent5">
                  <a:lumMod val="20000"/>
                  <a:lumOff val="80000"/>
                </a:schemeClr>
              </a:buClr>
              <a:buFont typeface="+mj-lt"/>
              <a:buAutoNum type="arabicPeriod" startAt="2"/>
              <a:tabLst/>
              <a:defRPr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Create a Web page that shows 20 &lt;div&gt; elements with random location, size and color.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lnSpc>
                <a:spcPts val="3400"/>
              </a:lnSpc>
              <a:buClr>
                <a:schemeClr val="accent5">
                  <a:lumMod val="20000"/>
                  <a:lumOff val="80000"/>
                </a:schemeClr>
              </a:buClr>
              <a:buFont typeface="+mj-lt"/>
              <a:buAutoNum type="arabicPeriod" startAt="5"/>
              <a:tabLst/>
              <a:defRPr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Create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 drop-down menu</a:t>
            </a:r>
          </a:p>
          <a:p>
            <a:pPr marL="712788" lvl="1" indent="-350838">
              <a:lnSpc>
                <a:spcPts val="3400"/>
              </a:lnSpc>
              <a:buClr>
                <a:schemeClr val="tx1"/>
              </a:buClr>
              <a:defRPr/>
            </a:pPr>
            <a:r>
              <a:rPr lang="en-US" sz="2800" dirty="0"/>
              <a:t>Use table for the main menu blocks</a:t>
            </a:r>
          </a:p>
          <a:p>
            <a:pPr marL="712788" lvl="1" indent="-350838">
              <a:lnSpc>
                <a:spcPts val="3400"/>
              </a:lnSpc>
              <a:buClr>
                <a:schemeClr val="tx1"/>
              </a:buClr>
              <a:defRPr/>
            </a:pPr>
            <a:r>
              <a:rPr lang="en-US" sz="2800" dirty="0"/>
              <a:t>Use hidden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&lt;DIV&gt;</a:t>
            </a:r>
            <a:r>
              <a:rPr lang="en-US" sz="2800" dirty="0"/>
              <a:t> elements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display:</a:t>
            </a:r>
            <a:r>
              <a:rPr lang="en-US" sz="2800" dirty="0">
                <a:latin typeface="Consolas" pitchFamily="49" charset="0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none</a:t>
            </a:r>
            <a:r>
              <a:rPr lang="en-US" sz="2800" dirty="0"/>
              <a:t>;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position:absolute</a:t>
            </a:r>
            <a:r>
              <a:rPr lang="en-US" sz="2800" dirty="0"/>
              <a:t>;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top:30px</a:t>
            </a:r>
            <a:r>
              <a:rPr lang="en-US" sz="2800" dirty="0"/>
              <a:t>)</a:t>
            </a:r>
          </a:p>
          <a:p>
            <a:pPr marL="712788" lvl="1" indent="-350838">
              <a:lnSpc>
                <a:spcPts val="3400"/>
              </a:lnSpc>
              <a:buClr>
                <a:schemeClr val="tx1"/>
              </a:buClr>
              <a:defRPr/>
            </a:pPr>
            <a:r>
              <a:rPr lang="en-US" sz="2800" dirty="0"/>
              <a:t>Use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JavaScript</a:t>
            </a:r>
            <a:r>
              <a:rPr lang="en-US" sz="2800" dirty="0"/>
              <a:t> and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ouse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ver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onmouseout</a:t>
            </a:r>
            <a:r>
              <a:rPr lang="en-US" sz="2800" dirty="0"/>
              <a:t> event to change display: none/block</a:t>
            </a:r>
            <a:endParaRPr lang="bg-BG" sz="2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343400"/>
            <a:ext cx="3609210" cy="20510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62518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DTHML = HTML + CSS + JavaScript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/>
              </a:rPr>
              <a:t>HTML</a:t>
            </a:r>
            <a:r>
              <a:rPr lang="en-US" dirty="0" smtClean="0">
                <a:effectLst/>
              </a:rPr>
              <a:t> defines Web sites content through semantic tags (headings, paragraphs, lists, …)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/>
              </a:rPr>
              <a:t>CSS</a:t>
            </a:r>
            <a:r>
              <a:rPr lang="en-US" dirty="0" smtClean="0">
                <a:effectLst/>
              </a:rPr>
              <a:t> defines 'rules' or 'styles' for presenting every aspect of an HTML document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effectLst/>
              </a:rPr>
              <a:t>Font (family, size, color, weight, etc.)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effectLst/>
              </a:rPr>
              <a:t>Background (color, image, position, repeat)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effectLst/>
              </a:rPr>
              <a:t>Position and layout (of any object on the page)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/>
              </a:rPr>
              <a:t>JavaScript</a:t>
            </a:r>
            <a:r>
              <a:rPr lang="en-US" dirty="0" smtClean="0">
                <a:effectLst/>
              </a:rPr>
              <a:t> defines dynamic behavior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effectLst/>
              </a:rPr>
              <a:t>Programming logic for interaction with the user, to handle events,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Homework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buClr>
                <a:schemeClr val="accent5">
                  <a:lumMod val="20000"/>
                  <a:lumOff val="80000"/>
                </a:schemeClr>
              </a:buClr>
              <a:buFont typeface="+mj-lt"/>
              <a:buAutoNum type="arabicPeriod" startAt="6"/>
              <a:tabLst/>
              <a:defRPr/>
            </a:pPr>
            <a:r>
              <a:rPr lang="en-US" sz="2800" dirty="0" smtClean="0"/>
              <a:t>Create a DTHML page that has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&lt;div&gt;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800" dirty="0" smtClean="0"/>
              <a:t>containing a text that scrolls from right to left automatically</a:t>
            </a:r>
          </a:p>
          <a:p>
            <a:pPr marL="808038" lvl="1" indent="-361950">
              <a:buClr>
                <a:schemeClr val="tx1"/>
              </a:buClr>
              <a:defRPr/>
            </a:pPr>
            <a:r>
              <a:rPr lang="en-US" sz="2800" dirty="0" smtClean="0"/>
              <a:t>Use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setInterval(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dirty="0" smtClean="0"/>
              <a:t> function to move the text at an interval of 500 ms</a:t>
            </a:r>
          </a:p>
          <a:p>
            <a:pPr marL="808038" lvl="1" indent="-361950">
              <a:buClr>
                <a:schemeClr val="tx1"/>
              </a:buClr>
              <a:defRPr/>
            </a:pPr>
            <a:r>
              <a:rPr lang="en-US" sz="2800" dirty="0" smtClean="0"/>
              <a:t>Use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overflow:hidden</a:t>
            </a:r>
            <a:r>
              <a:rPr lang="en-US" sz="2800" dirty="0" smtClean="0"/>
              <a:t> for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&lt;div&gt;</a:t>
            </a:r>
          </a:p>
          <a:p>
            <a:pPr marL="808038" lvl="1" indent="-361950">
              <a:buClr>
                <a:schemeClr val="tx1"/>
              </a:buClr>
              <a:defRPr/>
            </a:pPr>
            <a:r>
              <a:rPr lang="en-US" sz="2800" dirty="0" smtClean="0"/>
              <a:t>Use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scrollLeft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scrollWidth</a:t>
            </a:r>
            <a:r>
              <a:rPr lang="en-US" sz="2800" dirty="0" smtClean="0"/>
              <a:t> properties of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&lt;div&gt;</a:t>
            </a:r>
            <a:r>
              <a:rPr lang="en-US" sz="2800" dirty="0" smtClean="0"/>
              <a:t> element</a:t>
            </a:r>
            <a:endParaRPr lang="bg-BG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828800" y="4495801"/>
            <a:ext cx="5486400" cy="685800"/>
          </a:xfrm>
        </p:spPr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828800" y="5298280"/>
            <a:ext cx="5486400" cy="569120"/>
          </a:xfrm>
        </p:spPr>
        <p:txBody>
          <a:bodyPr/>
          <a:lstStyle/>
          <a:p>
            <a:r>
              <a:rPr lang="en-US" dirty="0" smtClean="0"/>
              <a:t>Dynamic Behavior in a Web Page</a:t>
            </a:r>
            <a:endParaRPr lang="en-US" dirty="0"/>
          </a:p>
        </p:txBody>
      </p:sp>
      <p:pic>
        <p:nvPicPr>
          <p:cNvPr id="4100" name="Picture 4" descr="http://www.dreamswiss.net/guided-tour/pix/javascript_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12" y="1770323"/>
            <a:ext cx="4019688" cy="2411818"/>
          </a:xfrm>
          <a:prstGeom prst="roundRect">
            <a:avLst>
              <a:gd name="adj" fmla="val 1074"/>
            </a:avLst>
          </a:prstGeom>
          <a:noFill/>
          <a:scene3d>
            <a:camera prst="perspectiveHeroicExtreme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settegiorni.blogsome.com/images/javascrip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799" y="1752601"/>
            <a:ext cx="4071001" cy="2456123"/>
          </a:xfrm>
          <a:prstGeom prst="roundRect">
            <a:avLst>
              <a:gd name="adj" fmla="val 1130"/>
            </a:avLst>
          </a:prstGeom>
          <a:noFill/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1.bp.blogspot.com/_BwaIJMPkHI0/Rq0jWcGkF-I/AAAAAAAABQM/UdJYGzH0LhQ/s320/JavaScript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804147"/>
            <a:ext cx="1425378" cy="1710454"/>
          </a:xfrm>
          <a:prstGeom prst="roundRect">
            <a:avLst>
              <a:gd name="adj" fmla="val 4732"/>
            </a:avLst>
          </a:prstGeom>
          <a:noFill/>
          <a:ln>
            <a:solidFill>
              <a:srgbClr val="4C6400"/>
            </a:solidFill>
          </a:ln>
          <a:effectLst>
            <a:outerShdw blurRad="127000" dist="38100" dir="2700000" sx="102000" sy="102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97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</a:t>
            </a:r>
            <a:r>
              <a:rPr lang="en-US" dirty="0" smtClean="0"/>
              <a:t> is a front-end scripting language developed by Netscape for dynamic content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Lightweight, but with limited capabilities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Can be used as object-oriented language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Client-side technology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Embedded in your HTML page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Interpreted by the Web browser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Simple and flexible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Powerful to manipulate the DOM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-PowerPoint-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Telerik-PowerPoint-Theme</Template>
  <TotalTime>3623</TotalTime>
  <Words>3483</Words>
  <Application>Microsoft Office PowerPoint</Application>
  <PresentationFormat>On-screen Show (4:3)</PresentationFormat>
  <Paragraphs>712</Paragraphs>
  <Slides>70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1" baseType="lpstr">
      <vt:lpstr>Telerik-PowerPoint-Theme</vt:lpstr>
      <vt:lpstr>Introduction to JavaScript</vt:lpstr>
      <vt:lpstr>Table of Contents</vt:lpstr>
      <vt:lpstr>Table of Contents (2)</vt:lpstr>
      <vt:lpstr>Table of Contents (3)</vt:lpstr>
      <vt:lpstr>DHTML</vt:lpstr>
      <vt:lpstr>What is DHTML?</vt:lpstr>
      <vt:lpstr>DTHML = HTML + CSS + JavaScript</vt:lpstr>
      <vt:lpstr>JavaScript</vt:lpstr>
      <vt:lpstr>JavaScript</vt:lpstr>
      <vt:lpstr>JavaScript Advantages</vt:lpstr>
      <vt:lpstr>What Can JavaScript Do?</vt:lpstr>
      <vt:lpstr>The First Script</vt:lpstr>
      <vt:lpstr>Another Small Example</vt:lpstr>
      <vt:lpstr>Using JavaScript Code</vt:lpstr>
      <vt:lpstr>JavaScript – When is Executed?</vt:lpstr>
      <vt:lpstr>Calling a JavaScript Function from Event Handler – Example</vt:lpstr>
      <vt:lpstr>Using External Script Files</vt:lpstr>
      <vt:lpstr>The JavaScript Syntax</vt:lpstr>
      <vt:lpstr>JavaScript Syntax</vt:lpstr>
      <vt:lpstr>Data Types</vt:lpstr>
      <vt:lpstr>Everything is Object</vt:lpstr>
      <vt:lpstr>String Operations</vt:lpstr>
      <vt:lpstr>Arrays Operations and Properties</vt:lpstr>
      <vt:lpstr>Standard Popup Boxes</vt:lpstr>
      <vt:lpstr>Sum of Numbers – Example</vt:lpstr>
      <vt:lpstr>Sum of Numbers – Example (2)</vt:lpstr>
      <vt:lpstr>JavaScript Prompt – Example</vt:lpstr>
      <vt:lpstr>Conditional Statement (if)</vt:lpstr>
      <vt:lpstr>Conditional Statement (if) (2)</vt:lpstr>
      <vt:lpstr>Switch Statement</vt:lpstr>
      <vt:lpstr>Loops</vt:lpstr>
      <vt:lpstr>Functions </vt:lpstr>
      <vt:lpstr>Function Arguments  and Return Value</vt:lpstr>
      <vt:lpstr>Document Object Model (DOM)</vt:lpstr>
      <vt:lpstr>Document Object Model (DOM)</vt:lpstr>
      <vt:lpstr>Accessing Elements</vt:lpstr>
      <vt:lpstr>DOM Manipulation</vt:lpstr>
      <vt:lpstr>Common Element Properties</vt:lpstr>
      <vt:lpstr>Common Element Properties (2)</vt:lpstr>
      <vt:lpstr>Accessing Elements through the DOM Tree Structure</vt:lpstr>
      <vt:lpstr>Accessing Elements through the DOM Tree – Example</vt:lpstr>
      <vt:lpstr>The HTML DOM Event Model</vt:lpstr>
      <vt:lpstr>The HTML DOM Event Model</vt:lpstr>
      <vt:lpstr>The HTML DOM Event Model (2)</vt:lpstr>
      <vt:lpstr>The HTML DOM Event Model (3)</vt:lpstr>
      <vt:lpstr>Common DOM Events</vt:lpstr>
      <vt:lpstr>Common DOM Events (2)</vt:lpstr>
      <vt:lpstr>onload Event – Example</vt:lpstr>
      <vt:lpstr>The Built-In Browser Objects</vt:lpstr>
      <vt:lpstr>Built-in Browser Objects</vt:lpstr>
      <vt:lpstr>DOM Hierarchy – Example</vt:lpstr>
      <vt:lpstr>Opening New Window – Example</vt:lpstr>
      <vt:lpstr>The Navigator Object</vt:lpstr>
      <vt:lpstr>The Screen Object</vt:lpstr>
      <vt:lpstr>Document and Location</vt:lpstr>
      <vt:lpstr>Form Validation – Example</vt:lpstr>
      <vt:lpstr>The Math Object</vt:lpstr>
      <vt:lpstr>The Date Object</vt:lpstr>
      <vt:lpstr>Timers: setTimeout()</vt:lpstr>
      <vt:lpstr>Timers: setInterval()</vt:lpstr>
      <vt:lpstr>Timer – Example</vt:lpstr>
      <vt:lpstr>Debugging JavaScript</vt:lpstr>
      <vt:lpstr>Debugging JavaScript</vt:lpstr>
      <vt:lpstr>Firebug</vt:lpstr>
      <vt:lpstr>Firebug (2)</vt:lpstr>
      <vt:lpstr>JavaScript Console Object</vt:lpstr>
      <vt:lpstr>Introduction to JavaScript</vt:lpstr>
      <vt:lpstr>Homework</vt:lpstr>
      <vt:lpstr>Homework (2)</vt:lpstr>
      <vt:lpstr>Homework (3)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Svetlin Nakov</dc:creator>
  <cp:lastModifiedBy>Nikolay Kostov</cp:lastModifiedBy>
  <cp:revision>721</cp:revision>
  <dcterms:created xsi:type="dcterms:W3CDTF">2007-12-08T16:03:35Z</dcterms:created>
  <dcterms:modified xsi:type="dcterms:W3CDTF">2011-11-21T08:53:43Z</dcterms:modified>
</cp:coreProperties>
</file>