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1"/>
  </p:notesMasterIdLst>
  <p:handoutMasterIdLst>
    <p:handoutMasterId r:id="rId112"/>
  </p:handoutMasterIdLst>
  <p:sldIdLst>
    <p:sldId id="320" r:id="rId2"/>
    <p:sldId id="321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7" r:id="rId20"/>
    <p:sldId id="343" r:id="rId21"/>
    <p:sldId id="344" r:id="rId22"/>
    <p:sldId id="345" r:id="rId23"/>
    <p:sldId id="346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441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4" r:id="rId81"/>
    <p:sldId id="413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9" r:id="rId94"/>
    <p:sldId id="426" r:id="rId95"/>
    <p:sldId id="427" r:id="rId96"/>
    <p:sldId id="428" r:id="rId97"/>
    <p:sldId id="430" r:id="rId98"/>
    <p:sldId id="431" r:id="rId99"/>
    <p:sldId id="432" r:id="rId100"/>
    <p:sldId id="433" r:id="rId101"/>
    <p:sldId id="434" r:id="rId102"/>
    <p:sldId id="435" r:id="rId103"/>
    <p:sldId id="436" r:id="rId104"/>
    <p:sldId id="437" r:id="rId105"/>
    <p:sldId id="438" r:id="rId106"/>
    <p:sldId id="439" r:id="rId107"/>
    <p:sldId id="440" r:id="rId108"/>
    <p:sldId id="442" r:id="rId109"/>
    <p:sldId id="325" r:id="rId1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8FFC8"/>
    <a:srgbClr val="FAF7C8"/>
    <a:srgbClr val="FAF8C8"/>
    <a:srgbClr val="F5FFC2"/>
    <a:srgbClr val="EBFFD2"/>
    <a:srgbClr val="EBFFDC"/>
    <a:srgbClr val="FAF8BE"/>
    <a:srgbClr val="FAF8D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75" d="100"/>
          <a:sy n="75" d="100"/>
        </p:scale>
        <p:origin x="-1920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10/17/2011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10/17/2011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70C41-6F84-45AF-A780-BAEC8DB0118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7E639-488F-499B-B44D-0763445653AD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7565E-DDDC-426D-8B7D-F956FBEF309F}" type="slidenum">
              <a:rPr lang="en-US"/>
              <a:pPr/>
              <a:t>71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82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8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7be72e7b-6ce7-4daf-8e4f-07d332d733a2/uploadedartwork/650X650/8bb09960-cd1e-43ef-b39b-2a89e55c524c.jpg" TargetMode="External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aspnetcourse.telerik.com/" TargetMode="Externa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rds.yahoo.com/_ylt=A0WTefRyhQpLuIIBOByjzbkF/SIG=12dkvotsv/EXP=1259067122/**http:/www2.hemsida.net/tripletmom/backgrounds/objec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rds.yahoo.com/_ylt=A0WTefemjApLkgYBqCaJzbkF;_ylu=X3oDMTBqaTdkZW1yBHBvcwM2OQRzZWMDc3IEdnRpZAM-/SIG=1fljnmf3p/EXP=1259068966/**http:/images.search.yahoo.com/images/view?back=http://images.search.yahoo.com/search/images?p=integers&amp;b=55&amp;ni=18&amp;ei=utf-8&amp;pstart=1&amp;w=385&amp;h=261&amp;imgurl=integers.eu/images/math/math_385x261.jpg&amp;rurl=http://integers.eu/&amp;size=9k&amp;name=math+385x261+jpg&amp;p=integers&amp;oid=ca709bb4a5eab796&amp;fr2=&amp;no=69&amp;tt=21574&amp;b=55&amp;ni=18&amp;sigr=10j79u6nk&amp;sigi=118co5t93&amp;sigb=12kc6cjm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hyperlink" Target="http://rds.yahoo.com/_ylt=A0WTb_k5eQpLX0oAzU.jzbkF/SIG=12b656ear/EXP=1259063993/**http:/www.radicalvalley.com/Images/PICS/data-entry.jp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rds.yahoo.com/_ylt=A0WTb_mAeQpLX0oARYOjzbkF/SIG=125k3okcb/EXP=1259064064/**http:/www.kanati.com.ph/images/data_encoding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rds.yahoo.com/_ylt=A0WTefSdjQpLOx8Ami6jzbkF/SIG=134tf16kk/EXP=1259069213/**http:/www.informatik.uni-leipzig.de/bsv/Hlawit/Glyphs/glyphs/glyphs2-000005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humbs.imagekind.com/member/e0efd513-821a-48e3-862b-509421fc5dcb/uploadedartwork/650X650/f8cac265-11a0-4002-a577-61c6ca8ab4cc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229600" cy="15240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40880"/>
            <a:ext cx="8077200" cy="569120"/>
          </a:xfrm>
        </p:spPr>
        <p:txBody>
          <a:bodyPr/>
          <a:lstStyle/>
          <a:p>
            <a:r>
              <a:rPr lang="en-US" dirty="0" smtClean="0"/>
              <a:t>Data Types, Operators, Expressions, Statements, Console I/O, Loops, Arrays,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7" name="Picture 6" descr="Genesis">
            <a:hlinkClick r:id="rId3" tooltip="Genesis | Edward Kinnally "/>
          </p:cNvPr>
          <p:cNvPicPr>
            <a:picLocks noChangeAspect="1" noChangeArrowheads="1"/>
          </p:cNvPicPr>
          <p:nvPr/>
        </p:nvPicPr>
        <p:blipFill>
          <a:blip r:embed="rId4" cstate="screen">
            <a:lum bright="10000"/>
          </a:blip>
          <a:srcRect/>
          <a:stretch>
            <a:fillRect/>
          </a:stretch>
        </p:blipFill>
        <p:spPr bwMode="auto">
          <a:xfrm rot="5400000">
            <a:off x="5998555" y="3678845"/>
            <a:ext cx="1718889" cy="3505201"/>
          </a:xfrm>
          <a:prstGeom prst="roundRect">
            <a:avLst>
              <a:gd name="adj" fmla="val 9914"/>
            </a:avLst>
          </a:prstGeom>
          <a:noFill/>
          <a:ln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867400" cy="914400"/>
          </a:xfrm>
        </p:spPr>
        <p:txBody>
          <a:bodyPr/>
          <a:lstStyle/>
          <a:p>
            <a:r>
              <a:rPr lang="en-US" sz="3600" dirty="0"/>
              <a:t>Abnormalities in the Floating-Point Calculations</a:t>
            </a:r>
            <a:endParaRPr lang="bg-BG" sz="3600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abnormalities </a:t>
            </a:r>
            <a:r>
              <a:rPr lang="en-US" dirty="0" smtClean="0"/>
              <a:t>can be observed </a:t>
            </a:r>
            <a:r>
              <a:rPr lang="en-US" dirty="0"/>
              <a:t>when using floating-point numbers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Comparing floating-point numbers can not be done directly with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 </a:t>
            </a:r>
            <a:r>
              <a:rPr lang="en-US" dirty="0"/>
              <a:t>operator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55650" y="4114800"/>
            <a:ext cx="7632700" cy="2326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 = 1.0f;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b = 0.33f;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sum = 1.33f;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equal = (a+b == sum); // False!!!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 sum={1}  equal={2}",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a+b, sum, equal);</a:t>
            </a:r>
          </a:p>
        </p:txBody>
      </p:sp>
      <p:pic>
        <p:nvPicPr>
          <p:cNvPr id="62466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3505200"/>
            <a:ext cx="1905000" cy="1524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method, simply </a:t>
            </a:r>
            <a:r>
              <a:rPr lang="en-US" dirty="0" smtClean="0"/>
              <a:t>use: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method’s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Parentheses </a:t>
            </a:r>
            <a:r>
              <a:rPr lang="en-US" dirty="0"/>
              <a:t>(don’t forget them!)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semicolon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This will execute the code in the method’s </a:t>
            </a:r>
            <a:r>
              <a:rPr lang="en-US" dirty="0" smtClean="0"/>
              <a:t>body and will result in printing the following:</a:t>
            </a:r>
            <a:endParaRPr lang="en-US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685800" y="3768595"/>
            <a:ext cx="7696200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450" y="5638800"/>
            <a:ext cx="76962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Telerik Corp.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http://cs.astronomy.com/asycs/blogs/astronomy/Spacecraft/blog_usa193-laun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934200" y="1143000"/>
            <a:ext cx="1768247" cy="2209800"/>
          </a:xfrm>
          <a:prstGeom prst="roundRect">
            <a:avLst>
              <a:gd name="adj" fmla="val 6492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</a:t>
            </a:r>
            <a:endParaRPr lang="bg-BG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91000"/>
            <a:ext cx="84963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Method’s behavior depends on its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Parameters can be of any type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arrays </a:t>
            </a:r>
            <a:r>
              <a:rPr lang="en-US" sz="2800" dirty="0" smtClean="0"/>
              <a:t>(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double[]</a:t>
            </a:r>
            <a:r>
              <a:rPr lang="en-US" sz="2800" dirty="0"/>
              <a:t>, etc.)</a:t>
            </a:r>
            <a:endParaRPr lang="bg-BG" sz="2800" dirty="0"/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755650" y="1295400"/>
            <a:ext cx="75612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PrintSign(int number)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 &gt;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Console.WriteLine("Positive");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(number &lt;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Console.WriteLine("Negative");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Console.WriteLine("Zero");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3730" name="Picture 2" descr="http://www.siue.edu/business/cli/img/blueprint__hardhat__hand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553200" y="1219200"/>
            <a:ext cx="1943100" cy="1524000"/>
          </a:xfrm>
          <a:prstGeom prst="roundRect">
            <a:avLst>
              <a:gd name="adj" fmla="val 9686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Defining and Using </a:t>
            </a:r>
            <a:br>
              <a:rPr lang="en-US" dirty="0"/>
            </a:br>
            <a:r>
              <a:rPr lang="en-US" dirty="0"/>
              <a:t>Method Parameters (2)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can have as many parameters as needed: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following </a:t>
            </a:r>
            <a:r>
              <a:rPr lang="en-US" dirty="0"/>
              <a:t>syntax is </a:t>
            </a:r>
            <a:r>
              <a:rPr lang="en-US" dirty="0" smtClean="0"/>
              <a:t>not valid</a:t>
            </a:r>
            <a:r>
              <a:rPr lang="en-US" dirty="0"/>
              <a:t>:</a:t>
            </a:r>
          </a:p>
        </p:txBody>
      </p:sp>
      <p:sp>
        <p:nvSpPr>
          <p:cNvPr id="539652" name="Rectangle 4"/>
          <p:cNvSpPr>
            <a:spLocks noChangeArrowheads="1"/>
          </p:cNvSpPr>
          <p:nvPr/>
        </p:nvSpPr>
        <p:spPr bwMode="auto">
          <a:xfrm>
            <a:off x="611188" y="2325231"/>
            <a:ext cx="78470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float number2)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float max = number1;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(number2 &gt; number1)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max = number2;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("Maximal number: {0}", max);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611188" y="5338017"/>
            <a:ext cx="7847012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PrintMax(float number1, number2)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Calling Methods</a:t>
            </a:r>
            <a:br>
              <a:rPr lang="en-US" dirty="0"/>
            </a:br>
            <a:r>
              <a:rPr lang="en-US" dirty="0"/>
              <a:t>with Parameters</a:t>
            </a:r>
            <a:endParaRPr lang="bg-BG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 call a method and pass values to its parameters: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/>
              <a:t>method’s name, followed by a list of expressions for each parameter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755650" y="41148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PrintSign(-5);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PrintSign(balance);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PrintSign(2+3);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PrintMax(100, 200);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PrintMax(oldQuantity * 1.5, quantity * 2);</a:t>
            </a:r>
          </a:p>
        </p:txBody>
      </p:sp>
      <p:pic>
        <p:nvPicPr>
          <p:cNvPr id="71681" name="Picture 1" descr="C:\Trash\cran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6000" y="3733800"/>
            <a:ext cx="2381250" cy="1657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Returning </a:t>
            </a:r>
            <a:r>
              <a:rPr lang="en-US" sz="3800" dirty="0" smtClean="0"/>
              <a:t>Values From </a:t>
            </a:r>
            <a:r>
              <a:rPr lang="en-US" sz="3800" dirty="0"/>
              <a:t>Methods</a:t>
            </a:r>
            <a:endParaRPr lang="bg-BG" sz="3800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method 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return</a:t>
            </a:r>
            <a:r>
              <a:rPr lang="en-US" dirty="0"/>
              <a:t> a value to its caller</a:t>
            </a:r>
          </a:p>
          <a:p>
            <a:pPr>
              <a:lnSpc>
                <a:spcPct val="100000"/>
              </a:lnSpc>
            </a:pPr>
            <a:r>
              <a:rPr lang="en-US" dirty="0"/>
              <a:t>Returned value: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assigned to a variable: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Can be used in </a:t>
            </a:r>
            <a:r>
              <a:rPr lang="en-US" dirty="0" smtClean="0"/>
              <a:t>expressions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Can be passed to another method: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1042988" y="2971800"/>
            <a:ext cx="69850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Console.ReadLine() returns a string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1042988" y="4507468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price = GetPrice() * quantity * 1.20;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auto">
          <a:xfrm>
            <a:off x="1042988" y="5845175"/>
            <a:ext cx="6985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152400"/>
            <a:ext cx="5029200" cy="914400"/>
          </a:xfrm>
        </p:spPr>
        <p:txBody>
          <a:bodyPr/>
          <a:lstStyle/>
          <a:p>
            <a:r>
              <a:rPr lang="en-US" dirty="0" smtClean="0"/>
              <a:t>Defining Methods That Return </a:t>
            </a:r>
            <a:r>
              <a:rPr lang="en-US" dirty="0"/>
              <a:t>a Value</a:t>
            </a:r>
            <a:endParaRPr lang="bg-BG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Instead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, specify the type of data </a:t>
            </a:r>
            <a:r>
              <a:rPr lang="en-US" sz="3000" dirty="0" smtClean="0"/>
              <a:t>to </a:t>
            </a:r>
            <a:r>
              <a:rPr lang="en-US" sz="3000" dirty="0"/>
              <a:t>return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</a:t>
            </a:r>
            <a:r>
              <a:rPr lang="en-US" sz="3000" dirty="0"/>
              <a:t>can return any type of data </a:t>
            </a:r>
            <a:r>
              <a:rPr lang="en-US" sz="3000" dirty="0" smtClean="0"/>
              <a:t>(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dirty="0" smtClean="0"/>
              <a:t>,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 smtClean="0"/>
              <a:t>, </a:t>
            </a:r>
            <a:r>
              <a:rPr lang="en-US" sz="3000" dirty="0"/>
              <a:t>array, etc.)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000" dirty="0"/>
              <a:t> methods do not return anything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The combination of method's name, parameters and return value is called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 signature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000" dirty="0"/>
              <a:t> keyword to return a result</a:t>
            </a:r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685800" y="1828800"/>
            <a:ext cx="76327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Multiply(int firstNum, int secondNum)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firstNum * secondNum;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The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3600" dirty="0" smtClean="0"/>
              <a:t> Statement</a:t>
            </a:r>
            <a:endParaRPr lang="bg-BG" sz="3600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dirty="0" smtClean="0"/>
              <a:t> statement: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Immediately terminates </a:t>
            </a:r>
            <a:r>
              <a:rPr lang="en-US" dirty="0"/>
              <a:t>method’s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 smtClean="0"/>
              <a:t>specified expression </a:t>
            </a:r>
            <a:r>
              <a:rPr lang="en-US" dirty="0"/>
              <a:t>to the </a:t>
            </a:r>
            <a:r>
              <a:rPr lang="en-US" dirty="0" smtClean="0"/>
              <a:t>caller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terminate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method, </a:t>
            </a:r>
            <a:r>
              <a:rPr lang="en-US" dirty="0" smtClean="0"/>
              <a:t>use just: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Return can be used several </a:t>
            </a:r>
            <a:r>
              <a:rPr lang="en-US" dirty="0"/>
              <a:t>times in a method </a:t>
            </a:r>
            <a:r>
              <a:rPr lang="en-US" dirty="0" smtClean="0"/>
              <a:t>body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650" y="36576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 -1;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0" y="495300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return;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152400"/>
            <a:ext cx="5410200" cy="914400"/>
          </a:xfrm>
        </p:spPr>
        <p:txBody>
          <a:bodyPr/>
          <a:lstStyle/>
          <a:p>
            <a:r>
              <a:rPr lang="en-US" dirty="0"/>
              <a:t>Temperature Conversion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693738" y="2286000"/>
            <a:ext cx="7764462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celsius;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Fahrenheit: 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t = Double.Parse(Console.ReadLine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FahrenheitToCelsius(t);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Celsius: {0}", 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  <p:pic>
        <p:nvPicPr>
          <p:cNvPr id="6" name="Picture 2" descr="http://www.ntnu.no/gemini/2007-05/bilder/kn_termometer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 rot="21306392">
            <a:off x="7064897" y="3193468"/>
            <a:ext cx="1738956" cy="2689586"/>
          </a:xfrm>
          <a:prstGeom prst="rect">
            <a:avLst/>
          </a:prstGeom>
          <a:noFill/>
          <a:scene3d>
            <a:camera prst="perspectiveContrastingRightFacing" fov="6900000">
              <a:rot lat="2400000" lon="1727264" rev="600000"/>
            </a:camera>
            <a:lightRig rig="threePt" dir="t"/>
          </a:scene3d>
          <a:sp3d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09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C# Language Overview</a:t>
            </a:r>
            <a:br>
              <a:rPr lang="en-US" dirty="0" smtClean="0"/>
            </a:br>
            <a:r>
              <a:rPr lang="en-US" dirty="0" smtClean="0"/>
              <a:t>(Part I)</a:t>
            </a:r>
            <a:endParaRPr lang="en-US" dirty="0"/>
          </a:p>
        </p:txBody>
      </p:sp>
      <p:pic>
        <p:nvPicPr>
          <p:cNvPr id="3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630589">
            <a:off x="6119411" y="4214412"/>
            <a:ext cx="1809750" cy="180975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4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085075">
            <a:off x="222492" y="5099291"/>
            <a:ext cx="1488273" cy="1488273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6" name="Picture 5" descr="C:\Trash\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3255387">
            <a:off x="2833057" y="4093826"/>
            <a:ext cx="2293316" cy="2293316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745993">
            <a:off x="1337189" y="956190"/>
            <a:ext cx="1673990" cy="1673990"/>
          </a:xfrm>
          <a:prstGeom prst="rect">
            <a:avLst/>
          </a:prstGeom>
          <a:noFill/>
        </p:spPr>
      </p:pic>
      <p:pic>
        <p:nvPicPr>
          <p:cNvPr id="11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7428246">
            <a:off x="6727672" y="1393673"/>
            <a:ext cx="1749405" cy="1749405"/>
          </a:xfrm>
          <a:prstGeom prst="rect">
            <a:avLst/>
          </a:prstGeom>
          <a:noFill/>
        </p:spPr>
      </p:pic>
      <p:pic>
        <p:nvPicPr>
          <p:cNvPr id="12" name="Picture 4" descr="http://www.christina.k12.de.us/techlearn/images/Questions.png"/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002677">
            <a:off x="4432904" y="1918303"/>
            <a:ext cx="881452" cy="8814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572000" y="6172200"/>
            <a:ext cx="449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5"/>
              </a:rPr>
              <a:t>http://aspnetcourse.telerik.com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Boolean Data Type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Boolean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two possible values</a:t>
            </a:r>
            <a:r>
              <a:rPr lang="en-US" dirty="0" smtClean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useful in logical expressions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</p:txBody>
      </p:sp>
      <p:pic>
        <p:nvPicPr>
          <p:cNvPr id="58370" name="Picture 2" descr="digital infinity by Mr.  Mark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791200" y="3873228"/>
            <a:ext cx="2847975" cy="26055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Mastermind by Harri_1970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7200" y="4572000"/>
            <a:ext cx="4203203" cy="1905000"/>
          </a:xfrm>
          <a:prstGeom prst="trapezoid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Boolean Values – Example</a:t>
            </a:r>
            <a:endParaRPr lang="bg-BG" sz="360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Here we can see how boolean variables take values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755650" y="2676942"/>
            <a:ext cx="76327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2;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greaterAB = (a &gt; b);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Console.WriteLine(greaterAB);  // False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equalA1 = (a == 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Console.WriteLine(equalA1);    // True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Tumbling Dice by r o s e n d a h l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1336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Character Data Type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symbolic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Gives each symbol a corresponding integer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'\0'</a:t>
            </a:r>
            <a:r>
              <a:rPr lang="en-US" dirty="0"/>
              <a:t> default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Takes 16 bits of memory (from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</p:txBody>
      </p:sp>
      <p:pic>
        <p:nvPicPr>
          <p:cNvPr id="4" name="Picture 6" descr="http://www.ascendercorp.com/graphics/Ascender-Unicode-graphic.gif"/>
          <p:cNvPicPr>
            <a:picLocks noChangeAspect="1" noChangeArrowheads="1"/>
          </p:cNvPicPr>
          <p:nvPr/>
        </p:nvPicPr>
        <p:blipFill>
          <a:blip r:embed="rId2" cstate="screen">
            <a:lum bright="-10000"/>
          </a:blip>
          <a:srcRect/>
          <a:stretch>
            <a:fillRect/>
          </a:stretch>
        </p:blipFill>
        <p:spPr bwMode="auto">
          <a:xfrm>
            <a:off x="5257800" y="5235944"/>
            <a:ext cx="3429000" cy="1204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 </a:t>
            </a:r>
            <a:r>
              <a:rPr lang="en-US" smtClean="0"/>
              <a:t>and </a:t>
            </a:r>
            <a:r>
              <a:rPr lang="en-US" dirty="0"/>
              <a:t>Codes</a:t>
            </a:r>
            <a:endParaRPr lang="bg-BG" dirty="0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example below shows that every </a:t>
            </a:r>
            <a:r>
              <a:rPr lang="en-US" dirty="0"/>
              <a:t>symbol has an </a:t>
            </a:r>
            <a:r>
              <a:rPr lang="en-US" dirty="0" smtClean="0"/>
              <a:t>its unique </a:t>
            </a:r>
            <a:r>
              <a:rPr lang="en-US" dirty="0"/>
              <a:t>code: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55650" y="2420404"/>
            <a:ext cx="7632700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code of '{0}' is: 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symbol,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symbol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115888"/>
            <a:ext cx="6553200" cy="909637"/>
          </a:xfrm>
        </p:spPr>
        <p:txBody>
          <a:bodyPr/>
          <a:lstStyle/>
          <a:p>
            <a:r>
              <a:rPr lang="en-US"/>
              <a:t>The String Data Type</a:t>
            </a:r>
            <a:endParaRPr lang="bg-BG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String Data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a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a default value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concatenated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755650" y="4114800"/>
            <a:ext cx="7489825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"Microsoft .NET Framework";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</a:t>
            </a:r>
            <a:r>
              <a:rPr lang="en-US" dirty="0" smtClean="0"/>
              <a:t>Hello – Example</a:t>
            </a:r>
            <a:endParaRPr lang="bg-BG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Concatenating </a:t>
            </a:r>
            <a:r>
              <a:rPr lang="en-US" dirty="0"/>
              <a:t>the two names of a person to </a:t>
            </a:r>
            <a:r>
              <a:rPr lang="en-US" dirty="0" smtClean="0"/>
              <a:t>obtain </a:t>
            </a:r>
            <a:r>
              <a:rPr lang="en-US" dirty="0"/>
              <a:t>his full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NOTE: a space is missing between the two names! We have to add it manually</a:t>
            </a:r>
            <a:endParaRPr lang="bg-BG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27088" y="2330000"/>
            <a:ext cx="7489825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{0}!", firstName);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" + lastName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}.", fullName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Type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object type: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declared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“parent” of all other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take any types of values according to the needs</a:t>
            </a:r>
            <a:endParaRPr lang="bg-BG" dirty="0"/>
          </a:p>
        </p:txBody>
      </p:sp>
      <p:pic>
        <p:nvPicPr>
          <p:cNvPr id="460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4572000"/>
            <a:ext cx="2381250" cy="17907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images.iop.org/objects/physicsweb/world/22/6/35/image2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048000" y="4152900"/>
            <a:ext cx="1994404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Objects</a:t>
            </a:r>
            <a:endParaRPr lang="bg-BG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an object variable taking different types of data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12775" y="2253800"/>
            <a:ext cx="792003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dataContainer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dataContainer = "Five";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 ("The value of dataContainer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is: ");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Console.WriteLine(dataContainer);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86000" y="5181600"/>
            <a:ext cx="3971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6925" y="2438400"/>
            <a:ext cx="7432676" cy="1016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Variables and Identifiers</a:t>
            </a:r>
            <a:endParaRPr lang="bg-BG" dirty="0"/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lum bright="10000" contrast="20000"/>
          </a:blip>
          <a:srcRect/>
          <a:stretch>
            <a:fillRect/>
          </a:stretch>
        </p:blipFill>
        <p:spPr bwMode="auto">
          <a:xfrm>
            <a:off x="3048000" y="3454400"/>
            <a:ext cx="3352800" cy="23067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Data Types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Operators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Expressions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Console I/O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Conditional Statements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Loops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Methods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clipart.peirceinternet.com/png/books-stacked2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115334" y="1219200"/>
            <a:ext cx="3495266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Variables</a:t>
            </a:r>
            <a:endParaRPr lang="bg-BG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declaring a variable we: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its name (called identifier)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give it an initial value</a:t>
            </a:r>
          </a:p>
          <a:p>
            <a:pPr>
              <a:lnSpc>
                <a:spcPct val="100000"/>
              </a:lnSpc>
            </a:pPr>
            <a:r>
              <a:rPr lang="en-US" dirty="0"/>
              <a:t>The syntax is the following: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539750" y="41910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&lt;data_type&gt; &lt;identifier&gt; [= &lt;initialization&gt;];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539750" y="5562600"/>
            <a:ext cx="80645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height = 200;</a:t>
            </a:r>
          </a:p>
        </p:txBody>
      </p:sp>
      <p:pic>
        <p:nvPicPr>
          <p:cNvPr id="6" name="Picture 1" descr="C:\Temp\math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43226" y="1099279"/>
            <a:ext cx="2143574" cy="1491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</a:t>
            </a:r>
            <a:endParaRPr lang="bg-BG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 may consist of: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Letters (Unicode)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Digits [0-9]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Underscore "_"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begin only with a letter or an underscore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Cannot be a C# keyword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334000" y="1676400"/>
            <a:ext cx="3276600" cy="2398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(2)</a:t>
            </a:r>
            <a:endParaRPr lang="bg-BG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Identifiers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</a:t>
            </a:r>
            <a:r>
              <a:rPr lang="en-US" dirty="0" smtClean="0"/>
              <a:t>have a </a:t>
            </a:r>
            <a:r>
              <a:rPr lang="en-US" dirty="0"/>
              <a:t>descriptive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recommended to use only Latin letters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neither too long nor too short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Note: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In C# small </a:t>
            </a:r>
            <a:r>
              <a:rPr lang="en-US" dirty="0"/>
              <a:t>letters are considered different than </a:t>
            </a:r>
            <a:r>
              <a:rPr lang="en-US" dirty="0" smtClean="0"/>
              <a:t>the capital </a:t>
            </a:r>
            <a:r>
              <a:rPr lang="en-US" dirty="0"/>
              <a:t>letters (case sensitivity)</a:t>
            </a:r>
            <a:endParaRPr lang="bg-B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2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Examples of </a:t>
            </a:r>
            <a:r>
              <a:rPr lang="en-US" sz="3000" dirty="0"/>
              <a:t>correct identifiers</a:t>
            </a:r>
            <a:r>
              <a:rPr lang="en-US" sz="3000" dirty="0" smtClean="0"/>
              <a:t>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sz="3000" dirty="0" smtClean="0"/>
              <a:t>Examples of incorrect identifiers:</a:t>
            </a:r>
            <a:endParaRPr lang="en-US" sz="3000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84213" y="5775269"/>
            <a:ext cx="777557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new;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keyword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Cannot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684213" y="1600200"/>
            <a:ext cx="7775575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New = 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is capital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_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2Pac; 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identifiers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"Hello";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Unicode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symbols used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more appropriate: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greeting = "Hello";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Undescriptive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numberOfClients = 100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Descriptive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identifier: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numberOfPrivateClientOfTheFirm = 100;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930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Literals</a:t>
            </a:r>
            <a:endParaRPr lang="bg-BG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2105025" y="3048000"/>
            <a:ext cx="4752975" cy="315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 of integer literals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prefixes </a:t>
            </a:r>
            <a:r>
              <a:rPr lang="en-US" dirty="0"/>
              <a:t>mean a hexadecimal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0xA8F1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12345678U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suffixes </a:t>
            </a:r>
            <a:r>
              <a:rPr lang="en-US" dirty="0"/>
              <a:t>mean 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9876543L</a:t>
            </a:r>
          </a:p>
        </p:txBody>
      </p:sp>
      <p:pic>
        <p:nvPicPr>
          <p:cNvPr id="23554" name="Picture 2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697871"/>
            <a:ext cx="2590800" cy="1746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2" descr="View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5400000">
            <a:off x="2552700" y="3467100"/>
            <a:ext cx="121920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Literals – Example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373688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Note: the letter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 is easily confused with the digit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’ so it’s better to use ‘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’!!!</a:t>
            </a:r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749300" y="1066800"/>
            <a:ext cx="7632700" cy="4136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 are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the same value: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numberInHex = -0x10;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numberInDec = -16;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234u is of type uint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unsignedInt = 234u;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error,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because 234L is of type long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longInt = 234L;</a:t>
            </a:r>
          </a:p>
        </p:txBody>
      </p:sp>
      <p:pic>
        <p:nvPicPr>
          <p:cNvPr id="5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185965" y="1277470"/>
            <a:ext cx="1020470" cy="3751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Literals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real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type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consist of digits, a sign and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”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May be in exponential formatting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/>
              <a:t>” </a:t>
            </a:r>
            <a:r>
              <a:rPr lang="en-US" dirty="0"/>
              <a:t>suffixes mean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interpretation is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Literals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incorrect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 smtClean="0"/>
              <a:t> literal: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 correct way to assign floating-point value (using also the exponential format):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28663" y="1752600"/>
            <a:ext cx="76311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causes an error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because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12.5 is double by default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28663" y="4267200"/>
            <a:ext cx="763111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following is the correct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of assigning the value: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realNumber = 12.5f;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the same value in exponential format: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realNumber = 1.25e+1f;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Literals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character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single quotes surrounding the value: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value may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Symbol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code of the symbol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</a:t>
            </a:r>
          </a:p>
        </p:txBody>
      </p:sp>
      <p:pic>
        <p:nvPicPr>
          <p:cNvPr id="20482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92659" y="3848405"/>
            <a:ext cx="3394141" cy="2552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311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Primitive Data Types</a:t>
            </a:r>
            <a:endParaRPr lang="bg-BG" dirty="0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</a:blip>
          <a:srcRect/>
          <a:stretch>
            <a:fillRect/>
          </a:stretch>
        </p:blipFill>
        <p:spPr bwMode="auto">
          <a:xfrm>
            <a:off x="7073900" y="304801"/>
            <a:ext cx="1727200" cy="1295400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1" descr="C:\Temp\digits-smal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752600" y="3480436"/>
            <a:ext cx="5486400" cy="2691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953000" y="304800"/>
            <a:ext cx="1739900" cy="1304925"/>
          </a:xfrm>
          <a:prstGeom prst="roundRect">
            <a:avLst>
              <a:gd name="adj" fmla="val 4274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Tumbling Dice by r o s e n d a h l.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04800"/>
            <a:ext cx="2163908" cy="1371600"/>
          </a:xfrm>
          <a:prstGeom prst="roundRect">
            <a:avLst>
              <a:gd name="adj" fmla="val 5000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Sequences</a:t>
            </a:r>
            <a:endParaRPr lang="en-US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82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Means of presenting a symbol that is usually interpreted otherwise (like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Means of presenting system symbols (like the new line symbol)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</a:t>
            </a:r>
            <a:r>
              <a:rPr lang="en-US" dirty="0" smtClean="0"/>
              <a:t>escaping </a:t>
            </a:r>
            <a:r>
              <a:rPr lang="en-US" dirty="0"/>
              <a:t>sequences are: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for single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for double quote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for backslash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for new line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62600" y="4343400"/>
            <a:ext cx="2869045" cy="190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Character Literals –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different character literals: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539750" y="2175808"/>
            <a:ext cx="81359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symbol = 'a'; // An ordinary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'\u0061'; // Unicode symbol code in 				      // a hexadecimal format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'\''; // Assigning the single quote symbol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'\\'; // Assigning the backslash symbol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"a"; // Incorrect: use single quotes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Symbols by fantasyghostpsn."/>
          <p:cNvPicPr>
            <a:picLocks noChangeAspect="1" noChangeArrowheads="1"/>
          </p:cNvPicPr>
          <p:nvPr/>
        </p:nvPicPr>
        <p:blipFill>
          <a:blip r:embed="rId2" cstate="screen">
            <a:lum contrast="-20000"/>
          </a:blip>
          <a:srcRect/>
          <a:stretch>
            <a:fillRect/>
          </a:stretch>
        </p:blipFill>
        <p:spPr bwMode="auto">
          <a:xfrm rot="16200000">
            <a:off x="3847971" y="2832142"/>
            <a:ext cx="1406868" cy="58323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5532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literals: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used for values of the string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 of two double quotes surrounding the value: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&lt;value&gt;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 have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dirty="0"/>
              <a:t> prefix which </a:t>
            </a:r>
            <a:r>
              <a:rPr lang="en-US" dirty="0" smtClean="0"/>
              <a:t>ignores the </a:t>
            </a:r>
            <a:r>
              <a:rPr lang="en-US" dirty="0"/>
              <a:t>used </a:t>
            </a:r>
            <a:r>
              <a:rPr lang="en-US" dirty="0" smtClean="0"/>
              <a:t>escaping </a:t>
            </a:r>
            <a:r>
              <a:rPr lang="en-US" dirty="0"/>
              <a:t>sequences</a:t>
            </a:r>
          </a:p>
          <a:p>
            <a:pPr>
              <a:lnSpc>
                <a:spcPct val="100000"/>
              </a:lnSpc>
            </a:pPr>
            <a:r>
              <a:rPr lang="en-US" dirty="0"/>
              <a:t>The value is a sequence of character literals</a:t>
            </a:r>
          </a:p>
        </p:txBody>
      </p:sp>
      <p:pic>
        <p:nvPicPr>
          <p:cNvPr id="4" name="Picture 3" descr="http://guindo.pntic.mec.es/~jmag0042/alphabetu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94370" y="1066800"/>
            <a:ext cx="186863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Literals – Example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Benefits of quoted strings (the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@</a:t>
            </a:r>
            <a:r>
              <a:rPr lang="en-US" dirty="0" smtClean="0"/>
              <a:t> prefix):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In quoted strings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 smtClean="0"/>
              <a:t> is used instead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2775" y="2033587"/>
            <a:ext cx="79200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string literal using escape sequences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quotation = "\"Hello, Jude\", he said.";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path = "C:\\WINNT\\Darts\\Darts.exe";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an example of the usage of @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quotation = @"""Hello, Jimmy!"", she answered.";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@"C:\WINNT\Darts\Darts.exe";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768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48400" y="4267200"/>
            <a:ext cx="2438400" cy="2212283"/>
          </a:xfrm>
          <a:prstGeom prst="rect">
            <a:avLst/>
          </a:prstGeom>
          <a:noFill/>
        </p:spPr>
      </p:pic>
      <p:pic>
        <p:nvPicPr>
          <p:cNvPr id="4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010400" y="457200"/>
            <a:ext cx="1610182" cy="21526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11" descr="C:\Trash\arithmetic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62000" y="4381500"/>
            <a:ext cx="3962400" cy="1866900"/>
          </a:xfrm>
          <a:prstGeom prst="roundRect">
            <a:avLst>
              <a:gd name="adj" fmla="val 13819"/>
            </a:avLst>
          </a:prstGeom>
          <a:ln>
            <a:noFill/>
          </a:ln>
          <a:effectLst/>
        </p:spPr>
      </p:pic>
      <p:pic>
        <p:nvPicPr>
          <p:cNvPr id="6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20818549">
            <a:off x="1117058" y="837127"/>
            <a:ext cx="3542070" cy="1526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632316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/>
                <a:gridCol w="4684713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93921"/>
              </p:ext>
            </p:extLst>
          </p:nvPr>
        </p:nvGraphicFramePr>
        <p:xfrm>
          <a:off x="587375" y="1210056"/>
          <a:ext cx="7947025" cy="5114544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Operators Precedence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231236"/>
              </p:ext>
            </p:extLst>
          </p:nvPr>
        </p:nvGraphicFramePr>
        <p:xfrm>
          <a:off x="587375" y="1066800"/>
          <a:ext cx="7947025" cy="3532632"/>
        </p:xfrm>
        <a:graphic>
          <a:graphicData uri="http://schemas.openxmlformats.org/drawingml/2006/table">
            <a:tbl>
              <a:tblPr/>
              <a:tblGrid>
                <a:gridCol w="2286303"/>
                <a:gridCol w="566072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pPr>
              <a:lnSpc>
                <a:spcPct val="100000"/>
              </a:lnSpc>
            </a:pPr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</a:t>
            </a:r>
          </a:p>
          <a:p>
            <a:pPr>
              <a:lnSpc>
                <a:spcPct val="100000"/>
              </a:lnSpc>
            </a:pPr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integers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special addition </a:t>
            </a: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</a:t>
            </a:r>
            <a:r>
              <a:rPr lang="en-US" dirty="0" smtClean="0"/>
              <a:t>variable</a:t>
            </a:r>
          </a:p>
        </p:txBody>
      </p:sp>
      <p:pic>
        <p:nvPicPr>
          <p:cNvPr id="4" name="Picture 1" descr="C:\Trash\math+operators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43600" y="5291112"/>
            <a:ext cx="2779464" cy="1215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Arithmetic Operators – Example</a:t>
            </a:r>
            <a:endParaRPr lang="bg-BG" sz="360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squarePerimeter/4.0;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squareSide*squareSide;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// 2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</a:t>
            </a:r>
            <a:endParaRPr lang="bg-BG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Integer types are: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 (-128 to 127): signed 8-bit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 </a:t>
            </a:r>
            <a:r>
              <a:rPr lang="en-US" dirty="0"/>
              <a:t>(0 to 255): unsigned 8-bit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en-US" dirty="0"/>
              <a:t> (-32,768 to 32,767): signed 16-bit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en-US" dirty="0"/>
              <a:t> (0 to 65,535): unsigned </a:t>
            </a:r>
            <a:r>
              <a:rPr lang="en-US" dirty="0" smtClean="0"/>
              <a:t>16-bit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 (-2,147,483,648 to 2,147,483,647): signed 32-bit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 (0 to 4,294,967,295): unsigned 32-bit</a:t>
            </a:r>
            <a:endParaRPr lang="en-US" dirty="0"/>
          </a:p>
        </p:txBody>
      </p:sp>
      <p:pic>
        <p:nvPicPr>
          <p:cNvPr id="4" name="Picture 2" descr="closeup of digits by mkbgeorgi.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1D1210"/>
              </a:clrFrom>
              <a:clrTo>
                <a:srgbClr val="1D121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228" y="1195424"/>
            <a:ext cx="2209572" cy="1471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3173"/>
              </p:ext>
            </p:extLst>
          </p:nvPr>
        </p:nvGraphicFramePr>
        <p:xfrm>
          <a:off x="533400" y="46482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</a:t>
            </a:r>
            <a:r>
              <a:rPr lang="en-US" dirty="0" smtClean="0"/>
              <a:t>the logical </a:t>
            </a:r>
            <a:r>
              <a:rPr lang="en-US" dirty="0"/>
              <a:t>operators: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3" y="1923395"/>
            <a:ext cx="7685087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  <p:pic>
        <p:nvPicPr>
          <p:cNvPr id="5" name="Picture 1" descr="C:\Trash\ches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455172">
            <a:off x="6495849" y="1566546"/>
            <a:ext cx="1961490" cy="2451863"/>
          </a:xfrm>
          <a:prstGeom prst="roundRect">
            <a:avLst>
              <a:gd name="adj" fmla="val 9145"/>
            </a:avLst>
          </a:prstGeom>
          <a:ln>
            <a:solidFill>
              <a:srgbClr val="8CF4F2">
                <a:alpha val="50000"/>
              </a:srgbClr>
            </a:solidFill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Bitwise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turns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and 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for boolean expressions but bit by bit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The operators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behave 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 for boolean expressions but bit by bit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dirty="0" smtClean="0"/>
              <a:t> move the bits (left or right)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of the operators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 smtClean="0"/>
              <a:t> and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244889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</a:t>
            </a:r>
            <a:r>
              <a:rPr lang="en-US" dirty="0" smtClean="0"/>
              <a:t>Operators (2)</a:t>
            </a:r>
            <a:endParaRPr lang="en-US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Bitwise operators are used on </a:t>
            </a:r>
            <a:r>
              <a:rPr lang="en-US" dirty="0" smtClean="0"/>
              <a:t>integer numbers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Bitwise operators are applied bit by bit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// 00000011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// 00000101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// 00000111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// 00000001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// 00000100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a&lt;&lt;1 ); // 00000110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a&gt;&gt;1 ); // 00000001</a:t>
            </a:r>
          </a:p>
        </p:txBody>
      </p:sp>
      <p:pic>
        <p:nvPicPr>
          <p:cNvPr id="5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425691">
            <a:off x="6532065" y="3100881"/>
            <a:ext cx="2126665" cy="1573483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Comparison operators are used to compare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Comparison operators example:</a:t>
            </a:r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</p:txBody>
      </p:sp>
      <p:pic>
        <p:nvPicPr>
          <p:cNvPr id="6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360233">
            <a:off x="6219519" y="3503980"/>
            <a:ext cx="2328509" cy="182730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131" y="1014660"/>
            <a:ext cx="8496300" cy="54117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Assignment operators are used to assign a value to a </a:t>
            </a:r>
            <a:r>
              <a:rPr lang="en-US" dirty="0" smtClean="0"/>
              <a:t>variable ,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pPr>
              <a:lnSpc>
                <a:spcPct val="100000"/>
              </a:lnSpc>
            </a:pPr>
            <a:r>
              <a:rPr lang="en-US" dirty="0"/>
              <a:t>Assignment operators example: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5" name="Picture 2" descr="http://icfindy.com/images/puzzle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157018">
            <a:off x="5827537" y="3573787"/>
            <a:ext cx="2778143" cy="1655120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is used to concatenate strings 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5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21244940">
            <a:off x="6246268" y="3470417"/>
            <a:ext cx="2362200" cy="1558925"/>
          </a:xfrm>
          <a:prstGeom prst="roundRect">
            <a:avLst>
              <a:gd name="adj" fmla="val 9591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</a:t>
            </a:r>
            <a:r>
              <a:rPr lang="en-US" dirty="0"/>
              <a:t>are used with arrays indexers and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are used to override </a:t>
            </a:r>
            <a:r>
              <a:rPr lang="en-US" dirty="0" smtClean="0"/>
              <a:t>the default operator precedence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dirty="0" smtClean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52600"/>
            <a:ext cx="747871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some other operators:</a:t>
            </a:r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905001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Integer Types (2)</a:t>
            </a:r>
            <a:endParaRPr lang="bg-BG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More integer types: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(-9,223,372,036,854,775,808 to 9,223,372,036,854,775,807): signed 64-bit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(0 to 18,446,744,073,709,551,615): unsigned 64-bit</a:t>
            </a:r>
            <a:endParaRPr lang="bg-BG" dirty="0"/>
          </a:p>
        </p:txBody>
      </p:sp>
      <p:pic>
        <p:nvPicPr>
          <p:cNvPr id="71682" name="Picture 2" descr="Binary Design by LPF Systems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4038600"/>
            <a:ext cx="2971800" cy="2377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http://rds.yahoo.com/_ylt=A0WTefVhfApLJGoAK7yjzbkF/SIG=1281pab8j/EXP=1259064801/**http%3A/www.gridagents.com/images/accent-red-wav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038600"/>
            <a:ext cx="3181350" cy="2435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Conversions</a:t>
            </a:r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</a:t>
            </a:r>
            <a:r>
              <a:rPr lang="en-US" dirty="0"/>
              <a:t> conversions: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Note: explicit </a:t>
            </a:r>
            <a:r>
              <a:rPr lang="en-US" dirty="0"/>
              <a:t>conversion may be used even if not </a:t>
            </a:r>
            <a:r>
              <a:rPr lang="en-US" dirty="0" smtClean="0"/>
              <a:t>required by the compiler</a:t>
            </a:r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24100" y="3571875"/>
            <a:ext cx="4419600" cy="2447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827088" y="3441095"/>
            <a:ext cx="748982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191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/>
              <a:t>to the Console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5179925"/>
            <a:ext cx="8382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/ Reading Strings and Numbers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14250">
            <a:off x="1138614" y="1021305"/>
            <a:ext cx="7667625" cy="236349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Slide Number Placeholder 3"/>
          <p:cNvSpPr txBox="1">
            <a:spLocks/>
          </p:cNvSpPr>
          <p:nvPr/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 smtClean="0"/>
              <a:t>The Console Class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Provides methods for input </a:t>
            </a:r>
            <a:r>
              <a:rPr lang="en-US" dirty="0"/>
              <a:t>and </a:t>
            </a:r>
            <a:r>
              <a:rPr lang="en-US" dirty="0" smtClean="0"/>
              <a:t>output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Read(…)</a:t>
            </a:r>
            <a:r>
              <a:rPr lang="en-US" dirty="0"/>
              <a:t> – reads a single character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ReadLine(…)</a:t>
            </a:r>
            <a:r>
              <a:rPr lang="en-US" dirty="0"/>
              <a:t> – reads a single line </a:t>
            </a:r>
            <a:r>
              <a:rPr lang="en-US" dirty="0" smtClean="0"/>
              <a:t>of characters</a:t>
            </a:r>
            <a:endParaRPr lang="en-US" noProof="1"/>
          </a:p>
          <a:p>
            <a:pPr>
              <a:lnSpc>
                <a:spcPct val="100000"/>
              </a:lnSpc>
            </a:pPr>
            <a:r>
              <a:rPr lang="en-US" dirty="0"/>
              <a:t>Output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Write(…)</a:t>
            </a:r>
            <a:r>
              <a:rPr lang="en-US" dirty="0"/>
              <a:t> – </a:t>
            </a:r>
            <a:r>
              <a:rPr lang="en-US" dirty="0" smtClean="0"/>
              <a:t>prints the </a:t>
            </a:r>
            <a:r>
              <a:rPr lang="en-US" dirty="0"/>
              <a:t>specified </a:t>
            </a:r>
            <a:br>
              <a:rPr lang="en-US" dirty="0"/>
            </a:br>
            <a:r>
              <a:rPr lang="en-US" dirty="0"/>
              <a:t>argument on the console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WriteLine(…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– </a:t>
            </a:r>
            <a:r>
              <a:rPr lang="en-US" dirty="0" smtClean="0"/>
              <a:t>prints specified data to </a:t>
            </a:r>
            <a:r>
              <a:rPr lang="en-US" dirty="0"/>
              <a:t>the </a:t>
            </a:r>
            <a:r>
              <a:rPr lang="en-US" dirty="0" smtClean="0"/>
              <a:t>console and </a:t>
            </a:r>
            <a:r>
              <a:rPr lang="en-US" dirty="0"/>
              <a:t>moves to the next line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Console.Write(…)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5613"/>
            <a:ext cx="8496300" cy="100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Printing more than one variable using a formatting string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684213" y="1808163"/>
            <a:ext cx="77755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Console.Write(a); // 15</a:t>
            </a:r>
          </a:p>
        </p:txBody>
      </p:sp>
      <p:sp>
        <p:nvSpPr>
          <p:cNvPr id="438280" name="Rectangle 8"/>
          <p:cNvSpPr>
            <a:spLocks noChangeArrowheads="1"/>
          </p:cNvSpPr>
          <p:nvPr/>
        </p:nvSpPr>
        <p:spPr bwMode="auto">
          <a:xfrm>
            <a:off x="250825" y="1196975"/>
            <a:ext cx="8496300" cy="503238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 integer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variable</a:t>
            </a:r>
          </a:p>
        </p:txBody>
      </p:sp>
      <p:sp>
        <p:nvSpPr>
          <p:cNvPr id="438281" name="Rectangle 9"/>
          <p:cNvSpPr>
            <a:spLocks noChangeArrowheads="1"/>
          </p:cNvSpPr>
          <p:nvPr/>
        </p:nvSpPr>
        <p:spPr bwMode="auto">
          <a:xfrm>
            <a:off x="684213" y="4159984"/>
            <a:ext cx="77755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15.5;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14;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+ {1} = {2}", a, b, a +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15.5 + 14 = 29.5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82" name="Rectangle 10"/>
          <p:cNvSpPr>
            <a:spLocks noChangeArrowheads="1"/>
          </p:cNvSpPr>
          <p:nvPr/>
        </p:nvSpPr>
        <p:spPr bwMode="auto">
          <a:xfrm>
            <a:off x="250825" y="5959475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 operation 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same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250825" y="3040063"/>
            <a:ext cx="8496300" cy="1150937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more than one variable using a formatting string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12775" y="1879937"/>
            <a:ext cx="79200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"Hello C#!";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250825" y="1196975"/>
            <a:ext cx="8496300" cy="6477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a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variable</a:t>
            </a:r>
            <a:endParaRPr lang="en-US" sz="3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612775" y="4191000"/>
            <a:ext cx="792003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"Marry";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year = 1987;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Console.Write("{0} was born in {1}.", name, year);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Marry was born in 1987.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9310" name="Rectangle 14"/>
          <p:cNvSpPr>
            <a:spLocks noChangeArrowheads="1"/>
          </p:cNvSpPr>
          <p:nvPr/>
        </p:nvSpPr>
        <p:spPr bwMode="auto">
          <a:xfrm>
            <a:off x="250825" y="5943600"/>
            <a:ext cx="8496300" cy="669925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printing 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will start from the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next line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Printing to the Console – Example</a:t>
            </a:r>
            <a:endParaRPr lang="bg-BG" sz="3600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496888" y="1219200"/>
            <a:ext cx="8135937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name = 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age = 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town = "Sofia";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Console.Write("{0} is {1} years old from {2}.",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name, age, town);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 Peter is 18 years old from Sofia.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Console.Write("This is 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same line!");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("Next sentence will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be"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 on a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Console.WriteLine("Bye, bye, {0} from {1}.",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name, town);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Console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use </a:t>
            </a:r>
            <a:r>
              <a:rPr lang="en-US" dirty="0" smtClean="0"/>
              <a:t>the console </a:t>
            </a:r>
            <a:r>
              <a:rPr lang="en-US" dirty="0"/>
              <a:t>to read information from the command line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Characters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Numeral types (after conversion)</a:t>
            </a:r>
          </a:p>
          <a:p>
            <a:pPr>
              <a:lnSpc>
                <a:spcPct val="100000"/>
              </a:lnSpc>
            </a:pPr>
            <a:r>
              <a:rPr lang="en-US" dirty="0"/>
              <a:t>To read from the console we use the methods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Console.Read()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pic>
        <p:nvPicPr>
          <p:cNvPr id="30722" name="Picture 2" descr="http://www.geekologie.com/2007/05/keyboard-waffle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486400" y="1752600"/>
            <a:ext cx="2971800" cy="2318004"/>
          </a:xfrm>
          <a:prstGeom prst="flowChartMultidocument">
            <a:avLst/>
          </a:prstGeom>
          <a:noFill/>
          <a:effectLst>
            <a:softEdge rad="1270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Console.ReadLine()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Gets a line of characters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a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dirty="0"/>
              <a:t> value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Returns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000" dirty="0"/>
              <a:t> if the end of the input is reached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684213" y="3594100"/>
            <a:ext cx="770413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first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("Please enter your last name: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{0} {1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}!",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lastName);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Integer Types </a:t>
            </a:r>
            <a:r>
              <a:rPr lang="en-US" sz="3600" dirty="0"/>
              <a:t>– Example</a:t>
            </a:r>
            <a:endParaRPr lang="bg-BG" sz="36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Measuring time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Depending </a:t>
            </a:r>
            <a:r>
              <a:rPr lang="en-US" dirty="0"/>
              <a:t>on the unit of measure we may use different data types:</a:t>
            </a:r>
            <a:endParaRPr lang="bg-BG" dirty="0"/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39750" y="3033405"/>
            <a:ext cx="80645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centuries = 20;    // Usually a small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years = 2000;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uint days = 730480;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ulong hours = 17531520; // May be a very big number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Console.WriteLine("{0} centuries is {1} years, or {2} days, or {3} hours.", centuries, years, days, hours);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Types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3733800"/>
          </a:xfrm>
        </p:spPr>
        <p:txBody>
          <a:bodyPr/>
          <a:lstStyle/>
          <a:p>
            <a:pPr marL="273050" indent="-273050">
              <a:lnSpc>
                <a:spcPct val="100000"/>
              </a:lnSpc>
            </a:pPr>
            <a:r>
              <a:rPr lang="en-US" sz="2800" dirty="0"/>
              <a:t>Numeral types can not be read directly from the console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dirty="0"/>
              <a:t>To read a numeral type do following: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500" dirty="0"/>
              <a:t>R</a:t>
            </a:r>
            <a:r>
              <a:rPr lang="en-US" sz="2600" dirty="0"/>
              <a:t>ead a string value</a:t>
            </a:r>
          </a:p>
          <a:p>
            <a:pPr marL="804863" lvl="1" indent="-352425">
              <a:lnSpc>
                <a:spcPct val="100000"/>
              </a:lnSpc>
              <a:buFontTx/>
              <a:buAutoNum type="arabicPeriod"/>
            </a:pPr>
            <a:r>
              <a:rPr lang="en-US" sz="2600" dirty="0"/>
              <a:t>Convert (parse) it to the required numeral type</a:t>
            </a:r>
          </a:p>
          <a:p>
            <a:pPr marL="273050" indent="-273050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parses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to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55650" y="46482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Console.ReadLine()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int.Parse(str);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 entered: {0}", number);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Numeral </a:t>
            </a:r>
            <a:r>
              <a:rPr lang="en-US" dirty="0" smtClean="0"/>
              <a:t>Types (2)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9462"/>
            <a:ext cx="8534400" cy="3175338"/>
          </a:xfrm>
        </p:spPr>
        <p:txBody>
          <a:bodyPr/>
          <a:lstStyle/>
          <a:p>
            <a:pPr marL="273050" indent="-273050">
              <a:lnSpc>
                <a:spcPct val="90000"/>
              </a:lnSpc>
            </a:pPr>
            <a:r>
              <a:rPr lang="en-US" dirty="0" smtClean="0"/>
              <a:t>Another way to parse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numeral type is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int.TryParse(…)</a:t>
            </a:r>
            <a:r>
              <a:rPr lang="en-US" dirty="0" smtClean="0"/>
              <a:t> method</a:t>
            </a:r>
          </a:p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Sets default value for the type if the parse fails</a:t>
            </a:r>
          </a:p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Returns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 </a:t>
            </a:r>
          </a:p>
          <a:p>
            <a:pPr marL="912813" lvl="2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noProof="1" smtClean="0">
                <a:solidFill>
                  <a:srgbClr val="EBFFD2"/>
                </a:solidFill>
              </a:rPr>
              <a:t> if the parse is successfull</a:t>
            </a:r>
          </a:p>
          <a:p>
            <a:pPr marL="912813" lvl="2">
              <a:lnSpc>
                <a:spcPct val="9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 smtClean="0">
                <a:solidFill>
                  <a:srgbClr val="EBFFD2"/>
                </a:solidFill>
              </a:rPr>
              <a:t> if it fails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350838" y="4216062"/>
            <a:ext cx="841216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int.TryParse(line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out a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5435262"/>
            <a:ext cx="8534400" cy="88933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0713" lvl="1">
              <a:lnSpc>
                <a:spcPct val="90000"/>
              </a:lnSpc>
            </a:pPr>
            <a:r>
              <a:rPr lang="en-US" noProof="1" smtClean="0">
                <a:solidFill>
                  <a:srgbClr val="EBFFD2"/>
                </a:solidFill>
              </a:rPr>
              <a:t>The result from the parse will be assigned to the variable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parseResult</a:t>
            </a:r>
          </a:p>
        </p:txBody>
      </p:sp>
    </p:spTree>
    <p:extLst>
      <p:ext uri="{BB962C8B-B14F-4D97-AF65-F5344CB8AC3E}">
        <p14:creationId xmlns:p14="http://schemas.microsoft.com/office/powerpoint/2010/main" val="324401245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 to Numbers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3222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Numeral types have a method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Parse(…)</a:t>
            </a:r>
            <a:r>
              <a:rPr lang="en-US" sz="3000" dirty="0"/>
              <a:t> for extracting the numeral value from a string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long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.Parse(string)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float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ym typeface="Wingdings" pitchFamily="2" charset="2"/>
              </a:rPr>
              <a:t>Causes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FormatException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in case of</a:t>
            </a:r>
            <a:r>
              <a:rPr lang="en-US" sz="2800" noProof="1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error</a:t>
            </a:r>
            <a:endParaRPr lang="en-US" sz="2700" noProof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3" y="4538008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int.Parse(s); // i = 123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long.Parse(s); // l = 123L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invalid = "xxx1845";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int.Parse(invalid); // FormatException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6858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nsolas" pitchFamily="49" charset="0"/>
              </a:rPr>
              <a:t>Conditional Statements</a:t>
            </a:r>
            <a:endParaRPr lang="en-US" dirty="0">
              <a:latin typeface="+mn-lt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smtClean="0"/>
              <a:t>Implementing </a:t>
            </a:r>
            <a:r>
              <a:rPr lang="en-US" dirty="0" smtClean="0"/>
              <a:t>Conditional Logic</a:t>
            </a:r>
            <a:endParaRPr lang="en-US" dirty="0"/>
          </a:p>
        </p:txBody>
      </p:sp>
      <p:pic>
        <p:nvPicPr>
          <p:cNvPr id="3075" name="Picture 3" descr="http://ts4.mm.bing.net/images/thumbnail.aspx?q=1335231651531&amp;id=bd29de2236c1e91f9ccab37fa353e830&amp;url=http%3a%2f%2fwww.webdesign.org%2fimg_articles%2f8231%2fIf-Else-Statements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01106" y="3886200"/>
            <a:ext cx="3135086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</a:t>
            </a:r>
            <a:endParaRPr lang="bg-BG" i="1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most simple conditional statement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Enables you to test for a condition</a:t>
            </a:r>
          </a:p>
          <a:p>
            <a:pPr>
              <a:lnSpc>
                <a:spcPct val="100000"/>
              </a:lnSpc>
            </a:pPr>
            <a:r>
              <a:rPr lang="en-US" dirty="0"/>
              <a:t>Branch to different parts of the code depending on the result</a:t>
            </a:r>
          </a:p>
          <a:p>
            <a:pPr>
              <a:lnSpc>
                <a:spcPct val="100000"/>
              </a:lnSpc>
            </a:pPr>
            <a:r>
              <a:rPr lang="en-US" dirty="0"/>
              <a:t>The simplest form of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statement: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828675" y="4525963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(condition)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1310819"/>
            <a:ext cx="80772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("Enter two numbers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int.Parse(Console.ReadLine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(smallerNumber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smallerNumber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greater number is: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biggerNumber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/>
              <a:t> </a:t>
            </a:r>
            <a:r>
              <a:rPr lang="en-US" dirty="0"/>
              <a:t>Statement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900" dirty="0"/>
              <a:t>More complex and useful conditional statement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Executes one branch if the condition is true, </a:t>
            </a:r>
            <a:r>
              <a:rPr lang="en-US" sz="2900" dirty="0" smtClean="0"/>
              <a:t>and another </a:t>
            </a:r>
            <a:r>
              <a:rPr lang="en-US" sz="2900" dirty="0"/>
              <a:t>if it is false 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The simplest form of an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2900" dirty="0"/>
              <a:t> statement: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27088" y="3657600"/>
            <a:ext cx="7416800" cy="264296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if-else</a:t>
            </a:r>
            <a:r>
              <a:rPr lang="en-US" i="1" dirty="0" smtClean="0"/>
              <a:t> </a:t>
            </a:r>
            <a:r>
              <a:rPr lang="en-US" dirty="0"/>
              <a:t>Statement – Example</a:t>
            </a:r>
            <a:endParaRPr lang="bg-BG" dirty="0"/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Checking a number if it is odd or even</a:t>
            </a:r>
            <a:endParaRPr lang="en-US" sz="3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827088" y="2103438"/>
            <a:ext cx="74168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int.Parse(s);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% 2 == 0)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even.");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("This number is odd.");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 smtClean="0"/>
              <a:t> statements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</a:t>
            </a:r>
            <a:r>
              <a:rPr lang="en-US" dirty="0" smtClean="0"/>
              <a:t>, i.e. used inside another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i="1" dirty="0" smtClean="0"/>
              <a:t> </a:t>
            </a:r>
            <a:r>
              <a:rPr lang="en-US" dirty="0" smtClean="0"/>
              <a:t>statement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dirty="0"/>
              <a:t> corresponds to its closest preceding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755650" y="3048000"/>
            <a:ext cx="7561263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(expression)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statement;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457200" indent="-457200" eaLnBrk="0" hangingPunct="0">
              <a:lnSpc>
                <a:spcPct val="7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statement;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Nested </a:t>
            </a:r>
            <a:r>
              <a:rPr lang="en-US" sz="3700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3700" dirty="0" smtClean="0"/>
              <a:t> Statements </a:t>
            </a:r>
            <a:r>
              <a:rPr lang="en-US" sz="3700" dirty="0"/>
              <a:t>– </a:t>
            </a:r>
            <a:r>
              <a:rPr lang="en-US" sz="3700" dirty="0" smtClean="0"/>
              <a:t>Example</a:t>
            </a:r>
            <a:endParaRPr lang="en-US" sz="3700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39750" y="1066800"/>
            <a:ext cx="8064500" cy="543533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==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These two numbers are equal.");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 &gt; second)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first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("The second is bigger.");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Floating-Point Types</a:t>
            </a:r>
            <a:endParaRPr lang="bg-BG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Floating-point types are: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): 32-bits, precision of 7 digits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): 64-bits, precision of 15-16 digits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floating-point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 </a:t>
            </a:r>
            <a:r>
              <a:rPr lang="en-US" dirty="0"/>
              <a:t>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/>
              <a:t>type</a:t>
            </a:r>
          </a:p>
        </p:txBody>
      </p:sp>
      <p:pic>
        <p:nvPicPr>
          <p:cNvPr id="4" name="Picture 2" descr="http://rds.yahoo.com/_ylt=A0WTefeqfQpLnuoA13ajzbkF/SIG=12dsa8g6n/EXP=1259065130/**http%3A/www2.hiren.info/desktopwallpapers/3d/alien-we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4800600"/>
            <a:ext cx="2000250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Selects for execution a statement from a list depending on the value of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3000" dirty="0"/>
              <a:t> expression 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539750" y="2819400"/>
            <a:ext cx="7993063" cy="35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Console.WriteLine("Monday");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Console.WriteLine("Tuesday");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Console.WriteLine("Wednesday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 break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Console.WriteLine("Thursday");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Console.WriteLine("Friday");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Console.WriteLine("Saturday");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Console.WriteLine("Sunday");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default: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Console.WriteLine("Error!");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320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4280" y="2286000"/>
            <a:ext cx="7006720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Repeating Statements Multiple Times</a:t>
            </a:r>
          </a:p>
        </p:txBody>
      </p:sp>
      <p:pic>
        <p:nvPicPr>
          <p:cNvPr id="5" name="Picture 4" descr="spiral - &amp;#x22;The Coasters&amp;#x22;, fractal art">
            <a:hlinkClick r:id="rId3" tooltip="spiral - &quot;The Coasters&quot;, fractal art | Edward Kinnally 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23999" y="3200400"/>
            <a:ext cx="5943602" cy="3048000"/>
          </a:xfrm>
          <a:prstGeom prst="roundRect">
            <a:avLst>
              <a:gd name="adj" fmla="val 9375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While Loop?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simplest and most frequently used loop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The repeat condition</a:t>
            </a:r>
            <a:endParaRPr lang="en-US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Returns a boolean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false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Also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loop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757238" y="1824176"/>
            <a:ext cx="755967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 – Example</a:t>
            </a:r>
            <a:endParaRPr lang="bg-BG"/>
          </a:p>
        </p:txBody>
      </p:sp>
      <p:sp>
        <p:nvSpPr>
          <p:cNvPr id="506884" name="Rectangle 4"/>
          <p:cNvSpPr>
            <a:spLocks noChangeArrowheads="1"/>
          </p:cNvSpPr>
          <p:nvPr/>
        </p:nvSpPr>
        <p:spPr bwMode="auto">
          <a:xfrm>
            <a:off x="611188" y="1219200"/>
            <a:ext cx="7921625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counter &lt; 10)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Console.WriteLine("Number : {0}", counter);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06886" name="Picture 6"/>
          <p:cNvPicPr>
            <a:picLocks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1188" y="3787775"/>
            <a:ext cx="7877175" cy="2593975"/>
          </a:xfrm>
          <a:prstGeom prst="rect">
            <a:avLst/>
          </a:prstGeom>
          <a:noFill/>
        </p:spPr>
      </p:pic>
      <p:pic>
        <p:nvPicPr>
          <p:cNvPr id="5" name="Picture 1" descr="C:\Trash\infinity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24400" y="4876800"/>
            <a:ext cx="3757845" cy="14478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Do-While Loop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Another loop structure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The block of statements is repeated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While the boolean loop condition holds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loop is executed at least once</a:t>
            </a:r>
            <a:endParaRPr lang="en-US" dirty="0"/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754063" y="1828800"/>
            <a:ext cx="7489825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statements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(condition);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42" name="Picture 2" descr="http://thankingcustomers.com/cycle6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62800" y="1308100"/>
            <a:ext cx="1603102" cy="1435100"/>
          </a:xfrm>
          <a:prstGeom prst="rect">
            <a:avLst/>
          </a:prstGeom>
          <a:noFill/>
          <a:effectLst>
            <a:glow rad="38100">
              <a:schemeClr val="bg1"/>
            </a:glow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– Example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792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N factorial</a:t>
            </a:r>
            <a:endParaRPr lang="bg-BG" dirty="0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684213" y="1546225"/>
            <a:ext cx="7777162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Convert.ToInt32(Console.ReadLine());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factorial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*=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&gt; 0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Console.WriteLine("n! = " +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factorial);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14400"/>
            <a:ext cx="84963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The typical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3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dirty="0" smtClean="0"/>
              <a:t>Consists </a:t>
            </a:r>
            <a:r>
              <a:rPr lang="en-US" dirty="0"/>
              <a:t>of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Initialization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Boolean test expression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Update statement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</a:pPr>
            <a:r>
              <a:rPr lang="en-US" dirty="0"/>
              <a:t>Loop body block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676400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ttp://kenmurphy.typepad.com/.a/6a00d83453d52569e20115712f8ddd970c-350wi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919953" y="4419442"/>
            <a:ext cx="2843047" cy="2133758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N^M 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Calculating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/>
              <a:t> to power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 smtClean="0"/>
              <a:t> (denoted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n^m</a:t>
            </a:r>
            <a:r>
              <a:rPr lang="en-US" dirty="0" smtClean="0"/>
              <a:t>):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827088" y="1828800"/>
            <a:ext cx="748982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n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1;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i=0; i&lt;m;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*= 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Console.WriteLine("n^m = " + result);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www.bathsheba.com/math/borromean/borromean_front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72200" y="3276600"/>
            <a:ext cx="2007268" cy="1676400"/>
          </a:xfrm>
          <a:prstGeom prst="round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For-Each </a:t>
            </a:r>
            <a:r>
              <a:rPr lang="en-US" dirty="0" smtClean="0"/>
              <a:t>Loops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4963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typical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</a:t>
            </a:r>
            <a:r>
              <a:rPr lang="en-US" dirty="0"/>
              <a:t>loop </a:t>
            </a:r>
            <a:r>
              <a:rPr lang="en-US" dirty="0" smtClean="0"/>
              <a:t>syntax </a:t>
            </a:r>
            <a:r>
              <a:rPr lang="en-US" dirty="0"/>
              <a:t>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Iterates over all elements of a collection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dirty="0" smtClean="0"/>
              <a:t> is the loop variable that takes sequentially all collection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 can be list, array or other group of elements of the same type</a:t>
            </a:r>
            <a:endParaRPr lang="bg-BG" dirty="0"/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827088" y="1803538"/>
            <a:ext cx="748982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element in collection)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statements;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– Example</a:t>
            </a:r>
            <a:endParaRPr lang="bg-BG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60438"/>
            <a:ext cx="8496300" cy="639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4357" name="Rectangle 5"/>
          <p:cNvSpPr>
            <a:spLocks noChangeArrowheads="1"/>
          </p:cNvSpPr>
          <p:nvPr/>
        </p:nvSpPr>
        <p:spPr bwMode="auto">
          <a:xfrm>
            <a:off x="533400" y="1752600"/>
            <a:ext cx="8077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days = new string[] 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"Monday", "Tuesday", "Wednesday",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"Friday", "Saturday", "Sunday" };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day in days)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Console.WriteLine(day);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4770438"/>
            <a:ext cx="8496300" cy="1858962"/>
          </a:xfrm>
          <a:prstGeom prst="rect">
            <a:avLst/>
          </a:prstGeom>
        </p:spPr>
        <p:txBody>
          <a:bodyPr/>
          <a:lstStyle/>
          <a:p>
            <a:pPr marL="282575" marR="0" lvl="0" indent="-282575" algn="l" defTabSz="914400" rtl="0" eaLnBrk="0" fontAlgn="base" latin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above loop iterates of the array of days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variable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</a:t>
            </a: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takes all its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Fixed-Point Types</a:t>
            </a:r>
            <a:endParaRPr lang="bg-BG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is a special fixed-point real number type: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): 128-bits, precision of 28-29 digits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financial calculations with low loss of 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round-off errors</a:t>
            </a:r>
          </a:p>
          <a:p>
            <a:pPr>
              <a:lnSpc>
                <a:spcPct val="100000"/>
              </a:lnSpc>
            </a:pPr>
            <a:r>
              <a:rPr lang="en-US" dirty="0"/>
              <a:t>The default value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decimal </a:t>
            </a:r>
            <a:r>
              <a:rPr lang="en-US" dirty="0"/>
              <a:t>type is: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0"/>
            <a:ext cx="8496300" cy="19319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composition of loops is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loop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loop inside another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55650" y="3276600"/>
            <a:ext cx="756126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(initialization; test; update)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	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statements;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 </a:t>
            </a:r>
            <a:r>
              <a:rPr lang="en-US" dirty="0" smtClean="0"/>
              <a:t>–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all combinations from TOTO 6/49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09575" y="1828800"/>
            <a:ext cx="8353425" cy="46320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i1, i2, i3, i4, i5, i6;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(i1 = 1; i1 &lt;= 44; i1++)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(i2 = i1 + 1; i2 &lt;= 45; i2++)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(i3 = i2 + 1; i3 &lt;= 46; i3++)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(i4 = i3 + 1; i4 &lt;= 47; i4++)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for (i5 = i4 + 1; i5 &lt;= 48; i5++)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(i6 = i5 + 1; i6 &lt;= 49; i6++)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Console.WriteLine("{0} {1} {2} {3} {4} {5}",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i1, i2, i3, i4, i5, i6);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791200" y="1752600"/>
            <a:ext cx="3024188" cy="1804749"/>
          </a:xfrm>
          <a:prstGeom prst="wedgeRoundRectCallout">
            <a:avLst>
              <a:gd name="adj1" fmla="val -35301"/>
              <a:gd name="adj2" fmla="val 728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Warning: execution of this code could take too long time.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2489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6839">
            <a:off x="5154699" y="629614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79742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array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size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95141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502920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87680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198687" y="373380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/>
        </p:nvGraphicFramePr>
        <p:xfrm>
          <a:off x="3276600" y="548640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6562" name="Picture 2" descr="http://awaketrain.com/Images/DeclareAParadigm-thumb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6548121" y="1290321"/>
            <a:ext cx="2743200" cy="199135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Declaration defines the type of the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 smtClean="0"/>
              <a:t> mean </a:t>
            </a:r>
            <a:r>
              <a:rPr lang="en-US" dirty="0"/>
              <a:t>"array"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integers: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Declaring </a:t>
            </a:r>
            <a:r>
              <a:rPr lang="en-US" dirty="0" smtClean="0"/>
              <a:t>array of strings:</a:t>
            </a:r>
            <a:endParaRPr lang="bg-BG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6781800" y="4038600"/>
            <a:ext cx="1905000" cy="241935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990601" y="36576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myIntArray;</a:t>
            </a:r>
          </a:p>
        </p:txBody>
      </p:sp>
      <p:sp>
        <p:nvSpPr>
          <p:cNvPr id="429062" name="Rectangle 6"/>
          <p:cNvSpPr>
            <a:spLocks noChangeArrowheads="1"/>
          </p:cNvSpPr>
          <p:nvPr/>
        </p:nvSpPr>
        <p:spPr bwMode="auto">
          <a:xfrm>
            <a:off x="990601" y="4953000"/>
            <a:ext cx="5334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myStringArray;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Specify array length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creating (allocating) array of </a:t>
            </a:r>
            <a:r>
              <a:rPr lang="en-US" dirty="0" smtClean="0"/>
              <a:t>5 integers:</a:t>
            </a:r>
            <a:endParaRPr lang="bg-BG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755650" y="3683913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new int[5];</a:t>
            </a:r>
          </a:p>
        </p:txBody>
      </p:sp>
      <p:sp>
        <p:nvSpPr>
          <p:cNvPr id="534547" name="Text Box 19"/>
          <p:cNvSpPr txBox="1">
            <a:spLocks noChangeArrowheads="1"/>
          </p:cNvSpPr>
          <p:nvPr/>
        </p:nvSpPr>
        <p:spPr bwMode="auto">
          <a:xfrm>
            <a:off x="591885" y="50482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534548" name="Text Box 20"/>
          <p:cNvSpPr txBox="1">
            <a:spLocks noChangeArrowheads="1"/>
          </p:cNvSpPr>
          <p:nvPr/>
        </p:nvSpPr>
        <p:spPr bwMode="auto">
          <a:xfrm>
            <a:off x="3173570" y="55895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34550" name="Line 22"/>
          <p:cNvSpPr>
            <a:spLocks noChangeShapeType="1"/>
          </p:cNvSpPr>
          <p:nvPr/>
        </p:nvSpPr>
        <p:spPr bwMode="auto">
          <a:xfrm>
            <a:off x="2400300" y="52736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3059160" y="44958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1" name="Group 134"/>
          <p:cNvGraphicFramePr>
            <a:graphicFrameLocks/>
          </p:cNvGraphicFramePr>
          <p:nvPr/>
        </p:nvGraphicFramePr>
        <p:xfrm>
          <a:off x="3000375" y="50307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14" name="Picture 2" descr="http://selfmademinds.com/wp-content/uploads/build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00800" y="4648200"/>
            <a:ext cx="2235200" cy="1676400"/>
          </a:xfrm>
          <a:prstGeom prst="roundRect">
            <a:avLst>
              <a:gd name="adj" fmla="val 1131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and Initializing Arrays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Creating and initializing can be done together: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not required when using curly brackets </a:t>
            </a:r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535556" name="Rectangle 4"/>
          <p:cNvSpPr>
            <a:spLocks noChangeArrowheads="1"/>
          </p:cNvSpPr>
          <p:nvPr/>
        </p:nvSpPr>
        <p:spPr bwMode="auto">
          <a:xfrm>
            <a:off x="827088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 = {1, 2, 3, 4, 5};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553910" y="3448089"/>
            <a:ext cx="18838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myIntArray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4135595" y="3989387"/>
            <a:ext cx="2685735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managed heap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(dynamic memory)</a:t>
            </a:r>
            <a:endParaRPr lang="bg-BG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362325" y="3673475"/>
            <a:ext cx="460375" cy="476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4021185" y="2895600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graphicFrame>
        <p:nvGraphicFramePr>
          <p:cNvPr id="14" name="Group 134"/>
          <p:cNvGraphicFramePr>
            <a:graphicFrameLocks/>
          </p:cNvGraphicFramePr>
          <p:nvPr/>
        </p:nvGraphicFramePr>
        <p:xfrm>
          <a:off x="3962400" y="3430587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413" y="71438"/>
            <a:ext cx="6337300" cy="909637"/>
          </a:xfrm>
        </p:spPr>
        <p:txBody>
          <a:bodyPr/>
          <a:lstStyle/>
          <a:p>
            <a:r>
              <a:rPr lang="en-US" sz="3800"/>
              <a:t>Creating Array – Example</a:t>
            </a:r>
            <a:endParaRPr lang="bg-BG" sz="380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Creating </a:t>
            </a:r>
            <a:r>
              <a:rPr lang="en-US" dirty="0"/>
              <a:t>an </a:t>
            </a:r>
            <a:r>
              <a:rPr lang="en-US" dirty="0" smtClean="0"/>
              <a:t>array </a:t>
            </a:r>
            <a:r>
              <a:rPr lang="en-US" dirty="0"/>
              <a:t>that contains the names of the days </a:t>
            </a:r>
            <a:r>
              <a:rPr lang="en-US" dirty="0" smtClean="0"/>
              <a:t>of the </a:t>
            </a:r>
            <a:r>
              <a:rPr lang="en-US" dirty="0"/>
              <a:t>week</a:t>
            </a:r>
            <a:endParaRPr lang="bg-BG" dirty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827088" y="2438400"/>
            <a:ext cx="747871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daysOfWeek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"Monday",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"Tuesday",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"Wednesday",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"Thursday",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"Friday",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"Saturday",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"Sunday"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62466" name="Picture 2" descr="http://www.blogcdn.com/www.joystiq.com/media/2007/01/astrologydepic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324600" y="2228850"/>
            <a:ext cx="2143125" cy="1809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indexer takes element’s index as parameter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Reversing </a:t>
            </a:r>
            <a:r>
              <a:rPr lang="en-US" dirty="0"/>
              <a:t>the contents of an array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796463"/>
            <a:ext cx="770413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array = new int[] {1, 2, 3, 4,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array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array.Length;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and create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reversed = new int[length];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Initialize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reversed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length; index++)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reversed[length-index-1]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array[index];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 Precision – Example</a:t>
            </a:r>
            <a:endParaRPr lang="bg-BG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See below the </a:t>
            </a:r>
            <a:r>
              <a:rPr lang="en-US" dirty="0"/>
              <a:t>difference in precision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NOTE: The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 smtClean="0"/>
              <a:t>” </a:t>
            </a:r>
            <a:r>
              <a:rPr lang="en-US" dirty="0"/>
              <a:t>suffix in the first statement!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Real numbers are by default interpreted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explicitly</a:t>
            </a:r>
            <a:r>
              <a:rPr lang="en-US" dirty="0"/>
              <a:t> convert them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611188" y="2133600"/>
            <a:ext cx="78486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3.141592653589793238f;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110593" name="Picture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57400" y="3581400"/>
            <a:ext cx="3629025" cy="7620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– the type of the element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– local name of variable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US" dirty="0"/>
              <a:t> – processing array</a:t>
            </a:r>
          </a:p>
          <a:p>
            <a:pPr>
              <a:lnSpc>
                <a:spcPct val="100000"/>
              </a:lnSpc>
            </a:pPr>
            <a:r>
              <a:rPr lang="en-US" dirty="0"/>
              <a:t>Used when no indexing is needed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not be modified (read only)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778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(type value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72325" y="25908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4300"/>
            <a:ext cx="7086600" cy="914400"/>
          </a:xfrm>
        </p:spPr>
        <p:txBody>
          <a:bodyPr/>
          <a:lstStyle/>
          <a:p>
            <a:r>
              <a:rPr lang="en-US" dirty="0"/>
              <a:t>Processing Arrays</a:t>
            </a:r>
            <a:r>
              <a:rPr lang="en-US" noProof="1"/>
              <a:t>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noProof="1" smtClean="0"/>
              <a:t> </a:t>
            </a:r>
            <a:r>
              <a:rPr lang="en-US" noProof="1" smtClean="0">
                <a:solidFill>
                  <a:schemeClr val="tx1"/>
                </a:solidFill>
              </a:rPr>
              <a:t>– </a:t>
            </a:r>
            <a:r>
              <a:rPr lang="en-US" noProof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string[]</a:t>
            </a:r>
            <a:r>
              <a:rPr lang="en-US" dirty="0" smtClean="0"/>
              <a:t> array:</a:t>
            </a:r>
            <a:endParaRPr lang="bg-BG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2098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capitals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"Sofia",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"Washington",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"London",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 capital in capitals)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Console.WriteLine(capital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Multidimensional Arrays</a:t>
            </a:r>
            <a:endParaRPr lang="bg-BG" sz="3600" dirty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Multidimensional arrays</a:t>
            </a:r>
            <a:r>
              <a:rPr lang="en-US" dirty="0"/>
              <a:t> have more than one dimension (2, 3, …)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most important multidimensional arrays are the 2-dimensional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matrices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tables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 of </a:t>
            </a:r>
            <a:r>
              <a:rPr lang="en-US" dirty="0" smtClean="0"/>
              <a:t>matrix of integers with </a:t>
            </a:r>
            <a:r>
              <a:rPr lang="en-US" dirty="0"/>
              <a:t>2 rows and 4 columns:</a:t>
            </a:r>
            <a:endParaRPr lang="bg-BG" dirty="0"/>
          </a:p>
        </p:txBody>
      </p:sp>
      <p:graphicFrame>
        <p:nvGraphicFramePr>
          <p:cNvPr id="492738" name="Group 194"/>
          <p:cNvGraphicFramePr>
            <a:graphicFrameLocks noGrp="1"/>
          </p:cNvGraphicFramePr>
          <p:nvPr/>
        </p:nvGraphicFramePr>
        <p:xfrm>
          <a:off x="3203575" y="5314950"/>
          <a:ext cx="2592388" cy="993648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-2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  <a:endParaRPr kumimoji="1" lang="bg-BG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2762" name="Group 218"/>
          <p:cNvGraphicFramePr>
            <a:graphicFrameLocks noGrp="1"/>
          </p:cNvGraphicFramePr>
          <p:nvPr/>
        </p:nvGraphicFramePr>
        <p:xfrm>
          <a:off x="3203575" y="4940300"/>
          <a:ext cx="2592388" cy="352044"/>
        </p:xfrm>
        <a:graphic>
          <a:graphicData uri="http://schemas.openxmlformats.org/drawingml/2006/table">
            <a:tbl>
              <a:tblPr/>
              <a:tblGrid>
                <a:gridCol w="647700"/>
                <a:gridCol w="649288"/>
                <a:gridCol w="647700"/>
                <a:gridCol w="6477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763" name="Group 219"/>
          <p:cNvGraphicFramePr>
            <a:graphicFrameLocks noGrp="1"/>
          </p:cNvGraphicFramePr>
          <p:nvPr/>
        </p:nvGraphicFramePr>
        <p:xfrm>
          <a:off x="2819400" y="5334000"/>
          <a:ext cx="384175" cy="990600"/>
        </p:xfrm>
        <a:graphic>
          <a:graphicData uri="http://schemas.openxmlformats.org/drawingml/2006/table">
            <a:tbl>
              <a:tblPr/>
              <a:tblGrid>
                <a:gridCol w="3841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1" lang="bg-BG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Declaring and Creating Multidimensional Arrays</a:t>
            </a:r>
            <a:endParaRPr lang="bg-BG" sz="360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multidimensional arrays: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dirty="0"/>
              <a:t>Creating </a:t>
            </a:r>
            <a:r>
              <a:rPr lang="en-US" dirty="0" smtClean="0"/>
              <a:t>a multidimensional </a:t>
            </a:r>
            <a:r>
              <a:rPr lang="en-US" dirty="0"/>
              <a:t>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each dimension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755650" y="17526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strCube;</a:t>
            </a:r>
          </a:p>
        </p:txBody>
      </p:sp>
      <p:sp>
        <p:nvSpPr>
          <p:cNvPr id="493573" name="Rectangle 5"/>
          <p:cNvSpPr>
            <a:spLocks noChangeArrowheads="1"/>
          </p:cNvSpPr>
          <p:nvPr/>
        </p:nvSpPr>
        <p:spPr bwMode="auto">
          <a:xfrm>
            <a:off x="755650" y="5029200"/>
            <a:ext cx="7777163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intMatrix = new int[3, 4];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float[,] floatMatrix = new float[8, 2];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string[,,] stringCube = new string[5, 5, 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Creating and Initializing </a:t>
            </a:r>
            <a:r>
              <a:rPr lang="en-US" sz="3600" dirty="0"/>
              <a:t>Multidimensional </a:t>
            </a:r>
            <a:r>
              <a:rPr lang="en-US" sz="3600" dirty="0" smtClean="0"/>
              <a:t>Arrays</a:t>
            </a:r>
            <a:endParaRPr lang="bg-BG" sz="3600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and initializing with values multidimensional array: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Matrices </a:t>
            </a:r>
            <a:r>
              <a:rPr lang="en-US" dirty="0"/>
              <a:t>are represented by a list of </a:t>
            </a:r>
            <a:r>
              <a:rPr lang="en-US" dirty="0" smtClean="0"/>
              <a:t>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Rows consist of </a:t>
            </a:r>
            <a:r>
              <a:rPr lang="en-US" dirty="0"/>
              <a:t>list of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dimension comes first, the second comes next (inside the first)</a:t>
            </a: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755650" y="2329696"/>
            <a:ext cx="7561263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 =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1, 2, 3, 4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0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5, 6, 7, 8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 // row 1 values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 // The matrix size is 2 x 4 (2 rows, 4 cols)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Matrix – Example</a:t>
            </a:r>
            <a:endParaRPr lang="bg-BG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a matrix from the console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608012" y="1905000"/>
            <a:ext cx="792638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rows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cols = int.Parse(Console.ReadLine());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int[,] matrix = new int[rows, cols];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row&lt;rows;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col=0;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col&lt;cols;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matrix[{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0},{1}] = ",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matrix[row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col]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int.Parse(Console.ReadLine());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Matrix – Example</a:t>
            </a:r>
            <a:endParaRPr lang="bg-BG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Printing a matrix on the console: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09600" y="1989138"/>
            <a:ext cx="790575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row=0; row&lt;matrix.GetLength(0); row++)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col=0; col&lt;matrix.GetLength(1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col++)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("{0} ", matrix[row, col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2326479"/>
            <a:ext cx="8229600" cy="569120"/>
          </a:xfrm>
        </p:spPr>
        <p:txBody>
          <a:bodyPr/>
          <a:lstStyle/>
          <a:p>
            <a:r>
              <a:rPr lang="en-US" dirty="0" smtClean="0"/>
              <a:t>Declaring and Using Methods</a:t>
            </a:r>
            <a:endParaRPr lang="en-US" dirty="0"/>
          </a:p>
        </p:txBody>
      </p:sp>
      <p:pic>
        <p:nvPicPr>
          <p:cNvPr id="7" name="Picture 2" descr="http://www.iskouk.org/images/digital_brain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1339289" y="3352800"/>
            <a:ext cx="6521526" cy="2763294"/>
          </a:xfrm>
          <a:prstGeom prst="roundRect">
            <a:avLst>
              <a:gd name="adj" fmla="val 12080"/>
            </a:avLst>
          </a:prstGeom>
          <a:noFill/>
          <a:effectLst>
            <a:softEdge rad="31750"/>
          </a:effec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</a:t>
            </a:r>
            <a:r>
              <a:rPr lang="en-US" dirty="0"/>
              <a:t> is a kind of building block that solves a small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piece of code that has a name and can be called from the other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take parameters and return a 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Methods allow programmers to construct large programs from simple pieces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are also known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procedures</a:t>
            </a:r>
            <a:r>
              <a:rPr lang="en-US" dirty="0" smtClean="0"/>
              <a:t>,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subroutines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290" name="Picture 2" descr="http://business.glam.ac.uk/media/files/photos/building-block-green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15200" y="5257800"/>
            <a:ext cx="1524000" cy="1292831"/>
          </a:xfrm>
          <a:prstGeom prst="roundRect">
            <a:avLst>
              <a:gd name="adj" fmla="val 75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571500" y="948184"/>
            <a:ext cx="8001000" cy="43858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MethodExample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PrintLogo()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("Telerik Corp.");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www.telerik.com");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...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608" y="76200"/>
            <a:ext cx="7162800" cy="914400"/>
          </a:xfrm>
        </p:spPr>
        <p:txBody>
          <a:bodyPr/>
          <a:lstStyle/>
          <a:p>
            <a:r>
              <a:rPr lang="en-US" sz="3600" dirty="0"/>
              <a:t>Declaring and </a:t>
            </a:r>
            <a:r>
              <a:rPr lang="en-US" sz="3600" smtClean="0"/>
              <a:t>Creating Methods</a:t>
            </a:r>
            <a:endParaRPr lang="en-US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850" y="5486400"/>
            <a:ext cx="8424863" cy="111125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are always declared inside a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</a:p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is also a method like all others</a:t>
            </a:r>
            <a:endParaRPr lang="en-US" sz="3000" b="1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images.paraorkut.com/img/pics/images/c/construction_workers-13156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81800" y="952500"/>
            <a:ext cx="1790700" cy="1790700"/>
          </a:xfrm>
          <a:prstGeom prst="roundRect">
            <a:avLst>
              <a:gd name="adj" fmla="val 7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1172</TotalTime>
  <Words>5792</Words>
  <Application>Microsoft Office PowerPoint</Application>
  <PresentationFormat>On-screen Show (4:3)</PresentationFormat>
  <Paragraphs>1240</Paragraphs>
  <Slides>109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Telerik Master Template</vt:lpstr>
      <vt:lpstr>C# Language Overview (Part I)</vt:lpstr>
      <vt:lpstr>Table of Contents</vt:lpstr>
      <vt:lpstr>Primitive Data Types</vt:lpstr>
      <vt:lpstr>Integer Types</vt:lpstr>
      <vt:lpstr>Integer Types (2)</vt:lpstr>
      <vt:lpstr>Integer Types – Example</vt:lpstr>
      <vt:lpstr>Floating-Point Types</vt:lpstr>
      <vt:lpstr>Fixed-Point Types</vt:lpstr>
      <vt:lpstr>PI Precision – Example</vt:lpstr>
      <vt:lpstr>Abnormalities in the Floating-Point Calculations</vt:lpstr>
      <vt:lpstr>The Boolean Data Type</vt:lpstr>
      <vt:lpstr>Boolean Values – Example</vt:lpstr>
      <vt:lpstr>The Character Data Type</vt:lpstr>
      <vt:lpstr>Characters and Codes</vt:lpstr>
      <vt:lpstr>The String Data Type</vt:lpstr>
      <vt:lpstr>Saying Hello – Example</vt:lpstr>
      <vt:lpstr>The Object Type</vt:lpstr>
      <vt:lpstr>Using Objects</vt:lpstr>
      <vt:lpstr>Variables and Identifiers</vt:lpstr>
      <vt:lpstr>Declaring Variables</vt:lpstr>
      <vt:lpstr>Identifiers</vt:lpstr>
      <vt:lpstr>Identifiers (2)</vt:lpstr>
      <vt:lpstr>Identifiers – Examples</vt:lpstr>
      <vt:lpstr>Literals</vt:lpstr>
      <vt:lpstr>Integer Literals</vt:lpstr>
      <vt:lpstr>Integer Literals – Example</vt:lpstr>
      <vt:lpstr>Real Literals</vt:lpstr>
      <vt:lpstr>Real Literals – Example</vt:lpstr>
      <vt:lpstr>Character Literals</vt:lpstr>
      <vt:lpstr>Escaping Sequences</vt:lpstr>
      <vt:lpstr>Character Literals – Example</vt:lpstr>
      <vt:lpstr>String Literals</vt:lpstr>
      <vt:lpstr>String Literals – Example</vt:lpstr>
      <vt:lpstr>Operators in C#</vt:lpstr>
      <vt:lpstr>Categories of Operators in C#</vt:lpstr>
      <vt:lpstr>Operators Precedence</vt:lpstr>
      <vt:lpstr>Operators Precedence (2)</vt:lpstr>
      <vt:lpstr>Arithmetic Operators</vt:lpstr>
      <vt:lpstr>Arithmetic Operators – Example</vt:lpstr>
      <vt:lpstr>Logical Operators</vt:lpstr>
      <vt:lpstr>Logical Operators – Example</vt:lpstr>
      <vt:lpstr>Bitwise Operators</vt:lpstr>
      <vt:lpstr>Bitwise Operators (2)</vt:lpstr>
      <vt:lpstr>Comparison Operators</vt:lpstr>
      <vt:lpstr>Assignment Operators</vt:lpstr>
      <vt:lpstr>Other Operators</vt:lpstr>
      <vt:lpstr>Other Operators (2)</vt:lpstr>
      <vt:lpstr>Other Operators (3)</vt:lpstr>
      <vt:lpstr>Other Operators – Example</vt:lpstr>
      <vt:lpstr>Type Conversions</vt:lpstr>
      <vt:lpstr>Expressions</vt:lpstr>
      <vt:lpstr>Expressions</vt:lpstr>
      <vt:lpstr>Using to the Console</vt:lpstr>
      <vt:lpstr>The Console Class</vt:lpstr>
      <vt:lpstr>Console.Write(…)</vt:lpstr>
      <vt:lpstr>Console.WriteLine(…)</vt:lpstr>
      <vt:lpstr>Printing to the Console – Example</vt:lpstr>
      <vt:lpstr>Reading from the Console</vt:lpstr>
      <vt:lpstr>Console.ReadLine()</vt:lpstr>
      <vt:lpstr>Reading Numeral Types</vt:lpstr>
      <vt:lpstr>Reading Numeral Types (2)</vt:lpstr>
      <vt:lpstr>Converting Strings to Numbers</vt:lpstr>
      <vt:lpstr>Conditional Statements</vt:lpstr>
      <vt:lpstr>The if Statement</vt:lpstr>
      <vt:lpstr>The if Statement – Example</vt:lpstr>
      <vt:lpstr>The if-else Statement</vt:lpstr>
      <vt:lpstr>if-else Statement – Example</vt:lpstr>
      <vt:lpstr>Nested if Statements</vt:lpstr>
      <vt:lpstr>Nested if Statements – Example</vt:lpstr>
      <vt:lpstr>The switch-case Statement</vt:lpstr>
      <vt:lpstr>Loops</vt:lpstr>
      <vt:lpstr>How To Use While Loop?</vt:lpstr>
      <vt:lpstr>While Loop – Example</vt:lpstr>
      <vt:lpstr>Using Do-While Loop</vt:lpstr>
      <vt:lpstr>Factorial – Example</vt:lpstr>
      <vt:lpstr>For Loops</vt:lpstr>
      <vt:lpstr>N^M – Example</vt:lpstr>
      <vt:lpstr>For-Each Loops</vt:lpstr>
      <vt:lpstr>foreach Loop – Example</vt:lpstr>
      <vt:lpstr>Nested Loops</vt:lpstr>
      <vt:lpstr>Nested Loops – Examples</vt:lpstr>
      <vt:lpstr>Arrays</vt:lpstr>
      <vt:lpstr>What are Arrays?</vt:lpstr>
      <vt:lpstr>Declaring Arrays</vt:lpstr>
      <vt:lpstr>Creating Arrays</vt:lpstr>
      <vt:lpstr>Creating and Initializing Arrays</vt:lpstr>
      <vt:lpstr>Creating Array – Example</vt:lpstr>
      <vt:lpstr>How to Access Array Element?</vt:lpstr>
      <vt:lpstr>Reversing an Array – Example</vt:lpstr>
      <vt:lpstr>Processing Arrays: foreach</vt:lpstr>
      <vt:lpstr>Processing Arrays Using foreach – Example</vt:lpstr>
      <vt:lpstr>Multidimensional Arrays</vt:lpstr>
      <vt:lpstr>Declaring and Creating Multidimensional Arrays</vt:lpstr>
      <vt:lpstr>Creating and Initializing Multidimensional Arrays</vt:lpstr>
      <vt:lpstr>Reading Matrix – Example</vt:lpstr>
      <vt:lpstr>Printing Matrix – Example</vt:lpstr>
      <vt:lpstr>Methods</vt:lpstr>
      <vt:lpstr>What is a Method?</vt:lpstr>
      <vt:lpstr>Declaring and Creating Methods</vt:lpstr>
      <vt:lpstr>Calling Methods</vt:lpstr>
      <vt:lpstr>Defining and Using  Method Parameters</vt:lpstr>
      <vt:lpstr>Defining and Using  Method Parameters (2)</vt:lpstr>
      <vt:lpstr>Calling Methods with Parameters</vt:lpstr>
      <vt:lpstr>Returning Values From Methods</vt:lpstr>
      <vt:lpstr>Defining Methods That Return a Value</vt:lpstr>
      <vt:lpstr>The return Statement</vt:lpstr>
      <vt:lpstr>Temperature Conversion – Example</vt:lpstr>
      <vt:lpstr>Homework</vt:lpstr>
      <vt:lpstr>C# Language Overview (Part I)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Language Overview (Part I)</dc:title>
  <dc:creator>Svetlin Nakov</dc:creator>
  <cp:lastModifiedBy>Nikolay</cp:lastModifiedBy>
  <cp:revision>389</cp:revision>
  <dcterms:created xsi:type="dcterms:W3CDTF">2007-12-08T16:03:35Z</dcterms:created>
  <dcterms:modified xsi:type="dcterms:W3CDTF">2011-10-17T13:46:30Z</dcterms:modified>
</cp:coreProperties>
</file>