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6"/>
  </p:notesMasterIdLst>
  <p:handoutMasterIdLst>
    <p:handoutMasterId r:id="rId37"/>
  </p:handoutMasterIdLst>
  <p:sldIdLst>
    <p:sldId id="320" r:id="rId2"/>
    <p:sldId id="372" r:id="rId3"/>
    <p:sldId id="376" r:id="rId4"/>
    <p:sldId id="368" r:id="rId5"/>
    <p:sldId id="369" r:id="rId6"/>
    <p:sldId id="374" r:id="rId7"/>
    <p:sldId id="371" r:id="rId8"/>
    <p:sldId id="322" r:id="rId9"/>
    <p:sldId id="323" r:id="rId10"/>
    <p:sldId id="375" r:id="rId11"/>
    <p:sldId id="358" r:id="rId12"/>
    <p:sldId id="351" r:id="rId13"/>
    <p:sldId id="324" r:id="rId14"/>
    <p:sldId id="325" r:id="rId15"/>
    <p:sldId id="347" r:id="rId16"/>
    <p:sldId id="348" r:id="rId17"/>
    <p:sldId id="349" r:id="rId18"/>
    <p:sldId id="328" r:id="rId19"/>
    <p:sldId id="329" r:id="rId20"/>
    <p:sldId id="362" r:id="rId21"/>
    <p:sldId id="363" r:id="rId22"/>
    <p:sldId id="364" r:id="rId23"/>
    <p:sldId id="365" r:id="rId24"/>
    <p:sldId id="373" r:id="rId25"/>
    <p:sldId id="366" r:id="rId26"/>
    <p:sldId id="339" r:id="rId27"/>
    <p:sldId id="340" r:id="rId28"/>
    <p:sldId id="367" r:id="rId29"/>
    <p:sldId id="350" r:id="rId30"/>
    <p:sldId id="343" r:id="rId31"/>
    <p:sldId id="344" r:id="rId32"/>
    <p:sldId id="345" r:id="rId33"/>
    <p:sldId id="359" r:id="rId34"/>
    <p:sldId id="346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0" autoAdjust="0"/>
    <p:restoredTop sz="94660" autoAdjust="0"/>
  </p:normalViewPr>
  <p:slideViewPr>
    <p:cSldViewPr>
      <p:cViewPr>
        <p:scale>
          <a:sx n="70" d="100"/>
          <a:sy n="70" d="100"/>
        </p:scale>
        <p:origin x="-2082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25-Oct-11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25-Oct-11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://mvccourse.teleri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nchominkov.blogspot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joneff.inf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skokolev.blogspot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ventsypopov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nakov.devbg.org/mvc-up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amazon.com/dp/06723299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azon.com/dp/1118076583/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://amazon.com/dp/1430234040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www.devbg.org/dotnetbook/" TargetMode="External"/><Relationship Id="rId4" Type="http://schemas.openxmlformats.org/officeDocument/2006/relationships/hyperlink" Target="http://www.introprogramming.info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1524000"/>
          </a:xfrm>
        </p:spPr>
        <p:txBody>
          <a:bodyPr/>
          <a:lstStyle/>
          <a:p>
            <a:r>
              <a:rPr lang="en-US" sz="4800" smtClean="0"/>
              <a:t>Web Applications</a:t>
            </a:r>
            <a:br>
              <a:rPr lang="en-US" sz="4800" smtClean="0"/>
            </a:br>
            <a:r>
              <a:rPr lang="en-US" sz="4800" smtClean="0"/>
              <a:t>with </a:t>
            </a:r>
            <a:r>
              <a:rPr lang="en-US" sz="4800" dirty="0" smtClean="0"/>
              <a:t>ASP.NET MVC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395" y="320040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596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  <p:pic>
        <p:nvPicPr>
          <p:cNvPr id="1026" name="Picture 2" descr="http://dotnetslackers.com/images/articleimages/mv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r="22819"/>
          <a:stretch/>
        </p:blipFill>
        <p:spPr bwMode="auto">
          <a:xfrm rot="21445709">
            <a:off x="574399" y="1962946"/>
            <a:ext cx="2643675" cy="2701457"/>
          </a:xfrm>
          <a:prstGeom prst="roundRect">
            <a:avLst>
              <a:gd name="adj" fmla="val 75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Visual Studio 2010</a:t>
            </a:r>
          </a:p>
          <a:p>
            <a:pPr lvl="1"/>
            <a:r>
              <a:rPr lang="en-US" dirty="0" smtClean="0"/>
              <a:t>With Service Pack 1 and latest updates</a:t>
            </a:r>
          </a:p>
          <a:p>
            <a:r>
              <a:rPr lang="en-US" dirty="0"/>
              <a:t>Web Platform </a:t>
            </a:r>
            <a:r>
              <a:rPr lang="en-US" dirty="0" smtClean="0"/>
              <a:t>Installer (Web PI) will install everything you need for developing ASP.NET MVC applications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www.asp.net/mvc</a:t>
            </a:r>
            <a:endParaRPr lang="en-US" dirty="0" smtClean="0"/>
          </a:p>
          <a:p>
            <a:r>
              <a:rPr lang="en-US" dirty="0" smtClean="0"/>
              <a:t>Microsoft SQL Server 2008 R2</a:t>
            </a:r>
          </a:p>
          <a:p>
            <a:r>
              <a:rPr lang="en-US" dirty="0" smtClean="0"/>
              <a:t>SQL Server Management Studio</a:t>
            </a:r>
          </a:p>
          <a:p>
            <a:r>
              <a:rPr lang="en-US" dirty="0" smtClean="0"/>
              <a:t>You may also want to try latest version of the ASP.NET MVC 4 (development preview)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students should register for the course at: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400" dirty="0" smtClean="0"/>
          </a:p>
          <a:p>
            <a:pPr lvl="0">
              <a:lnSpc>
                <a:spcPct val="100000"/>
              </a:lnSpc>
              <a:spcBef>
                <a:spcPts val="1800"/>
              </a:spcBef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allows the trainers contact you regarding the course projects, exams, etc.</a:t>
            </a:r>
          </a:p>
          <a:p>
            <a:pPr lvl="1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projects</a:t>
            </a:r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If you have any questions you can contact 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514354"/>
            <a:ext cx="7315200" cy="821130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80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mvccourse.telerik.com</a:t>
            </a:r>
            <a:endParaRPr lang="en-US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5905492"/>
            <a:ext cx="7315200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academy@telerik.com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en-US" dirty="0" smtClean="0"/>
              <a:t>Sofia University – FMI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Every Monday,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, Lab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229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Start: 10</a:t>
            </a:r>
            <a:r>
              <a:rPr lang="en-US" baseline="30000" dirty="0" smtClean="0"/>
              <a:t>th</a:t>
            </a:r>
            <a:r>
              <a:rPr lang="en-US" dirty="0" smtClean="0"/>
              <a:t> October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2011</a:t>
            </a:r>
          </a:p>
          <a:p>
            <a:pPr lvl="0">
              <a:lnSpc>
                <a:spcPct val="110000"/>
              </a:lnSpc>
            </a:pPr>
            <a:r>
              <a:rPr lang="en-US" dirty="0" smtClean="0"/>
              <a:t>Telerik </a:t>
            </a:r>
            <a:r>
              <a:rPr lang="en-US" dirty="0"/>
              <a:t>Academy – New Training </a:t>
            </a:r>
            <a:r>
              <a:rPr lang="en-US" dirty="0" smtClean="0"/>
              <a:t>Lab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Every </a:t>
            </a:r>
            <a:r>
              <a:rPr lang="en-US" dirty="0" smtClean="0"/>
              <a:t>Wednesday,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,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Start: </a:t>
            </a:r>
            <a:r>
              <a:rPr lang="en-US" dirty="0" smtClean="0"/>
              <a:t>26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October 2011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Located in: </a:t>
            </a:r>
            <a:r>
              <a:rPr lang="en-US" dirty="0" err="1" smtClean="0"/>
              <a:t>Mladost</a:t>
            </a:r>
            <a:r>
              <a:rPr lang="en-US" dirty="0" smtClean="0"/>
              <a:t> 1A,</a:t>
            </a:r>
            <a:br>
              <a:rPr lang="en-US" dirty="0" smtClean="0"/>
            </a:br>
            <a:r>
              <a:rPr lang="en-US" dirty="0" smtClean="0"/>
              <a:t>Alexander </a:t>
            </a:r>
            <a:r>
              <a:rPr lang="en-US" dirty="0" err="1" smtClean="0"/>
              <a:t>Malinov</a:t>
            </a:r>
            <a:r>
              <a:rPr lang="en-US" dirty="0"/>
              <a:t> </a:t>
            </a:r>
            <a:r>
              <a:rPr lang="en-US" dirty="0" err="1" smtClean="0"/>
              <a:t>blvd</a:t>
            </a:r>
            <a:r>
              <a:rPr lang="en-US" dirty="0" err="1"/>
              <a:t>.</a:t>
            </a:r>
            <a:r>
              <a:rPr lang="en-US" dirty="0" smtClean="0"/>
              <a:t> 31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4495800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53624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8" y="914400"/>
            <a:ext cx="89154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ADO.NET Entity Framework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ADO.NET Entity Framework: Read / Create / Update / Delete 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 and HTML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WWW, HTTP, Request-Response, HTML Fundamentals, Tags, Tables, Forms,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marL="355600" indent="-35560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CSS and CSS3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solidFill>
                  <a:srgbClr val="FAF7C8"/>
                </a:solidFill>
              </a:rPr>
              <a:t>Selectors and style definitions, Fonts, Backgrounds, Borders, The Box Model, </a:t>
            </a:r>
            <a:r>
              <a:rPr lang="en-US" sz="2800" dirty="0"/>
              <a:t>Alignment, Margin, Padding, Visibility, Display, </a:t>
            </a:r>
            <a:r>
              <a:rPr lang="en-US" sz="2800" dirty="0" smtClean="0"/>
              <a:t>Overflow, etc.</a:t>
            </a:r>
          </a:p>
          <a:p>
            <a:pPr marL="355600" indent="-35560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JavaScript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cs typeface="Times New Roman" pitchFamily="18" charset="0"/>
              </a:rPr>
              <a:t>Operators, </a:t>
            </a:r>
            <a:r>
              <a:rPr lang="en-US" sz="2800" dirty="0">
                <a:cs typeface="Times New Roman" pitchFamily="18" charset="0"/>
              </a:rPr>
              <a:t>Data </a:t>
            </a:r>
            <a:r>
              <a:rPr lang="en-US" sz="2800" dirty="0" smtClean="0">
                <a:cs typeface="Times New Roman" pitchFamily="18" charset="0"/>
              </a:rPr>
              <a:t>Types, </a:t>
            </a:r>
            <a:r>
              <a:rPr lang="en-US" sz="2800" dirty="0" smtClean="0"/>
              <a:t>Statements, Loops, etc.</a:t>
            </a:r>
            <a:endParaRPr lang="en-US" sz="2800" noProof="1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err="1" smtClean="0"/>
              <a:t>jQuery</a:t>
            </a:r>
            <a:r>
              <a:rPr lang="en-US" sz="3000" dirty="0"/>
              <a:t> </a:t>
            </a:r>
            <a:r>
              <a:rPr lang="en-US" sz="3000" dirty="0" smtClean="0"/>
              <a:t>and HTML5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jQuery </a:t>
            </a:r>
            <a:r>
              <a:rPr lang="en-US" sz="2800" dirty="0" smtClean="0"/>
              <a:t>Fundamentals, AJAX, </a:t>
            </a:r>
            <a:r>
              <a:rPr lang="en-US" sz="2800" dirty="0"/>
              <a:t>jQuery </a:t>
            </a:r>
            <a:r>
              <a:rPr lang="en-US" sz="2800" dirty="0" smtClean="0"/>
              <a:t>UI, HTML5</a:t>
            </a:r>
            <a:endParaRPr lang="en-US" sz="2800" dirty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ASP.NET MVC part 1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MVC, Simple Project, Conventions, Routes, Models, Controllers, Views, Razor, Helpers, Typed Views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2</a:t>
            </a:r>
          </a:p>
          <a:p>
            <a:pPr marL="457200" lvl="1" indent="-228600">
              <a:lnSpc>
                <a:spcPct val="100000"/>
              </a:lnSpc>
            </a:pPr>
            <a:r>
              <a:rPr lang="en-US" sz="2800" dirty="0" smtClean="0"/>
              <a:t>Unit testing, test-driven development, NuGet package management, Deployment</a:t>
            </a:r>
            <a:r>
              <a:rPr lang="bg-BG" sz="2800" dirty="0"/>
              <a:t> </a:t>
            </a:r>
            <a:r>
              <a:rPr lang="en-US" sz="2800" dirty="0" smtClean="0"/>
              <a:t>and Security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3</a:t>
            </a:r>
            <a:endParaRPr lang="en-US" sz="3000" dirty="0"/>
          </a:p>
          <a:p>
            <a:pPr marL="457200" lvl="1" indent="-228600">
              <a:lnSpc>
                <a:spcPct val="100000"/>
              </a:lnSpc>
            </a:pPr>
            <a:r>
              <a:rPr lang="en-US" sz="2800" dirty="0"/>
              <a:t>MVC Scaffolding, AJAX with</a:t>
            </a:r>
            <a:r>
              <a:rPr lang="bg-BG" sz="2800" dirty="0"/>
              <a:t> </a:t>
            </a:r>
            <a:r>
              <a:rPr lang="en-US" sz="2800" dirty="0"/>
              <a:t>ASP.NET MVC, Best practices, Monitoring</a:t>
            </a:r>
          </a:p>
          <a:p>
            <a:pPr marL="457200" lvl="1" indent="-228600">
              <a:lnSpc>
                <a:spcPct val="100000"/>
              </a:lnSpc>
            </a:pPr>
            <a:r>
              <a:rPr lang="en-US" sz="2800" dirty="0"/>
              <a:t>Some other advanced topics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Project Live Demo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</a:t>
            </a:r>
            <a:r>
              <a:rPr lang="en-US" sz="3000" dirty="0"/>
              <a:t>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09700" y="1371600"/>
            <a:ext cx="6286500" cy="685800"/>
          </a:xfrm>
        </p:spPr>
        <p:txBody>
          <a:bodyPr/>
          <a:lstStyle/>
          <a:p>
            <a:r>
              <a:rPr lang="en-US" dirty="0" smtClean="0"/>
              <a:t>The Trainers 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146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0866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Manager Technical Training</a:t>
            </a:r>
          </a:p>
          <a:p>
            <a:pPr lvl="2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Telerik Corporation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20 years software development experience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Author of 6 books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Speaker of hundreds of events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www.nakov.com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211147"/>
            <a:ext cx="2003425" cy="2446453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About Telerik</a:t>
            </a:r>
          </a:p>
          <a:p>
            <a:r>
              <a:rPr lang="en-US" dirty="0" smtClean="0"/>
              <a:t>About Telerik Academy</a:t>
            </a:r>
          </a:p>
          <a:p>
            <a:r>
              <a:rPr lang="en-US" dirty="0" smtClean="0"/>
              <a:t>About the Course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Course Schedule</a:t>
            </a:r>
          </a:p>
          <a:p>
            <a:r>
              <a:rPr lang="en-US" dirty="0" smtClean="0"/>
              <a:t>Course Curriculum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 smtClean="0"/>
              <a:t>Assessments</a:t>
            </a:r>
          </a:p>
          <a:p>
            <a:r>
              <a:rPr lang="en-US" dirty="0" smtClean="0"/>
              <a:t>Recommended Books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12049" y="2394541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08188"/>
            <a:ext cx="2006839" cy="2449412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066800"/>
            <a:ext cx="7251819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Nikolay Kostov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student in FMI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nikolay.kostov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3"/>
              </a:rPr>
              <a:t>www.nikolay.it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08188"/>
            <a:ext cx="1997985" cy="2449412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Doncho Minkov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student in FMI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doncho.minkov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3"/>
              </a:rPr>
              <a:t>donchominkov.blogspot.com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848600" cy="5029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Ivan Zhekov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Front-End </a:t>
            </a:r>
            <a:r>
              <a:rPr lang="en-US" dirty="0" smtClean="0"/>
              <a:t>Developer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ASP.NET Team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joneff.info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i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van.zhekov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telerik.com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9" name="Picture 2" descr="C:\Users\nkostov\AppData\Local\Microsoft\Windows\Temporary Internet Files\Content.Outlook\QVC0E4AP\IvanZhek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3"/>
          <a:stretch/>
        </p:blipFill>
        <p:spPr bwMode="auto">
          <a:xfrm>
            <a:off x="6141638" y="1208843"/>
            <a:ext cx="2326920" cy="2601157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88" y="1130423"/>
            <a:ext cx="1895383" cy="2527177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449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Vesko Kolev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Senior Software Engineer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Centaur Team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 smtClean="0"/>
              <a:t>vesko.kolev [at] telerik.com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veskokolev.blogspot.com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858000" cy="3505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Ventsy </a:t>
            </a:r>
            <a:r>
              <a:rPr lang="en-US" dirty="0" smtClean="0"/>
              <a:t>Popov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Microsoft Certified </a:t>
            </a:r>
            <a:r>
              <a:rPr lang="en-US" dirty="0" smtClean="0"/>
              <a:t>Trainer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Microsoft </a:t>
            </a:r>
            <a:r>
              <a:rPr lang="en-US" dirty="0"/>
              <a:t>Certified </a:t>
            </a:r>
            <a:r>
              <a:rPr lang="en-US" dirty="0" smtClean="0"/>
              <a:t>Professional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Blog: </a:t>
            </a:r>
            <a:r>
              <a:rPr lang="en-US" dirty="0" smtClean="0">
                <a:hlinkClick r:id="rId2"/>
              </a:rPr>
              <a:t>ventsypopov.com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/>
              <a:t>ventsy.popov [at] </a:t>
            </a:r>
            <a:r>
              <a:rPr lang="en-US" noProof="1" smtClean="0"/>
              <a:t>gmail.com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098" name="Picture 2" descr="C:\Users\nkostov\AppData\Local\Microsoft\Windows\Temporary Internet Files\Content.Outlook\QVC0E4AP\VentsyPopov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100555"/>
            <a:ext cx="1676400" cy="2514599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772400" cy="3505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Alexander Vakrilov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Software Engineer</a:t>
            </a:r>
            <a:endParaRPr lang="bg-BG" dirty="0" smtClean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Centaur Team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/>
              <a:t>аlexander.vakrilov [at] </a:t>
            </a:r>
            <a:r>
              <a:rPr lang="en-US" noProof="1" smtClean="0"/>
              <a:t>telerik.com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176045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29703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194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MVC,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SQL Server and Entity Framework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552" y="4455774"/>
            <a:ext cx="2842758" cy="1890434"/>
          </a:xfrm>
          <a:prstGeom prst="roundRect">
            <a:avLst>
              <a:gd name="adj" fmla="val 498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The whole project will be evaluated including functionality, front-end, </a:t>
            </a:r>
            <a:r>
              <a:rPr lang="en-US" sz="2800" dirty="0" smtClean="0"/>
              <a:t>database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After every topic students</a:t>
            </a:r>
            <a:br>
              <a:rPr lang="en-US" sz="2800" dirty="0"/>
            </a:br>
            <a:r>
              <a:rPr lang="en-US" sz="2800" dirty="0"/>
              <a:t>will have a 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Homework will be part of</a:t>
            </a:r>
            <a:br>
              <a:rPr lang="en-US" sz="2800" dirty="0"/>
            </a:br>
            <a:r>
              <a:rPr lang="en-US" sz="2800" dirty="0"/>
              <a:t>the final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2" descr="http://icttrends.com/wp-content/uploads/2010/PracticalExamGuideforComputerOperatorExa_53FA/comptueroperatorpracticalexampreparation_thumb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50" b="4734"/>
          <a:stretch/>
        </p:blipFill>
        <p:spPr bwMode="auto">
          <a:xfrm>
            <a:off x="5867400" y="4280848"/>
            <a:ext cx="2657072" cy="2119952"/>
          </a:xfrm>
          <a:prstGeom prst="roundRect">
            <a:avLst>
              <a:gd name="adj" fmla="val 4731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316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Homework submission form: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nakov.devbg.org/mvc-uploads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Evaluation criteria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75% of the final score will be your project score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25% of the final score will be from homework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092371"/>
              </p:ext>
            </p:extLst>
          </p:nvPr>
        </p:nvGraphicFramePr>
        <p:xfrm>
          <a:off x="1371600" y="40538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85-100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70-85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55-70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40-55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6663575" y="4202523"/>
            <a:ext cx="1459020" cy="178417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4895850" cy="685800"/>
          </a:xfrm>
        </p:spPr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pic>
        <p:nvPicPr>
          <p:cNvPr id="1026" name="Picture 2" descr="C:\NAKOV\Training-Resources\Telerik-templates\Telerik-Logos\Telerik-logo-large-with-tex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" t="-10250" r="-3121" b="-8572"/>
          <a:stretch/>
        </p:blipFill>
        <p:spPr bwMode="auto">
          <a:xfrm>
            <a:off x="1023581" y="3194713"/>
            <a:ext cx="7110485" cy="2715905"/>
          </a:xfrm>
          <a:prstGeom prst="roundRect">
            <a:avLst>
              <a:gd name="adj" fmla="val 1592"/>
            </a:avLst>
          </a:prstGeom>
          <a:solidFill>
            <a:srgbClr val="FFFFFF"/>
          </a:solidFill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599"/>
            <a:ext cx="2374901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6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10% of the students will get a certificate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1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066802"/>
            <a:ext cx="1234223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1945"/>
            <a:ext cx="1234226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14400"/>
            <a:ext cx="6934200" cy="5638800"/>
          </a:xfrm>
        </p:spPr>
        <p:txBody>
          <a:bodyPr/>
          <a:lstStyle/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2800" dirty="0" smtClean="0"/>
              <a:t>Pro </a:t>
            </a:r>
            <a:r>
              <a:rPr lang="en-US" sz="2800" dirty="0"/>
              <a:t>ASP.NET MVC 3 Framework, Steven Sanderson, Adam Freeman, </a:t>
            </a:r>
            <a:r>
              <a:rPr lang="en-US" sz="2800" dirty="0" smtClean="0"/>
              <a:t>APress</a:t>
            </a:r>
            <a:r>
              <a:rPr lang="en-US" sz="2800" dirty="0"/>
              <a:t>, 3rd edition, 2011, </a:t>
            </a:r>
            <a:r>
              <a:rPr lang="en-US" sz="2800" dirty="0" smtClean="0"/>
              <a:t>ISBN 1430234040 </a:t>
            </a:r>
            <a:r>
              <a:rPr lang="en-US" sz="3000" u="sng" dirty="0">
                <a:hlinkClick r:id="rId4"/>
              </a:rPr>
              <a:t>http</a:t>
            </a:r>
            <a:r>
              <a:rPr lang="en-US" sz="3000" u="sng" dirty="0" smtClean="0">
                <a:hlinkClick r:id="rId4"/>
              </a:rPr>
              <a:t>://amazon.com/dp/1430234040</a:t>
            </a:r>
            <a:r>
              <a:rPr lang="en-US" sz="3000" u="sng" dirty="0">
                <a:hlinkClick r:id="rId4"/>
              </a:rPr>
              <a:t>/</a:t>
            </a:r>
            <a:endParaRPr lang="en-US" sz="3000" u="sng" dirty="0" smtClean="0"/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/>
              <a:t>Professional </a:t>
            </a:r>
            <a:r>
              <a:rPr lang="en-US" sz="3000" dirty="0"/>
              <a:t>ASP.NET MVC 3, Jon Galloway, Wrox, 2011, ISBN 1118076583 </a:t>
            </a:r>
            <a:r>
              <a:rPr lang="en-US" sz="3000" dirty="0">
                <a:hlinkClick r:id="rId6"/>
              </a:rPr>
              <a:t>http</a:t>
            </a:r>
            <a:r>
              <a:rPr lang="en-US" sz="3000" dirty="0" smtClean="0">
                <a:hlinkClick r:id="rId6"/>
              </a:rPr>
              <a:t>://amazon.com/dp/1118076583/</a:t>
            </a:r>
            <a:endParaRPr lang="en-US" sz="3000" dirty="0" smtClean="0"/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/>
              <a:t>ASP.NET </a:t>
            </a:r>
            <a:r>
              <a:rPr lang="en-US" sz="3000" dirty="0"/>
              <a:t>MVC Framework Unleashed, Stephen Walther, Sams, 2009, ISBN 0672329980 </a:t>
            </a:r>
            <a:r>
              <a:rPr lang="en-US" sz="3000" dirty="0" smtClean="0">
                <a:hlinkClick r:id="rId2"/>
              </a:rPr>
              <a:t>http://amazon.com/dp/0672329980/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1234225" cy="1676402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69342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S., Kolev V. &amp; Co., Introduction to programming with C#, 2011, </a:t>
            </a:r>
            <a:r>
              <a:rPr lang="en-US" sz="3000" dirty="0"/>
              <a:t>ISBN  </a:t>
            </a:r>
            <a:r>
              <a:rPr lang="en-US" sz="3000" dirty="0" smtClean="0"/>
              <a:t>978-954-400-527-6 </a:t>
            </a:r>
            <a:r>
              <a:rPr lang="en-US" sz="3000" u="sng" dirty="0" smtClean="0">
                <a:hlinkClick r:id="rId4"/>
              </a:rPr>
              <a:t>http</a:t>
            </a:r>
            <a:r>
              <a:rPr lang="en-US" sz="3000" u="sng" dirty="0">
                <a:hlinkClick r:id="rId4"/>
              </a:rPr>
              <a:t>://www.introprogramming.info</a:t>
            </a:r>
            <a:endParaRPr lang="en-US" sz="3000" u="sng" dirty="0"/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 &amp; Co., Programming for .NET Framework, Volume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ISBN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/>
              <a:t>, </a:t>
            </a:r>
            <a:r>
              <a:rPr lang="en-US" sz="3000" u="sng" dirty="0" smtClean="0">
                <a:hlinkClick r:id="rId5"/>
              </a:rPr>
              <a:t>www.devbg.org/dotnetbook/</a:t>
            </a:r>
            <a:endParaRPr lang="en-US" sz="3000" dirty="0" smtClean="0"/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 &amp; Co., Programming for .NET Framework, Volume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, ISBN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/>
              <a:t>, </a:t>
            </a:r>
            <a:r>
              <a:rPr lang="en-US" sz="3000" u="sng" dirty="0" smtClean="0">
                <a:hlinkClick r:id="rId5"/>
              </a:rPr>
              <a:t>www.devbg.org/dotnetbook/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051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001944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>
            <a:hlinkClick r:id="rId5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876800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5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sz="3200" dirty="0"/>
              <a:t>Web Applications with ASP.NET MVC</a:t>
            </a:r>
            <a:endParaRPr lang="bg-BG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2579" y="6172200"/>
            <a:ext cx="404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hlinkClick r:id="rId2"/>
              </a:rPr>
              <a:t>http://mvccourse.telerik.com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tabLst/>
            </a:pPr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dirty="0" smtClean="0"/>
              <a:t> does?</a:t>
            </a:r>
          </a:p>
          <a:p>
            <a:pPr lvl="1"/>
            <a:r>
              <a:rPr lang="en-US" dirty="0" smtClean="0"/>
              <a:t>Leading vendor of ASP.NET AJAX, Silverlight, WPF, Window Phone 7 and ASP.NET MVC components, ORM, Reporting, and CMS solutions and Visual Studio plugins</a:t>
            </a:r>
          </a:p>
          <a:p>
            <a:r>
              <a:rPr lang="en-US" dirty="0" smtClean="0"/>
              <a:t>Headquartered in Bulgaria</a:t>
            </a:r>
          </a:p>
          <a:p>
            <a:pPr lvl="1"/>
            <a:r>
              <a:rPr lang="en-US" dirty="0" smtClean="0"/>
              <a:t>With offices in USA, Germany, Australia, India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450</a:t>
            </a:r>
            <a:r>
              <a:rPr lang="en-US" dirty="0" smtClean="0"/>
              <a:t> employees – mostly developers</a:t>
            </a:r>
          </a:p>
          <a:p>
            <a:r>
              <a:rPr lang="en-US" dirty="0" smtClean="0"/>
              <a:t>Employer #1 in Bulgaria for 2010</a:t>
            </a:r>
          </a:p>
          <a:p>
            <a:r>
              <a:rPr lang="en-US" dirty="0" smtClean="0"/>
              <a:t>Microsoft Gold Certified Partner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9698" name="Picture 2" descr="http://media.sagabg.net/img/thumbs/2008/11/19/telerik_jpg_606x606_q8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47735"/>
            <a:ext cx="1981200" cy="1281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52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Telerik Academy is an initiative Telerik for training of young software engineers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Four main streams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.NET Essentials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QA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Developer Support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 Courses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44" y="3351418"/>
            <a:ext cx="3962400" cy="29731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951354"/>
            <a:ext cx="7505700" cy="2514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6284" y="367138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C# Fundamentals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8532" y="4620010"/>
            <a:ext cx="17526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 Academy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57300" y="4620010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.NET Essentials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29300" y="4599566"/>
            <a:ext cx="2362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Developer-Support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81184" y="4221433"/>
            <a:ext cx="0" cy="39857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Straight Arrow Connector 12"/>
          <p:cNvCxnSpPr>
            <a:stCxn id="5" idx="1"/>
            <a:endCxn id="7" idx="0"/>
          </p:cNvCxnSpPr>
          <p:nvPr/>
        </p:nvCxnSpPr>
        <p:spPr>
          <a:xfrm rot="10800000" flipV="1">
            <a:off x="2400300" y="3941954"/>
            <a:ext cx="1175984" cy="678056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Straight Arrow Connector 15"/>
          <p:cNvCxnSpPr>
            <a:stCxn id="5" idx="3"/>
            <a:endCxn id="8" idx="0"/>
          </p:cNvCxnSpPr>
          <p:nvPr/>
        </p:nvCxnSpPr>
        <p:spPr>
          <a:xfrm>
            <a:off x="5786084" y="3941954"/>
            <a:ext cx="1224316" cy="657612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3483592" y="5885374"/>
            <a:ext cx="2438400" cy="66782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78980" y="5465954"/>
            <a:ext cx="4762" cy="4191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1066800" y="1953010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University Courses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97892" y="1953010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>
            <a:off x="2209800" y="24941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>
            <a:off x="4689144" y="24941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664567" y="970154"/>
            <a:ext cx="20574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4689144" y="1511298"/>
            <a:ext cx="4123" cy="44171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4" name="Elbow Connector 63"/>
          <p:cNvCxnSpPr>
            <a:stCxn id="33" idx="1"/>
            <a:endCxn id="28" idx="1"/>
          </p:cNvCxnSpPr>
          <p:nvPr/>
        </p:nvCxnSpPr>
        <p:spPr>
          <a:xfrm rot="10800000" flipH="1" flipV="1">
            <a:off x="1066800" y="2223581"/>
            <a:ext cx="2416792" cy="3995705"/>
          </a:xfrm>
          <a:prstGeom prst="bentConnector3">
            <a:avLst>
              <a:gd name="adj1" fmla="val -19866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2" name="Down Arrow 21"/>
          <p:cNvSpPr/>
          <p:nvPr/>
        </p:nvSpPr>
        <p:spPr>
          <a:xfrm rot="2840738">
            <a:off x="5932205" y="1277222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2803249">
            <a:off x="6694205" y="2199801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Academy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008575"/>
            <a:ext cx="8205788" cy="5475352"/>
          </a:xfrm>
          <a:prstGeom prst="roundRect">
            <a:avLst>
              <a:gd name="adj" fmla="val 3018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Courses for Students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9459" y="1767881"/>
            <a:ext cx="3756390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Cross-Platform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Mobile Applications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9460" y="2933634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Applications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with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ASP.NET MVC 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62" y="2933634"/>
            <a:ext cx="3910014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High-Quality Programming Code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0839" y="4097975"/>
            <a:ext cx="3911237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XAML Development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0839" y="5276600"/>
            <a:ext cx="3911238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Front-End Development</a:t>
            </a:r>
          </a:p>
          <a:p>
            <a:pPr algn="ctr"/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63" y="1776348"/>
            <a:ext cx="3910014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Native Mobile Development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(iOS, Android, Windows Phone 7)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459" y="4097975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Client-Side Development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October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Free Courses for Students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9460" y="5276600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Search Engine Optimization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November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MVC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"Web </a:t>
            </a:r>
            <a:r>
              <a:rPr lang="en-US" dirty="0"/>
              <a:t>Applications with </a:t>
            </a:r>
            <a:r>
              <a:rPr lang="en-US" dirty="0" smtClean="0"/>
              <a:t>ASP.NET MVC"</a:t>
            </a:r>
            <a:br>
              <a:rPr lang="en-US" dirty="0" smtClean="0"/>
            </a:br>
            <a:r>
              <a:rPr lang="en-US" dirty="0" smtClean="0"/>
              <a:t>course objectives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Provides basic skills for development of dynamic ASP.NET MVC Web applications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C# language fundamentals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LINQ and Entity Framework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WWW, HTTP, HTML5, CSS3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JavaScript, </a:t>
            </a:r>
            <a:r>
              <a:rPr lang="en-US" noProof="1" smtClean="0"/>
              <a:t>jQuery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189145"/>
            <a:ext cx="2667000" cy="2135455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5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5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5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9114" y="56023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0" y="3276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13976</TotalTime>
  <Words>1290</Words>
  <Application>Microsoft Office PowerPoint</Application>
  <PresentationFormat>On-screen Show (4:3)</PresentationFormat>
  <Paragraphs>286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Telerik-PowerPoint-Theme</vt:lpstr>
      <vt:lpstr>Web Applications with ASP.NET MVC</vt:lpstr>
      <vt:lpstr>Table of Contents</vt:lpstr>
      <vt:lpstr>About Telerik</vt:lpstr>
      <vt:lpstr>About Telerik</vt:lpstr>
      <vt:lpstr>About Telerik Academy</vt:lpstr>
      <vt:lpstr>Academy at a Glance</vt:lpstr>
      <vt:lpstr>Free Courses for Students</vt:lpstr>
      <vt:lpstr>About the MVC Course</vt:lpstr>
      <vt:lpstr>Requirements to the Students</vt:lpstr>
      <vt:lpstr>Required Software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Assessment</vt:lpstr>
      <vt:lpstr>Assessment</vt:lpstr>
      <vt:lpstr>Assessment (2)</vt:lpstr>
      <vt:lpstr>Assessment (3)</vt:lpstr>
      <vt:lpstr>Certification and Awards</vt:lpstr>
      <vt:lpstr>Recommended Books</vt:lpstr>
      <vt:lpstr>Recommended Books</vt:lpstr>
      <vt:lpstr>Recommended Books (2)</vt:lpstr>
      <vt:lpstr>Web Applications with ASP.NET MVC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Nikolay Kostov</cp:lastModifiedBy>
  <cp:revision>1022</cp:revision>
  <dcterms:created xsi:type="dcterms:W3CDTF">2007-12-08T16:03:35Z</dcterms:created>
  <dcterms:modified xsi:type="dcterms:W3CDTF">2011-10-25T15:30:02Z</dcterms:modified>
</cp:coreProperties>
</file>