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320" r:id="rId2"/>
    <p:sldId id="372" r:id="rId3"/>
    <p:sldId id="368" r:id="rId4"/>
    <p:sldId id="369" r:id="rId5"/>
    <p:sldId id="374" r:id="rId6"/>
    <p:sldId id="371" r:id="rId7"/>
    <p:sldId id="322" r:id="rId8"/>
    <p:sldId id="323" r:id="rId9"/>
    <p:sldId id="375" r:id="rId10"/>
    <p:sldId id="358" r:id="rId11"/>
    <p:sldId id="351" r:id="rId12"/>
    <p:sldId id="324" r:id="rId13"/>
    <p:sldId id="325" r:id="rId14"/>
    <p:sldId id="347" r:id="rId15"/>
    <p:sldId id="348" r:id="rId16"/>
    <p:sldId id="349" r:id="rId17"/>
    <p:sldId id="328" r:id="rId18"/>
    <p:sldId id="329" r:id="rId19"/>
    <p:sldId id="362" r:id="rId20"/>
    <p:sldId id="363" r:id="rId21"/>
    <p:sldId id="364" r:id="rId22"/>
    <p:sldId id="365" r:id="rId23"/>
    <p:sldId id="373" r:id="rId24"/>
    <p:sldId id="366" r:id="rId25"/>
    <p:sldId id="339" r:id="rId26"/>
    <p:sldId id="340" r:id="rId27"/>
    <p:sldId id="367" r:id="rId28"/>
    <p:sldId id="350" r:id="rId29"/>
    <p:sldId id="343" r:id="rId30"/>
    <p:sldId id="344" r:id="rId31"/>
    <p:sldId id="345" r:id="rId32"/>
    <p:sldId id="359" r:id="rId33"/>
    <p:sldId id="346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 autoAdjust="0"/>
    <p:restoredTop sz="94660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hyperlink" Target="http://amazon.com/dp/06723299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://amazon.com/dp/1430234040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.devbg.org/dotnetbook/" TargetMode="External"/><Relationship Id="rId4" Type="http://schemas.openxmlformats.org/officeDocument/2006/relationships/hyperlink" Target="http://www.introprogramming.info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smtClean="0"/>
              <a:t>Web Applications</a:t>
            </a:r>
            <a:br>
              <a:rPr lang="en-US" sz="4800" smtClean="0"/>
            </a:br>
            <a:r>
              <a:rPr lang="en-US" sz="4800" smtClean="0"/>
              <a:t>with </a:t>
            </a:r>
            <a:r>
              <a:rPr lang="en-US" sz="4800" dirty="0" smtClean="0"/>
              <a:t>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395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596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  <p:pic>
        <p:nvPicPr>
          <p:cNvPr id="1026" name="Picture 2" descr="http://dotnetslackers.com/images/articleimages/mv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r="22819"/>
          <a:stretch/>
        </p:blipFill>
        <p:spPr bwMode="auto">
          <a:xfrm rot="21445709">
            <a:off x="574399" y="1962946"/>
            <a:ext cx="2643675" cy="2701457"/>
          </a:xfrm>
          <a:prstGeom prst="roundRect">
            <a:avLst>
              <a:gd name="adj" fmla="val 7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students should register for the course at: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dirty="0" smtClean="0"/>
          </a:p>
          <a:p>
            <a:pPr lvl="0">
              <a:lnSpc>
                <a:spcPct val="100000"/>
              </a:lnSpc>
              <a:spcBef>
                <a:spcPts val="1800"/>
              </a:spcBef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If you have any questions you can contact 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514354"/>
            <a:ext cx="7315200" cy="821130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80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mvccourse.telerik.com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5905492"/>
            <a:ext cx="7315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academy@telerik.com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Monday,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 Lab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229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10</a:t>
            </a:r>
            <a:r>
              <a:rPr lang="en-US" baseline="30000" dirty="0" smtClean="0"/>
              <a:t>th</a:t>
            </a:r>
            <a:r>
              <a:rPr lang="en-US" dirty="0" smtClean="0"/>
              <a:t> October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2011</a:t>
            </a:r>
          </a:p>
          <a:p>
            <a:pPr lvl="0">
              <a:lnSpc>
                <a:spcPct val="110000"/>
              </a:lnSpc>
            </a:pPr>
            <a:r>
              <a:rPr lang="en-US" dirty="0" smtClean="0"/>
              <a:t>Telerik </a:t>
            </a:r>
            <a:r>
              <a:rPr lang="en-US" dirty="0"/>
              <a:t>Academy – New Training </a:t>
            </a:r>
            <a:r>
              <a:rPr lang="en-US" dirty="0" smtClean="0"/>
              <a:t>Lab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Every Thursday,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Start: 20</a:t>
            </a:r>
            <a:r>
              <a:rPr lang="en-US" baseline="30000" dirty="0" smtClean="0"/>
              <a:t>th</a:t>
            </a:r>
            <a:r>
              <a:rPr lang="en-US" dirty="0" smtClean="0"/>
              <a:t> October </a:t>
            </a:r>
            <a:r>
              <a:rPr lang="en-US" dirty="0" smtClean="0"/>
              <a:t>2011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Located in: </a:t>
            </a:r>
            <a:r>
              <a:rPr lang="en-US" dirty="0" err="1" smtClean="0"/>
              <a:t>Mladost</a:t>
            </a:r>
            <a:r>
              <a:rPr lang="en-US" dirty="0" smtClean="0"/>
              <a:t> 1A,</a:t>
            </a:r>
            <a:br>
              <a:rPr lang="en-US" dirty="0" smtClean="0"/>
            </a:br>
            <a:r>
              <a:rPr lang="en-US" dirty="0" smtClean="0"/>
              <a:t>Alexander </a:t>
            </a:r>
            <a:r>
              <a:rPr lang="en-US" dirty="0" err="1" smtClean="0"/>
              <a:t>Malinov</a:t>
            </a:r>
            <a:r>
              <a:rPr lang="en-US" dirty="0"/>
              <a:t> </a:t>
            </a:r>
            <a:r>
              <a:rPr lang="en-US" dirty="0" err="1" smtClean="0"/>
              <a:t>blvd</a:t>
            </a:r>
            <a:r>
              <a:rPr lang="en-US" dirty="0" err="1"/>
              <a:t>.</a:t>
            </a:r>
            <a:r>
              <a:rPr lang="en-US" dirty="0" smtClean="0"/>
              <a:t> 31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53624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8" y="914400"/>
            <a:ext cx="89154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</a:p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jQuery </a:t>
            </a:r>
            <a:r>
              <a:rPr lang="en-US" sz="2800" dirty="0" smtClean="0"/>
              <a:t>Fundamentals, AJAX, </a:t>
            </a:r>
            <a:r>
              <a:rPr lang="en-US" sz="2800" dirty="0"/>
              <a:t>jQuery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</a:t>
            </a:r>
            <a:r>
              <a:rPr lang="en-US" sz="2800" dirty="0" smtClean="0"/>
              <a:t>, Models, </a:t>
            </a:r>
            <a:r>
              <a:rPr lang="en-US" sz="2800" dirty="0" smtClean="0"/>
              <a:t>Controllers, </a:t>
            </a:r>
            <a:r>
              <a:rPr lang="en-US" sz="2800" dirty="0" smtClean="0"/>
              <a:t>Views, Razor, </a:t>
            </a:r>
            <a:r>
              <a:rPr lang="en-US" sz="2800" dirty="0" smtClean="0"/>
              <a:t>Helpers,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 smtClean="0"/>
              <a:t>Unit testing, test-driven development, NuGet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 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MVC Scaffolding, AJAX with</a:t>
            </a:r>
            <a:r>
              <a:rPr lang="bg-BG" sz="2800" dirty="0"/>
              <a:t> </a:t>
            </a:r>
            <a:r>
              <a:rPr lang="en-US" sz="2800" dirty="0"/>
              <a:t>ASP.NET MVC, Best practices, Monitoring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Some other advanced 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9700" y="1371600"/>
            <a:ext cx="6286500" cy="685800"/>
          </a:xfrm>
        </p:spPr>
        <p:txBody>
          <a:bodyPr/>
          <a:lstStyle/>
          <a:p>
            <a:r>
              <a:rPr lang="en-US" dirty="0" smtClean="0"/>
              <a:t>The Trainers 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146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086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Manager Technical Training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Telerik Corporation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20 years software development experience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Author of 6 books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Speaker of hundreds of events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www.nakov.com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211147"/>
            <a:ext cx="2003425" cy="2446453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2006839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066800"/>
            <a:ext cx="7251819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Nikolay Kostov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nikolay.kostov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www.nikolay.it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394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1997985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doncho.minkov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donchominkov.blogspot.com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848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Ivan Zhekov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ASP.NET Team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joneff.info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i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van.zhekov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/>
          <a:stretch/>
        </p:blipFill>
        <p:spPr bwMode="auto">
          <a:xfrm>
            <a:off x="6141638" y="1208843"/>
            <a:ext cx="2326920" cy="260115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88" y="1130423"/>
            <a:ext cx="1895383" cy="252717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 smtClean="0"/>
              <a:t>vesko.kolev [at] telerik.com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veskokolev.blogspot.com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Blog: </a:t>
            </a:r>
            <a:r>
              <a:rPr lang="en-US" dirty="0" smtClean="0">
                <a:hlinkClick r:id="rId2"/>
              </a:rPr>
              <a:t>ventsypopov.com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ventsy.popov [at] </a:t>
            </a:r>
            <a:r>
              <a:rPr lang="en-US" noProof="1" smtClean="0"/>
              <a:t>gmail.com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00555"/>
            <a:ext cx="1676400" cy="2514599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аlexander.vakrilov [at] </a:t>
            </a:r>
            <a:r>
              <a:rPr lang="en-US" noProof="1" smtClean="0"/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MVC,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52" y="4455774"/>
            <a:ext cx="2842758" cy="1890434"/>
          </a:xfrm>
          <a:prstGeom prst="roundRect">
            <a:avLst>
              <a:gd name="adj" fmla="val 498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2" descr="http://icttrends.com/wp-content/uploads/2010/PracticalExamGuideforComputerOperatorExa_53FA/comptueroperatorpracticalexampreparation_thumb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50" b="4734"/>
          <a:stretch/>
        </p:blipFill>
        <p:spPr bwMode="auto">
          <a:xfrm>
            <a:off x="5867400" y="4280848"/>
            <a:ext cx="2657072" cy="2119952"/>
          </a:xfrm>
          <a:prstGeom prst="roundRect">
            <a:avLst>
              <a:gd name="adj" fmla="val 473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Homework submission form: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nakov.devbg.org/mvc-uploads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92371"/>
              </p:ext>
            </p:extLst>
          </p:nvPr>
        </p:nvGraphicFramePr>
        <p:xfrm>
          <a:off x="1371600" y="40538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63575" y="4202523"/>
            <a:ext cx="1459020" cy="1784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</a:t>
            </a:r>
            <a:r>
              <a:rPr lang="en-US" dirty="0" smtClean="0"/>
              <a:t>get a </a:t>
            </a:r>
            <a:r>
              <a:rPr lang="en-US" dirty="0" smtClean="0"/>
              <a:t>certificate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tabLst/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does?</a:t>
            </a:r>
          </a:p>
          <a:p>
            <a:pPr lvl="1"/>
            <a:r>
              <a:rPr lang="en-US" dirty="0" smtClean="0"/>
              <a:t>Leading vendor of ASP.NET AJAX, Silverlight, </a:t>
            </a:r>
            <a:r>
              <a:rPr lang="en-US" dirty="0" smtClean="0"/>
              <a:t>WPF, Window Phone 7 </a:t>
            </a:r>
            <a:r>
              <a:rPr lang="en-US" dirty="0" smtClean="0"/>
              <a:t>and ASP.NET MVC components, ORM, Reporting, and CMS solutions and </a:t>
            </a:r>
            <a:r>
              <a:rPr lang="en-US" dirty="0" smtClean="0"/>
              <a:t>Visual Studio plugins</a:t>
            </a:r>
            <a:endParaRPr lang="en-US" dirty="0" smtClean="0"/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India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450</a:t>
            </a:r>
            <a:r>
              <a:rPr lang="en-US" dirty="0" smtClean="0"/>
              <a:t> 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47735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1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066802"/>
            <a:ext cx="1234223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45"/>
            <a:ext cx="1234226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9342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/>
              <a:t>Pro </a:t>
            </a:r>
            <a:r>
              <a:rPr lang="en-US" sz="2800" dirty="0"/>
              <a:t>ASP.NET MVC 3 Framework, Steven Sanderson, Adam Freeman, </a:t>
            </a:r>
            <a:r>
              <a:rPr lang="en-US" sz="2800" dirty="0" smtClean="0"/>
              <a:t>APress</a:t>
            </a:r>
            <a:r>
              <a:rPr lang="en-US" sz="2800" dirty="0"/>
              <a:t>, 3rd edition, 2011, </a:t>
            </a:r>
            <a:r>
              <a:rPr lang="en-US" sz="2800" dirty="0" smtClean="0"/>
              <a:t>ISBN 1430234040 </a:t>
            </a:r>
            <a:r>
              <a:rPr lang="en-US" sz="3000" u="sng" dirty="0">
                <a:hlinkClick r:id="rId4"/>
              </a:rPr>
              <a:t>http</a:t>
            </a:r>
            <a:r>
              <a:rPr lang="en-US" sz="3000" u="sng" dirty="0" smtClean="0">
                <a:hlinkClick r:id="rId4"/>
              </a:rPr>
              <a:t>://amazon.com/dp/1430234040</a:t>
            </a:r>
            <a:r>
              <a:rPr lang="en-US" sz="3000" u="sng" dirty="0">
                <a:hlinkClick r:id="rId4"/>
              </a:rPr>
              <a:t>/</a:t>
            </a:r>
            <a:endParaRPr lang="en-US" sz="3000" u="sng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Professional </a:t>
            </a:r>
            <a:r>
              <a:rPr lang="en-US" sz="3000" dirty="0"/>
              <a:t>ASP.NET MVC 3, Jon Galloway, Wrox, 2011, ISBN 1118076583 </a:t>
            </a:r>
            <a:r>
              <a:rPr lang="en-US" sz="3000" dirty="0">
                <a:hlinkClick r:id="rId6"/>
              </a:rPr>
              <a:t>http</a:t>
            </a:r>
            <a:r>
              <a:rPr lang="en-US" sz="3000" dirty="0" smtClean="0">
                <a:hlinkClick r:id="rId6"/>
              </a:rPr>
              <a:t>://amazon.com/dp/1118076583/</a:t>
            </a:r>
            <a:endParaRPr lang="en-US" sz="3000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MVC Framework Unleashed, Stephen Walther, Sams, 2009, ISBN 0672329980 </a:t>
            </a:r>
            <a:r>
              <a:rPr lang="en-US" sz="3000" dirty="0" smtClean="0">
                <a:hlinkClick r:id="rId2"/>
              </a:rPr>
              <a:t>http://amazon.com/dp/0672329980/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34225" cy="1676402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69342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S., Kolev V. &amp; Co., Introduction to programming with C#, 2011, </a:t>
            </a:r>
            <a:r>
              <a:rPr lang="en-US" sz="3000" dirty="0"/>
              <a:t>ISBN  </a:t>
            </a:r>
            <a:r>
              <a:rPr lang="en-US" sz="3000" dirty="0" smtClean="0"/>
              <a:t>978-954-400-527-6 </a:t>
            </a:r>
            <a:r>
              <a:rPr lang="en-US" sz="3000" u="sng" dirty="0" smtClean="0">
                <a:hlinkClick r:id="rId4"/>
              </a:rPr>
              <a:t>http</a:t>
            </a:r>
            <a:r>
              <a:rPr lang="en-US" sz="3000" u="sng" dirty="0">
                <a:hlinkClick r:id="rId4"/>
              </a:rPr>
              <a:t>://www.introprogramming.info</a:t>
            </a:r>
            <a:endParaRPr lang="en-US" sz="3000" u="sng" dirty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001944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876800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2579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QA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Developer Support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 Courses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44" y="3351418"/>
            <a:ext cx="3962400" cy="29731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951354"/>
            <a:ext cx="75057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6284" y="36713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8532" y="46200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57300" y="4620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9300" y="45995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81184" y="4221433"/>
            <a:ext cx="0" cy="39857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stCxn id="5" idx="1"/>
            <a:endCxn id="7" idx="0"/>
          </p:cNvCxnSpPr>
          <p:nvPr/>
        </p:nvCxnSpPr>
        <p:spPr>
          <a:xfrm rot="10800000" flipV="1">
            <a:off x="2400300" y="3941954"/>
            <a:ext cx="1175984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5" idx="3"/>
            <a:endCxn id="8" idx="0"/>
          </p:cNvCxnSpPr>
          <p:nvPr/>
        </p:nvCxnSpPr>
        <p:spPr>
          <a:xfrm>
            <a:off x="5786084" y="3941954"/>
            <a:ext cx="1224316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483592" y="58853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78980" y="5465954"/>
            <a:ext cx="4762" cy="4191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66800" y="1953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97892" y="19530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2209800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4689144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64567" y="970154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689144" y="1511298"/>
            <a:ext cx="4123" cy="44171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1066800" y="2223581"/>
            <a:ext cx="2416792" cy="3995705"/>
          </a:xfrm>
          <a:prstGeom prst="bentConnector3">
            <a:avLst>
              <a:gd name="adj1" fmla="val -19866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2" name="Down Arrow 21"/>
          <p:cNvSpPr/>
          <p:nvPr/>
        </p:nvSpPr>
        <p:spPr>
          <a:xfrm rot="2840738">
            <a:off x="5932205" y="127722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2803249">
            <a:off x="6694205" y="2199801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Academy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008575"/>
            <a:ext cx="8205788" cy="5475352"/>
          </a:xfrm>
          <a:prstGeom prst="roundRect">
            <a:avLst>
              <a:gd name="adj" fmla="val 3018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Courses for Students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9459" y="1767881"/>
            <a:ext cx="375639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9460" y="2933634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Applications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62" y="293363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0839" y="4097975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0839" y="5276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Development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63" y="177634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459" y="4097975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Free Courses for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MVC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"Web </a:t>
            </a:r>
            <a:r>
              <a:rPr lang="en-US" dirty="0"/>
              <a:t>Applications with </a:t>
            </a:r>
            <a:r>
              <a:rPr lang="en-US" dirty="0" smtClean="0"/>
              <a:t>ASP.NET MVC"</a:t>
            </a:r>
            <a:br>
              <a:rPr lang="en-US" dirty="0" smtClean="0"/>
            </a:br>
            <a:r>
              <a:rPr lang="en-US" dirty="0" smtClean="0"/>
              <a:t>course objectives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noProof="1" smtClean="0"/>
              <a:t>jQuery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189145"/>
            <a:ext cx="2667000" cy="2135455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5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114" y="56023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0" y="3276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Visual Studio 2010</a:t>
            </a:r>
          </a:p>
          <a:p>
            <a:pPr lvl="1"/>
            <a:r>
              <a:rPr lang="en-US" dirty="0" smtClean="0"/>
              <a:t>With Service Pack 1 and latest updates</a:t>
            </a:r>
          </a:p>
          <a:p>
            <a:r>
              <a:rPr lang="en-US" dirty="0"/>
              <a:t>Web Platform </a:t>
            </a:r>
            <a:r>
              <a:rPr lang="en-US" dirty="0" smtClean="0"/>
              <a:t>Installer (Web PI) will install everything you need for developing ASP.NET MVC applications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www.asp.net/mvc</a:t>
            </a:r>
            <a:endParaRPr lang="en-US" dirty="0" smtClean="0"/>
          </a:p>
          <a:p>
            <a:r>
              <a:rPr lang="en-US" dirty="0" smtClean="0"/>
              <a:t>Microsoft SQL Server 2008 R2</a:t>
            </a:r>
          </a:p>
          <a:p>
            <a:r>
              <a:rPr lang="en-US" dirty="0" smtClean="0"/>
              <a:t>SQL Server Management Studio</a:t>
            </a:r>
          </a:p>
          <a:p>
            <a:r>
              <a:rPr lang="en-US" dirty="0" smtClean="0"/>
              <a:t>You may also want to try latest version of the ASP.NET MVC 4 (development preview)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126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13905</TotalTime>
  <Words>1285</Words>
  <Application>Microsoft Office PowerPoint</Application>
  <PresentationFormat>On-screen Show (4:3)</PresentationFormat>
  <Paragraphs>284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Telerik-PowerPoint-Theme</vt:lpstr>
      <vt:lpstr>Web Applications with ASP.NET MVC</vt:lpstr>
      <vt:lpstr>Table of Contents</vt:lpstr>
      <vt:lpstr>About Telerik</vt:lpstr>
      <vt:lpstr>About Telerik Academy</vt:lpstr>
      <vt:lpstr>Academy at a Glance</vt:lpstr>
      <vt:lpstr>Free Courses for Students</vt:lpstr>
      <vt:lpstr>About the MVC Course</vt:lpstr>
      <vt:lpstr>Requirements to the Students</vt:lpstr>
      <vt:lpstr>Required Software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1019</cp:revision>
  <dcterms:created xsi:type="dcterms:W3CDTF">2007-12-08T16:03:35Z</dcterms:created>
  <dcterms:modified xsi:type="dcterms:W3CDTF">2011-10-11T08:11:52Z</dcterms:modified>
</cp:coreProperties>
</file>