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6"/>
  </p:notesMasterIdLst>
  <p:handoutMasterIdLst>
    <p:handoutMasterId r:id="rId107"/>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409" r:id="rId84"/>
    <p:sldId id="410" r:id="rId85"/>
    <p:sldId id="411" r:id="rId86"/>
    <p:sldId id="412" r:id="rId87"/>
    <p:sldId id="413" r:id="rId88"/>
    <p:sldId id="414" r:id="rId89"/>
    <p:sldId id="415" r:id="rId90"/>
    <p:sldId id="417" r:id="rId91"/>
    <p:sldId id="418" r:id="rId92"/>
    <p:sldId id="419" r:id="rId93"/>
    <p:sldId id="421" r:id="rId94"/>
    <p:sldId id="423" r:id="rId95"/>
    <p:sldId id="425" r:id="rId96"/>
    <p:sldId id="426" r:id="rId97"/>
    <p:sldId id="424" r:id="rId98"/>
    <p:sldId id="427" r:id="rId99"/>
    <p:sldId id="428" r:id="rId100"/>
    <p:sldId id="429" r:id="rId101"/>
    <p:sldId id="431" r:id="rId102"/>
    <p:sldId id="432" r:id="rId103"/>
    <p:sldId id="433" r:id="rId104"/>
    <p:sldId id="430" r:id="rId10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FC8"/>
    <a:srgbClr val="FAF7C8"/>
    <a:srgbClr val="FAF8C8"/>
    <a:srgbClr val="F5FFC2"/>
    <a:srgbClr val="EBFFD2"/>
    <a:srgbClr val="EBFFDC"/>
    <a:srgbClr val="FAF8BE"/>
    <a:srgbClr val="FAF8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75" d="100"/>
          <a:sy n="75" d="100"/>
        </p:scale>
        <p:origin x="-190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24-Oct-11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409806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24-Oct-11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436414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98</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99</a:t>
            </a:fld>
            <a:r>
              <a:rPr lang="en-US" dirty="0"/>
              <a:t>##</a:t>
            </a:r>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100</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pPr>
              <a:lnSpc>
                <a:spcPct val="100000"/>
              </a:lnSpc>
            </a:pPr>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100000"/>
              </a:lnSpc>
            </a:pPr>
            <a:r>
              <a:rPr lang="en-US" dirty="0"/>
              <a:t>Example of classes:</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lnSpc>
                <a:spcPct val="100000"/>
              </a:lnSpc>
            </a:pPr>
            <a:r>
              <a:rPr lang="en-US" dirty="0" smtClean="0"/>
              <a:t>Attributes use parameters for initialization:</a:t>
            </a:r>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endParaRPr lang="en-US" dirty="0" smtClean="0"/>
          </a:p>
          <a:p>
            <a:pPr marL="358775" indent="-358775">
              <a:lnSpc>
                <a:spcPct val="100000"/>
              </a:lnSpc>
            </a:pPr>
            <a:r>
              <a:rPr lang="en-US" dirty="0" smtClean="0"/>
              <a:t>In </a:t>
            </a:r>
            <a:r>
              <a:rPr lang="en-US" dirty="0"/>
              <a:t>the example the </a:t>
            </a:r>
            <a:r>
              <a:rPr lang="bg-BG" dirty="0" smtClean="0">
                <a:solidFill>
                  <a:schemeClr val="accent5">
                    <a:lumMod val="20000"/>
                    <a:lumOff val="80000"/>
                  </a:schemeClr>
                </a:solidFill>
                <a:latin typeface="Consolas" pitchFamily="49" charset="0"/>
                <a:cs typeface="Consolas" pitchFamily="49" charset="0"/>
              </a:rPr>
              <a:t>[</a:t>
            </a:r>
            <a:r>
              <a:rPr lang="bg-BG" noProof="1" smtClean="0">
                <a:solidFill>
                  <a:schemeClr val="accent5">
                    <a:lumMod val="20000"/>
                    <a:lumOff val="80000"/>
                  </a:schemeClr>
                </a:solidFill>
                <a:latin typeface="Consolas" pitchFamily="49" charset="0"/>
                <a:cs typeface="Consolas" pitchFamily="49" charset="0"/>
              </a:rPr>
              <a:t>DllImport</a:t>
            </a:r>
            <a:r>
              <a:rPr lang="bg-BG"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attribute is</a:t>
            </a:r>
            <a:r>
              <a:rPr lang="bg-BG" dirty="0"/>
              <a:t> </a:t>
            </a:r>
            <a:r>
              <a:rPr lang="en-US" dirty="0"/>
              <a:t>instantiated by the compiler</a:t>
            </a:r>
            <a:r>
              <a:rPr lang="bg-BG" dirty="0"/>
              <a:t> </a:t>
            </a:r>
            <a:r>
              <a:rPr lang="en-US" dirty="0"/>
              <a:t>as follows</a:t>
            </a:r>
            <a:r>
              <a:rPr lang="bg-BG" dirty="0"/>
              <a:t>:</a:t>
            </a:r>
            <a:endParaRPr lang="en-US" dirty="0"/>
          </a:p>
          <a:p>
            <a:pPr marL="811213" lvl="1" indent="-273050">
              <a:lnSpc>
                <a:spcPct val="100000"/>
              </a:lnSpc>
            </a:pPr>
            <a:r>
              <a:rPr lang="en-US" dirty="0"/>
              <a:t>An object </a:t>
            </a:r>
            <a:r>
              <a:rPr lang="en-US" dirty="0" smtClean="0"/>
              <a:t>of </a:t>
            </a:r>
            <a:r>
              <a:rPr lang="en-US" noProof="1" smtClean="0">
                <a:solidFill>
                  <a:schemeClr val="accent5">
                    <a:lumMod val="20000"/>
                    <a:lumOff val="80000"/>
                  </a:schemeClr>
                </a:solidFill>
                <a:latin typeface="Consolas" pitchFamily="49" charset="0"/>
                <a:cs typeface="Consolas" pitchFamily="49" charset="0"/>
              </a:rPr>
              <a:t>System.Runtime. InteropServices.DllImportAttribute</a:t>
            </a:r>
            <a:r>
              <a:rPr lang="en-US" dirty="0" smtClean="0">
                <a:latin typeface="Courier New" pitchFamily="49" charset="0"/>
              </a:rPr>
              <a:t> </a:t>
            </a:r>
            <a:r>
              <a:rPr lang="en-US" dirty="0"/>
              <a:t>class is </a:t>
            </a:r>
            <a:r>
              <a:rPr lang="en-US" dirty="0" smtClean="0"/>
              <a:t>created and initialized</a:t>
            </a:r>
            <a:endParaRPr lang="bg-BG" dirty="0"/>
          </a:p>
        </p:txBody>
      </p:sp>
      <p:sp>
        <p:nvSpPr>
          <p:cNvPr id="552962" name="Rectangle 2"/>
          <p:cNvSpPr>
            <a:spLocks noGrp="1" noChangeArrowheads="1"/>
          </p:cNvSpPr>
          <p:nvPr>
            <p:ph type="title"/>
          </p:nvPr>
        </p:nvSpPr>
        <p:spPr/>
        <p:txBody>
          <a:bodyPr/>
          <a:lstStyle/>
          <a:p>
            <a:r>
              <a:rPr lang="en-US" dirty="0"/>
              <a:t>Attributes With </a:t>
            </a:r>
            <a:r>
              <a:rPr lang="en-US" dirty="0" smtClean="0"/>
              <a:t>Parameters</a:t>
            </a:r>
            <a:endParaRPr lang="bg-BG" dirty="0"/>
          </a:p>
        </p:txBody>
      </p:sp>
      <p:sp>
        <p:nvSpPr>
          <p:cNvPr id="552964" name="Rectangle 4"/>
          <p:cNvSpPr>
            <a:spLocks noChangeArrowheads="1"/>
          </p:cNvSpPr>
          <p:nvPr/>
        </p:nvSpPr>
        <p:spPr bwMode="auto">
          <a:xfrm>
            <a:off x="581025" y="1657464"/>
            <a:ext cx="802163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[DllImport("user32.dll", EntryPoint="MessageBox")]</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extern int ShowMessageBox(int hWnd,</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text, string caption, int type);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ShowMessageBox(0, "Some text", "Some caption", 0);</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100</a:t>
            </a:fld>
            <a:endParaRPr lang="en-US" dirty="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bg-BG" dirty="0"/>
          </a:p>
        </p:txBody>
      </p:sp>
      <p:sp>
        <p:nvSpPr>
          <p:cNvPr id="3" name="Content Placeholder 2"/>
          <p:cNvSpPr>
            <a:spLocks noGrp="1"/>
          </p:cNvSpPr>
          <p:nvPr>
            <p:ph idx="1"/>
          </p:nvPr>
        </p:nvSpPr>
        <p:spPr>
          <a:xfrm>
            <a:off x="228600" y="838200"/>
            <a:ext cx="8686800" cy="5715000"/>
          </a:xfrm>
        </p:spPr>
        <p:txBody>
          <a:bodyPr/>
          <a:lstStyle/>
          <a:p>
            <a:pPr marL="514350" indent="-514350">
              <a:lnSpc>
                <a:spcPts val="3600"/>
              </a:lnSpc>
              <a:buFont typeface="+mj-lt"/>
              <a:buAutoNum type="arabicPeriod"/>
            </a:pPr>
            <a:r>
              <a:rPr lang="en-US" sz="3000" dirty="0">
                <a:solidFill>
                  <a:schemeClr val="tx1">
                    <a:lumMod val="40000"/>
                    <a:lumOff val="60000"/>
                  </a:schemeClr>
                </a:solidFill>
              </a:rPr>
              <a:t>Write a program that reads a list of words, separated by spaces and prints the list in an alphabetical order</a:t>
            </a:r>
            <a:r>
              <a:rPr lang="en-US" sz="3000" dirty="0" smtClean="0">
                <a:solidFill>
                  <a:schemeClr val="tx1">
                    <a:lumMod val="40000"/>
                    <a:lumOff val="60000"/>
                  </a:schemeClr>
                </a:solidFill>
              </a:rPr>
              <a:t>.</a:t>
            </a:r>
          </a:p>
          <a:p>
            <a:pPr marL="514350" indent="-514350">
              <a:lnSpc>
                <a:spcPts val="3600"/>
              </a:lnSpc>
              <a:buFont typeface="+mj-lt"/>
              <a:buAutoNum type="arabicPeriod"/>
            </a:pPr>
            <a:r>
              <a:rPr lang="en-US" sz="3000" dirty="0"/>
              <a:t>Write a program to check if in a given expression the brackets are put correctly. Example of correct expression: </a:t>
            </a:r>
            <a:r>
              <a:rPr lang="en-US" sz="3000" noProof="1">
                <a:solidFill>
                  <a:schemeClr val="accent5">
                    <a:lumMod val="20000"/>
                    <a:lumOff val="80000"/>
                  </a:schemeClr>
                </a:solidFill>
                <a:latin typeface="Consolas" pitchFamily="49" charset="0"/>
                <a:cs typeface="Consolas" pitchFamily="49" charset="0"/>
              </a:rPr>
              <a:t>((a+b)/5-d)</a:t>
            </a:r>
            <a:r>
              <a:rPr lang="en-US" sz="3000" dirty="0"/>
              <a:t>. Example of incorrect expression: </a:t>
            </a:r>
            <a:r>
              <a:rPr lang="en-US" sz="3000" noProof="1">
                <a:solidFill>
                  <a:schemeClr val="accent5">
                    <a:lumMod val="20000"/>
                    <a:lumOff val="80000"/>
                  </a:schemeClr>
                </a:solidFill>
                <a:latin typeface="Consolas" pitchFamily="49" charset="0"/>
                <a:cs typeface="Consolas" pitchFamily="49" charset="0"/>
              </a:rPr>
              <a:t>)(</a:t>
            </a:r>
            <a:r>
              <a:rPr lang="en-US" sz="3000" noProof="1">
                <a:solidFill>
                  <a:schemeClr val="accent5">
                    <a:lumMod val="20000"/>
                    <a:lumOff val="80000"/>
                  </a:schemeClr>
                </a:solidFill>
                <a:latin typeface="Consolas" pitchFamily="49" charset="0"/>
                <a:cs typeface="Consolas" pitchFamily="49" charset="0"/>
              </a:rPr>
              <a:t>a+b</a:t>
            </a:r>
            <a:r>
              <a:rPr lang="en-US" sz="3000" noProof="1" smtClean="0">
                <a:solidFill>
                  <a:schemeClr val="accent5">
                    <a:lumMod val="20000"/>
                    <a:lumOff val="80000"/>
                  </a:schemeClr>
                </a:solidFill>
                <a:latin typeface="Consolas" pitchFamily="49" charset="0"/>
                <a:cs typeface="Consolas" pitchFamily="49" charset="0"/>
              </a:rPr>
              <a:t>))</a:t>
            </a:r>
            <a:r>
              <a:rPr lang="en-US" sz="3000" noProof="1" smtClean="0"/>
              <a:t>.</a:t>
            </a:r>
          </a:p>
          <a:p>
            <a:pPr marL="514350" indent="-514350">
              <a:lnSpc>
                <a:spcPts val="3600"/>
              </a:lnSpc>
              <a:buFont typeface="+mj-lt"/>
              <a:buAutoNum type="arabicPeriod"/>
            </a:pPr>
            <a:r>
              <a:rPr lang="en-US" sz="3000" dirty="0"/>
              <a:t>Write a program that generates and prints to the console 10 random values in the range [</a:t>
            </a:r>
            <a:r>
              <a:rPr lang="en-US" sz="3000" dirty="0" smtClean="0"/>
              <a:t>100,200</a:t>
            </a:r>
            <a:r>
              <a:rPr lang="en-US" sz="3000" dirty="0"/>
              <a:t>].</a:t>
            </a:r>
          </a:p>
          <a:p>
            <a:pPr marL="514350" indent="-514350">
              <a:lnSpc>
                <a:spcPts val="3600"/>
              </a:lnSpc>
              <a:buFont typeface="+mj-lt"/>
              <a:buAutoNum type="arabicPeriod"/>
            </a:pPr>
            <a:r>
              <a:rPr lang="en-US" sz="3000" dirty="0"/>
              <a:t>Write a program that prints to the console which day of the week is today. Use </a:t>
            </a:r>
            <a:r>
              <a:rPr lang="en-US" sz="3000" noProof="1"/>
              <a:t>System.DateTime</a:t>
            </a:r>
            <a:r>
              <a:rPr lang="en-US" sz="3000" dirty="0" smtClean="0"/>
              <a:t>.</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101</a:t>
            </a:fld>
            <a:endParaRPr lang="en-US" dirty="0"/>
          </a:p>
        </p:txBody>
      </p:sp>
    </p:spTree>
    <p:extLst>
      <p:ext uri="{BB962C8B-B14F-4D97-AF65-F5344CB8AC3E}">
        <p14:creationId xmlns:p14="http://schemas.microsoft.com/office/powerpoint/2010/main" val="19199062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(2)</a:t>
            </a:r>
            <a:endParaRPr lang="bg-BG" dirty="0"/>
          </a:p>
        </p:txBody>
      </p:sp>
      <p:sp>
        <p:nvSpPr>
          <p:cNvPr id="3" name="Content Placeholder 2"/>
          <p:cNvSpPr>
            <a:spLocks noGrp="1"/>
          </p:cNvSpPr>
          <p:nvPr>
            <p:ph idx="1"/>
          </p:nvPr>
        </p:nvSpPr>
        <p:spPr/>
        <p:txBody>
          <a:bodyPr/>
          <a:lstStyle/>
          <a:p>
            <a:pPr marL="514350" indent="-514350">
              <a:lnSpc>
                <a:spcPct val="100000"/>
              </a:lnSpc>
              <a:buFont typeface="+mj-lt"/>
              <a:buAutoNum type="arabicPeriod" startAt="5"/>
            </a:pPr>
            <a:r>
              <a:rPr lang="en-US" sz="3000" dirty="0"/>
              <a:t>Write a program that parses an URL address given in the format:</a:t>
            </a:r>
          </a:p>
          <a:p>
            <a:pPr marL="452438" indent="-452438">
              <a:lnSpc>
                <a:spcPct val="100000"/>
              </a:lnSpc>
              <a:buNone/>
            </a:pPr>
            <a:endParaRPr lang="en-US" sz="3000" dirty="0"/>
          </a:p>
          <a:p>
            <a:pPr marL="452438" indent="-452438">
              <a:lnSpc>
                <a:spcPct val="100000"/>
              </a:lnSpc>
              <a:buNone/>
            </a:pPr>
            <a:r>
              <a:rPr lang="en-US" sz="3000" dirty="0"/>
              <a:t>	</a:t>
            </a:r>
            <a:r>
              <a:rPr lang="en-US" sz="3000" dirty="0">
                <a:latin typeface="Courier New" pitchFamily="49" charset="0"/>
              </a:rPr>
              <a:t>	</a:t>
            </a:r>
            <a:r>
              <a:rPr lang="en-US" sz="3000" dirty="0"/>
              <a:t>and extracts from it the </a:t>
            </a:r>
            <a:r>
              <a:rPr lang="en-US" sz="3000" noProof="1">
                <a:solidFill>
                  <a:schemeClr val="accent5">
                    <a:lumMod val="20000"/>
                    <a:lumOff val="80000"/>
                  </a:schemeClr>
                </a:solidFill>
                <a:latin typeface="Consolas" pitchFamily="49" charset="0"/>
                <a:cs typeface="Consolas" pitchFamily="49" charset="0"/>
              </a:rPr>
              <a:t>[protocol]</a:t>
            </a:r>
            <a:r>
              <a:rPr lang="bg-BG" sz="3000" dirty="0"/>
              <a:t>, </a:t>
            </a:r>
            <a:r>
              <a:rPr lang="en-US" sz="3000" noProof="1">
                <a:solidFill>
                  <a:schemeClr val="accent5">
                    <a:lumMod val="20000"/>
                    <a:lumOff val="80000"/>
                  </a:schemeClr>
                </a:solidFill>
                <a:latin typeface="Consolas" pitchFamily="49" charset="0"/>
                <a:cs typeface="Consolas" pitchFamily="49" charset="0"/>
              </a:rPr>
              <a:t>[server]</a:t>
            </a:r>
            <a:r>
              <a:rPr lang="bg-BG" sz="3000" dirty="0"/>
              <a:t> </a:t>
            </a:r>
            <a:r>
              <a:rPr lang="en-US" sz="3000" dirty="0"/>
              <a:t>and</a:t>
            </a:r>
            <a:r>
              <a:rPr lang="bg-BG" sz="3000" dirty="0"/>
              <a:t> </a:t>
            </a:r>
            <a:r>
              <a:rPr lang="en-US" sz="3000" noProof="1">
                <a:solidFill>
                  <a:schemeClr val="accent5">
                    <a:lumMod val="20000"/>
                    <a:lumOff val="80000"/>
                  </a:schemeClr>
                </a:solidFill>
                <a:latin typeface="Consolas" pitchFamily="49" charset="0"/>
                <a:cs typeface="Consolas" pitchFamily="49" charset="0"/>
              </a:rPr>
              <a:t>[resource]</a:t>
            </a:r>
            <a:r>
              <a:rPr lang="en-US" sz="3000" dirty="0"/>
              <a:t> elements. For example from the URL </a:t>
            </a:r>
            <a:r>
              <a:rPr lang="en-US" sz="3000" noProof="1">
                <a:solidFill>
                  <a:schemeClr val="accent5">
                    <a:lumMod val="20000"/>
                    <a:lumOff val="80000"/>
                  </a:schemeClr>
                </a:solidFill>
                <a:latin typeface="Consolas" pitchFamily="49" charset="0"/>
                <a:cs typeface="Consolas" pitchFamily="49" charset="0"/>
              </a:rPr>
              <a:t>http://www.devbg.org/forum/index.php</a:t>
            </a:r>
            <a:r>
              <a:rPr lang="bg-BG" sz="3000" dirty="0"/>
              <a:t> </a:t>
            </a:r>
            <a:r>
              <a:rPr lang="en-US" sz="3000" dirty="0"/>
              <a:t>the following information should be extracted:</a:t>
            </a:r>
          </a:p>
          <a:p>
            <a:pPr marL="452438" indent="-452438">
              <a:lnSpc>
                <a:spcPct val="100000"/>
              </a:lnSpc>
              <a:spcBef>
                <a:spcPts val="0"/>
              </a:spcBef>
              <a:spcAft>
                <a:spcPts val="0"/>
              </a:spcAft>
              <a:buNone/>
            </a:pPr>
            <a:r>
              <a:rPr lang="en-US" sz="3000" dirty="0"/>
              <a:t>		</a:t>
            </a:r>
            <a:r>
              <a:rPr lang="en-US" sz="3000" noProof="1">
                <a:solidFill>
                  <a:schemeClr val="accent5">
                    <a:lumMod val="20000"/>
                    <a:lumOff val="80000"/>
                  </a:schemeClr>
                </a:solidFill>
                <a:latin typeface="Consolas" pitchFamily="49" charset="0"/>
                <a:cs typeface="Consolas" pitchFamily="49" charset="0"/>
              </a:rPr>
              <a:t>[protocol] = "http"</a:t>
            </a:r>
          </a:p>
          <a:p>
            <a:pPr marL="452438" indent="-452438">
              <a:lnSpc>
                <a:spcPct val="100000"/>
              </a:lnSpc>
              <a:spcBef>
                <a:spcPts val="0"/>
              </a:spcBef>
              <a:spcAft>
                <a:spcPts val="0"/>
              </a:spcAft>
              <a:buNone/>
            </a:pPr>
            <a:r>
              <a:rPr lang="en-US" sz="3000" noProof="1">
                <a:solidFill>
                  <a:schemeClr val="accent5">
                    <a:lumMod val="20000"/>
                    <a:lumOff val="80000"/>
                  </a:schemeClr>
                </a:solidFill>
                <a:latin typeface="Consolas" pitchFamily="49" charset="0"/>
                <a:cs typeface="Consolas" pitchFamily="49" charset="0"/>
              </a:rPr>
              <a:t>		[server] = "www.devbg.org"</a:t>
            </a:r>
          </a:p>
          <a:p>
            <a:pPr marL="452438" indent="-452438">
              <a:lnSpc>
                <a:spcPct val="100000"/>
              </a:lnSpc>
              <a:spcBef>
                <a:spcPts val="0"/>
              </a:spcBef>
              <a:spcAft>
                <a:spcPts val="0"/>
              </a:spcAft>
              <a:buNone/>
            </a:pPr>
            <a:r>
              <a:rPr lang="en-US" sz="3000" noProof="1">
                <a:solidFill>
                  <a:schemeClr val="accent5">
                    <a:lumMod val="20000"/>
                    <a:lumOff val="80000"/>
                  </a:schemeClr>
                </a:solidFill>
                <a:latin typeface="Consolas" pitchFamily="49" charset="0"/>
                <a:cs typeface="Consolas" pitchFamily="49" charset="0"/>
              </a:rPr>
              <a:t>		[resource] = "/</a:t>
            </a:r>
            <a:r>
              <a:rPr lang="en-US" sz="3000" noProof="1">
                <a:solidFill>
                  <a:schemeClr val="accent5">
                    <a:lumMod val="20000"/>
                    <a:lumOff val="80000"/>
                  </a:schemeClr>
                </a:solidFill>
                <a:latin typeface="Consolas" pitchFamily="49" charset="0"/>
                <a:cs typeface="Consolas" pitchFamily="49" charset="0"/>
              </a:rPr>
              <a:t>forum/index.php</a:t>
            </a:r>
            <a:r>
              <a:rPr lang="en-US" sz="3000" noProof="1" smtClean="0">
                <a:solidFill>
                  <a:schemeClr val="accent5">
                    <a:lumMod val="20000"/>
                    <a:lumOff val="80000"/>
                  </a:schemeClr>
                </a:solidFill>
                <a:latin typeface="Consolas" pitchFamily="49" charset="0"/>
                <a:cs typeface="Consolas" pitchFamily="49" charset="0"/>
              </a:rPr>
              <a:t>"</a:t>
            </a:r>
            <a:endParaRPr lang="en-US" sz="3000" dirty="0" smtClean="0">
              <a:solidFill>
                <a:schemeClr val="tx1">
                  <a:lumMod val="40000"/>
                  <a:lumOff val="60000"/>
                </a:schemeClr>
              </a:solidFill>
            </a:endParaRPr>
          </a:p>
          <a:p>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102</a:t>
            </a:fld>
            <a:endParaRPr lang="en-US" dirty="0"/>
          </a:p>
        </p:txBody>
      </p:sp>
      <p:sp>
        <p:nvSpPr>
          <p:cNvPr id="5" name="Text Box 4"/>
          <p:cNvSpPr txBox="1">
            <a:spLocks noChangeArrowheads="1"/>
          </p:cNvSpPr>
          <p:nvPr/>
        </p:nvSpPr>
        <p:spPr bwMode="auto">
          <a:xfrm>
            <a:off x="900113" y="2209800"/>
            <a:ext cx="7272337"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[protocol]://[server]/[resource]</a:t>
            </a:r>
          </a:p>
        </p:txBody>
      </p:sp>
    </p:spTree>
    <p:extLst>
      <p:ext uri="{BB962C8B-B14F-4D97-AF65-F5344CB8AC3E}">
        <p14:creationId xmlns:p14="http://schemas.microsoft.com/office/powerpoint/2010/main" val="12388751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(3)</a:t>
            </a:r>
            <a:endParaRPr lang="bg-BG" dirty="0"/>
          </a:p>
        </p:txBody>
      </p:sp>
      <p:sp>
        <p:nvSpPr>
          <p:cNvPr id="3" name="Content Placeholder 2"/>
          <p:cNvSpPr>
            <a:spLocks noGrp="1"/>
          </p:cNvSpPr>
          <p:nvPr>
            <p:ph idx="1"/>
          </p:nvPr>
        </p:nvSpPr>
        <p:spPr>
          <a:xfrm>
            <a:off x="228600" y="914400"/>
            <a:ext cx="8686800" cy="5638800"/>
          </a:xfrm>
        </p:spPr>
        <p:txBody>
          <a:bodyPr/>
          <a:lstStyle/>
          <a:p>
            <a:pPr marL="514350" indent="-514350">
              <a:lnSpc>
                <a:spcPts val="3400"/>
              </a:lnSpc>
              <a:buFont typeface="+mj-lt"/>
              <a:buAutoNum type="arabicPeriod" startAt="6"/>
            </a:pPr>
            <a:r>
              <a:rPr lang="en-US" sz="3000" dirty="0"/>
              <a:t>We are given a library of books. Define classes for the library and the books. The library should have name and a list of books. The books have title, author, publisher, year of publishing and ISBN. Keep the books in List&lt;Book&gt; (first find how to use the class </a:t>
            </a:r>
            <a:r>
              <a:rPr lang="en-US" sz="3000" noProof="1">
                <a:solidFill>
                  <a:schemeClr val="accent5">
                    <a:lumMod val="20000"/>
                    <a:lumOff val="80000"/>
                  </a:schemeClr>
                </a:solidFill>
                <a:latin typeface="Consolas" pitchFamily="49" charset="0"/>
                <a:cs typeface="Consolas" pitchFamily="49" charset="0"/>
              </a:rPr>
              <a:t>System.Collections.Generic.List&lt;T&gt;</a:t>
            </a:r>
            <a:r>
              <a:rPr lang="en-US" sz="3000" dirty="0">
                <a:solidFill>
                  <a:schemeClr val="accent5">
                    <a:lumMod val="20000"/>
                    <a:lumOff val="80000"/>
                  </a:schemeClr>
                </a:solidFill>
                <a:latin typeface="Consolas" pitchFamily="49" charset="0"/>
                <a:cs typeface="Consolas" pitchFamily="49" charset="0"/>
              </a:rPr>
              <a:t>)</a:t>
            </a:r>
            <a:r>
              <a:rPr lang="en-US" sz="3000" dirty="0"/>
              <a:t>.</a:t>
            </a:r>
          </a:p>
          <a:p>
            <a:pPr marL="514350" indent="-514350">
              <a:lnSpc>
                <a:spcPts val="3400"/>
              </a:lnSpc>
              <a:buFont typeface="+mj-lt"/>
              <a:buAutoNum type="arabicPeriod" startAt="6"/>
            </a:pPr>
            <a:r>
              <a:rPr lang="en-US" sz="3000" dirty="0"/>
              <a:t>Implement methods for adding, searching by title and author, displaying and deleting books.</a:t>
            </a:r>
          </a:p>
          <a:p>
            <a:pPr marL="514350" indent="-514350">
              <a:lnSpc>
                <a:spcPts val="3400"/>
              </a:lnSpc>
              <a:buFont typeface="+mj-lt"/>
              <a:buAutoNum type="arabicPeriod" startAt="6"/>
            </a:pPr>
            <a:r>
              <a:rPr lang="en-US" sz="3000" dirty="0"/>
              <a:t>Write a test class that creates a library, adds few books to it and displays them. Find all books by Nakov, delete them and print again the library</a:t>
            </a:r>
            <a:r>
              <a:rPr lang="en-US" sz="3000" dirty="0"/>
              <a:t>.</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103</a:t>
            </a:fld>
            <a:endParaRPr lang="en-US" dirty="0"/>
          </a:p>
        </p:txBody>
      </p:sp>
    </p:spTree>
    <p:extLst>
      <p:ext uri="{BB962C8B-B14F-4D97-AF65-F5344CB8AC3E}">
        <p14:creationId xmlns:p14="http://schemas.microsoft.com/office/powerpoint/2010/main" val="3861631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C# Language Overview</a:t>
            </a:r>
            <a:br>
              <a:rPr lang="en-US" dirty="0" smtClean="0"/>
            </a:br>
            <a:r>
              <a:rPr lang="en-US" dirty="0" smtClean="0"/>
              <a:t>(Part II)</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334000"/>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ct val="100000"/>
              </a:lnSpc>
            </a:pPr>
            <a:r>
              <a:rPr lang="en-US" dirty="0"/>
              <a:t>Fields are data members of a class</a:t>
            </a:r>
          </a:p>
          <a:p>
            <a:pPr>
              <a:lnSpc>
                <a:spcPct val="100000"/>
              </a:lnSpc>
            </a:pPr>
            <a:r>
              <a:rPr lang="en-US" dirty="0"/>
              <a:t>Can be variables and constants</a:t>
            </a:r>
          </a:p>
          <a:p>
            <a:pPr>
              <a:lnSpc>
                <a:spcPct val="100000"/>
              </a:lnSpc>
            </a:pPr>
            <a:r>
              <a:rPr lang="en-US" dirty="0"/>
              <a:t>Accessing a field doesn’t </a:t>
            </a:r>
            <a:r>
              <a:rPr lang="en-US" dirty="0" smtClean="0"/>
              <a:t>invoke any </a:t>
            </a:r>
            <a:r>
              <a:rPr lang="en-US" dirty="0"/>
              <a:t>actions of the object</a:t>
            </a:r>
          </a:p>
          <a:p>
            <a:pPr>
              <a:lnSpc>
                <a:spcPct val="100000"/>
              </a:lnSpc>
            </a:pPr>
            <a:r>
              <a:rPr lang="en-US" dirty="0"/>
              <a:t>Example:</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400800" y="4114800"/>
            <a:ext cx="2362200" cy="2362200"/>
          </a:xfrm>
          <a:prstGeom prst="roundRect">
            <a:avLst>
              <a:gd name="adj" fmla="val 39524"/>
            </a:avLst>
          </a:prstGeom>
          <a:noFill/>
          <a:effectLst>
            <a:softEdge rad="1270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pPr>
              <a:lnSpc>
                <a:spcPct val="100000"/>
              </a:lnSpc>
            </a:pPr>
            <a:r>
              <a:rPr lang="en-US" dirty="0"/>
              <a:t>Constant fields can be only read</a:t>
            </a:r>
          </a:p>
          <a:p>
            <a:pPr>
              <a:lnSpc>
                <a:spcPct val="100000"/>
              </a:lnSpc>
            </a:pPr>
            <a:r>
              <a:rPr lang="en-US" dirty="0"/>
              <a:t>Variable fields 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6773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8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pPr>
              <a:lnSpc>
                <a:spcPct val="100000"/>
              </a:lnSpc>
            </a:pPr>
            <a:r>
              <a:rPr lang="en-US" dirty="0"/>
              <a:t>Properties look like fields (have name and type), but they can contain code, executed when they are accessed </a:t>
            </a:r>
          </a:p>
          <a:p>
            <a:pPr>
              <a:lnSpc>
                <a:spcPct val="100000"/>
              </a:lnSpc>
            </a:pPr>
            <a:r>
              <a:rPr lang="en-US" dirty="0"/>
              <a:t>Usually used to control access to data </a:t>
            </a:r>
            <a:br>
              <a:rPr lang="en-US" dirty="0"/>
            </a:br>
            <a:r>
              <a:rPr lang="en-US" dirty="0"/>
              <a:t>fields (wrappers), but can </a:t>
            </a:r>
            <a:r>
              <a:rPr lang="en-US" dirty="0" smtClean="0"/>
              <a:t>contain more </a:t>
            </a:r>
            <a:r>
              <a:rPr lang="en-US" dirty="0"/>
              <a:t>complex logic </a:t>
            </a:r>
          </a:p>
          <a:p>
            <a:pPr>
              <a:lnSpc>
                <a:spcPct val="100000"/>
              </a:lnSpc>
            </a:pPr>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rPr>
              <a:t>accessors</a:t>
            </a:r>
            <a:endParaRPr lang="en-US" sz="3000" dirty="0">
              <a:solidFill>
                <a:schemeClr val="accent5">
                  <a:lumMod val="20000"/>
                  <a:lumOff val="80000"/>
                </a:schemeClr>
              </a:solidFill>
            </a:endParaRPr>
          </a:p>
          <a:p>
            <a:pPr lvl="1">
              <a:lnSpc>
                <a:spcPct val="100000"/>
              </a:lnSpc>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1600200" y="228600"/>
            <a:ext cx="7467600" cy="914400"/>
          </a:xfrm>
        </p:spPr>
        <p:txBody>
          <a:bodyPr/>
          <a:lstStyle/>
          <a:p>
            <a:r>
              <a:rPr lang="en-US" dirty="0"/>
              <a:t>Accessing Properties and </a:t>
            </a:r>
            <a:r>
              <a:rPr lang="en-US" dirty="0" smtClean="0"/>
              <a:t>Fields – Example</a:t>
            </a:r>
            <a:endParaRPr lang="bg-BG"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371600"/>
            <a:ext cx="7777162" cy="49552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1200"/>
              </a:spcBef>
              <a:spcAft>
                <a:spcPts val="0"/>
              </a:spcAft>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spcAft>
                <a:spcPts val="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solidFill>
                  <a:schemeClr val="accent5">
                    <a:lumMod val="20000"/>
                    <a:lumOff val="80000"/>
                  </a:schemeClr>
                </a:solidFill>
              </a:rPr>
              <a:t>Instance</a:t>
            </a:r>
            <a:r>
              <a:rPr lang="en-US" dirty="0"/>
              <a:t> </a:t>
            </a:r>
            <a:r>
              <a:rPr lang="en-US" dirty="0">
                <a:solidFill>
                  <a:schemeClr val="accent5">
                    <a:lumMod val="20000"/>
                    <a:lumOff val="80000"/>
                  </a:schemeClr>
                </a:solidFill>
              </a:rPr>
              <a:t>members</a:t>
            </a:r>
            <a:r>
              <a:rPr lang="en-US" dirty="0"/>
              <a:t>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solidFill>
                  <a:schemeClr val="accent5">
                    <a:lumMod val="20000"/>
                    <a:lumOff val="80000"/>
                  </a:schemeClr>
                </a:solidFill>
              </a:rPr>
              <a:t>Static</a:t>
            </a:r>
            <a:r>
              <a:rPr lang="en-US" dirty="0"/>
              <a:t> </a:t>
            </a:r>
            <a:r>
              <a:rPr lang="en-US" dirty="0">
                <a:solidFill>
                  <a:schemeClr val="accent5">
                    <a:lumMod val="20000"/>
                    <a:lumOff val="80000"/>
                  </a:schemeClr>
                </a:solidFill>
              </a:rPr>
              <a:t>members</a:t>
            </a:r>
            <a:r>
              <a:rPr lang="en-US" dirty="0"/>
              <a:t>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different length</a:t>
            </a: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lnSpc>
                <a:spcPct val="100000"/>
              </a:lnSpc>
              <a:buFont typeface="+mj-lt"/>
              <a:buAutoNum type="arabicPeriod"/>
              <a:tabLst/>
            </a:pPr>
            <a:r>
              <a:rPr lang="en-US" dirty="0" smtClean="0"/>
              <a:t>Creating and Using Objects</a:t>
            </a:r>
            <a:endParaRPr lang="en-US" sz="3000" dirty="0" smtClean="0"/>
          </a:p>
          <a:p>
            <a:pPr marL="361950" indent="-361950">
              <a:lnSpc>
                <a:spcPct val="100000"/>
              </a:lnSpc>
              <a:buFont typeface="+mj-lt"/>
              <a:buAutoNum type="arabicPeriod"/>
              <a:tabLst/>
            </a:pPr>
            <a:r>
              <a:rPr lang="en-US" dirty="0" smtClean="0"/>
              <a:t>Exceptions Handling</a:t>
            </a:r>
          </a:p>
          <a:p>
            <a:pPr marL="361950" indent="-361950">
              <a:lnSpc>
                <a:spcPct val="100000"/>
              </a:lnSpc>
              <a:buFont typeface="+mj-lt"/>
              <a:buAutoNum type="arabicPeriod"/>
              <a:tabLst/>
            </a:pPr>
            <a:r>
              <a:rPr lang="en-US" dirty="0" smtClean="0"/>
              <a:t>Strings and Text Processing</a:t>
            </a:r>
          </a:p>
          <a:p>
            <a:pPr marL="361950" indent="-361950">
              <a:lnSpc>
                <a:spcPct val="100000"/>
              </a:lnSpc>
              <a:buFont typeface="+mj-lt"/>
              <a:buAutoNum type="arabicPeriod"/>
              <a:tabLst/>
            </a:pPr>
            <a:r>
              <a:rPr lang="en-US" dirty="0" smtClean="0"/>
              <a:t>Generics</a:t>
            </a:r>
          </a:p>
          <a:p>
            <a:pPr marL="361950" indent="-361950">
              <a:lnSpc>
                <a:spcPct val="100000"/>
              </a:lnSpc>
              <a:buFont typeface="+mj-lt"/>
              <a:buAutoNum type="arabicPeriod"/>
              <a:tabLst/>
            </a:pPr>
            <a:r>
              <a:rPr lang="en-US" dirty="0" smtClean="0"/>
              <a:t>Collection Classes</a:t>
            </a:r>
          </a:p>
          <a:p>
            <a:pPr marL="361950" indent="-361950">
              <a:lnSpc>
                <a:spcPct val="100000"/>
              </a:lnSpc>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2"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13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pPr>
              <a:lnSpc>
                <a:spcPct val="100000"/>
              </a:lnSpc>
            </a:pPr>
            <a:r>
              <a:rPr lang="en-US" dirty="0" smtClean="0"/>
              <a:t>Instance methods 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pPr>
              <a:lnSpc>
                <a:spcPct val="100000"/>
              </a:lnSpc>
            </a:pPr>
            <a:r>
              <a:rPr lang="en-US" dirty="0" smtClean="0"/>
              <a:t>Static methods 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59266"/>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0210"/>
              <a:gd name="adj2" fmla="val 1404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pPr>
              <a:lnSpc>
                <a:spcPct val="100000"/>
              </a:lnSpc>
            </a:pPr>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10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pPr>
              <a:lnSpc>
                <a:spcPct val="100000"/>
              </a:lnSpc>
            </a:pPr>
            <a:r>
              <a:rPr lang="en-US" dirty="0"/>
              <a:t>Structures are similar to classes</a:t>
            </a:r>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pPr>
              <a:lnSpc>
                <a:spcPct val="100000"/>
              </a:lnSpc>
            </a:pPr>
            <a:r>
              <a:rPr lang="en-US" dirty="0"/>
              <a:t>Example 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14400"/>
            <a:ext cx="8686800" cy="5715000"/>
          </a:xfrm>
        </p:spPr>
        <p:txBody>
          <a:bodyPr/>
          <a:lstStyle/>
          <a:p>
            <a:pPr>
              <a:lnSpc>
                <a:spcPct val="100000"/>
              </a:lnSpc>
            </a:pPr>
            <a:r>
              <a:rPr lang="en-US" dirty="0"/>
              <a:t>Namespaces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glow rad="63500">
              <a:schemeClr val="accent4">
                <a:satMod val="175000"/>
                <a:alpha val="40000"/>
              </a:schemeClr>
            </a:glow>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pPr>
              <a:lnSpc>
                <a:spcPct val="100000"/>
              </a:lnSpc>
            </a:pPr>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pic>
        <p:nvPicPr>
          <p:cNvPr id="94210" name="Picture 2" descr="http://www.faqs.org/photo-dict/photofiles/list/2723/3628river_stones.jpg"/>
          <p:cNvPicPr>
            <a:picLocks noChangeAspect="1" noChangeArrowheads="1"/>
          </p:cNvPicPr>
          <p:nvPr/>
        </p:nvPicPr>
        <p:blipFill>
          <a:blip r:embed="rId2" cstate="screen"/>
          <a:srcRect/>
          <a:stretch>
            <a:fillRect/>
          </a:stretch>
        </p:blipFill>
        <p:spPr bwMode="auto">
          <a:xfrm>
            <a:off x="6324600" y="4800600"/>
            <a:ext cx="2268372" cy="1519809"/>
          </a:xfrm>
          <a:prstGeom prst="roundRect">
            <a:avLst>
              <a:gd name="adj" fmla="val 6750"/>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066800"/>
            <a:ext cx="8686800" cy="5486400"/>
          </a:xfrm>
        </p:spPr>
        <p:txBody>
          <a:bodyPr/>
          <a:lstStyle/>
          <a:p>
            <a:pPr>
              <a:lnSpc>
                <a:spcPct val="100000"/>
              </a:lnSpc>
            </a:pPr>
            <a:r>
              <a:rPr lang="en-US" dirty="0"/>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pic>
        <p:nvPicPr>
          <p:cNvPr id="91138" name="Picture 2" descr="http://www.cs.cmu.edu/~15462/lec_imgs/14-02_26-spatialdatastructur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53201" y="4030762"/>
            <a:ext cx="1743074" cy="1653432"/>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ct val="100000"/>
              </a:lnSpc>
            </a:pPr>
            <a:r>
              <a:rPr lang="en-US" dirty="0"/>
              <a:t>The exceptions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lnSpc>
                <a:spcPct val="100000"/>
              </a:lnSpc>
            </a:pPr>
            <a:r>
              <a:rPr lang="en-US" dirty="0"/>
              <a:t>In C# the exceptions can be handled by the</a:t>
            </a:r>
            <a:r>
              <a:rPr lang="en-US" dirty="0">
                <a:solidFill>
                  <a:schemeClr val="tx2"/>
                </a:solidFill>
              </a:rPr>
              <a:t> </a:t>
            </a:r>
            <a:r>
              <a:rPr lang="en-US" dirty="0">
                <a:solidFill>
                  <a:schemeClr val="accent5">
                    <a:lumMod val="20000"/>
                    <a:lumOff val="80000"/>
                  </a:schemeClr>
                </a:solidFill>
                <a:latin typeface="Consolas" pitchFamily="49" charset="0"/>
                <a:cs typeface="Consolas" pitchFamily="49" charset="0"/>
              </a:rPr>
              <a:t>try-catch-finally</a:t>
            </a:r>
            <a:r>
              <a:rPr lang="en-US" dirty="0"/>
              <a:t> </a:t>
            </a:r>
            <a:r>
              <a:rPr lang="en-US" dirty="0" smtClean="0"/>
              <a:t>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2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09600" y="914400"/>
            <a:ext cx="7910512" cy="5647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pic>
        <p:nvPicPr>
          <p:cNvPr id="83970" name="Picture 2" descr="http://tomateotra.files.wordpress.com/2007/04/explosion-22.jpg"/>
          <p:cNvPicPr>
            <a:picLocks noChangeAspect="1" noChangeArrowheads="1"/>
          </p:cNvPicPr>
          <p:nvPr/>
        </p:nvPicPr>
        <p:blipFill>
          <a:blip r:embed="rId2" cstate="print">
            <a:lum bright="20000" contrast="20000"/>
          </a:blip>
          <a:srcRect/>
          <a:stretch>
            <a:fillRect/>
          </a:stretch>
        </p:blipFill>
        <p:spPr bwMode="auto">
          <a:xfrm>
            <a:off x="7086600" y="9906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ct val="100000"/>
              </a:lnSpc>
            </a:pPr>
            <a:r>
              <a:rPr lang="en-US" dirty="0" smtClean="0"/>
              <a:t>Exceptions </a:t>
            </a:r>
            <a:r>
              <a:rPr lang="en-US" dirty="0"/>
              <a:t>in</a:t>
            </a:r>
            <a:r>
              <a:rPr lang="ru-RU" dirty="0"/>
              <a:t> .NET </a:t>
            </a:r>
            <a:r>
              <a:rPr lang="en-US" dirty="0"/>
              <a:t>are objects</a:t>
            </a:r>
            <a:endParaRPr lang="ru-RU" dirty="0"/>
          </a:p>
          <a:p>
            <a:pPr>
              <a:lnSpc>
                <a:spcPct val="100000"/>
              </a:lnSpc>
            </a:pPr>
            <a:r>
              <a:rPr lang="en-US" dirty="0"/>
              <a:t>The</a:t>
            </a:r>
            <a:r>
              <a:rPr lang="ru-RU" dirty="0"/>
              <a:t> </a:t>
            </a:r>
            <a:r>
              <a:rPr lang="ru-RU" dirty="0">
                <a:solidFill>
                  <a:schemeClr val="accent5">
                    <a:lumMod val="20000"/>
                    <a:lumOff val="80000"/>
                  </a:schemeClr>
                </a:solidFill>
                <a:latin typeface="Consolas" pitchFamily="49" charset="0"/>
                <a:cs typeface="Consolas" pitchFamily="49" charset="0"/>
              </a:rPr>
              <a:t>System.Exception</a:t>
            </a:r>
            <a:r>
              <a:rPr lang="ru-RU" dirty="0"/>
              <a:t> </a:t>
            </a:r>
            <a:r>
              <a:rPr lang="en-US" dirty="0"/>
              <a:t>class is base for all exceptions in CLR</a:t>
            </a:r>
            <a:endParaRPr lang="ru-RU" dirty="0"/>
          </a:p>
          <a:p>
            <a:pPr lvl="1">
              <a:lnSpc>
                <a:spcPct val="100000"/>
              </a:lnSpc>
            </a:pPr>
            <a:r>
              <a:rPr lang="en-US" dirty="0"/>
              <a:t>Contains information for the cause of the error or </a:t>
            </a:r>
            <a:r>
              <a:rPr lang="en-US" dirty="0" smtClean="0"/>
              <a:t>the unusual </a:t>
            </a:r>
            <a:r>
              <a:rPr lang="en-US" dirty="0"/>
              <a:t>situation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Message</a:t>
            </a:r>
            <a:r>
              <a:rPr lang="ru-RU" dirty="0"/>
              <a:t> – </a:t>
            </a:r>
            <a:r>
              <a:rPr lang="en-US" dirty="0"/>
              <a:t>text description of the exception</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StackTrace</a:t>
            </a:r>
            <a:r>
              <a:rPr lang="ru-RU" dirty="0"/>
              <a:t> </a:t>
            </a:r>
            <a:r>
              <a:rPr lang="ru-RU" dirty="0" smtClean="0"/>
              <a:t>–</a:t>
            </a:r>
            <a:r>
              <a:rPr lang="en-US" dirty="0" smtClean="0"/>
              <a:t> the snapshot of the stack at </a:t>
            </a:r>
            <a:r>
              <a:rPr lang="en-US" dirty="0"/>
              <a:t>the moment of exception throwing</a:t>
            </a:r>
            <a:endParaRPr lang="ru-RU" dirty="0"/>
          </a:p>
          <a:p>
            <a:pPr lvl="2">
              <a:lnSpc>
                <a:spcPct val="100000"/>
              </a:lnSpc>
            </a:pPr>
            <a:r>
              <a:rPr lang="ru-RU" dirty="0">
                <a:solidFill>
                  <a:schemeClr val="accent5">
                    <a:lumMod val="20000"/>
                    <a:lumOff val="80000"/>
                  </a:schemeClr>
                </a:solidFill>
                <a:latin typeface="Consolas" pitchFamily="49" charset="0"/>
                <a:cs typeface="Consolas" pitchFamily="49" charset="0"/>
              </a:rPr>
              <a:t>InnerException</a:t>
            </a:r>
            <a:r>
              <a:rPr lang="ru-RU" dirty="0"/>
              <a:t> – </a:t>
            </a:r>
            <a:r>
              <a:rPr lang="en-US" dirty="0"/>
              <a:t>exception </a:t>
            </a:r>
            <a:r>
              <a:rPr lang="en-US" dirty="0" smtClean="0"/>
              <a:t>caused the current</a:t>
            </a:r>
            <a:r>
              <a:rPr lang="en-US" dirty="0"/>
              <a:t/>
            </a:r>
            <a:br>
              <a:rPr lang="en-US" dirty="0"/>
            </a:br>
            <a:r>
              <a:rPr lang="en-US" dirty="0"/>
              <a:t>exception </a:t>
            </a:r>
            <a:r>
              <a:rPr lang="ru-RU" dirty="0"/>
              <a:t>(</a:t>
            </a:r>
            <a:r>
              <a:rPr lang="en-US" dirty="0"/>
              <a:t>if any</a:t>
            </a:r>
            <a:r>
              <a:rPr lang="ru-RU"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1686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CauseFormatException();</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Console.Error.WriteLine("Exception caught: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{0}\n{1}",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fe.Message, fe.StackTrace);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pic>
        <p:nvPicPr>
          <p:cNvPr id="81922" name="Picture 2" descr="http://alieneyes.files.wordpress.com/2008/04/explosion.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553200" y="1171576"/>
            <a:ext cx="1952624" cy="1800224"/>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a:p>
            <a:pPr algn="r">
              <a:lnSpc>
                <a:spcPct val="100000"/>
              </a:lnSpc>
              <a:spcBef>
                <a:spcPts val="24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6324600" y="5410200"/>
            <a:ext cx="2047876" cy="886610"/>
          </a:xfrm>
          <a:prstGeom prst="roundRect">
            <a:avLst>
              <a:gd name="adj" fmla="val 7494"/>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lnSpc>
                <a:spcPct val="100000"/>
              </a:lnSpc>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pPr>
              <a:lnSpc>
                <a:spcPct val="100000"/>
              </a:lnSpc>
            </a:pPr>
            <a:r>
              <a:rPr lang="en-US" dirty="0"/>
              <a:t>Exceptions </a:t>
            </a:r>
            <a:r>
              <a:rPr lang="en-US" dirty="0" smtClean="0"/>
              <a:t>in .NET Framework are organized in a 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pPr>
              <a:lnSpc>
                <a:spcPct val="100000"/>
              </a:lnSpc>
            </a:pPr>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pPr>
              <a:lnSpc>
                <a:spcPct val="100000"/>
              </a:lnSpc>
            </a:pPr>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System.ArgumentException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lnSpc>
                <a:spcPct val="100000"/>
              </a:lnSpc>
            </a:pPr>
            <a:r>
              <a:rPr lang="en-US" sz="2600" noProof="1" smtClean="0">
                <a:solidFill>
                  <a:schemeClr val="accent5">
                    <a:lumMod val="20000"/>
                    <a:lumOff val="80000"/>
                  </a:schemeClr>
                </a:solidFill>
                <a:latin typeface="Consolas" pitchFamily="49" charset="0"/>
                <a:cs typeface="Consolas" pitchFamily="49" charset="0"/>
              </a:rPr>
              <a:t>System.StackOverflowException</a:t>
            </a:r>
          </a:p>
          <a:p>
            <a:pPr>
              <a:lnSpc>
                <a:spcPct val="100000"/>
              </a:lnSpc>
            </a:pPr>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lnSpc>
                <a:spcPct val="100000"/>
              </a:lnSpc>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lnSpc>
                <a:spcPct val="100000"/>
              </a:lnSpc>
            </a:pPr>
            <a:r>
              <a:rPr lang="en-US" sz="2800" dirty="0" smtClean="0"/>
              <a:t>Example:</a:t>
            </a:r>
            <a:endParaRPr lang="en-US" sz="2800" dirty="0"/>
          </a:p>
          <a:p>
            <a:pPr>
              <a:lnSpc>
                <a:spcPct val="100000"/>
              </a:lnSpc>
            </a:pPr>
            <a:endParaRPr lang="en-US" sz="2800" dirty="0"/>
          </a:p>
          <a:p>
            <a:pPr>
              <a:lnSpc>
                <a:spcPct val="100000"/>
              </a:lnSpc>
            </a:pPr>
            <a:endParaRPr lang="en-US" sz="2800" dirty="0"/>
          </a:p>
          <a:p>
            <a:pPr>
              <a:lnSpc>
                <a:spcPct val="100000"/>
              </a:lnSpc>
            </a:pPr>
            <a:endParaRPr lang="en-US" sz="2800" dirty="0"/>
          </a:p>
          <a:p>
            <a:pPr marL="0" indent="0">
              <a:lnSpc>
                <a:spcPct val="100000"/>
              </a:lnSpc>
              <a:buNone/>
            </a:pPr>
            <a:endParaRPr lang="en-US" sz="2800" dirty="0"/>
          </a:p>
          <a:p>
            <a:pPr>
              <a:lnSpc>
                <a:spcPct val="100000"/>
              </a:lnSpc>
            </a:pPr>
            <a:r>
              <a:rPr lang="en-US" sz="2600" dirty="0" smtClean="0"/>
              <a:t>Handles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6670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6951"/>
            </a:avLst>
          </a:prstGeom>
          <a:noFill/>
          <a:ln>
            <a:solidFill>
              <a:schemeClr val="accent5">
                <a:lumMod val="60000"/>
                <a:lumOff val="40000"/>
              </a:schemeClr>
            </a:solidFill>
          </a:ln>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100000"/>
              </a:lnSpc>
              <a:spcBef>
                <a:spcPct val="30000"/>
              </a:spcBef>
            </a:pPr>
            <a:r>
              <a:rPr lang="en-US" sz="3000" dirty="0"/>
              <a:t>Throwing an </a:t>
            </a:r>
            <a:r>
              <a:rPr lang="en-US" sz="3000" dirty="0" smtClean="0"/>
              <a:t>exception with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take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50863" y="1014710"/>
            <a:ext cx="8059738" cy="53860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685800"/>
            <a:ext cx="8686800" cy="5867400"/>
          </a:xfrm>
        </p:spPr>
        <p:txBody>
          <a:bodyPr/>
          <a:lstStyle/>
          <a:p>
            <a:pPr>
              <a:lnSpc>
                <a:spcPct val="100000"/>
              </a:lnSpc>
            </a:pPr>
            <a:r>
              <a:rPr kumimoji="0" lang="en-US" dirty="0"/>
              <a:t>Classes provide the structure for objects</a:t>
            </a:r>
          </a:p>
          <a:p>
            <a:pPr lvl="1">
              <a:lnSpc>
                <a:spcPct val="100000"/>
              </a:lnSpc>
            </a:pPr>
            <a:r>
              <a:rPr kumimoji="0" lang="en-US" dirty="0"/>
              <a:t>Define their </a:t>
            </a:r>
            <a:r>
              <a:rPr kumimoji="0" lang="en-US" dirty="0" smtClean="0"/>
              <a:t>prototype, act as template</a:t>
            </a:r>
            <a:endParaRPr kumimoji="0" lang="en-US" dirty="0"/>
          </a:p>
          <a:p>
            <a:pPr>
              <a:lnSpc>
                <a:spcPct val="100000"/>
              </a:lnSpc>
            </a:pPr>
            <a:r>
              <a:rPr kumimoji="0" lang="en-US" dirty="0"/>
              <a:t>Classes define:</a:t>
            </a:r>
          </a:p>
          <a:p>
            <a:pPr lvl="1">
              <a:lnSpc>
                <a:spcPct val="100000"/>
              </a:lnSpc>
            </a:pPr>
            <a:r>
              <a:rPr kumimoji="0" lang="en-US" dirty="0"/>
              <a:t>Set of </a:t>
            </a:r>
            <a:r>
              <a:rPr kumimoji="0" lang="en-US" dirty="0">
                <a:solidFill>
                  <a:schemeClr val="accent5">
                    <a:lumMod val="20000"/>
                    <a:lumOff val="80000"/>
                  </a:schemeClr>
                </a:solidFill>
              </a:rPr>
              <a:t>attributes</a:t>
            </a:r>
          </a:p>
          <a:p>
            <a:pPr lvl="2">
              <a:lnSpc>
                <a:spcPct val="100000"/>
              </a:lnSpc>
            </a:pPr>
            <a:r>
              <a:rPr lang="en-US" dirty="0" smtClean="0"/>
              <a:t>Represented by fields and properties</a:t>
            </a:r>
            <a:endParaRPr kumimoji="0" lang="en-US" dirty="0" smtClean="0"/>
          </a:p>
          <a:p>
            <a:pPr lvl="2">
              <a:lnSpc>
                <a:spcPct val="100000"/>
              </a:lnSpc>
            </a:pPr>
            <a:r>
              <a:rPr kumimoji="0" lang="en-US" dirty="0" smtClean="0"/>
              <a:t>Hold their </a:t>
            </a:r>
            <a:r>
              <a:rPr kumimoji="0" lang="en-US" dirty="0">
                <a:solidFill>
                  <a:schemeClr val="accent5">
                    <a:lumMod val="20000"/>
                    <a:lumOff val="80000"/>
                  </a:schemeClr>
                </a:solidFill>
              </a:rPr>
              <a:t>state</a:t>
            </a:r>
          </a:p>
          <a:p>
            <a:pPr lvl="1">
              <a:lnSpc>
                <a:spcPct val="100000"/>
              </a:lnSpc>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pPr>
            <a:r>
              <a:rPr kumimoji="0" lang="en-US" dirty="0"/>
              <a:t>Represented by methods</a:t>
            </a:r>
          </a:p>
          <a:p>
            <a:pPr>
              <a:lnSpc>
                <a:spcPct val="100000"/>
              </a:lnSpc>
            </a:pPr>
            <a:r>
              <a:rPr kumimoji="0" lang="en-US" dirty="0"/>
              <a:t>A class defines the methods and types of data associated with an object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pic>
        <p:nvPicPr>
          <p:cNvPr id="121858" name="Picture 2" descr="http://media.openzone.pl/wp-content/uploads/2009/09/class.jpg"/>
          <p:cNvPicPr>
            <a:picLocks noChangeAspect="1" noChangeArrowheads="1"/>
          </p:cNvPicPr>
          <p:nvPr/>
        </p:nvPicPr>
        <p:blipFill>
          <a:blip r:embed="rId2" cstate="print"/>
          <a:srcRect/>
          <a:stretch>
            <a:fillRect/>
          </a:stretch>
        </p:blipFill>
        <p:spPr bwMode="auto">
          <a:xfrm>
            <a:off x="7105650" y="2514600"/>
            <a:ext cx="1524000" cy="2286000"/>
          </a:xfrm>
          <a:prstGeom prst="roundRect">
            <a:avLst>
              <a:gd name="adj" fmla="val 5135"/>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pPr>
              <a:lnSpc>
                <a:spcPct val="100000"/>
              </a:lnSpc>
            </a:pPr>
            <a:r>
              <a:rPr lang="en-US" dirty="0" smtClean="0"/>
              <a:t>Strings are sequences </a:t>
            </a:r>
            <a:r>
              <a:rPr lang="en-US" dirty="0"/>
              <a:t>of characters</a:t>
            </a:r>
          </a:p>
          <a:p>
            <a:pPr>
              <a:lnSpc>
                <a:spcPct val="100000"/>
              </a:lnSpc>
            </a:pPr>
            <a:r>
              <a:rPr lang="en-US" dirty="0"/>
              <a:t>Each character is a Unicode </a:t>
            </a:r>
            <a:r>
              <a:rPr lang="en-US" dirty="0" smtClean="0"/>
              <a:t>symbol</a:t>
            </a:r>
            <a:endParaRPr lang="bg-BG" dirty="0"/>
          </a:p>
          <a:p>
            <a:pPr>
              <a:lnSpc>
                <a:spcPct val="100000"/>
              </a:lnSpc>
            </a:pPr>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pPr>
              <a:lnSpc>
                <a:spcPct val="100000"/>
              </a:lnSpc>
            </a:pPr>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lnSpc>
                <a:spcPct val="100000"/>
              </a:lnSpc>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lnSpc>
                <a:spcPct val="100000"/>
              </a:lnSpc>
            </a:pPr>
            <a:r>
              <a:rPr lang="en-US" dirty="0"/>
              <a:t>String objects contain an immutable (read-only) sequence of characters</a:t>
            </a:r>
          </a:p>
          <a:p>
            <a:pPr lvl="1">
              <a:lnSpc>
                <a:spcPct val="100000"/>
              </a:lnSpc>
            </a:pPr>
            <a:r>
              <a:rPr lang="en-US" dirty="0" smtClean="0"/>
              <a:t>Strings use Unicode </a:t>
            </a:r>
            <a:r>
              <a:rPr lang="en-US" dirty="0"/>
              <a:t>in </a:t>
            </a:r>
            <a:r>
              <a:rPr lang="en-US" dirty="0" smtClean="0"/>
              <a:t>to </a:t>
            </a:r>
            <a:r>
              <a:rPr lang="en-US" dirty="0"/>
              <a:t>support multiple languages and alphabets</a:t>
            </a:r>
          </a:p>
          <a:p>
            <a:pPr>
              <a:lnSpc>
                <a:spcPct val="100000"/>
              </a:lnSpc>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pPr>
              <a:lnSpc>
                <a:spcPct val="100000"/>
              </a:lnSpc>
            </a:pPr>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lnSpc>
                <a:spcPct val="100000"/>
              </a:lnSpc>
            </a:pPr>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lnSpc>
                <a:spcPct val="100000"/>
              </a:lnSpc>
            </a:pPr>
            <a:r>
              <a:rPr lang="en-US" dirty="0"/>
              <a:t>Elements can be accessed </a:t>
            </a:r>
            <a:r>
              <a:rPr lang="en-US" dirty="0" smtClean="0"/>
              <a:t>directly by </a:t>
            </a:r>
            <a:r>
              <a:rPr lang="en-US" dirty="0"/>
              <a:t>index</a:t>
            </a:r>
          </a:p>
          <a:p>
            <a:pPr lvl="2">
              <a:lnSpc>
                <a:spcPct val="100000"/>
              </a:lnSpc>
            </a:pPr>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139524" y="5460919"/>
            <a:ext cx="2624669" cy="1092799"/>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pPr>
              <a:lnSpc>
                <a:spcPct val="100000"/>
              </a:lnSpc>
            </a:pPr>
            <a:r>
              <a:rPr lang="en-US" dirty="0"/>
              <a:t>There are two ways of declaring string variables:</a:t>
            </a:r>
          </a:p>
          <a:p>
            <a:pPr lvl="1">
              <a:lnSpc>
                <a:spcPct val="100000"/>
              </a:lnSpc>
            </a:pPr>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lnSpc>
                <a:spcPct val="100000"/>
              </a:lnSpc>
            </a:pPr>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lnSpc>
                <a:spcPct val="100000"/>
              </a:lnSpc>
            </a:pPr>
            <a:endParaRPr lang="en-US" u="sng" dirty="0"/>
          </a:p>
          <a:p>
            <a:pPr lvl="1">
              <a:lnSpc>
                <a:spcPct val="100000"/>
              </a:lnSpc>
            </a:pPr>
            <a:endParaRPr lang="en-US" u="sng" dirty="0"/>
          </a:p>
          <a:p>
            <a:pPr lvl="1">
              <a:lnSpc>
                <a:spcPct val="100000"/>
              </a:lnSpc>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3962400"/>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467600" y="3693714"/>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pPr>
              <a:lnSpc>
                <a:spcPct val="100000"/>
              </a:lnSpc>
            </a:pPr>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pPr>
              <a:lnSpc>
                <a:spcPct val="100000"/>
              </a:lnSpc>
            </a:pPr>
            <a:endParaRPr lang="en-US" sz="3000" dirty="0"/>
          </a:p>
          <a:p>
            <a:pPr>
              <a:lnSpc>
                <a:spcPct val="100000"/>
              </a:lnSpc>
            </a:pPr>
            <a:r>
              <a:rPr lang="en-US" sz="3000" dirty="0"/>
              <a:t>Assigning a </a:t>
            </a:r>
            <a:r>
              <a:rPr lang="en-US" sz="3000" dirty="0" smtClean="0"/>
              <a:t>string </a:t>
            </a:r>
            <a:r>
              <a:rPr lang="en-US" sz="3000" dirty="0"/>
              <a:t>literal</a:t>
            </a:r>
          </a:p>
          <a:p>
            <a:pPr>
              <a:lnSpc>
                <a:spcPct val="100000"/>
              </a:lnSpc>
            </a:pPr>
            <a:endParaRPr lang="en-US" sz="3000" dirty="0"/>
          </a:p>
          <a:p>
            <a:pPr>
              <a:lnSpc>
                <a:spcPct val="100000"/>
              </a:lnSpc>
            </a:pPr>
            <a:r>
              <a:rPr lang="en-US" sz="3000" dirty="0"/>
              <a:t>Assigning </a:t>
            </a:r>
            <a:r>
              <a:rPr lang="en-US" sz="3000" dirty="0" smtClean="0"/>
              <a:t>from another </a:t>
            </a:r>
            <a:r>
              <a:rPr lang="en-US" sz="3000" dirty="0"/>
              <a:t>string variable</a:t>
            </a:r>
          </a:p>
          <a:p>
            <a:pPr>
              <a:lnSpc>
                <a:spcPct val="100000"/>
              </a:lnSpc>
            </a:pPr>
            <a:endParaRPr lang="en-US" sz="3000" dirty="0"/>
          </a:p>
          <a:p>
            <a:pPr>
              <a:lnSpc>
                <a:spcPct val="100000"/>
              </a:lnSpc>
            </a:pPr>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657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2895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1148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4102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pPr>
              <a:lnSpc>
                <a:spcPct val="100000"/>
              </a:lnSpc>
            </a:pPr>
            <a:r>
              <a:rPr lang="en-US" dirty="0"/>
              <a:t>Reading strings from the console</a:t>
            </a:r>
          </a:p>
          <a:p>
            <a:pPr lvl="1">
              <a:lnSpc>
                <a:spcPct val="100000"/>
              </a:lnSpc>
            </a:pPr>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lvl1pPr marL="282575" indent="-282575" eaLnBrk="0" hangingPunct="0">
              <a:lnSpc>
                <a:spcPct val="10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a:solidFill>
                  <a:srgbClr val="EBFFD2"/>
                </a:solidFill>
                <a:effectLst>
                  <a:outerShdw blurRad="38100" dist="38100" dir="2700000" algn="tl">
                    <a:srgbClr val="000000">
                      <a:alpha val="43137"/>
                    </a:srgbClr>
                  </a:outerShdw>
                </a:effectLst>
                <a:latin typeface="+mn-lt"/>
              </a:defRPr>
            </a:lvl1pPr>
            <a:lvl2pPr marL="630238" lvl="1" indent="-273050" eaLnBrk="0" hangingPunct="0">
              <a:lnSpc>
                <a:spcPct val="100000"/>
              </a:lnSpc>
              <a:spcBef>
                <a:spcPts val="600"/>
              </a:spcBef>
              <a:spcAft>
                <a:spcPts val="600"/>
              </a:spcAft>
              <a:buClr>
                <a:srgbClr val="8FD600"/>
              </a:buClr>
              <a:buFont typeface="Wingdings 2" pitchFamily="18" charset="2"/>
              <a:buChar char=""/>
              <a:defRPr sz="3000" b="1">
                <a:solidFill>
                  <a:schemeClr val="tx1">
                    <a:lumMod val="40000"/>
                    <a:lumOff val="60000"/>
                  </a:schemeClr>
                </a:solidFill>
                <a:effectLst>
                  <a:outerShdw blurRad="38100" dist="38100" dir="2700000" algn="tl">
                    <a:srgbClr val="000000">
                      <a:alpha val="43137"/>
                    </a:srgbClr>
                  </a:outerShdw>
                </a:effectLst>
                <a:latin typeface="+mn-lt"/>
              </a:defRPr>
            </a:lvl2pPr>
            <a:lvl3pPr marL="922338" indent="-273050" eaLnBrk="0" hangingPunct="0">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defRPr>
            </a:lvl3pPr>
            <a:lvl4pPr marL="1187450" indent="-228600" eaLnBrk="0" hangingPunct="0">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defRPr>
            </a:lvl4pPr>
            <a:lvl5pPr marL="1425575" indent="-228600" eaLnBrk="0" hangingPunct="0">
              <a:lnSpc>
                <a:spcPts val="3800"/>
              </a:lnSpc>
              <a:spcBef>
                <a:spcPts val="600"/>
              </a:spcBef>
              <a:spcAft>
                <a:spcPts val="600"/>
              </a:spcAft>
              <a:buClr>
                <a:srgbClr val="46A6BD"/>
              </a:buClr>
              <a:buFont typeface="Wingdings 2" pitchFamily="18" charset="2"/>
              <a:buChar char=""/>
              <a:defRPr sz="2400" b="1">
                <a:solidFill>
                  <a:schemeClr val="tx1">
                    <a:lumMod val="40000"/>
                    <a:lumOff val="6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dirty="0"/>
              <a:t>Printing strings to the console</a:t>
            </a:r>
          </a:p>
          <a:p>
            <a:pPr lvl="1"/>
            <a:r>
              <a:rPr lang="en-US" dirty="0"/>
              <a:t>Use the methods Write() and </a:t>
            </a:r>
            <a:r>
              <a:rPr lang="en-US" noProof="1"/>
              <a:t>WriteLine()</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pPr>
              <a:lnSpc>
                <a:spcPct val="100000"/>
              </a:lnSpc>
            </a:pPr>
            <a:r>
              <a:rPr lang="en-US" dirty="0" smtClean="0"/>
              <a:t>A number of ways exist to compare </a:t>
            </a:r>
            <a:r>
              <a:rPr lang="en-US" dirty="0"/>
              <a:t>two strings:</a:t>
            </a:r>
          </a:p>
          <a:p>
            <a:pPr lvl="1">
              <a:lnSpc>
                <a:spcPct val="100000"/>
              </a:lnSpc>
            </a:pPr>
            <a:r>
              <a:rPr lang="en-US" dirty="0" smtClean="0"/>
              <a:t>Dictionary-based string comparison</a:t>
            </a:r>
            <a:endParaRPr lang="en-US" dirty="0"/>
          </a:p>
          <a:p>
            <a:pPr lvl="2">
              <a:lnSpc>
                <a:spcPct val="100000"/>
              </a:lnSpc>
            </a:pPr>
            <a:r>
              <a:rPr lang="en-US" dirty="0" smtClean="0"/>
              <a:t>Case-insensitive</a:t>
            </a:r>
            <a:endParaRPr lang="en-US" dirty="0"/>
          </a:p>
          <a:p>
            <a:pPr lvl="2">
              <a:lnSpc>
                <a:spcPct val="100000"/>
              </a:lnSpc>
            </a:pPr>
            <a:endParaRPr lang="en-US" dirty="0"/>
          </a:p>
          <a:p>
            <a:pPr lvl="2">
              <a:lnSpc>
                <a:spcPct val="100000"/>
              </a:lnSpc>
            </a:pPr>
            <a:endParaRPr lang="en-US" dirty="0"/>
          </a:p>
          <a:p>
            <a:pPr lvl="2">
              <a:lnSpc>
                <a:spcPct val="100000"/>
              </a:lnSpc>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352800"/>
            <a:ext cx="734377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78882"/>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532334"/>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1055608"/>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pPr>
              <a:lnSpc>
                <a:spcPct val="100000"/>
              </a:lnSpc>
            </a:pPr>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ct val="100000"/>
              </a:lnSpc>
            </a:pPr>
            <a:r>
              <a:rPr lang="en-US" sz="3000" dirty="0" smtClean="0"/>
              <a:t>There are two ways to combine strings:</a:t>
            </a:r>
            <a:endParaRPr lang="en-US" sz="3000" dirty="0"/>
          </a:p>
          <a:p>
            <a:pPr lvl="1">
              <a:lnSpc>
                <a:spcPct val="100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ct val="100000"/>
              </a:lnSpc>
            </a:pPr>
            <a:endParaRPr lang="en-US" sz="2800" dirty="0"/>
          </a:p>
          <a:p>
            <a:pPr lvl="1">
              <a:lnSpc>
                <a:spcPct val="100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ct val="100000"/>
              </a:lnSpc>
            </a:pPr>
            <a:endParaRPr lang="en-US" sz="2800" dirty="0"/>
          </a:p>
          <a:p>
            <a:pPr>
              <a:lnSpc>
                <a:spcPct val="100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2860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429000"/>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4953000"/>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pPr>
              <a:lnSpc>
                <a:spcPct val="100000"/>
              </a:lnSpc>
            </a:pPr>
            <a:r>
              <a:rPr lang="en-US" sz="3000" dirty="0" smtClean="0"/>
              <a:t>Finding a character or </a:t>
            </a:r>
            <a:r>
              <a:rPr lang="en-US" sz="3000" dirty="0"/>
              <a:t>substring </a:t>
            </a:r>
            <a:r>
              <a:rPr lang="en-US" sz="3000" dirty="0" smtClean="0"/>
              <a:t>within given string</a:t>
            </a:r>
            <a:endParaRPr lang="en-US" sz="3000" dirty="0"/>
          </a:p>
          <a:p>
            <a:pPr lvl="1">
              <a:lnSpc>
                <a:spcPct val="100000"/>
              </a:lnSpc>
            </a:pPr>
            <a:r>
              <a:rPr lang="en-US" sz="2800" dirty="0" smtClean="0"/>
              <a:t>First occurrence</a:t>
            </a:r>
          </a:p>
          <a:p>
            <a:pPr lvl="1">
              <a:lnSpc>
                <a:spcPct val="100000"/>
              </a:lnSpc>
            </a:pPr>
            <a:endParaRPr lang="en-US" sz="2800" dirty="0"/>
          </a:p>
          <a:p>
            <a:pPr lvl="1">
              <a:lnSpc>
                <a:spcPct val="100000"/>
              </a:lnSpc>
            </a:pPr>
            <a:r>
              <a:rPr lang="en-US" sz="2800" dirty="0" smtClean="0"/>
              <a:t>First occurrence </a:t>
            </a:r>
            <a:r>
              <a:rPr lang="en-US" sz="2800" dirty="0"/>
              <a:t>starting at given </a:t>
            </a:r>
            <a:r>
              <a:rPr lang="en-US" sz="2800" dirty="0" smtClean="0"/>
              <a:t>position</a:t>
            </a:r>
          </a:p>
          <a:p>
            <a:pPr lvl="1">
              <a:lnSpc>
                <a:spcPct val="100000"/>
              </a:lnSpc>
            </a:pPr>
            <a:endParaRPr lang="en-US" sz="2800" dirty="0" smtClean="0">
              <a:latin typeface="Courier New" pitchFamily="49" charset="0"/>
            </a:endParaRPr>
          </a:p>
          <a:p>
            <a:pPr lvl="1">
              <a:lnSpc>
                <a:spcPct val="100000"/>
              </a:lnSpc>
            </a:pPr>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114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2578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pic>
        <p:nvPicPr>
          <p:cNvPr id="10" name="Picture 2" descr="http://www.eton.ac/images/search-icon.png"/>
          <p:cNvPicPr>
            <a:picLocks noChangeAspect="1" noChangeArrowheads="1"/>
          </p:cNvPicPr>
          <p:nvPr/>
        </p:nvPicPr>
        <p:blipFill>
          <a:blip r:embed="rId2" cstate="print"/>
          <a:srcRect/>
          <a:stretch>
            <a:fillRect/>
          </a:stretch>
        </p:blipFill>
        <p:spPr bwMode="auto">
          <a:xfrm rot="4699740">
            <a:off x="7405336" y="1187566"/>
            <a:ext cx="1329894" cy="1329894"/>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ct val="100000"/>
              </a:lnSpc>
            </a:pPr>
            <a:r>
              <a:rPr lang="en-US" dirty="0"/>
              <a:t>Extracting substrings</a:t>
            </a:r>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ct val="100000"/>
              </a:lnSpc>
            </a:pPr>
            <a:endParaRPr lang="en-US" noProof="1"/>
          </a:p>
          <a:p>
            <a:pPr lvl="1">
              <a:lnSpc>
                <a:spcPct val="100000"/>
              </a:lnSpc>
            </a:pPr>
            <a:endParaRPr lang="en-US" noProof="1"/>
          </a:p>
          <a:p>
            <a:pPr lvl="1">
              <a:lnSpc>
                <a:spcPct val="1000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pPr>
              <a:lnSpc>
                <a:spcPct val="100000"/>
              </a:lnSpc>
            </a:pPr>
            <a:r>
              <a:rPr lang="en-US" sz="3000" dirty="0"/>
              <a:t>To split a string by given separator(s) use the following method:</a:t>
            </a:r>
          </a:p>
          <a:p>
            <a:pPr>
              <a:lnSpc>
                <a:spcPct val="100000"/>
              </a:lnSpc>
            </a:pPr>
            <a:endParaRPr lang="en-US" sz="3000" dirty="0"/>
          </a:p>
          <a:p>
            <a:pPr>
              <a:lnSpc>
                <a:spcPct val="100000"/>
              </a:lnSpc>
            </a:pPr>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6858000" y="2895600"/>
            <a:ext cx="1744120" cy="156545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65</a:t>
            </a:fld>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pPr>
              <a:lnSpc>
                <a:spcPct val="100000"/>
              </a:lnSpc>
            </a:pPr>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lnSpc>
                <a:spcPct val="100000"/>
              </a:lnSpc>
            </a:pPr>
            <a:r>
              <a:rPr lang="en-US" sz="2600" dirty="0"/>
              <a:t>The result is new string (strings are immutable</a:t>
            </a:r>
            <a:r>
              <a:rPr lang="en-US" sz="2600" dirty="0" smtClean="0"/>
              <a:t>)</a:t>
            </a:r>
          </a:p>
          <a:p>
            <a:pPr lvl="1">
              <a:lnSpc>
                <a:spcPct val="100000"/>
              </a:lnSpc>
            </a:pPr>
            <a:endParaRPr lang="en-US" sz="2600" dirty="0" smtClean="0"/>
          </a:p>
          <a:p>
            <a:pPr lvl="1">
              <a:lnSpc>
                <a:spcPct val="100000"/>
              </a:lnSpc>
            </a:pPr>
            <a:endParaRPr lang="en-US" sz="2600" dirty="0"/>
          </a:p>
          <a:p>
            <a:pPr>
              <a:lnSpc>
                <a:spcPct val="100000"/>
              </a:lnSpc>
            </a:pPr>
            <a:endParaRPr lang="en-US" sz="28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590800"/>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lnSpc>
                <a:spcPct val="100000"/>
              </a:lnSpc>
              <a:spcBef>
                <a:spcPts val="1200"/>
              </a:spcBef>
            </a:pPr>
            <a:endParaRPr lang="en-US" sz="3000" dirty="0"/>
          </a:p>
          <a:p>
            <a:pPr>
              <a:lnSpc>
                <a:spcPct val="100000"/>
              </a:lnSpc>
              <a:spcBef>
                <a:spcPts val="1200"/>
              </a:spcBef>
            </a:pPr>
            <a:endParaRPr lang="en-US" sz="3000" dirty="0"/>
          </a:p>
          <a:p>
            <a:pPr>
              <a:lnSpc>
                <a:spcPct val="100000"/>
              </a:lnSpc>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pPr>
              <a:lnSpc>
                <a:spcPct val="100000"/>
              </a:lnSpc>
            </a:pPr>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pPr>
              <a:lnSpc>
                <a:spcPct val="100000"/>
              </a:lnSpc>
            </a:pPr>
            <a:endParaRPr lang="en-US" sz="3000" dirty="0"/>
          </a:p>
          <a:p>
            <a:pPr>
              <a:lnSpc>
                <a:spcPct val="100000"/>
              </a:lnSpc>
            </a:pPr>
            <a:endParaRPr lang="en-US" sz="3000" dirty="0"/>
          </a:p>
          <a:p>
            <a:pPr>
              <a:lnSpc>
                <a:spcPct val="100000"/>
              </a:lnSpc>
            </a:pPr>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pPr>
              <a:lnSpc>
                <a:spcPct val="100000"/>
              </a:lnSpc>
            </a:pPr>
            <a:endParaRPr lang="en-US" sz="3000" dirty="0">
              <a:latin typeface="Courier New" pitchFamily="49" charset="0"/>
            </a:endParaRPr>
          </a:p>
          <a:p>
            <a:pPr>
              <a:lnSpc>
                <a:spcPct val="100000"/>
              </a:lnSpc>
            </a:pPr>
            <a:endParaRPr lang="en-US" sz="3000" dirty="0">
              <a:latin typeface="Courier New" pitchFamily="49" charset="0"/>
            </a:endParaRPr>
          </a:p>
          <a:p>
            <a:pPr>
              <a:lnSpc>
                <a:spcPct val="100000"/>
              </a:lnSpc>
              <a:spcBef>
                <a:spcPts val="1800"/>
              </a:spcBef>
            </a:pPr>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505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405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pPr>
              <a:lnSpc>
                <a:spcPct val="100000"/>
              </a:lnSpc>
            </a:pPr>
            <a:r>
              <a:rPr lang="en-US" dirty="0"/>
              <a:t>Strings are immutable</a:t>
            </a:r>
          </a:p>
          <a:p>
            <a:pPr lvl="1">
              <a:lnSpc>
                <a:spcPct val="100000"/>
              </a:lnSpc>
            </a:pPr>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pPr>
              <a:lnSpc>
                <a:spcPct val="100000"/>
              </a:lnSpc>
            </a:pPr>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lnSpc>
                <a:spcPct val="100000"/>
              </a:lnSpc>
            </a:pPr>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100000"/>
              </a:lnSpc>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type="body"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marL="0" indent="0">
              <a:lnSpc>
                <a:spcPct val="100000"/>
              </a:lnSpc>
              <a:buNone/>
            </a:pPr>
            <a:endParaRPr lang="en-US" sz="3000" noProof="1"/>
          </a:p>
          <a:p>
            <a:pPr>
              <a:lnSpc>
                <a:spcPct val="100000"/>
              </a:lnSpc>
              <a:spcBef>
                <a:spcPts val="1800"/>
              </a:spcBef>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555875"/>
            <a:ext cx="7731126"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lnSpc>
                <a:spcPct val="100000"/>
              </a:lnSpc>
            </a:pPr>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solidFill>
                  <a:schemeClr val="accent5">
                    <a:lumMod val="20000"/>
                    <a:lumOff val="80000"/>
                  </a:schemeClr>
                </a:solidFill>
                <a:effectLst>
                  <a:outerShdw blurRad="38100" dist="38100" dir="2700000" algn="tl">
                    <a:srgbClr val="000000">
                      <a:alpha val="43137"/>
                    </a:srgbClr>
                  </a:outerShdw>
                </a:effectLst>
              </a:rPr>
              <a:t>:</a:t>
            </a:r>
          </a:p>
          <a:p>
            <a:pPr lvl="1">
              <a:spcBef>
                <a:spcPts val="1200"/>
              </a:spcBef>
            </a:pPr>
            <a:r>
              <a:rPr lang="en-US" sz="2200" b="1" dirty="0" smtClean="0">
                <a:solidFill>
                  <a:schemeClr val="accent5">
                    <a:lumMod val="20000"/>
                    <a:lumOff val="80000"/>
                  </a:schemeClr>
                </a:solidFill>
                <a:effectLst>
                  <a:outerShdw blurRad="38100" dist="38100" dir="2700000" algn="tl">
                    <a:srgbClr val="000000">
                      <a:alpha val="43137"/>
                    </a:srgbClr>
                  </a:outerShdw>
                </a:effectLst>
              </a:rPr>
              <a:t>Length</a:t>
            </a:r>
            <a:r>
              <a:rPr lang="en-US" sz="2200" b="1" dirty="0" smtClean="0">
                <a:effectLst>
                  <a:outerShdw blurRad="38100" dist="38100" dir="2700000" algn="tl">
                    <a:srgbClr val="000000">
                      <a:alpha val="43137"/>
                    </a:srgbClr>
                  </a:outerShdw>
                </a:effectLst>
              </a:rPr>
              <a:t>=9</a:t>
            </a:r>
          </a:p>
          <a:p>
            <a:pPr lvl="1"/>
            <a:r>
              <a:rPr lang="en-US" sz="2200" b="1" dirty="0" smtClean="0">
                <a:solidFill>
                  <a:schemeClr val="accent5">
                    <a:lumMod val="20000"/>
                    <a:lumOff val="80000"/>
                  </a:schemeClr>
                </a:solidFill>
                <a:effectLst>
                  <a:outerShdw blurRad="38100" dist="38100" dir="2700000" algn="tl">
                    <a:srgbClr val="000000">
                      <a:alpha val="43137"/>
                    </a:srgbClr>
                  </a:outerShdw>
                </a:effectLst>
              </a:rPr>
              <a:t>Capacity</a:t>
            </a:r>
            <a:r>
              <a:rPr lang="en-US" sz="2200" b="1" dirty="0" smtClean="0">
                <a:effectLst>
                  <a:outerShdw blurRad="38100" dist="38100" dir="2700000" algn="tl">
                    <a:srgbClr val="000000">
                      <a:alpha val="43137"/>
                    </a:srgbClr>
                  </a:outerShdw>
                </a:effectLst>
              </a:rPr>
              <a:t>=15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a:t>
            </a:r>
            <a:r>
              <a:rPr lang="en-US" b="1" dirty="0" smtClean="0">
                <a:solidFill>
                  <a:schemeClr val="accent5">
                    <a:lumMod val="20000"/>
                    <a:lumOff val="80000"/>
                  </a:schemeClr>
                </a:solidFill>
                <a:effectLst>
                  <a:outerShdw blurRad="38100" dist="38100" dir="2700000" algn="tl">
                    <a:srgbClr val="000000">
                      <a:alpha val="43137"/>
                    </a:srgbClr>
                  </a:outerShdw>
                </a:effectLst>
              </a:rPr>
              <a:t>Length</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type="body" idx="1"/>
          </p:nvPr>
        </p:nvSpPr>
        <p:spPr/>
        <p:txBody>
          <a:bodyPr/>
          <a:lstStyle/>
          <a:p>
            <a:pPr>
              <a:lnSpc>
                <a:spcPct val="100000"/>
              </a:lnSpc>
            </a:pPr>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72</a:t>
            </a:fld>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pPr>
              <a:lnSpc>
                <a:spcPct val="100000"/>
              </a:lnSpc>
            </a:pPr>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lnSpc>
                <a:spcPct val="100000"/>
              </a:lnSpc>
            </a:pPr>
            <a:r>
              <a:rPr lang="en-US" dirty="0" smtClean="0"/>
              <a:t>Returns </a:t>
            </a:r>
            <a:r>
              <a:rPr lang="en-US" dirty="0"/>
              <a:t>a human-readable, culture-sensitive string representing the object</a:t>
            </a:r>
          </a:p>
          <a:p>
            <a:pPr lvl="1">
              <a:lnSpc>
                <a:spcPct val="100000"/>
              </a:lnSpc>
            </a:pPr>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lnSpc>
                <a:spcPct val="100000"/>
              </a:lnSpc>
            </a:pP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pPr>
              <a:lnSpc>
                <a:spcPct val="100000"/>
              </a:lnSpc>
            </a:pPr>
            <a:r>
              <a:rPr lang="en-US" dirty="0"/>
              <a:t>We can apply specific formatting when converting objects to string</a:t>
            </a:r>
          </a:p>
          <a:p>
            <a:pPr marL="869950" lvl="1" indent="-412750">
              <a:lnSpc>
                <a:spcPct val="100000"/>
              </a:lnSpc>
            </a:pPr>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type="body" idx="1"/>
          </p:nvPr>
        </p:nvSpPr>
        <p:spPr/>
        <p:txBody>
          <a:bodyPr/>
          <a:lstStyle/>
          <a:p>
            <a:pPr>
              <a:lnSpc>
                <a:spcPct val="100000"/>
              </a:lnSpc>
            </a:pPr>
            <a:r>
              <a:rPr lang="en-US" sz="3000" dirty="0"/>
              <a:t>The formatting strings are different for the different types</a:t>
            </a:r>
          </a:p>
          <a:p>
            <a:pPr>
              <a:lnSpc>
                <a:spcPct val="100000"/>
              </a:lnSpc>
            </a:pPr>
            <a:r>
              <a:rPr lang="en-US" sz="3000" dirty="0"/>
              <a:t>Some formatting strings for numbers:</a:t>
            </a:r>
          </a:p>
          <a:p>
            <a:pPr lvl="1">
              <a:lnSpc>
                <a:spcPct val="100000"/>
              </a:lnSpc>
            </a:pPr>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lnSpc>
                <a:spcPct val="100000"/>
              </a:lnSpc>
            </a:pPr>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lnSpc>
                <a:spcPct val="100000"/>
              </a:lnSpc>
            </a:pPr>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lnSpc>
                <a:spcPct val="100000"/>
              </a:lnSpc>
            </a:pPr>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lnSpc>
                <a:spcPct val="100000"/>
              </a:lnSpc>
            </a:pPr>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lnSpc>
                <a:spcPct val="100000"/>
              </a:lnSpc>
            </a:pPr>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lnSpc>
                <a:spcPct val="100000"/>
              </a:lnSpc>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lnSpc>
                <a:spcPct val="100000"/>
              </a:lnSpc>
              <a:spcBef>
                <a:spcPts val="0"/>
              </a:spcBef>
            </a:pPr>
            <a:r>
              <a:rPr lang="en-US" dirty="0"/>
              <a:t>Placeholders are used for dynamic text</a:t>
            </a:r>
          </a:p>
          <a:p>
            <a:pPr lvl="1">
              <a:lnSpc>
                <a:spcPct val="100000"/>
              </a:lnSpc>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type="body" idx="1"/>
          </p:nvPr>
        </p:nvSpPr>
        <p:spPr/>
        <p:txBody>
          <a:bodyPr/>
          <a:lstStyle/>
          <a:p>
            <a:pPr>
              <a:lnSpc>
                <a:spcPct val="100000"/>
              </a:lnSpc>
            </a:pPr>
            <a:r>
              <a:rPr lang="en-US" sz="3000" dirty="0"/>
              <a:t>The placeholders in the composite formatting strings are specified as follows:</a:t>
            </a:r>
          </a:p>
          <a:p>
            <a:pPr>
              <a:lnSpc>
                <a:spcPct val="100000"/>
              </a:lnSpc>
            </a:pPr>
            <a:endParaRPr lang="en-US" sz="3000" dirty="0"/>
          </a:p>
          <a:p>
            <a:pPr>
              <a:lnSpc>
                <a:spcPct val="100000"/>
              </a:lnSpc>
            </a:pPr>
            <a:r>
              <a:rPr lang="en-US" sz="3000" dirty="0"/>
              <a:t>Examples:</a:t>
            </a:r>
            <a:endParaRPr lang="bg-BG" sz="3000" dirty="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type="body" idx="1"/>
          </p:nvPr>
        </p:nvSpPr>
        <p:spPr/>
        <p:txBody>
          <a:bodyPr/>
          <a:lstStyle/>
          <a:p>
            <a:pPr>
              <a:lnSpc>
                <a:spcPct val="100000"/>
              </a:lnSpc>
            </a:pPr>
            <a:r>
              <a:rPr lang="en-US" dirty="0"/>
              <a:t>Dates have their own formatting strings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lnSpc>
                <a:spcPct val="100000"/>
              </a:lnSpc>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343400"/>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ct val="100000"/>
              </a:lnSpc>
            </a:pPr>
            <a:r>
              <a:rPr lang="en-US" dirty="0" smtClean="0"/>
              <a:t>Generics allow defining parameterized classes that process data of unknown (generic) type</a:t>
            </a:r>
            <a:endParaRPr lang="en-US" dirty="0"/>
          </a:p>
          <a:p>
            <a:pPr lvl="1">
              <a:lnSpc>
                <a:spcPct val="100000"/>
              </a:lnSpc>
            </a:pPr>
            <a:r>
              <a:rPr lang="en-US" dirty="0" smtClean="0"/>
              <a:t>The class can be instantiated with several different particular types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ct val="100000"/>
              </a:lnSpc>
            </a:pPr>
            <a:r>
              <a:rPr lang="en-US" dirty="0"/>
              <a:t>Similar to the templates in C++</a:t>
            </a:r>
          </a:p>
          <a:p>
            <a:pPr lvl="1">
              <a:lnSpc>
                <a:spcPct val="100000"/>
              </a:lnSpc>
            </a:pPr>
            <a:r>
              <a:rPr lang="en-US" dirty="0"/>
              <a:t>Similar to the generics in </a:t>
            </a:r>
            <a:r>
              <a:rPr lang="en-US" dirty="0" smtClean="0"/>
              <a:t>Java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80</a:t>
            </a:fld>
            <a:endParaRPr lang="en-US" dirty="0"/>
          </a:p>
        </p:txBody>
      </p:sp>
      <p:pic>
        <p:nvPicPr>
          <p:cNvPr id="27650" name="Picture 2" descr="http://www.dreamstime.com/apple-shape-thumb7513716.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162800" y="4930776"/>
            <a:ext cx="1622426" cy="1622424"/>
          </a:xfrm>
          <a:prstGeom prst="rect">
            <a:avLst/>
          </a:prstGeom>
          <a:noFill/>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pPr>
              <a:lnSpc>
                <a:spcPct val="100000"/>
              </a:lnSpc>
            </a:pPr>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lnSpc>
                <a:spcPct val="100000"/>
              </a:lnSpc>
            </a:pPr>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lnSpc>
                <a:spcPct val="100000"/>
              </a:lnSpc>
            </a:pPr>
            <a:r>
              <a:rPr lang="en-US" dirty="0"/>
              <a:t>Size is dynamically increased as needed</a:t>
            </a:r>
          </a:p>
          <a:p>
            <a:pPr>
              <a:lnSpc>
                <a:spcPct val="100000"/>
              </a:lnSpc>
            </a:pPr>
            <a:r>
              <a:rPr lang="en-US" dirty="0" smtClean="0"/>
              <a:t>Basic functionality:</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lnSpc>
                <a:spcPct val="100000"/>
              </a:lnSpc>
            </a:pPr>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81</a:t>
            </a:fld>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82</a:t>
            </a:fld>
            <a:endParaRPr lang="en-US" dirty="0"/>
          </a:p>
        </p:txBody>
      </p:sp>
      <p:pic>
        <p:nvPicPr>
          <p:cNvPr id="25602" name="Picture 2" descr="http://www.ascglobal.com/headers/tomatoes.jpg"/>
          <p:cNvPicPr>
            <a:picLocks noChangeAspect="1" noChangeArrowheads="1"/>
          </p:cNvPicPr>
          <p:nvPr/>
        </p:nvPicPr>
        <p:blipFill>
          <a:blip r:embed="rId2" cstate="print"/>
          <a:srcRect/>
          <a:stretch>
            <a:fillRect/>
          </a:stretch>
        </p:blipFill>
        <p:spPr bwMode="auto">
          <a:xfrm>
            <a:off x="3327399" y="5334000"/>
            <a:ext cx="5245105" cy="1123950"/>
          </a:xfrm>
          <a:prstGeom prst="roundRect">
            <a:avLst>
              <a:gd name="adj" fmla="val 8393"/>
            </a:avLst>
          </a:prstGeo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type="body" idx="1"/>
          </p:nvPr>
        </p:nvSpPr>
        <p:spPr>
          <a:xfrm>
            <a:off x="228600" y="990600"/>
            <a:ext cx="8686800" cy="5715000"/>
          </a:xfrm>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ct val="1000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ct val="1000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ct val="1000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83</a:t>
            </a:fld>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type="body" idx="1"/>
          </p:nvPr>
        </p:nvSpPr>
        <p:spPr>
          <a:xfrm>
            <a:off x="228600" y="1066800"/>
            <a:ext cx="8686800" cy="5638800"/>
          </a:xfrm>
        </p:spPr>
        <p:txBody>
          <a:bodyPr/>
          <a:lstStyle/>
          <a:p>
            <a:pPr>
              <a:lnSpc>
                <a:spcPct val="100000"/>
              </a:lnSpc>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lnSpc>
                <a:spcPct val="100000"/>
              </a:lnSpc>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lnSpc>
                <a:spcPct val="100000"/>
              </a:lnSpc>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lnSpc>
                <a:spcPct val="100000"/>
              </a:lnSpc>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84</a:t>
            </a:fld>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614404" name="Rectangle 4"/>
          <p:cNvSpPr>
            <a:spLocks noChangeArrowheads="1"/>
          </p:cNvSpPr>
          <p:nvPr/>
        </p:nvSpPr>
        <p:spPr bwMode="auto">
          <a:xfrm>
            <a:off x="584706" y="838200"/>
            <a:ext cx="7949694" cy="58015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ct val="7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85</a:t>
            </a:fld>
            <a:endParaRPr lang="en-US" dirty="0"/>
          </a:p>
        </p:txBody>
      </p:sp>
      <p:pic>
        <p:nvPicPr>
          <p:cNvPr id="22530" name="Picture 2" descr="http://www.bhs.bm/content/3428"/>
          <p:cNvPicPr>
            <a:picLocks noChangeAspect="1" noChangeArrowheads="1"/>
          </p:cNvPicPr>
          <p:nvPr/>
        </p:nvPicPr>
        <p:blipFill>
          <a:blip r:embed="rId2" cstate="print"/>
          <a:srcRect/>
          <a:stretch>
            <a:fillRect/>
          </a:stretch>
        </p:blipFill>
        <p:spPr bwMode="auto">
          <a:xfrm rot="21364742">
            <a:off x="5546604" y="4281388"/>
            <a:ext cx="2707104" cy="1853514"/>
          </a:xfrm>
          <a:prstGeom prst="roundRect">
            <a:avLst>
              <a:gd name="adj" fmla="val 7030"/>
            </a:avLst>
          </a:prstGeom>
          <a:noFill/>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type="body" idx="1"/>
          </p:nvPr>
        </p:nvSpPr>
        <p:spPr/>
        <p:txBody>
          <a:bodyPr/>
          <a:lstStyle/>
          <a:p>
            <a:pPr>
              <a:lnSpc>
                <a:spcPct val="100000"/>
              </a:lnSpc>
            </a:pPr>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lnSpc>
                <a:spcPct val="100000"/>
              </a:lnSpc>
            </a:pPr>
            <a:r>
              <a:rPr lang="en-US" dirty="0"/>
              <a:t>Elements are </a:t>
            </a:r>
            <a:r>
              <a:rPr lang="en-US" dirty="0" smtClean="0"/>
              <a:t>of the </a:t>
            </a:r>
            <a:r>
              <a:rPr lang="en-US" dirty="0"/>
              <a:t>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lnSpc>
                <a:spcPct val="100000"/>
              </a:lnSpc>
            </a:pPr>
            <a:r>
              <a:rPr lang="en-US" dirty="0"/>
              <a:t>Size is dynamically increased as needed</a:t>
            </a:r>
          </a:p>
          <a:p>
            <a:pPr>
              <a:lnSpc>
                <a:spcPct val="100000"/>
              </a:lnSpc>
            </a:pPr>
            <a:r>
              <a:rPr lang="en-US" dirty="0" smtClean="0"/>
              <a:t>Basic functionality:</a:t>
            </a:r>
            <a:endParaRPr lang="en-US" dirty="0"/>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lnSpc>
                <a:spcPct val="100000"/>
              </a:lnSpc>
            </a:pPr>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86</a:t>
            </a:fld>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type="body"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622598" name="Rectangle 6"/>
          <p:cNvSpPr>
            <a:spLocks noChangeArrowheads="1"/>
          </p:cNvSpPr>
          <p:nvPr/>
        </p:nvSpPr>
        <p:spPr bwMode="auto">
          <a:xfrm>
            <a:off x="609601" y="1752600"/>
            <a:ext cx="7924800" cy="46320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87</a:t>
            </a:fld>
            <a:endParaRPr lang="en-US" dirty="0"/>
          </a:p>
        </p:txBody>
      </p:sp>
      <p:pic>
        <p:nvPicPr>
          <p:cNvPr id="20482" name="Picture 2" descr="http://www.burnworld.com/images/cd_stack.jpg"/>
          <p:cNvPicPr>
            <a:picLocks noChangeAspect="1" noChangeArrowheads="1"/>
          </p:cNvPicPr>
          <p:nvPr/>
        </p:nvPicPr>
        <p:blipFill>
          <a:blip r:embed="rId2" cstate="print"/>
          <a:srcRect/>
          <a:stretch>
            <a:fillRect/>
          </a:stretch>
        </p:blipFill>
        <p:spPr bwMode="auto">
          <a:xfrm>
            <a:off x="7162800" y="1752600"/>
            <a:ext cx="17526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type="body" idx="1"/>
          </p:nvPr>
        </p:nvSpPr>
        <p:spPr>
          <a:xfrm>
            <a:off x="304800" y="914400"/>
            <a:ext cx="8496300" cy="5715000"/>
          </a:xfrm>
        </p:spPr>
        <p:txBody>
          <a:bodyPr/>
          <a:lstStyle/>
          <a:p>
            <a:pPr>
              <a:lnSpc>
                <a:spcPct val="100000"/>
              </a:lnSpc>
            </a:pPr>
            <a:r>
              <a:rPr lang="en-US" dirty="0"/>
              <a:t>Implements the queue data structure using </a:t>
            </a:r>
            <a:r>
              <a:rPr lang="en-US" dirty="0" smtClean="0"/>
              <a:t>a circular resizable array</a:t>
            </a:r>
            <a:endParaRPr lang="en-US" dirty="0"/>
          </a:p>
          <a:p>
            <a:pPr marL="869950" lvl="1" indent="-412750">
              <a:lnSpc>
                <a:spcPct val="1000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ct val="100000"/>
              </a:lnSpc>
            </a:pPr>
            <a:r>
              <a:rPr lang="en-US" dirty="0"/>
              <a:t>Size is dynamically increased as needed</a:t>
            </a:r>
          </a:p>
          <a:p>
            <a:pPr>
              <a:lnSpc>
                <a:spcPct val="100000"/>
              </a:lnSpc>
            </a:pPr>
            <a:r>
              <a:rPr lang="en-US" dirty="0" smtClean="0"/>
              <a:t>Basic functionality:</a:t>
            </a:r>
            <a:endParaRPr lang="en-US" dirty="0"/>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ct val="1000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88</a:t>
            </a:fld>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type="body" idx="1"/>
          </p:nvPr>
        </p:nvSpPr>
        <p:spPr>
          <a:xfrm>
            <a:off x="323850" y="1066800"/>
            <a:ext cx="8496300" cy="576262"/>
          </a:xfrm>
        </p:spPr>
        <p:txBody>
          <a:bodyPr/>
          <a:lstStyle/>
          <a:p>
            <a:pPr>
              <a:lnSpc>
                <a:spcPct val="100000"/>
              </a:lnSpc>
            </a:pPr>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89</a:t>
            </a:fld>
            <a:endParaRPr lang="en-US" dirty="0"/>
          </a:p>
        </p:txBody>
      </p:sp>
      <p:pic>
        <p:nvPicPr>
          <p:cNvPr id="18434" name="Picture 2" descr="http://www.dandmresearch.com.au/depend/images/Image-Queue2.gif"/>
          <p:cNvPicPr>
            <a:picLocks noChangeAspect="1" noChangeArrowheads="1"/>
          </p:cNvPicPr>
          <p:nvPr/>
        </p:nvPicPr>
        <p:blipFill>
          <a:blip r:embed="rId2" cstate="print"/>
          <a:srcRect/>
          <a:stretch>
            <a:fillRect/>
          </a:stretch>
        </p:blipFill>
        <p:spPr bwMode="auto">
          <a:xfrm>
            <a:off x="6019800" y="3276600"/>
            <a:ext cx="2620477" cy="1371600"/>
          </a:xfrm>
          <a:prstGeom prst="roundRect">
            <a:avLst>
              <a:gd name="adj" fmla="val 22775"/>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ct val="100000"/>
              </a:lnSpc>
            </a:pPr>
            <a:r>
              <a:rPr lang="en-US" dirty="0"/>
              <a:t>Basic 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019800" y="3048000"/>
            <a:ext cx="2479539"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76200"/>
            <a:ext cx="7315200" cy="914400"/>
          </a:xfrm>
        </p:spPr>
        <p:txBody>
          <a:bodyPr/>
          <a:lstStyle/>
          <a:p>
            <a:r>
              <a:rPr lang="en-US" sz="3600" noProof="1" smtClean="0">
                <a:latin typeface="Consolas" pitchFamily="49" charset="0"/>
                <a:cs typeface="Consolas" pitchFamily="49" charset="0"/>
              </a:rPr>
              <a:t>Dictionary&lt;TKey,TValue&gt;</a:t>
            </a:r>
            <a:r>
              <a:rPr lang="en-US" sz="3600" noProof="1" smtClean="0">
                <a:latin typeface="+mn-lt"/>
                <a:cs typeface="Consolas" pitchFamily="49" charset="0"/>
              </a:rPr>
              <a:t> </a:t>
            </a:r>
            <a:r>
              <a:rPr lang="en-US" sz="3600" dirty="0" smtClean="0"/>
              <a:t>Class</a:t>
            </a:r>
            <a:endParaRPr lang="bg-BG" sz="3600" dirty="0"/>
          </a:p>
        </p:txBody>
      </p:sp>
      <p:sp>
        <p:nvSpPr>
          <p:cNvPr id="708611" name="Rectangle 3"/>
          <p:cNvSpPr>
            <a:spLocks noGrp="1" noChangeArrowheads="1"/>
          </p:cNvSpPr>
          <p:nvPr>
            <p:ph type="body" idx="1"/>
          </p:nvPr>
        </p:nvSpPr>
        <p:spPr>
          <a:xfrm>
            <a:off x="228600" y="1066800"/>
            <a:ext cx="8686800" cy="5638800"/>
          </a:xfrm>
        </p:spPr>
        <p:txBody>
          <a:bodyPr/>
          <a:lstStyle/>
          <a:p>
            <a:pPr>
              <a:lnSpc>
                <a:spcPct val="100000"/>
              </a:lnSpc>
            </a:pPr>
            <a:r>
              <a:rPr lang="en-US" dirty="0"/>
              <a:t>Implements the </a:t>
            </a:r>
            <a:r>
              <a:rPr lang="en-US" dirty="0" smtClean="0"/>
              <a:t>abstract data type "</a:t>
            </a:r>
            <a:r>
              <a:rPr lang="en-US" dirty="0" smtClean="0">
                <a:solidFill>
                  <a:schemeClr val="accent5">
                    <a:lumMod val="20000"/>
                    <a:lumOff val="80000"/>
                  </a:schemeClr>
                </a:solidFill>
              </a:rPr>
              <a:t>Dictionary</a:t>
            </a:r>
            <a:r>
              <a:rPr lang="en-US" dirty="0" smtClean="0"/>
              <a:t>" </a:t>
            </a:r>
            <a:r>
              <a:rPr lang="en-US" dirty="0"/>
              <a:t>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noProof="1" smtClean="0">
                <a:solidFill>
                  <a:schemeClr val="accent5">
                    <a:lumMod val="20000"/>
                    <a:lumOff val="80000"/>
                  </a:schemeClr>
                </a:solidFill>
                <a:latin typeface="Consolas" pitchFamily="49" charset="0"/>
                <a:cs typeface="Consolas" pitchFamily="49" charset="0"/>
              </a:rPr>
              <a:t>Dictionary&lt;TKey,TValue&gt;</a:t>
            </a:r>
            <a:r>
              <a:rPr lang="en-US" dirty="0" smtClean="0"/>
              <a:t> class relies </a:t>
            </a:r>
            <a:r>
              <a:rPr lang="en-US" dirty="0"/>
              <a:t>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90</a:t>
            </a:fld>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(2)</a:t>
            </a:r>
            <a:endParaRPr lang="bg-BG" sz="3600" dirty="0"/>
          </a:p>
        </p:txBody>
      </p:sp>
      <p:sp>
        <p:nvSpPr>
          <p:cNvPr id="651267" name="Rectangle 3"/>
          <p:cNvSpPr>
            <a:spLocks noGrp="1" noChangeArrowheads="1"/>
          </p:cNvSpPr>
          <p:nvPr>
            <p:ph type="body" idx="1"/>
          </p:nvPr>
        </p:nvSpPr>
        <p:spPr>
          <a:xfrm>
            <a:off x="228600" y="990600"/>
            <a:ext cx="8686800" cy="5638800"/>
          </a:xfrm>
        </p:spPr>
        <p:txBody>
          <a:bodyPr/>
          <a:lstStyle/>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noProof="1">
                <a:latin typeface="Courier New" pitchFamily="49" charset="0"/>
              </a:rPr>
              <a:t> </a:t>
            </a:r>
            <a:endParaRPr lang="en-US" dirty="0">
              <a:latin typeface="Courier New" pitchFamily="49" charset="0"/>
            </a:endParaRPr>
          </a:p>
          <a:p>
            <a:pPr>
              <a:lnSpc>
                <a:spcPct val="100000"/>
              </a:lnSpc>
            </a:pPr>
            <a:r>
              <a:rPr lang="en-US" dirty="0"/>
              <a:t>Major operations: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Add(TKey,TValue)</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Remove(TKey)</a:t>
            </a:r>
            <a:r>
              <a:rPr lang="en-US" dirty="0" smtClean="0"/>
              <a:t> </a:t>
            </a:r>
            <a:r>
              <a:rPr lang="en-US" dirty="0"/>
              <a:t>– removes the element with the specified key </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a:t>
            </a:r>
            <a:r>
              <a:rPr lang="en-US" dirty="0" smtClean="0"/>
              <a:t>elements</a:t>
            </a:r>
          </a:p>
          <a:p>
            <a:pPr marL="781050" lvl="1" indent="-323850">
              <a:lnSpc>
                <a:spcPct val="100000"/>
              </a:lnSpc>
            </a:pPr>
            <a:r>
              <a:rPr lang="en-US" noProof="1" smtClean="0">
                <a:solidFill>
                  <a:schemeClr val="accent5">
                    <a:lumMod val="20000"/>
                    <a:lumOff val="80000"/>
                  </a:schemeClr>
                </a:solidFill>
                <a:latin typeface="Consolas" pitchFamily="49" charset="0"/>
                <a:cs typeface="Consolas" pitchFamily="49" charset="0"/>
              </a:rPr>
              <a:t>this[]</a:t>
            </a:r>
            <a:r>
              <a:rPr lang="en-US" dirty="0" smtClean="0"/>
              <a:t> – returns element by key</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91</a:t>
            </a:fld>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905000" y="76200"/>
            <a:ext cx="7086600" cy="914400"/>
          </a:xfrm>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a:t>Class (3)</a:t>
            </a:r>
            <a:endParaRPr lang="bg-BG" sz="3600" dirty="0"/>
          </a:p>
        </p:txBody>
      </p:sp>
      <p:sp>
        <p:nvSpPr>
          <p:cNvPr id="652291" name="Rectangle 3"/>
          <p:cNvSpPr>
            <a:spLocks noGrp="1" noChangeArrowheads="1"/>
          </p:cNvSpPr>
          <p:nvPr>
            <p:ph type="body" idx="1"/>
          </p:nvPr>
        </p:nvSpPr>
        <p:spPr>
          <a:xfrm>
            <a:off x="228600" y="990600"/>
            <a:ext cx="8686800" cy="5715000"/>
          </a:xfrm>
        </p:spPr>
        <p:txBody>
          <a:bodyPr/>
          <a:lstStyle/>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ContainsKey(TKey)</a:t>
            </a:r>
            <a:r>
              <a:rPr lang="en-US" dirty="0" smtClean="0"/>
              <a:t> </a:t>
            </a:r>
            <a:r>
              <a:rPr lang="en-US" dirty="0"/>
              <a:t>– determines whether the dictionary contains given key</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ContainsValue(TValue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a:t>
            </a:r>
            <a:r>
              <a:rPr lang="en-US" dirty="0" smtClean="0"/>
              <a:t>keys</a:t>
            </a: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Values</a:t>
            </a:r>
            <a:r>
              <a:rPr lang="en-US" dirty="0" smtClean="0"/>
              <a:t> – returns a collection of the values</a:t>
            </a:r>
            <a:endParaRPr lang="en-US" dirty="0" smtClean="0">
              <a:latin typeface="Courier New" pitchFamily="49" charset="0"/>
            </a:endParaRPr>
          </a:p>
          <a:p>
            <a:pPr marL="712788" lvl="1" indent="-350838">
              <a:lnSpc>
                <a:spcPct val="100000"/>
              </a:lnSpc>
            </a:pPr>
            <a:r>
              <a:rPr lang="en-US" noProof="1" smtClean="0">
                <a:solidFill>
                  <a:schemeClr val="accent5">
                    <a:lumMod val="20000"/>
                    <a:lumOff val="80000"/>
                  </a:schemeClr>
                </a:solidFill>
                <a:latin typeface="Consolas" pitchFamily="49" charset="0"/>
                <a:cs typeface="Consolas" pitchFamily="49" charset="0"/>
              </a:rPr>
              <a:t>TryGetValue(TKey,out TValue</a:t>
            </a:r>
            <a:r>
              <a:rPr lang="en-US" dirty="0" smtClean="0">
                <a:latin typeface="Courier New" pitchFamily="49" charset="0"/>
              </a:rPr>
              <a:t>)</a:t>
            </a:r>
            <a:r>
              <a:rPr lang="en-US" dirty="0" smtClean="0"/>
              <a:t> – if the key is found, returns it in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otherwise returns the default value for the </a:t>
            </a:r>
            <a:r>
              <a:rPr lang="en-US" noProof="1" smtClean="0">
                <a:solidFill>
                  <a:schemeClr val="accent5">
                    <a:lumMod val="20000"/>
                    <a:lumOff val="80000"/>
                  </a:schemeClr>
                </a:solidFill>
                <a:latin typeface="Consolas" pitchFamily="49" charset="0"/>
                <a:cs typeface="Consolas" pitchFamily="49" charset="0"/>
              </a:rPr>
              <a:t>TValue</a:t>
            </a:r>
            <a:r>
              <a:rPr lang="en-US" dirty="0" smtClean="0"/>
              <a:t> type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92</a:t>
            </a:fld>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  Example</a:t>
            </a:r>
            <a:endParaRPr lang="bg-BG" sz="3600" dirty="0"/>
          </a:p>
        </p:txBody>
      </p:sp>
      <p:sp>
        <p:nvSpPr>
          <p:cNvPr id="655364" name="Rectangle 4"/>
          <p:cNvSpPr>
            <a:spLocks noChangeArrowheads="1"/>
          </p:cNvSpPr>
          <p:nvPr/>
        </p:nvSpPr>
        <p:spPr bwMode="auto">
          <a:xfrm>
            <a:off x="381000" y="1066800"/>
            <a:ext cx="8404226"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new Dictionary&lt;string, int&gt;();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studentsMarks.ContainsKey("Peter"));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studentsMarks)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 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93</a:t>
            </a:fld>
            <a:endParaRPr lang="en-US" dirty="0"/>
          </a:p>
        </p:txBody>
      </p:sp>
      <p:pic>
        <p:nvPicPr>
          <p:cNvPr id="14338" name="Picture 2" descr="http://blog.christianitytoday.com/outofur/upload/2008/06/dictionary.jpg"/>
          <p:cNvPicPr>
            <a:picLocks noChangeAspect="1" noChangeArrowheads="1"/>
          </p:cNvPicPr>
          <p:nvPr/>
        </p:nvPicPr>
        <p:blipFill>
          <a:blip r:embed="rId2" cstate="print"/>
          <a:srcRect/>
          <a:stretch>
            <a:fillRect/>
          </a:stretch>
        </p:blipFill>
        <p:spPr bwMode="auto">
          <a:xfrm>
            <a:off x="6172200" y="1447800"/>
            <a:ext cx="2133894" cy="141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Counting Words in </a:t>
            </a:r>
            <a:r>
              <a:rPr lang="en-US" dirty="0" smtClean="0"/>
              <a:t>Given </a:t>
            </a:r>
            <a:r>
              <a:rPr lang="en-US" dirty="0"/>
              <a:t>Text</a:t>
            </a:r>
            <a:endParaRPr lang="bg-BG" dirty="0"/>
          </a:p>
        </p:txBody>
      </p:sp>
      <p:sp>
        <p:nvSpPr>
          <p:cNvPr id="711683" name="Rectangle 3"/>
          <p:cNvSpPr>
            <a:spLocks noChangeArrowheads="1"/>
          </p:cNvSpPr>
          <p:nvPr/>
        </p:nvSpPr>
        <p:spPr bwMode="auto">
          <a:xfrm>
            <a:off x="423864" y="996988"/>
            <a:ext cx="82629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Dictionary&lt;string, int&gt;();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94</a:t>
            </a:fld>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comparisons</a:t>
            </a:r>
          </a:p>
          <a:p>
            <a:pPr>
              <a:lnSpc>
                <a:spcPct val="100000"/>
              </a:lnSpc>
            </a:pPr>
            <a:r>
              <a:rPr lang="en-US" dirty="0" smtClean="0"/>
              <a:t>.NET Framework has built-in implementations of balanced search trees, e.g.:</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ct val="100000"/>
              </a:lnSpc>
            </a:pPr>
            <a:r>
              <a:rPr lang="en-US" dirty="0" smtClean="0"/>
              <a:t>Red-black tree based map of key-value pairs</a:t>
            </a:r>
          </a:p>
          <a:p>
            <a:pPr>
              <a:lnSpc>
                <a:spcPct val="100000"/>
              </a:lnSpc>
            </a:pPr>
            <a:r>
              <a:rPr lang="en-US" dirty="0" smtClean="0"/>
              <a:t>External 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
        <p:nvSpPr>
          <p:cNvPr id="6" name="Rectangle 3"/>
          <p:cNvSpPr>
            <a:spLocks noChangeArrowheads="1"/>
          </p:cNvSpPr>
          <p:nvPr/>
        </p:nvSpPr>
        <p:spPr bwMode="auto">
          <a:xfrm>
            <a:off x="347664" y="1066800"/>
            <a:ext cx="8415336" cy="55553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this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"course you will learn how to write simple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"programs in C# and Microsoft .NET";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text.Split(new char[] {' ',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StringSplitOptions.RemoveEmptyEntries);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wordsCount = new SortedDictionary&lt;string, int&gt;();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word in words)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(wordsCount.ContainsKey(word))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wordsCount[word]++;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wordsCount.Add(word,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pair in wordsCount)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pair.Key, pair.Value);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1266" name="Picture 2" descr="http://brainhealth.army.mil/images/Dictionary.jpg"/>
          <p:cNvPicPr>
            <a:picLocks noChangeAspect="1" noChangeArrowheads="1"/>
          </p:cNvPicPr>
          <p:nvPr/>
        </p:nvPicPr>
        <p:blipFill>
          <a:blip r:embed="rId2" cstate="print"/>
          <a:srcRect/>
          <a:stretch>
            <a:fillRect/>
          </a:stretch>
        </p:blipFill>
        <p:spPr bwMode="auto">
          <a:xfrm>
            <a:off x="5867401" y="3863872"/>
            <a:ext cx="2276474" cy="1609414"/>
          </a:xfrm>
          <a:prstGeom prst="roundRect">
            <a:avLst>
              <a:gd name="adj" fmla="val 18749"/>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55207" y="4800600"/>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871032" y="5615075"/>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pic>
        <p:nvPicPr>
          <p:cNvPr id="4" name="Picture 3" descr="katerica"/>
          <p:cNvPicPr>
            <a:picLocks noChangeAspect="1" noChangeArrowheads="1"/>
          </p:cNvPicPr>
          <p:nvPr/>
        </p:nvPicPr>
        <p:blipFill>
          <a:blip r:embed="rId3" cstate="print"/>
          <a:srcRect/>
          <a:stretch>
            <a:fillRect/>
          </a:stretch>
        </p:blipFill>
        <p:spPr bwMode="auto">
          <a:xfrm>
            <a:off x="2742314" y="685800"/>
            <a:ext cx="3506086" cy="3792538"/>
          </a:xfrm>
          <a:prstGeom prst="roundRect">
            <a:avLst>
              <a:gd name="adj" fmla="val 5621"/>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a:t>What Are Attributes?</a:t>
            </a:r>
            <a:endParaRPr lang="bg-BG"/>
          </a:p>
        </p:txBody>
      </p:sp>
      <p:sp>
        <p:nvSpPr>
          <p:cNvPr id="546819" name="Rectangle 3"/>
          <p:cNvSpPr>
            <a:spLocks noGrp="1" noChangeArrowheads="1"/>
          </p:cNvSpPr>
          <p:nvPr>
            <p:ph type="body" idx="1"/>
          </p:nvPr>
        </p:nvSpPr>
        <p:spPr/>
        <p:txBody>
          <a:bodyPr/>
          <a:lstStyle/>
          <a:p>
            <a:pPr>
              <a:lnSpc>
                <a:spcPct val="100000"/>
              </a:lnSpc>
            </a:pPr>
            <a:r>
              <a:rPr lang="en-US" dirty="0"/>
              <a:t>Special declarative tags for attaching descriptive information</a:t>
            </a:r>
            <a:r>
              <a:rPr lang="bg-BG" dirty="0"/>
              <a:t> (</a:t>
            </a:r>
            <a:r>
              <a:rPr lang="en-US" dirty="0"/>
              <a:t>annotations</a:t>
            </a:r>
            <a:r>
              <a:rPr lang="bg-BG" dirty="0"/>
              <a:t>) </a:t>
            </a:r>
            <a:r>
              <a:rPr lang="en-US" dirty="0"/>
              <a:t>to the declarations in the code</a:t>
            </a:r>
            <a:endParaRPr lang="bg-BG" dirty="0"/>
          </a:p>
          <a:p>
            <a:pPr>
              <a:lnSpc>
                <a:spcPct val="100000"/>
              </a:lnSpc>
            </a:pPr>
            <a:r>
              <a:rPr lang="en-US" dirty="0"/>
              <a:t>At compile time </a:t>
            </a:r>
            <a:r>
              <a:rPr lang="en-US" dirty="0" smtClean="0"/>
              <a:t>attributes are </a:t>
            </a:r>
            <a:r>
              <a:rPr lang="en-US" dirty="0"/>
              <a:t>saved in the assembly's metadata</a:t>
            </a:r>
            <a:endParaRPr lang="bg-BG" dirty="0"/>
          </a:p>
          <a:p>
            <a:pPr>
              <a:lnSpc>
                <a:spcPct val="100000"/>
              </a:lnSpc>
            </a:pPr>
            <a:r>
              <a:rPr lang="en-US" dirty="0"/>
              <a:t>Can be extracted from the metadata </a:t>
            </a:r>
            <a:r>
              <a:rPr lang="en-US" dirty="0" smtClean="0"/>
              <a:t>and can </a:t>
            </a:r>
            <a:r>
              <a:rPr lang="en-US" dirty="0"/>
              <a:t>be manipulated by different tools</a:t>
            </a:r>
            <a:endParaRPr lang="bg-BG" dirty="0"/>
          </a:p>
          <a:p>
            <a:pPr>
              <a:lnSpc>
                <a:spcPct val="100000"/>
              </a:lnSpc>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98</a:t>
            </a:fld>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50825" y="1125538"/>
            <a:ext cx="8569325" cy="5543550"/>
          </a:xfrm>
          <a:noFill/>
          <a:ln/>
          <a:effectLst>
            <a:outerShdw dist="17961" dir="2700000" algn="ctr" rotWithShape="0">
              <a:schemeClr val="bg2"/>
            </a:outerShdw>
          </a:effectLst>
        </p:spPr>
        <p:txBody>
          <a:bodyPr/>
          <a:lstStyle/>
          <a:p>
            <a:pPr>
              <a:lnSpc>
                <a:spcPct val="100000"/>
              </a:lnSpc>
              <a:spcBef>
                <a:spcPts val="1800"/>
              </a:spcBef>
            </a:pPr>
            <a:r>
              <a:rPr lang="en-US" dirty="0"/>
              <a:t>Attribute's name is surrounded </a:t>
            </a:r>
            <a:r>
              <a:rPr lang="en-US" dirty="0" smtClean="0"/>
              <a:t>by square </a:t>
            </a:r>
            <a:r>
              <a:rPr lang="en-US" dirty="0"/>
              <a:t>brackets and is placed before </a:t>
            </a:r>
            <a:r>
              <a:rPr lang="en-US" dirty="0" smtClean="0"/>
              <a:t>the </a:t>
            </a:r>
            <a:r>
              <a:rPr lang="en-US" dirty="0"/>
              <a:t>declaration which it refers to:</a:t>
            </a:r>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endParaRPr lang="en-US" dirty="0"/>
          </a:p>
          <a:p>
            <a:pPr>
              <a:lnSpc>
                <a:spcPct val="100000"/>
              </a:lnSpc>
              <a:spcBef>
                <a:spcPts val="1800"/>
              </a:spcBef>
            </a:pPr>
            <a:r>
              <a:rPr lang="en-US" dirty="0" smtClean="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Flags</a:t>
            </a:r>
            <a:r>
              <a:rPr lang="en-US" dirty="0" smtClean="0">
                <a:solidFill>
                  <a:schemeClr val="accent5">
                    <a:lumMod val="20000"/>
                    <a:lumOff val="80000"/>
                  </a:schemeClr>
                </a:solidFill>
                <a:latin typeface="Consolas" pitchFamily="49" charset="0"/>
                <a:cs typeface="Consolas" pitchFamily="49" charset="0"/>
              </a:rPr>
              <a:t>]</a:t>
            </a:r>
            <a:r>
              <a:rPr lang="en-US" dirty="0" smtClean="0"/>
              <a:t> attribute </a:t>
            </a:r>
            <a:r>
              <a:rPr lang="en-US" dirty="0"/>
              <a:t>indicates that the </a:t>
            </a:r>
            <a:r>
              <a:rPr lang="en-US" noProof="1" smtClean="0">
                <a:solidFill>
                  <a:schemeClr val="accent5">
                    <a:lumMod val="20000"/>
                    <a:lumOff val="80000"/>
                  </a:schemeClr>
                </a:solidFill>
                <a:latin typeface="Consolas" pitchFamily="49" charset="0"/>
                <a:cs typeface="Consolas" pitchFamily="49" charset="0"/>
              </a:rPr>
              <a:t>enum</a:t>
            </a:r>
            <a:r>
              <a:rPr lang="en-US" dirty="0" smtClean="0"/>
              <a:t> </a:t>
            </a:r>
            <a:r>
              <a:rPr lang="en-US" dirty="0"/>
              <a:t>type can be treated</a:t>
            </a:r>
            <a:r>
              <a:rPr lang="bg-BG" dirty="0"/>
              <a:t> </a:t>
            </a:r>
            <a:r>
              <a:rPr lang="en-US" dirty="0"/>
              <a:t>like a set of bit flags</a:t>
            </a:r>
            <a:endParaRPr lang="bg-BG" dirty="0"/>
          </a:p>
        </p:txBody>
      </p:sp>
      <p:sp>
        <p:nvSpPr>
          <p:cNvPr id="548867" name="Rectangle 3"/>
          <p:cNvSpPr>
            <a:spLocks noGrp="1" noChangeArrowheads="1"/>
          </p:cNvSpPr>
          <p:nvPr>
            <p:ph type="title"/>
          </p:nvPr>
        </p:nvSpPr>
        <p:spPr/>
        <p:txBody>
          <a:bodyPr/>
          <a:lstStyle/>
          <a:p>
            <a:r>
              <a:rPr lang="en-US" sz="3600" dirty="0"/>
              <a:t>Attributes </a:t>
            </a:r>
            <a:r>
              <a:rPr lang="en-US" sz="3600"/>
              <a:t>Applying </a:t>
            </a:r>
            <a:r>
              <a:rPr lang="en-US" sz="3600" smtClean="0"/>
              <a:t>– Example</a:t>
            </a:r>
            <a:endParaRPr lang="bg-BG" sz="3600" dirty="0"/>
          </a:p>
        </p:txBody>
      </p:sp>
      <p:sp>
        <p:nvSpPr>
          <p:cNvPr id="548868" name="Rectangle 4"/>
          <p:cNvSpPr>
            <a:spLocks noChangeArrowheads="1"/>
          </p:cNvSpPr>
          <p:nvPr/>
        </p:nvSpPr>
        <p:spPr bwMode="auto">
          <a:xfrm>
            <a:off x="656720" y="2768863"/>
            <a:ext cx="787768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[Flags] // System.FlagsAttribute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FileAccess </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 = 1,</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Write = 2,</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ReadWrite = Read | Write</a:t>
            </a:r>
          </a:p>
          <a:p>
            <a:pPr eaLnBrk="0" hangingPunct="0">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99</a:t>
            </a:fld>
            <a:endParaRPr lang="en-US" dirty="0"/>
          </a:p>
        </p:txBody>
      </p:sp>
      <p:pic>
        <p:nvPicPr>
          <p:cNvPr id="6146" name="Picture 2" descr="http://www.califexsoftware.com/PFO/NBStokens.gif"/>
          <p:cNvPicPr>
            <a:picLocks noChangeAspect="1" noChangeArrowheads="1"/>
          </p:cNvPicPr>
          <p:nvPr/>
        </p:nvPicPr>
        <p:blipFill>
          <a:blip r:embed="rId3" cstate="print"/>
          <a:srcRect l="-4790" t="-9756" r="-5389" b="-7317"/>
          <a:stretch>
            <a:fillRect/>
          </a:stretch>
        </p:blipFill>
        <p:spPr bwMode="auto">
          <a:xfrm>
            <a:off x="6934200" y="2590800"/>
            <a:ext cx="1752600" cy="1828800"/>
          </a:xfrm>
          <a:prstGeom prst="roundRect">
            <a:avLst>
              <a:gd name="adj" fmla="val 9787"/>
            </a:avLst>
          </a:prstGeom>
          <a:solidFill>
            <a:srgbClr val="FFFFFF"/>
          </a:solid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1194</TotalTime>
  <Words>6552</Words>
  <Application>Microsoft Office PowerPoint</Application>
  <PresentationFormat>On-screen Show (4:3)</PresentationFormat>
  <Paragraphs>1354</Paragraphs>
  <Slides>104</Slides>
  <Notes>22</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Dictionary&lt;TKey,TValue&gt; Class</vt:lpstr>
      <vt:lpstr>Dictionary&lt;TKey,TValue&gt; Class (2)</vt:lpstr>
      <vt:lpstr>Dictionary&lt;TKey,TValue&gt; Class (3)</vt:lpstr>
      <vt:lpstr>Dictionary&lt;TKey,Tvalue&gt; –  Example</vt:lpstr>
      <vt:lpstr>Counting Words in Given Text</vt:lpstr>
      <vt:lpstr>Balanced Trees in .NET</vt:lpstr>
      <vt:lpstr>Sorted Dictionary – Example </vt:lpstr>
      <vt:lpstr>Attributes</vt:lpstr>
      <vt:lpstr>What Are Attributes?</vt:lpstr>
      <vt:lpstr>Attributes Applying – Example</vt:lpstr>
      <vt:lpstr>Attributes With Parameters</vt:lpstr>
      <vt:lpstr>Homework</vt:lpstr>
      <vt:lpstr>Homework (2)</vt:lpstr>
      <vt:lpstr>Homework (3)</vt:lpstr>
      <vt:lpstr>C# Language Overview (Part II)</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Nikolay Kostov</cp:lastModifiedBy>
  <cp:revision>386</cp:revision>
  <dcterms:created xsi:type="dcterms:W3CDTF">2007-12-08T16:03:35Z</dcterms:created>
  <dcterms:modified xsi:type="dcterms:W3CDTF">2011-10-24T14:18:59Z</dcterms:modified>
</cp:coreProperties>
</file>