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320" r:id="rId2"/>
    <p:sldId id="321" r:id="rId3"/>
    <p:sldId id="326" r:id="rId4"/>
    <p:sldId id="329" r:id="rId5"/>
    <p:sldId id="330" r:id="rId6"/>
    <p:sldId id="327" r:id="rId7"/>
    <p:sldId id="328" r:id="rId8"/>
    <p:sldId id="331" r:id="rId9"/>
    <p:sldId id="337" r:id="rId10"/>
    <p:sldId id="364" r:id="rId11"/>
    <p:sldId id="332" r:id="rId12"/>
    <p:sldId id="333" r:id="rId13"/>
    <p:sldId id="334" r:id="rId14"/>
    <p:sldId id="363" r:id="rId15"/>
    <p:sldId id="335" r:id="rId16"/>
    <p:sldId id="338" r:id="rId17"/>
    <p:sldId id="336" r:id="rId18"/>
    <p:sldId id="365" r:id="rId19"/>
    <p:sldId id="339" r:id="rId20"/>
    <p:sldId id="340" r:id="rId21"/>
    <p:sldId id="341" r:id="rId22"/>
    <p:sldId id="342" r:id="rId23"/>
    <p:sldId id="366" r:id="rId24"/>
    <p:sldId id="345" r:id="rId25"/>
    <p:sldId id="347" r:id="rId26"/>
    <p:sldId id="372" r:id="rId27"/>
    <p:sldId id="348" r:id="rId28"/>
    <p:sldId id="360" r:id="rId29"/>
    <p:sldId id="349" r:id="rId30"/>
    <p:sldId id="368" r:id="rId31"/>
    <p:sldId id="370" r:id="rId32"/>
    <p:sldId id="357" r:id="rId33"/>
    <p:sldId id="358" r:id="rId34"/>
    <p:sldId id="359" r:id="rId35"/>
    <p:sldId id="369" r:id="rId36"/>
    <p:sldId id="367" r:id="rId37"/>
    <p:sldId id="325" r:id="rId38"/>
    <p:sldId id="374" r:id="rId39"/>
    <p:sldId id="373" r:id="rId40"/>
    <p:sldId id="375" r:id="rId41"/>
    <p:sldId id="376" r:id="rId4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C7C"/>
    <a:srgbClr val="40ECE8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3985" autoAdjust="0"/>
  </p:normalViewPr>
  <p:slideViewPr>
    <p:cSldViewPr>
      <p:cViewPr>
        <p:scale>
          <a:sx n="66" d="100"/>
          <a:sy n="66" d="100"/>
        </p:scale>
        <p:origin x="-2202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1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1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://school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1.5.min.js" TargetMode="External"/><Relationship Id="rId4" Type="http://schemas.openxmlformats.org/officeDocument/2006/relationships/hyperlink" Target="http://code.jquery.com/jquery-1.5.min.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Fundamentals, DOM, Events, AJAX, 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43">
            <a:off x="412002" y="2738840"/>
            <a:ext cx="2983374" cy="940411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2564">
            <a:off x="6940316" y="392043"/>
            <a:ext cx="1600200" cy="14656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webaxes.com/wp-content/uploads/2010/04/o3-AJAX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0024">
            <a:off x="3465159" y="480254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signreviver.com/wp-content/uploads/2010/09/jquery-visialized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15804"/>
            <a:ext cx="2800077" cy="1802465"/>
          </a:xfrm>
          <a:prstGeom prst="roundRect">
            <a:avLst>
              <a:gd name="adj" fmla="val 103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37" y="1600200"/>
            <a:ext cx="2036563" cy="148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 rot="155345">
            <a:off x="450101" y="867372"/>
            <a:ext cx="467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9"/>
              </a:rPr>
              <a:t>http://schoolacademy.telerik.com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89937"/>
            <a:ext cx="7924800" cy="685800"/>
          </a:xfrm>
        </p:spPr>
        <p:txBody>
          <a:bodyPr/>
          <a:lstStyle/>
          <a:p>
            <a:r>
              <a:rPr lang="en-US" dirty="0" smtClean="0"/>
              <a:t>Show Hide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www.fever18.com/wp-content/uploads/2010/12/what-is-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66800"/>
            <a:ext cx="4635500" cy="3476626"/>
          </a:xfrm>
          <a:prstGeom prst="roundRect">
            <a:avLst>
              <a:gd name="adj" fmla="val 4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Fundamentals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1336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When 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selecting with jQuery you can end up with more than one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element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Any 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action taken will typically affect all the elements you have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selected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73100" y="3437453"/>
            <a:ext cx="7785100" cy="2403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 lIns="180000" tIns="108000" rIns="180000" bIns="108000">
            <a:spAutoFit/>
          </a:bodyPr>
          <a:lstStyle>
            <a:defPPr>
              <a:defRPr lang="en-US"/>
            </a:defPPr>
            <a:lvl1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200" dirty="0"/>
              <a:t>&lt;div class</a:t>
            </a:r>
            <a:r>
              <a:rPr lang="en-US" sz="2200" dirty="0" smtClean="0"/>
              <a:t>="myClass </a:t>
            </a:r>
            <a:r>
              <a:rPr lang="en-US" sz="2200" dirty="0"/>
              <a:t>foo </a:t>
            </a:r>
            <a:r>
              <a:rPr lang="en-US" sz="2200" dirty="0" smtClean="0"/>
              <a:t>bar"&gt;&lt;/</a:t>
            </a:r>
            <a:r>
              <a:rPr lang="en-US" sz="2200" dirty="0"/>
              <a:t>div&gt;</a:t>
            </a:r>
            <a:br>
              <a:rPr lang="en-US" sz="2200" dirty="0"/>
            </a:br>
            <a:r>
              <a:rPr lang="en-US" sz="2200" dirty="0"/>
              <a:t>&lt;div class</a:t>
            </a:r>
            <a:r>
              <a:rPr lang="en-US" sz="2200" dirty="0" smtClean="0"/>
              <a:t>="baz myClass"&gt;&lt;/</a:t>
            </a:r>
            <a:r>
              <a:rPr lang="en-US" sz="2200" dirty="0"/>
              <a:t>div&gt;</a:t>
            </a:r>
            <a:br>
              <a:rPr lang="en-US" sz="2200" dirty="0"/>
            </a:br>
            <a:r>
              <a:rPr lang="en-US" sz="2200" dirty="0"/>
              <a:t>&lt;div class="bar"&gt;&lt;/div&gt;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//...</a:t>
            </a:r>
          </a:p>
          <a:p>
            <a:r>
              <a:rPr lang="en-US" sz="2200" dirty="0" smtClean="0"/>
              <a:t>$('.myClass').</a:t>
            </a:r>
            <a:r>
              <a:rPr lang="en-US" sz="2200" dirty="0"/>
              <a:t>hide</a:t>
            </a:r>
            <a:r>
              <a:rPr lang="en-US" sz="2200" dirty="0" smtClean="0"/>
              <a:t>(); // will hide both elements</a:t>
            </a:r>
            <a:endParaRPr lang="en-US" sz="2200" dirty="0"/>
          </a:p>
          <a:p>
            <a:r>
              <a:rPr lang="en-US" sz="2200" dirty="0" smtClean="0"/>
              <a:t>//...</a:t>
            </a:r>
            <a:endParaRPr lang="en-US" sz="2200" dirty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87400" y="3556000"/>
            <a:ext cx="5613400" cy="673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noAutofit/>
          </a:bodyPr>
          <a:lstStyle>
            <a:defPPr>
              <a:defRPr lang="en-US"/>
            </a:defPPr>
            <a:lvl1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4759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With jQuery HTML adding elements can be done on the fly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Very easily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Can be appended to the page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Or to another element</a:t>
            </a:r>
          </a:p>
          <a:p>
            <a:pPr marL="0" indent="0" defTabSz="1300393" eaLnBrk="1" fontAlgn="auto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>
              <a:latin typeface="+mj-lt"/>
            </a:endParaRPr>
          </a:p>
          <a:p>
            <a:pPr defTabSz="1300393" eaLnBrk="1" fontAlgn="auto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3200" dirty="0" smtClean="0">
                <a:latin typeface="+mj-lt"/>
              </a:rPr>
              <a:t>Still </a:t>
            </a:r>
            <a:r>
              <a:rPr lang="en-US" sz="3200" dirty="0">
                <a:latin typeface="+mj-lt"/>
              </a:rPr>
              <a:t>selecting something </a:t>
            </a:r>
            <a:r>
              <a:rPr lang="en-US" sz="3200" dirty="0" smtClean="0">
                <a:latin typeface="+mj-lt"/>
              </a:rPr>
              <a:t>                                 (</a:t>
            </a:r>
            <a:r>
              <a:rPr lang="en-US" sz="3200" dirty="0">
                <a:latin typeface="+mj-lt"/>
              </a:rPr>
              <a:t>brand new), then doing </a:t>
            </a:r>
            <a:r>
              <a:rPr lang="en-US" sz="3200" dirty="0" smtClean="0">
                <a:latin typeface="+mj-lt"/>
              </a:rPr>
              <a:t>                                      something</a:t>
            </a: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09386" y="4114800"/>
            <a:ext cx="7649028" cy="400110"/>
          </a:xfrm>
        </p:spPr>
        <p:txBody>
          <a:bodyPr/>
          <a:lstStyle/>
          <a:p>
            <a:r>
              <a:rPr lang="en-US" dirty="0" smtClean="0"/>
              <a:t>$('&lt;</a:t>
            </a:r>
            <a:r>
              <a:rPr lang="en-US" dirty="0"/>
              <a:t>ul&gt;&lt;li&gt;Hello&lt;/li&gt;&lt;/ul</a:t>
            </a:r>
            <a:r>
              <a:rPr lang="en-US" dirty="0" smtClean="0"/>
              <a:t>&gt;').appendTo('body');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93" y="1752600"/>
            <a:ext cx="2400300" cy="151035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177516" y="4707649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0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2437685"/>
            <a:ext cx="8077200" cy="2477601"/>
          </a:xfrm>
        </p:spPr>
        <p:txBody>
          <a:bodyPr/>
          <a:lstStyle/>
          <a:p>
            <a:pPr eaLnBrk="1" hangingPunct="1"/>
            <a:r>
              <a:rPr lang="en-US" dirty="0"/>
              <a:t>// Before</a:t>
            </a:r>
          </a:p>
          <a:p>
            <a:pPr eaLnBrk="1" hangingPunct="1"/>
            <a:r>
              <a:rPr lang="en-US" dirty="0"/>
              <a:t>&lt;div&gt;</a:t>
            </a:r>
          </a:p>
          <a:p>
            <a:pPr eaLnBrk="1" hangingPunct="1"/>
            <a:r>
              <a:rPr lang="en-US" dirty="0"/>
              <a:t>  &lt;p&gt;Red&lt;/p&gt; </a:t>
            </a:r>
          </a:p>
          <a:p>
            <a:pPr eaLnBrk="1" hangingPunct="1"/>
            <a:r>
              <a:rPr lang="en-US" dirty="0"/>
              <a:t>  &lt;p&gt;Green&lt;/p&gt;</a:t>
            </a:r>
          </a:p>
          <a:p>
            <a:pPr eaLnBrk="1" hangingPunct="1"/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pPr eaLnBrk="1" hangingPunct="1">
              <a:spcBef>
                <a:spcPts val="1800"/>
              </a:spcBef>
            </a:pPr>
            <a:r>
              <a:rPr lang="en-US" dirty="0"/>
              <a:t>// Removing </a:t>
            </a:r>
            <a:r>
              <a:rPr lang="en-US" dirty="0" smtClean="0"/>
              <a:t>elements</a:t>
            </a:r>
          </a:p>
          <a:p>
            <a:pPr eaLnBrk="1" hangingPunct="1"/>
            <a:r>
              <a:rPr lang="en-US" dirty="0" smtClean="0"/>
              <a:t>$('p').</a:t>
            </a:r>
            <a:r>
              <a:rPr lang="en-US" dirty="0"/>
              <a:t>remove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8200" y="3099137"/>
            <a:ext cx="1816100" cy="628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978694"/>
            <a:ext cx="8686800" cy="1231106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You 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can also remove elements from the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DOM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Just as easy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5232737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// After</a:t>
            </a:r>
          </a:p>
          <a:p>
            <a:pPr eaLnBrk="1" hangingPunct="1"/>
            <a:r>
              <a:rPr lang="en-US" dirty="0" smtClean="0"/>
              <a:t>&lt;div&gt;</a:t>
            </a:r>
          </a:p>
          <a:p>
            <a:pPr eaLnBrk="1" hangingPunct="1"/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Selecting Multiple Elements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t2.gstatic.com/images?q=tbn:ANd9GcQMzcz-q5-u_u9t-_R40jmeSBWlmVPgy17W2c32-9QnGyeWCfz5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906">
            <a:off x="5131926" y="4267345"/>
            <a:ext cx="2779718" cy="1925213"/>
          </a:xfrm>
          <a:prstGeom prst="roundRect">
            <a:avLst>
              <a:gd name="adj" fmla="val 8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8/80/Selection.svg/558px-Selec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264">
            <a:off x="6035347" y="287702"/>
            <a:ext cx="1877404" cy="201871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phostingdiscount.com/wp-content/uploads/2010/05/choo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4744">
            <a:off x="1016771" y="4173155"/>
            <a:ext cx="3013626" cy="2007076"/>
          </a:xfrm>
          <a:prstGeom prst="roundRect">
            <a:avLst>
              <a:gd name="adj" fmla="val 75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543">
            <a:off x="1421638" y="520838"/>
            <a:ext cx="3347065" cy="16709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013966"/>
            <a:ext cx="8686800" cy="5616922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With jQuery binding to events is very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easy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can specify a click handler </a:t>
            </a: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For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example by using the click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method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357188" lvl="1" indent="0" eaLnBrk="1" hangingPunct="1">
              <a:lnSpc>
                <a:spcPct val="100000"/>
              </a:lnSpc>
              <a:buNone/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357188" lvl="1" indent="0" eaLnBrk="1" hangingPunct="1">
              <a:lnSpc>
                <a:spcPct val="100000"/>
              </a:lnSpc>
              <a:buNone/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2400"/>
              </a:spcBef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above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code will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bind the 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myClickHandler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function to all anchors with a class of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tab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2937808"/>
            <a:ext cx="7772400" cy="1938992"/>
          </a:xfrm>
        </p:spPr>
        <p:txBody>
          <a:bodyPr/>
          <a:lstStyle/>
          <a:p>
            <a:pPr eaLnBrk="1" hangingPunct="1"/>
            <a:r>
              <a:rPr lang="en-US" noProof="1" smtClean="0"/>
              <a:t>// Binding an event</a:t>
            </a:r>
          </a:p>
          <a:p>
            <a:pPr eaLnBrk="1" hangingPunct="1"/>
            <a:r>
              <a:rPr lang="en-US" noProof="1" smtClean="0"/>
              <a:t>function() myClickHandler {   </a:t>
            </a:r>
          </a:p>
          <a:p>
            <a:pPr eaLnBrk="1" hangingPunct="1"/>
            <a:r>
              <a:rPr lang="en-US" noProof="1" smtClean="0"/>
              <a:t>  // event handling code</a:t>
            </a:r>
          </a:p>
          <a:p>
            <a:pPr eaLnBrk="1" hangingPunct="1"/>
            <a:r>
              <a:rPr lang="en-US" noProof="1" smtClean="0"/>
              <a:t>  $(this).css('color', 'red');</a:t>
            </a:r>
          </a:p>
          <a:p>
            <a:pPr eaLnBrk="1" hangingPunct="1"/>
            <a:r>
              <a:rPr lang="en-US" noProof="1" smtClean="0"/>
              <a:t>};</a:t>
            </a:r>
          </a:p>
          <a:p>
            <a:pPr eaLnBrk="1" hangingPunct="1"/>
            <a:r>
              <a:rPr lang="en-US" noProof="1" smtClean="0"/>
              <a:t>$('a.tab').click(myClickHandler);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914400"/>
            <a:ext cx="8686800" cy="572464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Functions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in JavaScript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could be anonymous</a:t>
            </a:r>
            <a:endParaRPr lang="en-US" sz="32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spcBef>
                <a:spcPts val="18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This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the same exact functionality as the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previous example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This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important because in the previous example we polluted the global scope with a new function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name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Can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be dangerous as someone could overwrite your function with their own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accidentally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9600" y="15721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$(</a:t>
            </a:r>
            <a:r>
              <a:rPr lang="en-US" dirty="0"/>
              <a:t>'a.tab').</a:t>
            </a:r>
            <a:r>
              <a:rPr lang="en-US" dirty="0" smtClean="0"/>
              <a:t>click(function</a:t>
            </a:r>
            <a:r>
              <a:rPr lang="en-US" dirty="0"/>
              <a:t>() {   </a:t>
            </a:r>
          </a:p>
          <a:p>
            <a:pPr eaLnBrk="1" hangingPunct="1"/>
            <a:r>
              <a:rPr lang="en-US" dirty="0"/>
              <a:t>  // event handling code</a:t>
            </a:r>
          </a:p>
          <a:p>
            <a:pPr eaLnBrk="1" hangingPunct="1"/>
            <a:r>
              <a:rPr lang="en-US" dirty="0"/>
              <a:t>  $(this).css</a:t>
            </a:r>
            <a:r>
              <a:rPr lang="en-US" dirty="0" smtClean="0"/>
              <a:t>('color', 'red');</a:t>
            </a:r>
            <a:endParaRPr lang="en-US" dirty="0"/>
          </a:p>
          <a:p>
            <a:pPr eaLnBrk="1" hangingPunct="1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90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jQuery 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446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With jQuery many methods allow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chaining</a:t>
            </a:r>
            <a:endParaRPr lang="en-US" sz="32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Chaining is where you can continue to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"chain"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on methods one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after another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As an example, 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addClass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method will add the class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odd</a:t>
            </a:r>
            <a:r>
              <a:rPr lang="en-US" sz="3200" dirty="0" smtClean="0"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'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in the code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below</a:t>
            </a:r>
          </a:p>
          <a:p>
            <a:pPr lvl="1" eaLnBrk="1" hangingPunct="1">
              <a:lnSpc>
                <a:spcPct val="90000"/>
              </a:lnSpc>
            </a:pPr>
            <a:endParaRPr lang="en-US" sz="32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  <a:spcBef>
                <a:spcPts val="3000"/>
              </a:spcBef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Then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return the jQuery collection </a:t>
            </a:r>
            <a:endParaRPr lang="en-US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can immediately chain on the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click</a:t>
            </a:r>
            <a:r>
              <a:rPr lang="en-US" dirty="0" smtClean="0"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"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event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Click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then operates on the odd rows by adding a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click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handler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to each of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them</a:t>
            </a:r>
            <a:endParaRPr lang="en-US" sz="32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600" y="3559314"/>
            <a:ext cx="7924800" cy="707886"/>
          </a:xfrm>
        </p:spPr>
        <p:txBody>
          <a:bodyPr/>
          <a:lstStyle/>
          <a:p>
            <a:pPr eaLnBrk="1" hangingPunct="1"/>
            <a:r>
              <a:rPr lang="en-US" noProof="1" smtClean="0"/>
              <a:t>$('tr:odd').addClass('odd')</a:t>
            </a:r>
          </a:p>
          <a:p>
            <a:pPr eaLnBrk="1" hangingPunct="1"/>
            <a:r>
              <a:rPr lang="en-US" noProof="1" smtClean="0"/>
              <a:t>   .click(function () { alert('you clicked a tr!');</a:t>
            </a:r>
            <a:r>
              <a:rPr lang="en-US" sz="2000" noProof="1" smtClean="0">
                <a:solidFill>
                  <a:srgbClr val="8CF4F2"/>
                </a:solidFill>
              </a:rPr>
              <a:t> });</a:t>
            </a:r>
            <a:endParaRPr lang="en-US" sz="2000" noProof="1">
              <a:solidFill>
                <a:srgbClr val="8CF4F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phpandstuff.com/wp-content/uploads/2009/10/php-method-chaining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142">
            <a:off x="1134248" y="3418751"/>
            <a:ext cx="2296969" cy="2296971"/>
          </a:xfrm>
          <a:prstGeom prst="roundRect">
            <a:avLst>
              <a:gd name="adj" fmla="val 8334"/>
            </a:avLst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3116" flipH="1">
            <a:off x="5679687" y="3190875"/>
            <a:ext cx="2855631" cy="27527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Stack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286232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Some jQuery methods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chain and return a new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collection of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elements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Find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Filter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are two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examples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jQuery holds on to the previous collections, essentially creating a stack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set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to store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them</a:t>
            </a:r>
            <a:endParaRPr lang="en-US" sz="32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4" name="Picture 2" descr="http://www.blueprintmagazine.co.uk/wp-content/uploads/2010/05/imag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4229">
            <a:off x="1278491" y="4416485"/>
            <a:ext cx="2688902" cy="1795802"/>
          </a:xfrm>
          <a:prstGeom prst="roundRect">
            <a:avLst>
              <a:gd name="adj" fmla="val 102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jonmell.co.uk/wp-content/uploads/2008/12/find-peopl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3331">
            <a:off x="5246270" y="4435364"/>
            <a:ext cx="2477326" cy="1776723"/>
          </a:xfrm>
          <a:prstGeom prst="roundRect">
            <a:avLst>
              <a:gd name="adj" fmla="val 1102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81200"/>
            <a:ext cx="1301726" cy="50345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3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jQuery </a:t>
            </a:r>
            <a:r>
              <a:rPr lang="en-US" dirty="0"/>
              <a:t>Fundamentals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Selection </a:t>
            </a:r>
            <a:r>
              <a:rPr lang="en-US" dirty="0"/>
              <a:t>and DOM Manipulation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Events </a:t>
            </a:r>
            <a:r>
              <a:rPr lang="en-US" dirty="0"/>
              <a:t>and Chaining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AJAX</a:t>
            </a:r>
            <a:endParaRPr lang="en-US" dirty="0"/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AJAX </a:t>
            </a:r>
            <a:r>
              <a:rPr lang="en-US" dirty="0"/>
              <a:t>Methods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Executing AJAX Requests</a:t>
            </a:r>
            <a:endParaRPr lang="en-US" dirty="0"/>
          </a:p>
          <a:p>
            <a:pPr marL="319053" indent="-304785" eaLnBrk="1" hangingPunct="1">
              <a:lnSpc>
                <a:spcPct val="95000"/>
              </a:lnSpc>
            </a:pPr>
            <a:r>
              <a:rPr lang="en-US" dirty="0" smtClean="0"/>
              <a:t>jQuery UI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Widgets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Implementing Drag and Drop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Stack </a:t>
            </a:r>
            <a:r>
              <a:rPr lang="en-US" dirty="0" smtClean="0"/>
              <a:t>Architecture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335476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Methods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like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Find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Filter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create a new collection which is added to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stack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Older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collections are pushed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further '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downward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on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stack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You can get a previous collection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back from the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stack by using 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end()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method</a:t>
            </a:r>
            <a:endParaRPr lang="en-US" sz="32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5800" y="4495800"/>
            <a:ext cx="7772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$('body')         // [body]</a:t>
            </a:r>
          </a:p>
          <a:p>
            <a:pPr eaLnBrk="1" hangingPunct="1"/>
            <a:r>
              <a:rPr lang="en-US" dirty="0" smtClean="0"/>
              <a:t>   .find('p')     // [p, p, p] &gt; [body]</a:t>
            </a:r>
          </a:p>
          <a:p>
            <a:pPr eaLnBrk="1" hangingPunct="1"/>
            <a:r>
              <a:rPr lang="en-US" dirty="0" smtClean="0"/>
              <a:t>      .find('a')  // [a, a] &gt; [p, p, p] &gt; [body]</a:t>
            </a:r>
          </a:p>
          <a:p>
            <a:pPr eaLnBrk="1" hangingPunct="1"/>
            <a:r>
              <a:rPr lang="en-US" dirty="0" smtClean="0"/>
              <a:t>         .addClass('foo')</a:t>
            </a:r>
          </a:p>
          <a:p>
            <a:pPr eaLnBrk="1" hangingPunct="1"/>
            <a:r>
              <a:rPr lang="en-US" dirty="0" smtClean="0"/>
              <a:t>      .end()      // [p, p, p] &gt; [body]</a:t>
            </a:r>
          </a:p>
          <a:p>
            <a:pPr eaLnBrk="1" hangingPunct="1"/>
            <a:r>
              <a:rPr lang="en-US" dirty="0" smtClean="0"/>
              <a:t>    .end()        // [body]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 txBox="1">
            <a:spLocks/>
          </p:cNvSpPr>
          <p:nvPr/>
        </p:nvSpPr>
        <p:spPr>
          <a:xfrm>
            <a:off x="609600" y="22860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noProof="1" smtClean="0"/>
              <a:t>$('tr')</a:t>
            </a:r>
          </a:p>
          <a:p>
            <a:pPr eaLnBrk="1" hangingPunct="1"/>
            <a:r>
              <a:rPr lang="en-US" noProof="1" smtClean="0"/>
              <a:t>  .filter(':odd')</a:t>
            </a:r>
          </a:p>
          <a:p>
            <a:pPr eaLnBrk="1" hangingPunct="1"/>
            <a:r>
              <a:rPr lang="en-US" noProof="1" smtClean="0"/>
              <a:t>    .addClass('myOddClass')</a:t>
            </a:r>
          </a:p>
          <a:p>
            <a:pPr eaLnBrk="1" hangingPunct="1"/>
            <a:r>
              <a:rPr lang="en-US" noProof="1" smtClean="0"/>
              <a:t>  .end()</a:t>
            </a:r>
          </a:p>
          <a:p>
            <a:pPr eaLnBrk="1" hangingPunct="1"/>
            <a:r>
              <a:rPr lang="en-US" noProof="1" smtClean="0"/>
              <a:t>  .filter(':even')</a:t>
            </a:r>
          </a:p>
          <a:p>
            <a:pPr eaLnBrk="1" hangingPunct="1"/>
            <a:r>
              <a:rPr lang="en-US" noProof="1" smtClean="0"/>
              <a:t>    .addClass('myEvenClass');</a:t>
            </a:r>
            <a:endParaRPr lang="en-US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 smtClean="0"/>
              <a:t>jQuery &amp; Chaining and 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This is a popular use that shows both chaining and the stack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architecture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098" name="Picture 2" descr="http://protect.autonomy.com/cms/groups/public/documents/images/protect-chai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05088"/>
            <a:ext cx="2967613" cy="180035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inmagine.com/img/stock4b/s4b061/s4b06102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49079">
            <a:off x="5257801" y="3657600"/>
            <a:ext cx="3432772" cy="2886674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jQuery &amp; </a:t>
            </a:r>
            <a:r>
              <a:rPr lang="en-US" dirty="0" smtClean="0"/>
              <a:t>Chaining and Architecture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</a:t>
            </a:r>
            <a:r>
              <a:rPr 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first select all rows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Then </a:t>
            </a:r>
            <a:r>
              <a:rPr 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filter </a:t>
            </a:r>
            <a:r>
              <a:rPr 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to </a:t>
            </a:r>
            <a:r>
              <a:rPr 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only the odd rows </a:t>
            </a:r>
            <a:endParaRPr lang="en-US" sz="30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odd rows are placed on the top of the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he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all rows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collection is now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'pushed downward'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dd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 class to the odd rows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call </a:t>
            </a:r>
            <a:r>
              <a:rPr 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Throws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away our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odd rows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collection </a:t>
            </a:r>
            <a:endParaRPr lang="en-US" sz="28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G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rabs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next element in the stack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'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all rows</a:t>
            </a:r>
            <a:r>
              <a:rPr lang="en-US" sz="26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 collection</a:t>
            </a:r>
            <a:endParaRPr lang="en-US" sz="26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then filter to find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even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We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add a class to the even rows</a:t>
            </a:r>
            <a:endParaRPr lang="en-US" sz="28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990598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jQuery Stack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7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cdn.trendhunterstatic.com/thumbs/architecture-zaha-hadid-edifici-campu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4365">
            <a:off x="844548" y="3500253"/>
            <a:ext cx="2508251" cy="2540825"/>
          </a:xfrm>
          <a:prstGeom prst="roundRect">
            <a:avLst>
              <a:gd name="adj" fmla="val 60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lueprintmagazine.co.uk/wp-content/uploads/2010/04/Vitrahau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4154">
            <a:off x="4861917" y="3500253"/>
            <a:ext cx="3428311" cy="2565111"/>
          </a:xfrm>
          <a:prstGeom prst="roundRect">
            <a:avLst>
              <a:gd name="adj" fmla="val 67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1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2743200"/>
            <a:ext cx="5029200" cy="1295400"/>
          </a:xfrm>
        </p:spPr>
        <p:txBody>
          <a:bodyPr/>
          <a:lstStyle/>
          <a:p>
            <a:pPr algn="r">
              <a:lnSpc>
                <a:spcPts val="5600"/>
              </a:lnSpc>
            </a:pPr>
            <a:r>
              <a:rPr lang="en-US" dirty="0" smtClean="0"/>
              <a:t>Dynamically Assigning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0" y="4155280"/>
            <a:ext cx="1905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06390"/>
            <a:ext cx="2057400" cy="211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digilander.libero.it/petshopboys/psb_fundamental_ne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381000"/>
            <a:ext cx="4943474" cy="192723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internetbusinessmastery.com/images/Fundamental-Building-Blocks-for-Success-Internet-Busine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049242" cy="2043336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05588"/>
            <a:ext cx="5181600" cy="17476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1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3048000"/>
            <a:ext cx="4572000" cy="685800"/>
          </a:xfrm>
        </p:spPr>
        <p:txBody>
          <a:bodyPr/>
          <a:lstStyle/>
          <a:p>
            <a:r>
              <a:rPr lang="en-US" dirty="0"/>
              <a:t>jQuery </a:t>
            </a:r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889">
            <a:off x="712919" y="3976510"/>
            <a:ext cx="1952270" cy="22311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114">
            <a:off x="4475181" y="4242536"/>
            <a:ext cx="3810000" cy="17716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http://blog.trentkocurek.com/wp-content/uploads/2010/08/JQueryAjaxAS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488">
            <a:off x="5073943" y="790480"/>
            <a:ext cx="3175000" cy="1905000"/>
          </a:xfrm>
          <a:prstGeom prst="roundRect">
            <a:avLst>
              <a:gd name="adj" fmla="val 18106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10">
            <a:off x="767744" y="894092"/>
            <a:ext cx="3016768" cy="1791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7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Technique for background loading of dynamic content and data from the server side</a:t>
            </a:r>
          </a:p>
          <a:p>
            <a:pPr lvl="1"/>
            <a:r>
              <a:rPr lang="en-US" dirty="0" smtClean="0"/>
              <a:t>Allows dynamic client-side changes</a:t>
            </a:r>
          </a:p>
          <a:p>
            <a:r>
              <a:rPr lang="en-US" dirty="0" smtClean="0"/>
              <a:t>Two styles of AJAX</a:t>
            </a:r>
          </a:p>
          <a:p>
            <a:pPr lvl="1"/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/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/>
          <a:lstStyle/>
          <a:p>
            <a:pPr eaLnBrk="1" hangingPunct="1">
              <a:lnSpc>
                <a:spcPct val="97000"/>
              </a:lnSpc>
            </a:pPr>
            <a:r>
              <a:rPr lang="en-US" sz="3000" dirty="0" smtClean="0">
                <a:latin typeface="+mj-lt"/>
                <a:ea typeface="Lucida Grande" charset="0"/>
                <a:cs typeface="Lucida Grande" charset="0"/>
              </a:rPr>
              <a:t>You can </a:t>
            </a:r>
            <a:r>
              <a:rPr lang="en-US" sz="3000" dirty="0">
                <a:latin typeface="+mj-lt"/>
                <a:ea typeface="Lucida Grande" charset="0"/>
                <a:cs typeface="Lucida Grande" charset="0"/>
              </a:rPr>
              <a:t>use jQuery Ajax to seamlessly integrate with </a:t>
            </a:r>
            <a:r>
              <a:rPr lang="en-US" sz="3000" dirty="0" smtClean="0">
                <a:latin typeface="+mj-lt"/>
                <a:ea typeface="Lucida Grande" charset="0"/>
                <a:cs typeface="Lucida Grande" charset="0"/>
              </a:rPr>
              <a:t>server side functionality</a:t>
            </a:r>
            <a:endParaRPr lang="en-US" sz="3000" dirty="0">
              <a:latin typeface="+mj-lt"/>
              <a:ea typeface="Lucida Grande" charset="0"/>
              <a:cs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</a:rPr>
              <a:t>jQuery makes simple the asynchronous server calls</a:t>
            </a:r>
            <a:endParaRPr lang="en-US" sz="2800" dirty="0">
              <a:latin typeface="+mj-lt"/>
              <a:ea typeface="Lucida Grande" charset="0"/>
              <a:cs typeface="Lucida Grande" charset="0"/>
            </a:endParaRPr>
          </a:p>
          <a:p>
            <a:pPr eaLnBrk="1" hangingPunct="1">
              <a:lnSpc>
                <a:spcPct val="97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jQuery.ajax(…)</a:t>
            </a:r>
            <a:r>
              <a:rPr lang="en-US" sz="3000" noProof="1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core </a:t>
            </a:r>
            <a:r>
              <a:rPr lang="en-US" sz="2800" dirty="0" smtClean="0">
                <a:ea typeface="Lucida Grande" charset="0"/>
                <a:cs typeface="Lucida Grande" charset="0"/>
                <a:sym typeface="Lucida Grande" charset="0"/>
              </a:rPr>
              <a:t>method for using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AJAX functionality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shortcut methods use it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'under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hood'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Thus it can do everything</a:t>
            </a:r>
          </a:p>
          <a:p>
            <a:pPr eaLnBrk="1" hangingPunct="1">
              <a:lnSpc>
                <a:spcPct val="97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get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$.post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Executes a server-side request and returns a result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>
              <a:lnSpc>
                <a:spcPct val="97000"/>
              </a:lnSpc>
            </a:pPr>
            <a:r>
              <a:rPr lang="en-US" sz="2800" dirty="0" smtClean="0">
                <a:sym typeface="Lucida Grande" charset="0"/>
              </a:rPr>
              <a:t>The HTTP action </a:t>
            </a:r>
            <a:r>
              <a:rPr lang="en-US" sz="2800" dirty="0">
                <a:sym typeface="Lucida Grande" charset="0"/>
              </a:rPr>
              <a:t>that will occur </a:t>
            </a:r>
            <a:r>
              <a:rPr lang="en-US" sz="2800" dirty="0" smtClean="0">
                <a:sym typeface="Lucida Grande" charset="0"/>
              </a:rPr>
              <a:t> is POST </a:t>
            </a:r>
            <a:r>
              <a:rPr lang="en-US" sz="2800" dirty="0">
                <a:sym typeface="Lucida Grande" charset="0"/>
              </a:rPr>
              <a:t>or </a:t>
            </a:r>
            <a:r>
              <a:rPr lang="en-US" sz="2800" dirty="0" smtClean="0">
                <a:sym typeface="Lucida Grande" charset="0"/>
              </a:rPr>
              <a:t>GET</a:t>
            </a:r>
            <a:endParaRPr lang="en-US" sz="2800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$.getJSON(&lt;url&gt;)</a:t>
            </a: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Uses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GET HTTP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action and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inform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server to send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back JSON-serialized data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$(…).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load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&lt;url&gt;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)</a:t>
            </a:r>
            <a:endParaRPr lang="en-US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Gets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HTML from the server and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loads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it into whatever you have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selected (e.g.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&lt;div&gt;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3000"/>
              </a:lnSpc>
            </a:pP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Note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that jQuery AJAX does not use a selection (except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.load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method)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With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certain jQuery methods there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not a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logical reason to make a selection first </a:t>
            </a:r>
          </a:p>
          <a:p>
            <a:pPr lvl="2">
              <a:lnSpc>
                <a:spcPct val="93000"/>
              </a:lnSpc>
            </a:pPr>
            <a:r>
              <a:rPr lang="en-US" dirty="0">
                <a:sym typeface="Lucida Grande" charset="0"/>
              </a:rPr>
              <a:t>Most </a:t>
            </a:r>
            <a:r>
              <a:rPr lang="en-US" dirty="0" smtClean="0">
                <a:sym typeface="Lucida Grande" charset="0"/>
              </a:rPr>
              <a:t>AJAX methods </a:t>
            </a:r>
            <a:r>
              <a:rPr lang="en-US" dirty="0">
                <a:sym typeface="Lucida Grande" charset="0"/>
              </a:rPr>
              <a:t>fall into that </a:t>
            </a:r>
            <a:r>
              <a:rPr lang="en-US" dirty="0" smtClean="0">
                <a:sym typeface="Lucida Grande" charset="0"/>
              </a:rPr>
              <a:t>category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 </a:t>
            </a:r>
            <a:r>
              <a:rPr lang="en-US" dirty="0" smtClean="0"/>
              <a:t>– $(…).</a:t>
            </a:r>
            <a:r>
              <a:rPr lang="en-US" dirty="0"/>
              <a:t>load()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Example of dynamically loaded AJAX content:</a:t>
            </a:r>
          </a:p>
          <a:p>
            <a:pPr eaLnBrk="1" hangingPunct="1">
              <a:lnSpc>
                <a:spcPct val="100000"/>
              </a:lnSpc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Lucida Grande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Lucida Grande" charset="0"/>
              </a:rPr>
              <a:t>$(…).load(&lt;url&gt;)</a:t>
            </a:r>
            <a:r>
              <a:rPr lang="en-US" sz="3000" noProof="1" smtClean="0">
                <a:sym typeface="Lucida Grande" charset="0"/>
              </a:rPr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Gets an HTML fragment from </a:t>
            </a:r>
            <a:r>
              <a:rPr lang="en-US" dirty="0">
                <a:sym typeface="Lucida Grande" charset="0"/>
              </a:rPr>
              <a:t>the server and load it into whatever you have </a:t>
            </a:r>
            <a:r>
              <a:rPr lang="en-US" dirty="0" smtClean="0">
                <a:sym typeface="Lucida Grande" charset="0"/>
              </a:rPr>
              <a:t>selected</a:t>
            </a:r>
            <a:endParaRPr lang="en-US" dirty="0">
              <a:sym typeface="Lucida Grande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Data could come from a PHP script, a static resource or an ASP.NET page</a:t>
            </a:r>
            <a:endParaRPr lang="en-US" dirty="0">
              <a:sym typeface="Lucida Grande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sz="2700" dirty="0">
                <a:sym typeface="Lucida Grande" charset="0"/>
              </a:rPr>
              <a:t>Note that the server should return a </a:t>
            </a:r>
            <a:r>
              <a:rPr lang="en-US" sz="2700" dirty="0" smtClean="0">
                <a:sym typeface="Lucida Grande" charset="0"/>
              </a:rPr>
              <a:t>page fragment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If </a:t>
            </a:r>
            <a:r>
              <a:rPr lang="en-US" dirty="0">
                <a:sym typeface="Lucida Grande" charset="0"/>
              </a:rPr>
              <a:t>it returns a whole </a:t>
            </a:r>
            <a:r>
              <a:rPr lang="en-US" dirty="0" smtClean="0">
                <a:sym typeface="Lucida Grande" charset="0"/>
              </a:rPr>
              <a:t>HTML page</a:t>
            </a:r>
            <a:r>
              <a:rPr lang="en-US" dirty="0">
                <a:sym typeface="Lucida Grande" charset="0"/>
              </a:rPr>
              <a:t>, then we are going to have some invalid HTML</a:t>
            </a:r>
            <a:r>
              <a:rPr lang="en-US" dirty="0" smtClean="0">
                <a:sym typeface="Lucida Grande" charset="0"/>
              </a:rPr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600" y="1702713"/>
            <a:ext cx="8001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sz="2200" noProof="1" smtClean="0"/>
              <a:t>$('#myContainer').load('home/myHtmlSnippet.html');</a:t>
            </a:r>
            <a:endParaRPr lang="en-US" sz="2200" noProof="1"/>
          </a:p>
        </p:txBody>
      </p:sp>
    </p:spTree>
    <p:extLst>
      <p:ext uri="{BB962C8B-B14F-4D97-AF65-F5344CB8AC3E}">
        <p14:creationId xmlns:p14="http://schemas.microsoft.com/office/powerpoint/2010/main" val="11232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755776"/>
            <a:ext cx="7924800" cy="56912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world’s most popular JavaScript library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7624"/>
            <a:ext cx="7064494" cy="3736976"/>
          </a:xfrm>
          <a:prstGeom prst="roundRect">
            <a:avLst>
              <a:gd name="adj" fmla="val 36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9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jQuery Ajax – Example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5800" y="990600"/>
            <a:ext cx="77724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/>
              <a:t>&lt;button&gt;Perform AJAX Request&lt;/button&gt;</a:t>
            </a:r>
          </a:p>
          <a:p>
            <a:pPr defTabSz="1300393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noProof="1" smtClean="0"/>
              <a:t>&lt;</a:t>
            </a:r>
            <a:r>
              <a:rPr lang="en-US" noProof="1"/>
              <a:t>script type="text/javascript"&gt;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$("</a:t>
            </a:r>
            <a:r>
              <a:rPr lang="en-US" noProof="1"/>
              <a:t>button").click(function</a:t>
            </a:r>
            <a:r>
              <a:rPr lang="en-US" noProof="1" smtClean="0"/>
              <a:t>() {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$.</a:t>
            </a:r>
            <a:r>
              <a:rPr lang="en-US" noProof="1"/>
              <a:t>ajax({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url</a:t>
            </a:r>
            <a:r>
              <a:rPr lang="en-US" noProof="1"/>
              <a:t>: </a:t>
            </a:r>
            <a:r>
              <a:rPr lang="en-US" noProof="1" smtClean="0"/>
              <a:t>"data.html</a:t>
            </a:r>
            <a:r>
              <a:rPr lang="en-US" noProof="1"/>
              <a:t>",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success</a:t>
            </a:r>
            <a:r>
              <a:rPr lang="en-US" noProof="1"/>
              <a:t>: function(data){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  $('#</a:t>
            </a:r>
            <a:r>
              <a:rPr lang="en-US" noProof="1"/>
              <a:t>resultDiv').text(data);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}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});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});</a:t>
            </a:r>
            <a:r>
              <a:rPr lang="en-US" noProof="1"/>
              <a:t>		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&lt;/</a:t>
            </a:r>
            <a:r>
              <a:rPr lang="en-US" noProof="1"/>
              <a:t>script&gt;</a:t>
            </a:r>
          </a:p>
          <a:p>
            <a:pPr defTabSz="1300393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noProof="1" smtClean="0"/>
              <a:t>&lt;div </a:t>
            </a:r>
            <a:r>
              <a:rPr lang="en-US" noProof="1"/>
              <a:t>id="resultDiv"&gt;Result will be shown here&lt;/div&gt;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1" y="5181600"/>
            <a:ext cx="8382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 defTabSz="1300393" fontAlgn="auto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that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data.html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will not be loaded unless the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script comes from a Web server</a:t>
            </a:r>
          </a:p>
          <a:p>
            <a:pPr marL="739775" lvl="1" indent="-282575" defTabSz="1300393" fontAlgn="auto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AJAX URL should reside on the same Web server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9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152400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jQuery AJAX: </a:t>
            </a:r>
            <a:r>
              <a:rPr lang="en-US" dirty="0"/>
              <a:t>JSON-Style </a:t>
            </a:r>
            <a:r>
              <a:rPr lang="en-US" dirty="0" smtClean="0"/>
              <a:t>AJAX and </a:t>
            </a:r>
            <a:r>
              <a:rPr lang="en-US" smtClean="0"/>
              <a:t>Partial Rendering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peepcode.com/system/uploads/2010/peepcode-jquery-ajax-cov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3"/>
          <a:stretch/>
        </p:blipFill>
        <p:spPr bwMode="auto">
          <a:xfrm>
            <a:off x="1745226" y="1066800"/>
            <a:ext cx="5653548" cy="2804160"/>
          </a:xfrm>
          <a:prstGeom prst="roundRect">
            <a:avLst>
              <a:gd name="adj" fmla="val 52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630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286000"/>
            <a:ext cx="4648200" cy="685800"/>
          </a:xfrm>
        </p:spPr>
        <p:txBody>
          <a:bodyPr/>
          <a:lstStyle/>
          <a:p>
            <a:r>
              <a:rPr lang="en-US" dirty="0" smtClean="0"/>
              <a:t>jQuery UI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306282" cy="521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0" y="3886201"/>
            <a:ext cx="3714750" cy="221932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0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jQuery UI is a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separate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JavaScript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library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Lives in a separate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Lucida Grande" charset="0"/>
              </a:rPr>
              <a:t>.js</a:t>
            </a:r>
            <a:r>
              <a:rPr lang="en-US" dirty="0" smtClean="0">
                <a:sym typeface="Lucida Grande" charset="0"/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file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  <a:sym typeface="Lucida Grande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jQuery UI contains three different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Lucida Grande" charset="0"/>
              </a:rPr>
              <a:t>groups of additions</a:t>
            </a:r>
            <a:endParaRPr lang="en-US" dirty="0" smtClean="0"/>
          </a:p>
          <a:p>
            <a:pPr lvl="1"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Effects: draggable</a:t>
            </a:r>
            <a:r>
              <a:rPr lang="en-US" dirty="0"/>
              <a:t>, </a:t>
            </a:r>
            <a:r>
              <a:rPr lang="en-US" dirty="0" smtClean="0"/>
              <a:t>droppable</a:t>
            </a:r>
            <a:r>
              <a:rPr lang="en-US" dirty="0"/>
              <a:t>, </a:t>
            </a:r>
            <a:r>
              <a:rPr lang="en-US" dirty="0" smtClean="0"/>
              <a:t>resizable</a:t>
            </a:r>
            <a:r>
              <a:rPr lang="en-US" dirty="0"/>
              <a:t>, </a:t>
            </a:r>
            <a:r>
              <a:rPr lang="en-US" dirty="0" smtClean="0"/>
              <a:t>selectable</a:t>
            </a:r>
            <a:r>
              <a:rPr lang="en-US" dirty="0"/>
              <a:t>, </a:t>
            </a:r>
            <a:r>
              <a:rPr lang="en-US" dirty="0" smtClean="0"/>
              <a:t>sortable</a:t>
            </a:r>
            <a:endParaRPr lang="en-US" dirty="0"/>
          </a:p>
          <a:p>
            <a:pPr lvl="1"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Interactions: show </a:t>
            </a:r>
            <a:r>
              <a:rPr lang="en-US" dirty="0"/>
              <a:t>&amp; </a:t>
            </a:r>
            <a:r>
              <a:rPr lang="en-US" dirty="0" smtClean="0"/>
              <a:t>hide </a:t>
            </a:r>
            <a:r>
              <a:rPr lang="en-US" dirty="0"/>
              <a:t>additions, </a:t>
            </a:r>
            <a:r>
              <a:rPr lang="en-US" dirty="0" smtClean="0"/>
              <a:t>color animation</a:t>
            </a:r>
            <a:r>
              <a:rPr lang="en-US" dirty="0"/>
              <a:t>, </a:t>
            </a:r>
            <a:r>
              <a:rPr lang="en-US" dirty="0" smtClean="0"/>
              <a:t>easings</a:t>
            </a:r>
            <a:endParaRPr lang="en-US" dirty="0"/>
          </a:p>
          <a:p>
            <a:pPr lvl="1"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Widgets</a:t>
            </a:r>
            <a:r>
              <a:rPr lang="en-US" smtClean="0"/>
              <a:t>: Accordion</a:t>
            </a:r>
            <a:r>
              <a:rPr lang="en-US" dirty="0"/>
              <a:t>, </a:t>
            </a:r>
            <a:r>
              <a:rPr lang="en-US" dirty="0" smtClean="0"/>
              <a:t>Autocomplete</a:t>
            </a:r>
            <a:r>
              <a:rPr lang="en-US" dirty="0"/>
              <a:t>, </a:t>
            </a:r>
            <a:r>
              <a:rPr lang="en-US" dirty="0" smtClean="0"/>
              <a:t>Button</a:t>
            </a:r>
            <a:r>
              <a:rPr lang="en-US" dirty="0"/>
              <a:t>, Datepicker, Dialog, Progressbar, Slider, </a:t>
            </a:r>
            <a:r>
              <a:rPr lang="en-US" dirty="0" smtClean="0"/>
              <a:t>Tabs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jQuery widgets are UI components for the Web</a:t>
            </a:r>
          </a:p>
          <a:p>
            <a:pPr lvl="1"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All widgets are theme-able!</a:t>
            </a:r>
            <a:endParaRPr lang="en-US" dirty="0"/>
          </a:p>
          <a:p>
            <a:pPr defTabSz="1300393" eaLnBrk="1" fontAlgn="auto" hangingPunct="1">
              <a:lnSpc>
                <a:spcPct val="100000"/>
              </a:lnSpc>
              <a:defRPr/>
            </a:pPr>
            <a:r>
              <a:rPr lang="en-US" dirty="0"/>
              <a:t>Adding most widgets is very simple in code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609601" y="2895600"/>
            <a:ext cx="7912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$("input:text.date").datepicker();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Courier New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622300" y="3505200"/>
            <a:ext cx="7912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$("#someDiv").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accordion();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622300" y="4114800"/>
            <a:ext cx="79121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var langs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["C#",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Java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",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PHP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",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Python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", "SQL"];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Courier New" charset="0"/>
            </a:endParaRP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$("#langBox").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autocomplete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({ source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langs 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Courier New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22300" y="5108218"/>
            <a:ext cx="79121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&lt;div id="dialog" title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="a title"&gt;&lt;p&gt;Some text&lt;/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&gt;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$("#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dialog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").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dialog();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622300" y="6098818"/>
            <a:ext cx="7912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$("#slider").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Courier New" charset="0"/>
              </a:rPr>
              <a:t>slider();</a:t>
            </a:r>
          </a:p>
        </p:txBody>
      </p:sp>
    </p:spTree>
    <p:extLst>
      <p:ext uri="{BB962C8B-B14F-4D97-AF65-F5344CB8AC3E}">
        <p14:creationId xmlns:p14="http://schemas.microsoft.com/office/powerpoint/2010/main" val="1752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jQuery UI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blogfreakz.com/wp-content/uploads/2010/07/jquery-v2_mobile-widg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152525"/>
            <a:ext cx="5667375" cy="3495675"/>
          </a:xfrm>
          <a:prstGeom prst="roundRect">
            <a:avLst>
              <a:gd name="adj" fmla="val 17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0"/>
          </a:xfrm>
        </p:spPr>
        <p:txBody>
          <a:bodyPr/>
          <a:lstStyle/>
          <a:p>
            <a:r>
              <a:rPr lang="en-US" dirty="0" smtClean="0"/>
              <a:t>jQuery UI</a:t>
            </a:r>
            <a:br>
              <a:rPr lang="en-US" dirty="0" smtClean="0"/>
            </a:br>
            <a:r>
              <a:rPr lang="en-US" dirty="0" smtClean="0"/>
              <a:t>Drag-and-Drop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43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7732">
            <a:off x="2034051" y="3904111"/>
            <a:ext cx="6172200" cy="15430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456">
            <a:off x="707209" y="2579052"/>
            <a:ext cx="1828800" cy="185070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0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Fundamentals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5634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7788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920715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512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5268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192182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559234" y="3393699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5467199" y="6336268"/>
            <a:ext cx="352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hlinkClick r:id="rId2"/>
              </a:rPr>
              <a:t>http://schoolacademy.telerik.com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 marL="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</a:t>
            </a:r>
            <a:r>
              <a:rPr lang="en-US" sz="2800" dirty="0"/>
              <a:t>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/exercises/index.html</a:t>
            </a:r>
            <a:r>
              <a:rPr lang="en-US" sz="2800" dirty="0"/>
              <a:t> in your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all of the div elements that have a class of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</a:t>
            </a:r>
            <a:r>
              <a:rPr lang="en-US" sz="2600" dirty="0"/>
              <a:t>".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Come up with three selectors that you could use to get the third item in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myList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/>
              <a:t>unordered list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the label for the search input using an attribute selector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Count hidden elements on the page </a:t>
            </a:r>
            <a:br>
              <a:rPr lang="en-US" sz="2600" dirty="0"/>
            </a:br>
            <a:r>
              <a:rPr lang="en-US" sz="2600" dirty="0"/>
              <a:t>	(hint: .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sz="26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Count the image elements that have an alt attribute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all of the odd table rows in the table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7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/>
              <a:t>Open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/exercises/index.html </a:t>
            </a:r>
            <a:r>
              <a:rPr lang="en-US" sz="2800" dirty="0"/>
              <a:t>in your browser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all of the image elements on the page</a:t>
            </a:r>
          </a:p>
          <a:p>
            <a:pPr lvl="2"/>
            <a:r>
              <a:rPr lang="en-US" sz="2400" dirty="0"/>
              <a:t>Log each image's alt attribute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the search input text box, then traverse up to the form and add a class to the form.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the list item inside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myList</a:t>
            </a:r>
            <a:r>
              <a:rPr lang="en-US" sz="2600" dirty="0"/>
              <a:t> that has a class of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</a:t>
            </a:r>
            <a:r>
              <a:rPr lang="en-US" sz="2600" dirty="0"/>
              <a:t>"</a:t>
            </a:r>
          </a:p>
          <a:p>
            <a:pPr lvl="2"/>
            <a:r>
              <a:rPr lang="en-US" sz="2400" dirty="0"/>
              <a:t>Remove that class from it</a:t>
            </a:r>
          </a:p>
          <a:p>
            <a:pPr lvl="2"/>
            <a:r>
              <a:rPr lang="en-US" sz="2400" dirty="0"/>
              <a:t>Add a class of 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</a:t>
            </a:r>
            <a:r>
              <a:rPr lang="en-US" sz="2400" dirty="0"/>
              <a:t>" to the next list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jQuery is a cross-browser JavaScript library 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Designed </a:t>
            </a:r>
            <a:r>
              <a:rPr lang="en-US" dirty="0"/>
              <a:t>to simplify the client-side scripting of </a:t>
            </a:r>
            <a:r>
              <a:rPr lang="en-US" dirty="0" smtClean="0"/>
              <a:t>HTML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most popular JavaScript library in use </a:t>
            </a:r>
            <a:r>
              <a:rPr lang="en-US" dirty="0" smtClean="0"/>
              <a:t>today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software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jQuery's </a:t>
            </a:r>
            <a:r>
              <a:rPr lang="en-US" dirty="0"/>
              <a:t>syntax is designed to make it easier </a:t>
            </a:r>
            <a:r>
              <a:rPr lang="en-US" dirty="0" smtClean="0"/>
              <a:t>to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Navigate </a:t>
            </a:r>
            <a:r>
              <a:rPr lang="en-US" dirty="0"/>
              <a:t>a </a:t>
            </a:r>
            <a:r>
              <a:rPr lang="en-US" dirty="0" smtClean="0"/>
              <a:t>document and select</a:t>
            </a:r>
            <a:r>
              <a:rPr lang="en-US" dirty="0"/>
              <a:t> </a:t>
            </a:r>
            <a:r>
              <a:rPr lang="en-US" dirty="0" smtClean="0"/>
              <a:t>DOM elements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</a:t>
            </a:r>
            <a:r>
              <a:rPr lang="en-US" dirty="0"/>
              <a:t> </a:t>
            </a:r>
            <a:r>
              <a:rPr lang="en-US" dirty="0" smtClean="0"/>
              <a:t>animations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Handle</a:t>
            </a:r>
            <a:r>
              <a:rPr lang="en-US" dirty="0"/>
              <a:t> </a:t>
            </a:r>
            <a:r>
              <a:rPr lang="en-US" dirty="0" smtClean="0"/>
              <a:t>events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</a:t>
            </a:r>
            <a:r>
              <a:rPr lang="en-US" dirty="0" smtClean="0"/>
              <a:t>evelop</a:t>
            </a:r>
            <a:r>
              <a:rPr lang="en-US" dirty="0"/>
              <a:t> </a:t>
            </a:r>
            <a:r>
              <a:rPr lang="en-US" dirty="0" smtClean="0"/>
              <a:t>AJAX applications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/>
              <a:t>Open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/exercises/index.html </a:t>
            </a:r>
            <a:r>
              <a:rPr lang="en-US" sz="2800" dirty="0"/>
              <a:t>in your browser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the select element inside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#specials</a:t>
            </a:r>
          </a:p>
          <a:p>
            <a:pPr lvl="2"/>
            <a:r>
              <a:rPr lang="en-US" sz="2400" dirty="0"/>
              <a:t>Traverse your way to the submit button.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Select the first list item in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#slidesh</a:t>
            </a:r>
            <a:r>
              <a:rPr lang="en-US" sz="2600" dirty="0"/>
              <a:t>ow element</a:t>
            </a:r>
          </a:p>
          <a:p>
            <a:pPr lvl="2"/>
            <a:r>
              <a:rPr lang="en-US" sz="2400" dirty="0"/>
              <a:t>Add the class 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</a:t>
            </a:r>
            <a:r>
              <a:rPr lang="en-US" sz="2400" dirty="0"/>
              <a:t>" to it, and then add a class of 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disabled</a:t>
            </a:r>
            <a:r>
              <a:rPr lang="en-US" sz="2400" dirty="0"/>
              <a:t>" to its sibling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82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Open the file /exercises/index.html in your browser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Add five new list items to the end of the unordered list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myList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Remove the odd list items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Add another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h2</a:t>
            </a:r>
            <a:r>
              <a:rPr lang="en-US" sz="2600" dirty="0"/>
              <a:t> and another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paragraph</a:t>
            </a:r>
            <a:r>
              <a:rPr lang="en-US" sz="2600" dirty="0"/>
              <a:t> to the last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div.module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Add another option to the select element</a:t>
            </a:r>
          </a:p>
          <a:p>
            <a:pPr lvl="2"/>
            <a:r>
              <a:rPr lang="en-US" sz="2400" dirty="0"/>
              <a:t>Give the option the value 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Wednesday</a:t>
            </a:r>
            <a:r>
              <a:rPr lang="en-US" sz="24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Add a new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div.module</a:t>
            </a:r>
            <a:r>
              <a:rPr lang="en-US" sz="2600" dirty="0"/>
              <a:t> to the page after the last one</a:t>
            </a:r>
          </a:p>
          <a:p>
            <a:pPr lvl="2"/>
            <a:r>
              <a:rPr lang="en-US" sz="2400" dirty="0"/>
              <a:t>Put a copy of one of the existing images inside of it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1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</a:t>
            </a:r>
            <a:r>
              <a:rPr lang="en-US" dirty="0"/>
              <a:t>also provides capabilities for developers to create </a:t>
            </a:r>
            <a:r>
              <a:rPr lang="en-US" dirty="0" smtClean="0"/>
              <a:t>plugins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Low-level interaction and animation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effects and high-level, theme-able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Creation of powerful and dynamic web pages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adopted jQuery within</a:t>
            </a:r>
            <a:r>
              <a:rPr lang="en-US" dirty="0"/>
              <a:t> Visual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in </a:t>
            </a:r>
            <a:r>
              <a:rPr lang="en-US" dirty="0"/>
              <a:t>Microsoft's ASP.NET AJAX </a:t>
            </a:r>
            <a:r>
              <a:rPr lang="en-US" dirty="0" smtClean="0"/>
              <a:t>Framework </a:t>
            </a:r>
            <a:r>
              <a:rPr lang="en-US" dirty="0"/>
              <a:t>and ASP.NET MVC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is So Popular?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learn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Fluent </a:t>
            </a:r>
            <a:r>
              <a:rPr lang="en-US" dirty="0">
                <a:sym typeface="Lucida Grande" charset="0"/>
              </a:rPr>
              <a:t>programming </a:t>
            </a:r>
            <a:r>
              <a:rPr lang="en-US" dirty="0" smtClean="0">
                <a:sym typeface="Lucida Grande" charset="0"/>
              </a:rPr>
              <a:t>style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</a:t>
            </a:r>
            <a:r>
              <a:rPr lang="en-US" dirty="0" smtClean="0">
                <a:sym typeface="Lucida Grande" charset="0"/>
              </a:rPr>
              <a:t>extend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You </a:t>
            </a:r>
            <a:r>
              <a:rPr lang="en-US" dirty="0">
                <a:sym typeface="Lucida Grande" charset="0"/>
              </a:rPr>
              <a:t>create new jQuery plugins by creating new JavaScript </a:t>
            </a:r>
            <a:r>
              <a:rPr lang="en-US" dirty="0" smtClean="0">
                <a:sym typeface="Lucida Grande" charset="0"/>
              </a:rPr>
              <a:t>functions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Powerful DOM Selection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Powered </a:t>
            </a:r>
            <a:r>
              <a:rPr lang="en-US" dirty="0">
                <a:sym typeface="Lucida Grande" charset="0"/>
              </a:rPr>
              <a:t>by CSS 3.0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Lightweight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Community Support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Large </a:t>
            </a:r>
            <a:r>
              <a:rPr lang="en-US" dirty="0">
                <a:sym typeface="Lucida Grande" charset="0"/>
              </a:rPr>
              <a:t>community of developers and </a:t>
            </a:r>
            <a:r>
              <a:rPr lang="en-US" dirty="0" smtClean="0">
                <a:sym typeface="Lucida Grande" charset="0"/>
              </a:rPr>
              <a:t>geeks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How to Add jQuery to a Web Site?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Download </a:t>
            </a:r>
            <a:r>
              <a:rPr lang="en-US" dirty="0" smtClean="0"/>
              <a:t>jQuery files from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hlinkClick r:id="rId3"/>
              </a:rPr>
              <a:t>http://www.jquery.com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Self hosted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You can choose to self host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jquery-1.5.js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jquery-1.5.min.js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Use it from CDN </a:t>
            </a:r>
            <a:r>
              <a:rPr lang="en-US" dirty="0" smtClean="0"/>
              <a:t>(content </a:t>
            </a:r>
            <a:r>
              <a:rPr lang="en-US" dirty="0"/>
              <a:t>delivery network)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</a:t>
            </a:r>
            <a:r>
              <a:rPr lang="en-US" dirty="0"/>
              <a:t>, jQuery, </a:t>
            </a:r>
            <a:r>
              <a:rPr lang="en-US" dirty="0" smtClean="0"/>
              <a:t>Google CDNs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e.g. </a:t>
            </a:r>
            <a:r>
              <a:rPr lang="en-US" sz="2800" dirty="0" smtClean="0">
                <a:hlinkClick r:id="rId4"/>
              </a:rPr>
              <a:t>http://code.jquery.com/jquery-1.5.min.js</a:t>
            </a:r>
            <a:r>
              <a:rPr lang="en-US" sz="2800" dirty="0" smtClean="0"/>
              <a:t>,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>
                <a:hlinkClick r:id="rId5"/>
              </a:rPr>
              <a:t>http://ajax.microsoft.com/ajax/jquery/jquery-1.5.min.js</a:t>
            </a:r>
            <a:endParaRPr lang="en-US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Fundamentals of jQuery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r>
              <a:rPr lang="en-US" dirty="0" smtClean="0"/>
              <a:t>Selecting, Adding, Removing DOM Elements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663">
            <a:off x="3716957" y="4687684"/>
            <a:ext cx="4507891" cy="137110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737">
            <a:off x="952535" y="4520232"/>
            <a:ext cx="1905000" cy="16573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350"/>
            <a:ext cx="2743200" cy="245895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herberthamaral.com/wp-content/uploads/2010/11/jquery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6957" y1="56463" x2="46957" y2="56463"/>
                        <a14:foregroundMark x1="61739" y1="40816" x2="61739" y2="40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113">
            <a:off x="2090508" y="428826"/>
            <a:ext cx="1423622" cy="1819759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Selecting and Doing Something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With jQuery 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you typically find something, then do something with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it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Syntax for finding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items is 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the same as the syntax used in CSS to apply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styles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There are lots of different jQuery methods to do with the selected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572000"/>
            <a:ext cx="6934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Finding the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Doing something with the found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id="something"&gt;&lt;/div&gt;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Words>1905</Words>
  <Application>Microsoft Office PowerPoint</Application>
  <PresentationFormat>On-screen Show (4:3)</PresentationFormat>
  <Paragraphs>335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Telerik Master Template</vt:lpstr>
      <vt:lpstr>jQuery</vt:lpstr>
      <vt:lpstr>Table of Contents</vt:lpstr>
      <vt:lpstr>What is jQuery?</vt:lpstr>
      <vt:lpstr>What is jQuery?</vt:lpstr>
      <vt:lpstr>What is jQuery? (2)</vt:lpstr>
      <vt:lpstr>Why jQuery is So Popular?</vt:lpstr>
      <vt:lpstr>How to Add jQuery to a Web Site?</vt:lpstr>
      <vt:lpstr>Fundamentals of jQuery</vt:lpstr>
      <vt:lpstr>Selecting and Doing Something</vt:lpstr>
      <vt:lpstr>Show Hide Elements</vt:lpstr>
      <vt:lpstr>jQuery Fundamentals</vt:lpstr>
      <vt:lpstr>DOM Manipulation</vt:lpstr>
      <vt:lpstr>Removing Elements</vt:lpstr>
      <vt:lpstr>Selecting Multiple Elements</vt:lpstr>
      <vt:lpstr>jQuery Events</vt:lpstr>
      <vt:lpstr>jQuery Events</vt:lpstr>
      <vt:lpstr>jQuery Method Chaining</vt:lpstr>
      <vt:lpstr>Chaining Methods</vt:lpstr>
      <vt:lpstr>jQuery Stack Architecture</vt:lpstr>
      <vt:lpstr>jQuery Stack Architecture (2)</vt:lpstr>
      <vt:lpstr>jQuery &amp; Chaining and Architecture</vt:lpstr>
      <vt:lpstr>jQuery &amp; Chaining and Architecture (2)</vt:lpstr>
      <vt:lpstr>jQuery Stack Architecture</vt:lpstr>
      <vt:lpstr>Dynamically Assigning a Class</vt:lpstr>
      <vt:lpstr>jQuery AJAX</vt:lpstr>
      <vt:lpstr>AJAX Fundamentals</vt:lpstr>
      <vt:lpstr>jQuery Ajax</vt:lpstr>
      <vt:lpstr>jQuery Ajax (2)</vt:lpstr>
      <vt:lpstr>jQuery Ajax – $(…).load()</vt:lpstr>
      <vt:lpstr>jQuery Ajax – Example</vt:lpstr>
      <vt:lpstr>jQuery AJAX: JSON-Style AJAX and Partial Rendering</vt:lpstr>
      <vt:lpstr>jQuery UI</vt:lpstr>
      <vt:lpstr>jQuery UI</vt:lpstr>
      <vt:lpstr>Widgets</vt:lpstr>
      <vt:lpstr>jQuery UI</vt:lpstr>
      <vt:lpstr>jQuery UI Drag-and-Drop</vt:lpstr>
      <vt:lpstr>jQuery Fundamentals</vt:lpstr>
      <vt:lpstr>Homework</vt:lpstr>
      <vt:lpstr>Homework (2)</vt:lpstr>
      <vt:lpstr>Homework (3)</vt:lpstr>
      <vt:lpstr>Homework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Nikolay Kostov</cp:lastModifiedBy>
  <cp:revision>590</cp:revision>
  <dcterms:created xsi:type="dcterms:W3CDTF">2007-12-08T16:03:35Z</dcterms:created>
  <dcterms:modified xsi:type="dcterms:W3CDTF">2011-11-21T08:57:16Z</dcterms:modified>
</cp:coreProperties>
</file>