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44"/>
  </p:notesMasterIdLst>
  <p:handoutMasterIdLst>
    <p:handoutMasterId r:id="rId45"/>
  </p:handoutMasterIdLst>
  <p:sldIdLst>
    <p:sldId id="320" r:id="rId2"/>
    <p:sldId id="461" r:id="rId3"/>
    <p:sldId id="462" r:id="rId4"/>
    <p:sldId id="457" r:id="rId5"/>
    <p:sldId id="427" r:id="rId6"/>
    <p:sldId id="428" r:id="rId7"/>
    <p:sldId id="429" r:id="rId8"/>
    <p:sldId id="430" r:id="rId9"/>
    <p:sldId id="463" r:id="rId10"/>
    <p:sldId id="432" r:id="rId11"/>
    <p:sldId id="433" r:id="rId12"/>
    <p:sldId id="434" r:id="rId13"/>
    <p:sldId id="435" r:id="rId14"/>
    <p:sldId id="464" r:id="rId15"/>
    <p:sldId id="439" r:id="rId16"/>
    <p:sldId id="440" r:id="rId17"/>
    <p:sldId id="458" r:id="rId18"/>
    <p:sldId id="466" r:id="rId19"/>
    <p:sldId id="443" r:id="rId20"/>
    <p:sldId id="444" r:id="rId21"/>
    <p:sldId id="459" r:id="rId22"/>
    <p:sldId id="446" r:id="rId23"/>
    <p:sldId id="447" r:id="rId24"/>
    <p:sldId id="448" r:id="rId25"/>
    <p:sldId id="473" r:id="rId26"/>
    <p:sldId id="449" r:id="rId27"/>
    <p:sldId id="450" r:id="rId28"/>
    <p:sldId id="451" r:id="rId29"/>
    <p:sldId id="452" r:id="rId30"/>
    <p:sldId id="476" r:id="rId31"/>
    <p:sldId id="474" r:id="rId32"/>
    <p:sldId id="453" r:id="rId33"/>
    <p:sldId id="454" r:id="rId34"/>
    <p:sldId id="455" r:id="rId35"/>
    <p:sldId id="475" r:id="rId36"/>
    <p:sldId id="469" r:id="rId37"/>
    <p:sldId id="470" r:id="rId38"/>
    <p:sldId id="472" r:id="rId39"/>
    <p:sldId id="471" r:id="rId40"/>
    <p:sldId id="460" r:id="rId41"/>
    <p:sldId id="468" r:id="rId42"/>
    <p:sldId id="467" r:id="rId4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FFDC"/>
    <a:srgbClr val="FAF8BE"/>
    <a:srgbClr val="E8FFC8"/>
    <a:srgbClr val="FAF7C8"/>
    <a:srgbClr val="FAF8C8"/>
    <a:srgbClr val="F5FFC2"/>
    <a:srgbClr val="EBFFD2"/>
    <a:srgbClr val="FAF8D2"/>
    <a:srgbClr val="8CF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846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98" y="-84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25.xml"/><Relationship Id="rId18" Type="http://schemas.openxmlformats.org/officeDocument/2006/relationships/slide" Target="slides/slide30.xml"/><Relationship Id="rId3" Type="http://schemas.openxmlformats.org/officeDocument/2006/relationships/slide" Target="slides/slide5.xml"/><Relationship Id="rId7" Type="http://schemas.openxmlformats.org/officeDocument/2006/relationships/slide" Target="slides/slide12.xml"/><Relationship Id="rId12" Type="http://schemas.openxmlformats.org/officeDocument/2006/relationships/slide" Target="slides/slide24.xml"/><Relationship Id="rId17" Type="http://schemas.openxmlformats.org/officeDocument/2006/relationships/slide" Target="slides/slide29.xml"/><Relationship Id="rId2" Type="http://schemas.openxmlformats.org/officeDocument/2006/relationships/slide" Target="slides/slide3.xml"/><Relationship Id="rId16" Type="http://schemas.openxmlformats.org/officeDocument/2006/relationships/slide" Target="slides/slide28.xml"/><Relationship Id="rId20" Type="http://schemas.openxmlformats.org/officeDocument/2006/relationships/slide" Target="slides/slide42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11" Type="http://schemas.openxmlformats.org/officeDocument/2006/relationships/slide" Target="slides/slide23.xml"/><Relationship Id="rId5" Type="http://schemas.openxmlformats.org/officeDocument/2006/relationships/slide" Target="slides/slide10.xml"/><Relationship Id="rId15" Type="http://schemas.openxmlformats.org/officeDocument/2006/relationships/slide" Target="slides/slide27.xml"/><Relationship Id="rId10" Type="http://schemas.openxmlformats.org/officeDocument/2006/relationships/slide" Target="slides/slide19.xml"/><Relationship Id="rId19" Type="http://schemas.openxmlformats.org/officeDocument/2006/relationships/slide" Target="slides/slide31.xml"/><Relationship Id="rId4" Type="http://schemas.openxmlformats.org/officeDocument/2006/relationships/slide" Target="slides/slide6.xml"/><Relationship Id="rId9" Type="http://schemas.openxmlformats.org/officeDocument/2006/relationships/slide" Target="slides/slide15.xml"/><Relationship Id="rId14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7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0482" y="1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21-Nov-11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6512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956" tIns="48977" rIns="97956" bIns="4897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112" y="4862142"/>
            <a:ext cx="5681078" cy="4605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9720785"/>
            <a:ext cx="3077182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0482" y="9720785"/>
            <a:ext cx="3077181" cy="51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23" tIns="49513" rIns="99023" bIns="49513" numCol="1" anchor="b" anchorCtr="0" compatLnSpc="1">
            <a:prstTxWarp prst="textNoShape">
              <a:avLst/>
            </a:prstTxWarp>
          </a:bodyPr>
          <a:lstStyle>
            <a:lvl1pPr algn="r" defTabSz="989764">
              <a:defRPr sz="13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6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CD759-8BFF-4CE8-82EB-B422526AD63F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2E00D-BDC5-46FE-BE72-6C376B294A0A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6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6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92A4B-6A0E-4D85-88A6-83FCBF8D5D0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233D03-4956-4DF5-9CF1-3BCFF3442D24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22CF2B-D1D1-4B32-93E8-F3991CBE39B5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29158-8B2E-45DF-9A15-85654FD6DA44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8E050-4EBD-4C99-ACD4-2AF88D75A15E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5B959-1808-4DB1-9066-078AC5823A94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E99E6-3C87-43A6-A64E-0A817FAF1526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40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1F32F8-F17B-44B1-A65D-FA6994EFB553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440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5093D-60B4-40B0-95B1-51DC18C5CCA4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EF5745-57C8-4926-A81B-E82DF6401403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6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A997F-C6CF-4390-B3C6-FCB4E3A3AA26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D5A9B-F557-4FF9-BD30-8B360CB0CAC4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0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0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17C6A-A4F0-43BA-9319-A43133CB37D9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0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2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2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6C8E4E-6432-4754-826A-90E1F6A1FE25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2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BD0E-6358-40AA-AC41-D1EEAA86C51E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4" y="4860925"/>
            <a:ext cx="5680075" cy="4605338"/>
          </a:xfrm>
          <a:noFill/>
          <a:ln/>
        </p:spPr>
        <p:txBody>
          <a:bodyPr/>
          <a:lstStyle/>
          <a:p>
            <a:pPr eaLnBrk="1" hangingPunct="1"/>
            <a:endParaRPr lang="bg-BG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Example description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 smtClean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01" r:id="rId7"/>
    <p:sldLayoutId id="2147483703" r:id="rId8"/>
    <p:sldLayoutId id="214748370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09800"/>
            <a:ext cx="8229600" cy="1524000"/>
          </a:xfrm>
        </p:spPr>
        <p:txBody>
          <a:bodyPr/>
          <a:lstStyle/>
          <a:p>
            <a:r>
              <a:rPr lang="en-US" dirty="0" smtClean="0"/>
              <a:t>HTML – Tables and 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5224046"/>
            <a:ext cx="3352800" cy="954107"/>
          </a:xfrm>
        </p:spPr>
        <p:txBody>
          <a:bodyPr/>
          <a:lstStyle/>
          <a:p>
            <a:r>
              <a:rPr lang="en-US" dirty="0"/>
              <a:t>Svetlin Nakov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30722" name="Picture 2" descr="http://us.123rf.com/400wm/400/400/kentoh/kentoh0901/kentoh090100047/408147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4495801"/>
            <a:ext cx="4114800" cy="1910443"/>
          </a:xfrm>
          <a:prstGeom prst="roundRect">
            <a:avLst>
              <a:gd name="adj" fmla="val 509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8370" name="Picture 2" descr="http://www.expertrating.com/courseware/HTMLCourse/HTML_Tables_2_clip_image00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91126" y="286463"/>
            <a:ext cx="3038474" cy="2307276"/>
          </a:xfrm>
          <a:prstGeom prst="roundRect">
            <a:avLst>
              <a:gd name="adj" fmla="val 40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58372" name="Picture 4" descr="http://www.expertrating.com/courseware/HTMLCourse/HTML_Forms_3_clip_image002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88014">
            <a:off x="2107409" y="670378"/>
            <a:ext cx="2029024" cy="1833494"/>
          </a:xfrm>
          <a:prstGeom prst="roundRect">
            <a:avLst>
              <a:gd name="adj" fmla="val 39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1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Complete HTML Tables</a:t>
            </a:r>
            <a:endParaRPr lang="bg-BG" dirty="0" smtClean="0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Table rows split into three semantic sections: header, body and footer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&lt;thead&gt;</a:t>
            </a:r>
            <a:r>
              <a:rPr lang="en-US" dirty="0" smtClean="0"/>
              <a:t> denotes table header and contains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&lt;th&gt;</a:t>
            </a:r>
            <a:r>
              <a:rPr lang="en-US" dirty="0" smtClean="0"/>
              <a:t> elements, instead of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dirty="0" smtClean="0"/>
              <a:t> elements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denotes collection of table rows that contain the very data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&lt;tfoot&gt;</a:t>
            </a:r>
            <a:r>
              <a:rPr lang="en-US" dirty="0" smtClean="0"/>
              <a:t> denotes table footer but comes BEFORE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&lt;tbody&gt;</a:t>
            </a:r>
            <a:r>
              <a:rPr lang="en-US" dirty="0" smtClean="0"/>
              <a:t> tag</a:t>
            </a:r>
          </a:p>
          <a:p>
            <a:pPr lvl="1">
              <a:defRPr/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&lt;colgroup&gt;</a:t>
            </a:r>
            <a:r>
              <a:rPr lang="en-US" dirty="0" smtClean="0"/>
              <a:t> 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&lt;col&gt;</a:t>
            </a:r>
            <a:r>
              <a:rPr lang="en-US" dirty="0" smtClean="0"/>
              <a:t> define columns (most often used to set column widths)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 Example</a:t>
            </a:r>
            <a:endParaRPr lang="bg-BG" sz="3800" dirty="0" smtClean="0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 </a:t>
            </a:r>
            <a:endParaRPr lang="bg-BG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57796" name="Rectangle 4"/>
          <p:cNvSpPr>
            <a:spLocks noChangeArrowheads="1"/>
          </p:cNvSpPr>
          <p:nvPr/>
        </p:nvSpPr>
        <p:spPr bwMode="auto">
          <a:xfrm>
            <a:off x="611188" y="10668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style="width:100px"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th&gt;Column 1&lt;/th&gt;&lt;th&gt;Column 2&lt;/th&gt;&lt;/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td&gt;Footer 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tr&gt;&lt;td&gt;Cell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2.1&lt;/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td&gt;Cell 2.2&lt;/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819400" y="22915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header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3358396"/>
            <a:ext cx="2209800" cy="527804"/>
          </a:xfrm>
          <a:prstGeom prst="wedgeRoundRectCallout">
            <a:avLst>
              <a:gd name="adj1" fmla="val -82311"/>
              <a:gd name="adj2" fmla="val 525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footer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581400" y="4425196"/>
            <a:ext cx="4419600" cy="527804"/>
          </a:xfrm>
          <a:prstGeom prst="wedgeRoundRectCallout">
            <a:avLst>
              <a:gd name="adj1" fmla="val -90128"/>
              <a:gd name="adj2" fmla="val 5548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Last comes the body (data)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934200" y="2209800"/>
            <a:ext cx="990600" cy="527804"/>
          </a:xfrm>
          <a:prstGeom prst="wedgeRoundRectCallout">
            <a:avLst>
              <a:gd name="adj1" fmla="val -88658"/>
              <a:gd name="adj2" fmla="val 740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352800" y="1224796"/>
            <a:ext cx="2514600" cy="527804"/>
          </a:xfrm>
          <a:prstGeom prst="wedgeRoundRectCallout">
            <a:avLst>
              <a:gd name="adj1" fmla="val -90772"/>
              <a:gd name="adj2" fmla="val 47887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columns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188" y="1219200"/>
            <a:ext cx="7847012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&lt;col style="width:200px" /&gt;&lt;col /&gt;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&lt;/colgroup&gt;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&lt;tr&gt;&lt;th&gt;Column 1&lt;/th&gt;&lt;th&gt;Column 2&lt;/th&gt;&lt;/tr&gt;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&lt;/thead&gt;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&lt;tr&gt;&lt;td&gt;Footer 1&lt;/td&gt;&lt;td&gt;Footer 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&lt;/tfoot&gt;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1.1&lt;/td&gt;&lt;td&gt;Cell 1.2&lt;/td&gt;&lt;/tr&gt;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&lt;tr&gt;&lt;td&gt;Cell 2.1&lt;/td&gt;&lt;td&gt;Cell 2.2&lt;/td&gt;&lt;/tr&gt;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&lt;/tbody&gt;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dirty="0" smtClean="0"/>
              <a:t>Complete HTML Table:</a:t>
            </a:r>
            <a:br>
              <a:rPr lang="en-US" sz="3800" dirty="0" smtClean="0"/>
            </a:br>
            <a:r>
              <a:rPr lang="en-US" sz="3800" dirty="0" smtClean="0"/>
              <a:t>Example (2)</a:t>
            </a:r>
            <a:endParaRPr lang="bg-BG" sz="3800" dirty="0" smtClean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05400" y="11306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table-full.html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514600" y="5029200"/>
            <a:ext cx="4038600" cy="1379101"/>
          </a:xfrm>
          <a:prstGeom prst="wedgeRoundRectCallout">
            <a:avLst>
              <a:gd name="adj1" fmla="val -63389"/>
              <a:gd name="adj2" fmla="val -887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Although the footer is before the data in the code, it is displayed last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752600"/>
            <a:ext cx="53054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52600" y="685800"/>
            <a:ext cx="4038600" cy="953453"/>
          </a:xfrm>
          <a:prstGeom prst="wedgeRoundRectCallout">
            <a:avLst>
              <a:gd name="adj1" fmla="val 72723"/>
              <a:gd name="adj2" fmla="val 16550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By default, header text is bold and centered.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90600"/>
            <a:ext cx="8496300" cy="532923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Table data “cells” (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</a:t>
            </a:r>
            <a:r>
              <a:rPr lang="en-US" sz="3000" dirty="0" smtClean="0"/>
              <a:t>) can contain nested tables (tables within tables):</a:t>
            </a:r>
            <a:endParaRPr lang="en-US" sz="3000" dirty="0" smtClean="0">
              <a:latin typeface="Courier New" pitchFamily="49" charset="0"/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31846" name="Rectangle 6"/>
          <p:cNvSpPr>
            <a:spLocks noChangeArrowheads="1"/>
          </p:cNvSpPr>
          <p:nvPr/>
        </p:nvSpPr>
        <p:spPr bwMode="auto">
          <a:xfrm>
            <a:off x="539750" y="2057400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&lt;td&gt;Contact:&lt;/td&gt;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&lt;td&gt;First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&lt;td&gt;Last Name&lt;/td&gt;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2911" y="1968810"/>
            <a:ext cx="3381489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nested-tables.html</a:t>
            </a:r>
            <a:endParaRPr lang="en-US" sz="2600" b="1" dirty="0">
              <a:solidFill>
                <a:srgbClr val="CCFF66">
                  <a:lumMod val="40000"/>
                  <a:lumOff val="6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0175" y="3905250"/>
            <a:ext cx="3095625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956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Nested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6218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7170" name="Picture 2" descr="http://www.furniturehomedesign.com/wp-content/uploads/2008/08/bamboo-nested-tables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908963">
            <a:off x="5615000" y="635215"/>
            <a:ext cx="2827384" cy="2246486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2Left"/>
            <a:lightRig rig="threePt" dir="t"/>
          </a:scene3d>
        </p:spPr>
      </p:pic>
      <p:pic>
        <p:nvPicPr>
          <p:cNvPr id="7172" name="Picture 4" descr="http://www.syncfusion.com/content/en-US/products/feature/user-interface-edition/wpf/grid/img/NestedTables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276499">
            <a:off x="439436" y="1098415"/>
            <a:ext cx="2284422" cy="1973868"/>
          </a:xfrm>
          <a:prstGeom prst="roundRect">
            <a:avLst>
              <a:gd name="adj" fmla="val 37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4" name="Picture 6" descr="http://www.aolcdn.com/red_galleries/target-nesting-tables-400a080607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343623">
            <a:off x="794141" y="4176289"/>
            <a:ext cx="2039970" cy="2039970"/>
          </a:xfrm>
          <a:prstGeom prst="roundRect">
            <a:avLst>
              <a:gd name="adj" fmla="val 435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 txBox="1">
            <a:spLocks noChangeArrowheads="1"/>
          </p:cNvSpPr>
          <p:nvPr/>
        </p:nvSpPr>
        <p:spPr>
          <a:xfrm>
            <a:off x="4343400" y="1981200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cellpadding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around the cell content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981200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2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the empty space between cells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800" smtClean="0"/>
              <a:t>Cell Spacing and Padding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Tables have two important attributes:</a:t>
            </a:r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969963" y="3055938"/>
            <a:ext cx="2233612" cy="1439862"/>
            <a:chOff x="838" y="1933"/>
            <a:chExt cx="1407" cy="907"/>
          </a:xfrm>
        </p:grpSpPr>
        <p:sp>
          <p:nvSpPr>
            <p:cNvPr id="1024007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8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09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0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11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14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29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4030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24463" y="2819400"/>
            <a:ext cx="2501900" cy="1887538"/>
            <a:chOff x="3345" y="1688"/>
            <a:chExt cx="1576" cy="1189"/>
          </a:xfrm>
          <a:effectLst/>
        </p:grpSpPr>
        <p:sp>
          <p:nvSpPr>
            <p:cNvPr id="1024025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1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3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4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5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6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37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8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39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0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1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2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3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4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5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6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chemeClr val="accent5">
                  <a:lumMod val="20000"/>
                  <a:lumOff val="8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 algn="ctr"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4047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8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49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  <p:sp>
          <p:nvSpPr>
            <p:cNvPr id="1024050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chemeClr val="accent5">
                  <a:lumMod val="20000"/>
                  <a:lumOff val="80000"/>
                </a:schemeClr>
              </a:solidFill>
              <a:round/>
              <a:headEnd type="arrow" w="lg" len="med"/>
              <a:tailEnd type="arrow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– Example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Cell Spacing and Padding </a:t>
            </a:r>
            <a:r>
              <a:rPr lang="en-US" sz="3600" smtClean="0"/>
              <a:t>– Example (2)</a:t>
            </a:r>
            <a:endParaRPr lang="en-US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26052" name="Rectangle 4"/>
          <p:cNvSpPr>
            <a:spLocks noChangeArrowheads="1"/>
          </p:cNvSpPr>
          <p:nvPr/>
        </p:nvSpPr>
        <p:spPr bwMode="auto">
          <a:xfrm>
            <a:off x="565150" y="1400175"/>
            <a:ext cx="7993063" cy="44268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&lt;head&gt;&lt;title&gt;Table Cells&lt;/title&gt;&lt;/head&gt;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</a:t>
            </a:r>
            <a:r>
              <a:rPr lang="en-US" sz="2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cellspacing="15" cellpadding="0"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&lt;br/&gt;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&lt;table cellspacing="0" cellpadding="10"&gt;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&lt;tr&gt;&lt;td&gt;First&lt;/td&gt;&lt;td&gt;Second&lt;/td&gt;&lt;/tr&gt;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&lt;/table&gt;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457200" y="868154"/>
            <a:ext cx="24449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</a:t>
            </a: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cells</a:t>
            </a:r>
            <a:r>
              <a:rPr lang="bg-BG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.html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876550"/>
            <a:ext cx="36861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3048001"/>
            <a:ext cx="6096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Table Cell Spacing and Cell Padding</a:t>
            </a:r>
            <a:endParaRPr lang="bg-BG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0790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29698" name="Picture 2" descr="http://indesignsecrets.com/wp-content/uploads/2007/02/cellspacing2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65674">
            <a:off x="5899012" y="4472617"/>
            <a:ext cx="2190750" cy="16024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700" name="Picture 4" descr="http://dev.fyicenter.com/faq/xhtml/cellspac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333984">
            <a:off x="575267" y="3301093"/>
            <a:ext cx="1946960" cy="2904216"/>
          </a:xfrm>
          <a:prstGeom prst="roundRect">
            <a:avLst>
              <a:gd name="adj" fmla="val 425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29702" name="Picture 6" descr="http://www.easywebtutorials.com/html-tutorial/images/cellspacingpadding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33400"/>
            <a:ext cx="3743326" cy="1815850"/>
          </a:xfrm>
          <a:prstGeom prst="roundRect">
            <a:avLst>
              <a:gd name="adj" fmla="val 544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3340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rows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457200" y="1676400"/>
            <a:ext cx="3352800" cy="48768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</a:t>
            </a: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2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lvl="0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30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marL="282575" indent="-282575" eaLnBrk="0" hangingPunct="0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30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Defines how many columns the cell occupies</a:t>
            </a: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Column and Row Span</a:t>
            </a:r>
          </a:p>
        </p:txBody>
      </p:sp>
      <p:sp>
        <p:nvSpPr>
          <p:cNvPr id="1036293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60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Table cells have two important attributes:</a:t>
            </a:r>
          </a:p>
        </p:txBody>
      </p:sp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36304" name="Rectangle 16"/>
          <p:cNvSpPr>
            <a:spLocks noChangeArrowheads="1"/>
          </p:cNvSpPr>
          <p:nvPr/>
        </p:nvSpPr>
        <p:spPr bwMode="auto">
          <a:xfrm>
            <a:off x="990599" y="3240832"/>
            <a:ext cx="1447801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2538918" y="3240832"/>
            <a:ext cx="1499682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5" name="Rectangle 37"/>
          <p:cNvSpPr>
            <a:spLocks noChangeArrowheads="1"/>
          </p:cNvSpPr>
          <p:nvPr/>
        </p:nvSpPr>
        <p:spPr bwMode="auto">
          <a:xfrm>
            <a:off x="990600" y="3908359"/>
            <a:ext cx="3048000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26" name="AutoShape 38"/>
          <p:cNvSpPr>
            <a:spLocks noChangeArrowheads="1"/>
          </p:cNvSpPr>
          <p:nvPr/>
        </p:nvSpPr>
        <p:spPr bwMode="auto">
          <a:xfrm>
            <a:off x="2555875" y="2492375"/>
            <a:ext cx="1871663" cy="527804"/>
          </a:xfrm>
          <a:prstGeom prst="wedgeRoundRectCallout">
            <a:avLst>
              <a:gd name="adj1" fmla="val -46269"/>
              <a:gd name="adj2" fmla="val 155148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7" name="AutoShape 39"/>
          <p:cNvSpPr>
            <a:spLocks noChangeArrowheads="1"/>
          </p:cNvSpPr>
          <p:nvPr/>
        </p:nvSpPr>
        <p:spPr bwMode="auto">
          <a:xfrm>
            <a:off x="539750" y="2492375"/>
            <a:ext cx="1871663" cy="511275"/>
          </a:xfrm>
          <a:prstGeom prst="wedgeRoundRectCallout">
            <a:avLst>
              <a:gd name="adj1" fmla="val 41519"/>
              <a:gd name="adj2" fmla="val 14595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colspan="1"</a:t>
            </a:r>
          </a:p>
        </p:txBody>
      </p:sp>
      <p:sp>
        <p:nvSpPr>
          <p:cNvPr id="1036328" name="AutoShape 40"/>
          <p:cNvSpPr>
            <a:spLocks noChangeArrowheads="1"/>
          </p:cNvSpPr>
          <p:nvPr/>
        </p:nvSpPr>
        <p:spPr bwMode="auto">
          <a:xfrm>
            <a:off x="2971800" y="4648200"/>
            <a:ext cx="1871662" cy="527804"/>
          </a:xfrm>
          <a:prstGeom prst="wedgeRoundRectCallout">
            <a:avLst>
              <a:gd name="adj1" fmla="val -39747"/>
              <a:gd name="adj2" fmla="val -11255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colspan="2"</a:t>
            </a:r>
          </a:p>
        </p:txBody>
      </p:sp>
      <p:sp>
        <p:nvSpPr>
          <p:cNvPr id="1036329" name="Rectangle 41"/>
          <p:cNvSpPr>
            <a:spLocks noChangeArrowheads="1"/>
          </p:cNvSpPr>
          <p:nvPr/>
        </p:nvSpPr>
        <p:spPr bwMode="auto">
          <a:xfrm>
            <a:off x="5291138" y="3200400"/>
            <a:ext cx="1503362" cy="12954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lIns="180000" tIns="108000" rIns="180000" bIns="108000" anchor="ctr"/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6917243" y="3200400"/>
            <a:ext cx="1410277" cy="587441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cell[1,2]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6917243" y="3886200"/>
            <a:ext cx="1410277" cy="609600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 algn="ctr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square" lIns="180000" tIns="108000" rIns="180000" bIns="108000" anchor="ctr">
            <a:spAutoFit/>
          </a:bodyPr>
          <a:lstStyle/>
          <a:p>
            <a:pPr algn="ctr">
              <a:defRPr/>
            </a:pPr>
            <a:r>
              <a:rPr 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cell[2,1]</a:t>
            </a:r>
            <a:endParaRPr lang="bg-BG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6333" name="AutoShape 45"/>
          <p:cNvSpPr>
            <a:spLocks noChangeArrowheads="1"/>
          </p:cNvSpPr>
          <p:nvPr/>
        </p:nvSpPr>
        <p:spPr bwMode="auto">
          <a:xfrm>
            <a:off x="4716463" y="2492375"/>
            <a:ext cx="1943100" cy="527804"/>
          </a:xfrm>
          <a:prstGeom prst="wedgeRoundRectCallout">
            <a:avLst>
              <a:gd name="adj1" fmla="val 38074"/>
              <a:gd name="adj2" fmla="val 1500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rowspan="2"</a:t>
            </a:r>
          </a:p>
        </p:txBody>
      </p:sp>
      <p:sp>
        <p:nvSpPr>
          <p:cNvPr id="1036334" name="AutoShape 46"/>
          <p:cNvSpPr>
            <a:spLocks noChangeArrowheads="1"/>
          </p:cNvSpPr>
          <p:nvPr/>
        </p:nvSpPr>
        <p:spPr bwMode="auto">
          <a:xfrm>
            <a:off x="6804025" y="2492375"/>
            <a:ext cx="1944688" cy="527804"/>
          </a:xfrm>
          <a:prstGeom prst="wedgeRoundRectCallout">
            <a:avLst>
              <a:gd name="adj1" fmla="val -39389"/>
              <a:gd name="adj2" fmla="val 15073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  <p:sp>
        <p:nvSpPr>
          <p:cNvPr id="20" name="AutoShape 46"/>
          <p:cNvSpPr>
            <a:spLocks noChangeArrowheads="1"/>
          </p:cNvSpPr>
          <p:nvPr/>
        </p:nvSpPr>
        <p:spPr bwMode="auto">
          <a:xfrm>
            <a:off x="6781800" y="4572000"/>
            <a:ext cx="1944688" cy="527804"/>
          </a:xfrm>
          <a:prstGeom prst="wedgeRoundRectCallout">
            <a:avLst>
              <a:gd name="adj1" fmla="val -36289"/>
              <a:gd name="adj2" fmla="val -891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rowspan="1"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326" grpId="0" animBg="1"/>
      <p:bldP spid="1036327" grpId="0" animBg="1"/>
      <p:bldP spid="1036328" grpId="0" animBg="1"/>
      <p:bldP spid="1036333" grpId="0" animBg="1"/>
      <p:bldP spid="1036334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</a:t>
            </a:r>
            <a:endParaRPr lang="bg-BG" dirty="0" smtClean="0"/>
          </a:p>
        </p:txBody>
      </p:sp>
      <p:sp>
        <p:nvSpPr>
          <p:cNvPr id="105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smtClean="0"/>
              <a:t>HTML Tables</a:t>
            </a:r>
          </a:p>
          <a:p>
            <a:pPr marL="1293813" lvl="1" indent="-571500">
              <a:defRPr/>
            </a:pPr>
            <a:r>
              <a:rPr lang="en-US" dirty="0" smtClean="0"/>
              <a:t>Nested Tables</a:t>
            </a:r>
          </a:p>
          <a:p>
            <a:pPr marL="1293813" lvl="1" indent="-571500">
              <a:defRPr/>
            </a:pPr>
            <a:r>
              <a:rPr lang="en-US" dirty="0" smtClean="0"/>
              <a:t>Cells Width</a:t>
            </a:r>
          </a:p>
          <a:p>
            <a:pPr marL="1293813" lvl="1" indent="-571500">
              <a:defRPr/>
            </a:pPr>
            <a:r>
              <a:rPr lang="en-US" dirty="0" smtClean="0"/>
              <a:t>Cell Spacing and Padding</a:t>
            </a:r>
          </a:p>
          <a:p>
            <a:pPr marL="1293813" lvl="1" indent="-571500">
              <a:defRPr/>
            </a:pPr>
            <a:r>
              <a:rPr lang="en-US" dirty="0" smtClean="0"/>
              <a:t>Column and Row Span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www.uiwp.uiuc.edu/porfolio_2008/erin_ludwick/BOOK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265965">
            <a:off x="5627515" y="1886798"/>
            <a:ext cx="3238500" cy="2012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Column and Row Span – Example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554301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9" name="Rectangle 3"/>
          <p:cNvSpPr>
            <a:spLocks noChangeArrowheads="1"/>
          </p:cNvSpPr>
          <p:nvPr/>
        </p:nvSpPr>
        <p:spPr bwMode="auto">
          <a:xfrm>
            <a:off x="539750" y="1371600"/>
            <a:ext cx="7993063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cellspacing="0"&gt;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class="1"&gt;&lt;td&gt;Cell[1,1]&lt;/td&gt;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colspan="2"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&gt;Cell[2,1]&lt;/td&gt;&lt;/tr&gt;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class=“2"&gt;&lt;td&gt;Cell[1,2]&lt;/td&gt;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 </a:t>
            </a:r>
            <a:r>
              <a:rPr lang="en-US" sz="20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rowspan="2"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&gt;Cell[2,2]&lt;/td&gt;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&lt;td&gt;Cell[3,2]&lt;/td&gt;&lt;/tr&gt;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&lt;tr class=“3"&gt;&lt;td&gt;Cell[1,3]&lt;/td&gt;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&lt;td&gt;Cell[2,3]&lt;/td&gt;&lt;/tr&gt;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1991" y="3220496"/>
            <a:ext cx="5737609" cy="28587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Column and Row Span –</a:t>
            </a:r>
            <a:br>
              <a:rPr lang="en-US" sz="3600" dirty="0" smtClean="0"/>
            </a:br>
            <a:r>
              <a:rPr lang="en-US" sz="3600" dirty="0" smtClean="0"/>
              <a:t>Example (2)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038341" name="Rectangle 5"/>
          <p:cNvSpPr>
            <a:spLocks noChangeArrowheads="1"/>
          </p:cNvSpPr>
          <p:nvPr/>
        </p:nvSpPr>
        <p:spPr bwMode="auto">
          <a:xfrm>
            <a:off x="2617788" y="2332038"/>
            <a:ext cx="184150" cy="822325"/>
          </a:xfrm>
          <a:prstGeom prst="rect">
            <a:avLst/>
          </a:prstGeom>
          <a:noFill/>
          <a:ln w="25400" algn="ctr">
            <a:noFill/>
            <a:miter lim="800000"/>
            <a:headEnd type="none" w="lg" len="med"/>
            <a:tailEnd type="none" w="lg" len="med"/>
          </a:ln>
          <a:effectLst>
            <a:outerShdw dist="17961" dir="2700000" algn="ctr" rotWithShape="0">
              <a:srgbClr val="FFFFFF"/>
            </a:outerShdw>
          </a:effec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b="0">
                <a:solidFill>
                  <a:schemeClr val="tx1"/>
                </a:solidFill>
              </a:rPr>
              <a:t/>
            </a:r>
            <a:br>
              <a:rPr lang="en-US" sz="2400" b="0">
                <a:solidFill>
                  <a:schemeClr val="tx1"/>
                </a:solidFill>
              </a:rPr>
            </a:br>
            <a:endParaRPr lang="en-US" sz="2400" b="0">
              <a:solidFill>
                <a:schemeClr val="tx1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7392" y="785618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table-colspan-rowspan.html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627313" y="3351213"/>
            <a:ext cx="5472112" cy="2592387"/>
            <a:chOff x="1649" y="1987"/>
            <a:chExt cx="2463" cy="86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291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Cell[2,3]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649" y="2563"/>
              <a:ext cx="821" cy="288"/>
            </a:xfrm>
            <a:prstGeom prst="rect">
              <a:avLst/>
            </a:prstGeom>
            <a:solidFill>
              <a:srgbClr val="CCCCFF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Cell[1,3]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91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Cell[3,2]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470" y="2275"/>
              <a:ext cx="821" cy="576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Cell[2,2]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649" y="2275"/>
              <a:ext cx="821" cy="288"/>
            </a:xfrm>
            <a:prstGeom prst="rect">
              <a:avLst/>
            </a:prstGeom>
            <a:solidFill>
              <a:srgbClr val="FFCC66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Cell[1,2]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70" y="1987"/>
              <a:ext cx="1642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Cell[2,1]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649" y="1987"/>
              <a:ext cx="821" cy="288"/>
            </a:xfrm>
            <a:prstGeom prst="rect">
              <a:avLst/>
            </a:prstGeom>
            <a:solidFill>
              <a:srgbClr val="FFFF00"/>
            </a:solidFill>
            <a:ln w="25400" algn="ctr">
              <a:noFill/>
              <a:miter lim="800000"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 algn="ctr">
                <a:lnSpc>
                  <a:spcPct val="100000"/>
                </a:lnSpc>
                <a:defRPr/>
              </a:pPr>
              <a:r>
                <a:rPr lang="en-US" sz="2400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Cell[1,1]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649" y="1987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649" y="2851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49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112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>
              <a:innerShdw blurRad="114300">
                <a:prstClr val="black"/>
              </a:innerShdw>
            </a:effectLst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649" y="2275"/>
              <a:ext cx="2463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470" y="1987"/>
              <a:ext cx="0" cy="864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49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291" y="2275"/>
              <a:ext cx="0" cy="576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291" y="2563"/>
              <a:ext cx="821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 type="none" w="lg" len="med"/>
              <a:tailEnd type="none" w="lg" len="med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566988"/>
            <a:ext cx="5761038" cy="63658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HTML Forms</a:t>
            </a:r>
            <a:endParaRPr lang="bg-BG" dirty="0" smtClean="0"/>
          </a:p>
        </p:txBody>
      </p:sp>
      <p:sp>
        <p:nvSpPr>
          <p:cNvPr id="1021955" name="Rectangle 3"/>
          <p:cNvSpPr>
            <a:spLocks noChangeArrowheads="1"/>
          </p:cNvSpPr>
          <p:nvPr/>
        </p:nvSpPr>
        <p:spPr bwMode="auto">
          <a:xfrm>
            <a:off x="1619250" y="3380020"/>
            <a:ext cx="5761038" cy="40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 eaLnBrk="0" hangingPunct="0">
              <a:lnSpc>
                <a:spcPct val="95000"/>
              </a:lnSpc>
              <a:spcBef>
                <a:spcPct val="20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Entering User Data from a Web Page</a:t>
            </a:r>
            <a:endParaRPr lang="bg-BG" sz="2800" b="1" dirty="0" smtClean="0">
              <a:solidFill>
                <a:srgbClr val="FAF7C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1746" name="Picture 2" descr="http://cdn-www.soyouwanna.com/images/lessons/WebProgAOL01fg01-n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701251">
            <a:off x="3306833" y="3714294"/>
            <a:ext cx="2247900" cy="3067722"/>
          </a:xfrm>
          <a:prstGeom prst="roundRect">
            <a:avLst>
              <a:gd name="adj" fmla="val 564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isometricOffAxis1Right"/>
            <a:lightRig rig="threePt" dir="t"/>
          </a:scene3d>
        </p:spPr>
      </p:pic>
      <p:pic>
        <p:nvPicPr>
          <p:cNvPr id="31748" name="Picture 4" descr="http://www.learn-html-tutorial.com/Images/sol-reg2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7900" y="426718"/>
            <a:ext cx="2171700" cy="2316482"/>
          </a:xfrm>
          <a:prstGeom prst="roundRect">
            <a:avLst>
              <a:gd name="adj" fmla="val 606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31750" name="Picture 6" descr="http://icons2.iconarchive.com/icons/dryicons/aesthetica-2/48/html-page-accept-icon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590800"/>
            <a:ext cx="457200" cy="457200"/>
          </a:xfrm>
          <a:prstGeom prst="rect">
            <a:avLst/>
          </a:prstGeom>
          <a:noFill/>
        </p:spPr>
      </p:pic>
      <p:pic>
        <p:nvPicPr>
          <p:cNvPr id="31752" name="Picture 8" descr="http://www.iconarchive.com/icons/mart/glaze/128/html-icon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683012">
            <a:off x="709695" y="1319294"/>
            <a:ext cx="1219200" cy="1219201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</a:t>
            </a:r>
          </a:p>
        </p:txBody>
      </p:sp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en-US" dirty="0" smtClean="0"/>
              <a:t>Forms are the primary method for gathering data from site visitors</a:t>
            </a:r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Create a form block with</a:t>
            </a:r>
          </a:p>
          <a:p>
            <a:pPr>
              <a:spcBef>
                <a:spcPts val="1200"/>
              </a:spcBef>
              <a:defRPr/>
            </a:pPr>
            <a:endParaRPr 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dirty="0" smtClean="0"/>
              <a:t>Example: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933892" name="Rectangle 4"/>
          <p:cNvSpPr>
            <a:spLocks noChangeArrowheads="1"/>
          </p:cNvSpPr>
          <p:nvPr/>
        </p:nvSpPr>
        <p:spPr bwMode="auto">
          <a:xfrm>
            <a:off x="755650" y="3105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&lt;form&gt;&lt;/form&gt;</a:t>
            </a:r>
          </a:p>
        </p:txBody>
      </p:sp>
      <p:sp>
        <p:nvSpPr>
          <p:cNvPr id="933893" name="Rectangle 5"/>
          <p:cNvSpPr>
            <a:spLocks noChangeArrowheads="1"/>
          </p:cNvSpPr>
          <p:nvPr/>
        </p:nvSpPr>
        <p:spPr bwMode="auto">
          <a:xfrm>
            <a:off x="755650" y="4495800"/>
            <a:ext cx="748823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name="myForm" method="post" action="path/to/some-script.php"&gt;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...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933894" name="AutoShape 6"/>
          <p:cNvSpPr>
            <a:spLocks noChangeArrowheads="1"/>
          </p:cNvSpPr>
          <p:nvPr/>
        </p:nvSpPr>
        <p:spPr bwMode="auto">
          <a:xfrm>
            <a:off x="1981200" y="5562600"/>
            <a:ext cx="5513388" cy="953453"/>
          </a:xfrm>
          <a:prstGeom prst="wedgeRoundRectCallout">
            <a:avLst>
              <a:gd name="adj1" fmla="val -43068"/>
              <a:gd name="adj2" fmla="val -90443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"action" attribute tells where the form data should be sent</a:t>
            </a:r>
          </a:p>
        </p:txBody>
      </p:sp>
      <p:sp>
        <p:nvSpPr>
          <p:cNvPr id="933895" name="AutoShape 7"/>
          <p:cNvSpPr>
            <a:spLocks noChangeArrowheads="1"/>
          </p:cNvSpPr>
          <p:nvPr/>
        </p:nvSpPr>
        <p:spPr bwMode="auto">
          <a:xfrm>
            <a:off x="3581400" y="2819400"/>
            <a:ext cx="5065712" cy="1379101"/>
          </a:xfrm>
          <a:prstGeom prst="wedgeRoundRectCallout">
            <a:avLst>
              <a:gd name="adj1" fmla="val -37849"/>
              <a:gd name="adj2" fmla="val 7708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“method" attribute tells how the form data should be sent – via GET or POST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4" grpId="0" animBg="1"/>
      <p:bldP spid="9338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Fields</a:t>
            </a:r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Single-line text input fields:</a:t>
            </a: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endParaRPr lang="en-US" sz="24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Multi-line textarea fields: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Hidden fields contain data not shown to the user:</a:t>
            </a:r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>
              <a:lnSpc>
                <a:spcPct val="90000"/>
              </a:lnSpc>
              <a:defRPr/>
            </a:pPr>
            <a:endParaRPr lang="en-US" sz="2800" dirty="0" smtClean="0"/>
          </a:p>
          <a:p>
            <a:pPr lvl="1">
              <a:lnSpc>
                <a:spcPct val="90000"/>
              </a:lnSpc>
              <a:defRPr/>
            </a:pPr>
            <a:r>
              <a:rPr lang="en-US" sz="2800" dirty="0" smtClean="0"/>
              <a:t>Often used by JavaScript code</a:t>
            </a: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7305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name="FirstName" value="This is a text field" /&gt;</a:t>
            </a:r>
          </a:p>
        </p:txBody>
      </p:sp>
      <p:sp>
        <p:nvSpPr>
          <p:cNvPr id="935941" name="Rectangle 5"/>
          <p:cNvSpPr>
            <a:spLocks noChangeArrowheads="1"/>
          </p:cNvSpPr>
          <p:nvPr/>
        </p:nvSpPr>
        <p:spPr bwMode="auto">
          <a:xfrm>
            <a:off x="755650" y="3276600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&lt;textarea name="Comments"&gt;This is a multi-line text field&lt;/textarea&gt;</a:t>
            </a:r>
          </a:p>
        </p:txBody>
      </p:sp>
      <p:sp>
        <p:nvSpPr>
          <p:cNvPr id="935942" name="Rectangle 6"/>
          <p:cNvSpPr>
            <a:spLocks noChangeArrowheads="1"/>
          </p:cNvSpPr>
          <p:nvPr/>
        </p:nvSpPr>
        <p:spPr bwMode="auto">
          <a:xfrm>
            <a:off x="755650" y="49309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type="hidden" name="Account" value="This is a hidden text field"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Fieldsets</a:t>
            </a:r>
            <a:endParaRPr lang="en-US" dirty="0" smtClean="0"/>
          </a:p>
        </p:txBody>
      </p:sp>
      <p:sp>
        <p:nvSpPr>
          <p:cNvPr id="935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3000" dirty="0" smtClean="0"/>
              <a:t> are used to enclose a group of related form fields: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The </a:t>
            </a:r>
            <a:r>
              <a:rPr lang="en-US" sz="3000" dirty="0" smtClean="0">
                <a:solidFill>
                  <a:srgbClr val="FFFFFF"/>
                </a:solidFill>
              </a:rPr>
              <a:t>&lt;legend&gt;</a:t>
            </a:r>
            <a:r>
              <a:rPr lang="en-US" sz="3000" dirty="0" smtClean="0"/>
              <a:t> is the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</a:t>
            </a:r>
            <a:r>
              <a:rPr lang="en-US" sz="3000" dirty="0" smtClean="0"/>
              <a:t>'s title.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35940" name="Rectangle 4"/>
          <p:cNvSpPr>
            <a:spLocks noChangeArrowheads="1"/>
          </p:cNvSpPr>
          <p:nvPr/>
        </p:nvSpPr>
        <p:spPr bwMode="auto">
          <a:xfrm>
            <a:off x="755650" y="1926372"/>
            <a:ext cx="7488238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action="form.aspx"&gt;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&lt;legend&gt;Client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id="Name"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id="Phone"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&lt;legend&gt;Order Details&lt;/legend&gt;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&lt;input type="text" id="Quantity"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&lt;textarea cols="40" rows="10"</a:t>
            </a:r>
            <a:b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id="Remarks"&gt;&lt;/textarea&gt;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&lt;/fieldset&gt;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Form Input Controls</a:t>
            </a:r>
          </a:p>
        </p:txBody>
      </p:sp>
      <p:sp>
        <p:nvSpPr>
          <p:cNvPr id="93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Checkboxes: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defRPr/>
            </a:pPr>
            <a:endParaRPr lang="en-US" sz="30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sz="3000" dirty="0" smtClean="0"/>
              <a:t>Radio buttons:</a:t>
            </a:r>
          </a:p>
          <a:p>
            <a:pPr>
              <a:lnSpc>
                <a:spcPct val="90000"/>
              </a:lnSpc>
              <a:defRPr/>
            </a:pPr>
            <a:endParaRPr lang="en-US" sz="3000" dirty="0" smtClean="0"/>
          </a:p>
          <a:p>
            <a:pPr>
              <a:lnSpc>
                <a:spcPct val="90000"/>
              </a:lnSpc>
              <a:spcBef>
                <a:spcPts val="3000"/>
              </a:spcBef>
              <a:defRPr/>
            </a:pPr>
            <a:r>
              <a:rPr lang="en-US" sz="3000" dirty="0" smtClean="0"/>
              <a:t>Radio buttons can be grouped, allowing only one to be selected from a group: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755650" y="1806714"/>
            <a:ext cx="7488238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type="checkbox" name="fruit" value="apple" /&gt;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755650" y="3486090"/>
            <a:ext cx="74882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name="title" value="Mr." /&gt;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762000" y="5445125"/>
            <a:ext cx="7467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value="Lom" /&gt;</a:t>
            </a:r>
          </a:p>
          <a:p>
            <a:pPr eaLnBrk="0" hangingPunct="0">
              <a:lnSpc>
                <a:spcPts val="24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type="radio" name="</a:t>
            </a:r>
            <a:r>
              <a:rPr lang="en-US" sz="2200" b="1" noProof="1" smtClean="0">
                <a:solidFill>
                  <a:srgbClr val="FAF8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city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value="Ruse" /&gt;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 smtClean="0"/>
              <a:t>Dropdown menus:</a:t>
            </a:r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dirty="0" smtClean="0"/>
          </a:p>
          <a:p>
            <a:pPr>
              <a:lnSpc>
                <a:spcPct val="90000"/>
              </a:lnSpc>
              <a:defRPr/>
            </a:pPr>
            <a:endParaRPr lang="en-US" sz="2800" b="0" dirty="0" smtClean="0">
              <a:solidFill>
                <a:srgbClr val="42679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defRPr/>
            </a:pPr>
            <a:r>
              <a:rPr lang="en-US" dirty="0" smtClean="0"/>
              <a:t>Submit button: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40036" name="Rectangle 4"/>
          <p:cNvSpPr>
            <a:spLocks noChangeArrowheads="1"/>
          </p:cNvSpPr>
          <p:nvPr/>
        </p:nvSpPr>
        <p:spPr bwMode="auto">
          <a:xfrm>
            <a:off x="611188" y="1752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name="gender"&gt;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2"&gt;Female&lt;/option&gt;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3"&gt;Other&lt;/option&gt;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  <p:sp>
        <p:nvSpPr>
          <p:cNvPr id="940037" name="Rectangle 5"/>
          <p:cNvSpPr>
            <a:spLocks noChangeArrowheads="1"/>
          </p:cNvSpPr>
          <p:nvPr/>
        </p:nvSpPr>
        <p:spPr bwMode="auto">
          <a:xfrm>
            <a:off x="611188" y="5036403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type="submit" name="submitBtn" value="Apply Now" /&gt;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(2)</a:t>
            </a:r>
            <a:endParaRPr lang="bg-BG" smtClean="0"/>
          </a:p>
        </p:txBody>
      </p:sp>
      <p:sp>
        <p:nvSpPr>
          <p:cNvPr id="1059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Reset button – brings the form to its initial state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Image button – acts like submit but image is displayed and click coordinates are sent</a:t>
            </a: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endParaRPr lang="en-US" sz="3000" dirty="0" smtClean="0"/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sz="3000" dirty="0" smtClean="0"/>
              <a:t>Ordinary button – used for </a:t>
            </a:r>
            <a:r>
              <a:rPr lang="en-US" sz="3000" dirty="0" err="1" smtClean="0"/>
              <a:t>Javascript</a:t>
            </a:r>
            <a:r>
              <a:rPr lang="en-US" sz="3000" dirty="0" smtClean="0"/>
              <a:t>, no default action</a:t>
            </a:r>
            <a:endParaRPr lang="bg-BG" sz="3000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755650" y="1752600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type="reset" name="resetBtn" value="Reset the form" /&gt;</a:t>
            </a:r>
          </a:p>
        </p:txBody>
      </p:sp>
      <p:sp>
        <p:nvSpPr>
          <p:cNvPr id="1059845" name="Rectangle 5"/>
          <p:cNvSpPr>
            <a:spLocks noChangeArrowheads="1"/>
          </p:cNvSpPr>
          <p:nvPr/>
        </p:nvSpPr>
        <p:spPr bwMode="auto">
          <a:xfrm>
            <a:off x="755650" y="3808413"/>
            <a:ext cx="76327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type="image" src="submit.gif" name="submitBtn" alt="Submit" /&gt;</a:t>
            </a:r>
          </a:p>
        </p:txBody>
      </p:sp>
      <p:sp>
        <p:nvSpPr>
          <p:cNvPr id="1059846" name="Rectangle 6"/>
          <p:cNvSpPr>
            <a:spLocks noChangeArrowheads="1"/>
          </p:cNvSpPr>
          <p:nvPr/>
        </p:nvSpPr>
        <p:spPr bwMode="auto">
          <a:xfrm>
            <a:off x="755650" y="5862935"/>
            <a:ext cx="76327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type="button" value="click me" /&gt;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Other Form Controls (3)</a:t>
            </a:r>
            <a:endParaRPr lang="bg-BG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Password input – a text field which masks the entered text with * signs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Multiple select field – displays the list of items in multiple lines, instead of one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type="password" name="pass"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4038600"/>
            <a:ext cx="78486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&lt;select name="products" multiple="multiple"&gt;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1"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selected="selected"&gt;keyboard&lt;/option&gt;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2"&gt;mouse&lt;/option&gt;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&lt;option value="Value 3"&gt;speakers&lt;/option&gt;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&lt;/select&gt;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Contents (2)</a:t>
            </a:r>
            <a:endParaRPr lang="bg-BG" dirty="0" smtClean="0"/>
          </a:p>
        </p:txBody>
      </p:sp>
      <p:sp>
        <p:nvSpPr>
          <p:cNvPr id="107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ts val="3200"/>
              </a:lnSpc>
              <a:buFontTx/>
              <a:buAutoNum type="arabicPeriod" startAt="2"/>
              <a:defRPr/>
            </a:pPr>
            <a:r>
              <a:rPr lang="en-US" dirty="0" smtClean="0"/>
              <a:t>HTML Forms</a:t>
            </a:r>
          </a:p>
          <a:p>
            <a:pPr marL="1293813" lvl="1" indent="-571500">
              <a:lnSpc>
                <a:spcPts val="3200"/>
              </a:lnSpc>
              <a:defRPr/>
            </a:pPr>
            <a:r>
              <a:rPr lang="en-US" dirty="0" smtClean="0"/>
              <a:t>Form Fields and </a:t>
            </a:r>
            <a:r>
              <a:rPr lang="en-US" dirty="0" err="1" smtClean="0"/>
              <a:t>Fieldsets</a:t>
            </a:r>
            <a:endParaRPr lang="en-US" dirty="0" smtClean="0"/>
          </a:p>
          <a:p>
            <a:pPr marL="1293813" lvl="1" indent="-571500">
              <a:lnSpc>
                <a:spcPts val="3200"/>
              </a:lnSpc>
              <a:defRPr/>
            </a:pPr>
            <a:r>
              <a:rPr lang="en-US" dirty="0" smtClean="0"/>
              <a:t>Form Controls and Labels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Text field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Text area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Select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Radio button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Checkbox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Button</a:t>
            </a:r>
          </a:p>
          <a:p>
            <a:pPr marL="1766888" lvl="2" indent="-533400">
              <a:lnSpc>
                <a:spcPts val="3200"/>
              </a:lnSpc>
              <a:defRPr/>
            </a:pPr>
            <a:r>
              <a:rPr lang="en-US" dirty="0" smtClean="0"/>
              <a:t>Image button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42" name="Picture 2" descr="http://comps.fotosearch.com/comp/UNN/UNN592/fantasy-book-ink_~u17986737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8400" y="1322832"/>
            <a:ext cx="2095500" cy="1899920"/>
          </a:xfrm>
          <a:prstGeom prst="roundRect">
            <a:avLst>
              <a:gd name="adj" fmla="val 54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isometricOffAxis2Left"/>
            <a:lightRig rig="threePt" dir="t"/>
          </a:scene3d>
        </p:spPr>
      </p:pic>
      <p:pic>
        <p:nvPicPr>
          <p:cNvPr id="10244" name="Picture 4" descr="http://www.promwad.com/images/stories/markets/2006-02-e-book-concept-design/e-book-concept-design-a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96426">
            <a:off x="5655977" y="4266616"/>
            <a:ext cx="1844582" cy="1781176"/>
          </a:xfrm>
          <a:prstGeom prst="roundRect">
            <a:avLst>
              <a:gd name="adj" fmla="val 540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Other Form Controls (4)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File input – a field used for uploading files</a:t>
            </a:r>
          </a:p>
          <a:p>
            <a:pPr>
              <a:defRPr/>
            </a:pPr>
            <a:endParaRPr lang="en-US" sz="3000" dirty="0" smtClean="0"/>
          </a:p>
          <a:p>
            <a:pPr lvl="1">
              <a:defRPr/>
            </a:pPr>
            <a:r>
              <a:rPr lang="en-US" sz="2800" dirty="0" smtClean="0"/>
              <a:t>When used, it requires the form element to have a specific attribute:</a:t>
            </a:r>
            <a:endParaRPr lang="bg-BG" sz="28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17526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type="file" name="photo" /&gt;</a:t>
            </a:r>
          </a:p>
        </p:txBody>
      </p:sp>
      <p:sp>
        <p:nvSpPr>
          <p:cNvPr id="1060869" name="Rectangle 5"/>
          <p:cNvSpPr>
            <a:spLocks noChangeArrowheads="1"/>
          </p:cNvSpPr>
          <p:nvPr/>
        </p:nvSpPr>
        <p:spPr bwMode="auto">
          <a:xfrm>
            <a:off x="684213" y="3581400"/>
            <a:ext cx="78486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enctype="multipart/form-data"&gt;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type="file" name="photo"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Labels</a:t>
            </a:r>
            <a:endParaRPr lang="bg-BG" dirty="0" smtClean="0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3000" dirty="0" smtClean="0"/>
              <a:t>Form labels are used to associate an explanatory text to a form field using the field's ID.</a:t>
            </a:r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endParaRPr lang="en-US" sz="3000" dirty="0" smtClean="0"/>
          </a:p>
          <a:p>
            <a:pPr>
              <a:defRPr/>
            </a:pPr>
            <a:r>
              <a:rPr lang="en-US" sz="3000" dirty="0" smtClean="0"/>
              <a:t>Clicking on a label focuses its associated field (checkboxes are toggled, radio buttons are checked)</a:t>
            </a:r>
          </a:p>
          <a:p>
            <a:pPr>
              <a:defRPr/>
            </a:pPr>
            <a:r>
              <a:rPr lang="en-US" sz="3000" dirty="0" smtClean="0"/>
              <a:t>Labels are both a usability and accessibility feature and are required in order to pass accessibility validation.</a:t>
            </a:r>
            <a:endParaRPr lang="bg-BG" sz="30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60868" name="Rectangle 4"/>
          <p:cNvSpPr>
            <a:spLocks noChangeArrowheads="1"/>
          </p:cNvSpPr>
          <p:nvPr/>
        </p:nvSpPr>
        <p:spPr bwMode="auto">
          <a:xfrm>
            <a:off x="684213" y="2209800"/>
            <a:ext cx="78486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&lt;label for="fn"&gt;First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id="fn" /&gt;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42085" name="Rectangle 5"/>
          <p:cNvSpPr>
            <a:spLocks noChangeArrowheads="1"/>
          </p:cNvSpPr>
          <p:nvPr/>
        </p:nvSpPr>
        <p:spPr bwMode="auto">
          <a:xfrm>
            <a:off x="555626" y="1143000"/>
            <a:ext cx="805497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method="post" action="apply-now.php"&gt;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&lt;input name="subject" type="hidden" value="Class"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&lt;fieldset&gt;&lt;legend&gt;Academic information&lt;/legend&gt;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for="degree"&gt;Degree&lt;/label&gt;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&lt;select name="degree" id="degree"&gt;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value="BA"&gt;Bachelor of Art&lt;/option&gt;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value="BS"&gt;Bachelor of Science&lt;/option&gt;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&lt;option value="MBA" selected="selected"&gt;Master of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Business Administration&lt;/option&gt;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&lt;/select&gt;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for="studentid"&gt;Student ID&lt;/label&gt;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type="password" name="studentid"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&lt;/fieldset&gt;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&lt;fieldset&gt;&lt;legend&gt;Personal Details&lt;/legend&gt;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for="fname"&gt;First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name="fname" id="fname"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for="lname"&gt;Last Name&lt;/label&gt;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name="lname" id="lname" /&gt;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649792"/>
            <a:ext cx="5486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HTML Forms – Example (2)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967683" name="Rectangle 3"/>
          <p:cNvSpPr>
            <a:spLocks noChangeArrowheads="1"/>
          </p:cNvSpPr>
          <p:nvPr/>
        </p:nvSpPr>
        <p:spPr bwMode="auto">
          <a:xfrm>
            <a:off x="534988" y="1255058"/>
            <a:ext cx="8075612" cy="49654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Gender: 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id="gm" value="m"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for="gm"&gt;Male&lt;/label&gt;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&lt;input name="gender" type="radio" id="gf" value="f"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&lt;label for="gf"&gt;Female&lt;/label&gt;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&lt;br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&lt;label for="email"&gt;Email&lt;/label&gt;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type="text" name="email" id="email"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&lt;/fieldset&gt;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&lt;textarea name="terms" cols="30" rows="4"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readonly="readonly"&gt;TERMS AND CONDITIONS...&lt;/textarea&gt;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type="submit" name="submit" value="Send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type="reset" value="Clear Form" /&gt;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&lt;/p&gt;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&lt;/form&gt;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713761"/>
            <a:ext cx="5486400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form.html (continued)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Forms – Example (3)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063" y="1295400"/>
            <a:ext cx="43338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TabIndex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tabindex</a:t>
            </a:r>
            <a:r>
              <a:rPr lang="en-US" dirty="0" smtClean="0"/>
              <a:t> HTML attribute controls the order in which form fields and hyperlinks are focused when repeatedly pressing the TAB key</a:t>
            </a:r>
          </a:p>
          <a:p>
            <a:pPr lvl="1"/>
            <a:r>
              <a:rPr lang="en-US" dirty="0" err="1" smtClean="0"/>
              <a:t>tabindex</a:t>
            </a:r>
            <a:r>
              <a:rPr lang="en-US" dirty="0" smtClean="0"/>
              <a:t>="0" (zero) - "natural" order</a:t>
            </a:r>
          </a:p>
          <a:p>
            <a:pPr lvl="1"/>
            <a:r>
              <a:rPr lang="en-US" dirty="0" smtClean="0"/>
              <a:t>If X &gt; Y, then elements with </a:t>
            </a:r>
            <a:r>
              <a:rPr lang="en-US" dirty="0" err="1" smtClean="0"/>
              <a:t>tabindex</a:t>
            </a:r>
            <a:r>
              <a:rPr lang="en-US" dirty="0" smtClean="0"/>
              <a:t>="X" are iterated before elements with </a:t>
            </a:r>
            <a:r>
              <a:rPr lang="en-US" dirty="0" err="1" smtClean="0"/>
              <a:t>tabindex</a:t>
            </a:r>
            <a:r>
              <a:rPr lang="en-US" dirty="0" smtClean="0"/>
              <a:t>="Y"</a:t>
            </a:r>
          </a:p>
          <a:p>
            <a:pPr lvl="1"/>
            <a:r>
              <a:rPr lang="en-US" dirty="0" smtClean="0"/>
              <a:t>Elements with negative </a:t>
            </a:r>
            <a:r>
              <a:rPr lang="en-US" dirty="0" err="1" smtClean="0"/>
              <a:t>tabindex</a:t>
            </a:r>
            <a:r>
              <a:rPr lang="en-US" dirty="0" smtClean="0"/>
              <a:t> are skipped, however, this is not defined in the standard</a:t>
            </a:r>
          </a:p>
          <a:p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4213" y="5715000"/>
            <a:ext cx="78486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&lt;input type="text" tabindex="10"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572001"/>
            <a:ext cx="7924800" cy="685800"/>
          </a:xfrm>
        </p:spPr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298280"/>
            <a:ext cx="7924800" cy="569120"/>
          </a:xfrm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&lt;frameset&gt;</a:t>
            </a:r>
            <a:r>
              <a:rPr lang="en-US" noProof="1" smtClean="0"/>
              <a:t>,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&lt;frame&gt;</a:t>
            </a:r>
            <a:r>
              <a:rPr lang="en-US" noProof="1" smtClean="0"/>
              <a:t> and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webdevelopersnotes.com/tutorials/adhtml/nfram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657600" cy="24384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geosignal.org/wmsclient/viewer/doc/img/framese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425448"/>
            <a:ext cx="3790950" cy="243898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123740" lon="1804826" rev="2156107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898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Frames</a:t>
            </a:r>
            <a:r>
              <a:rPr lang="en-US" dirty="0" smtClean="0"/>
              <a:t> provide a way to show multiple HTML documents in a single Web page</a:t>
            </a:r>
          </a:p>
          <a:p>
            <a:r>
              <a:rPr lang="en-US" dirty="0" smtClean="0"/>
              <a:t>The page can be split into separate views (frames) horizontally and vertically</a:t>
            </a:r>
          </a:p>
          <a:p>
            <a:r>
              <a:rPr lang="en-US" dirty="0" smtClean="0"/>
              <a:t>Frames were popular in the early ages of HTML development, but now their usage is rejected</a:t>
            </a:r>
          </a:p>
          <a:p>
            <a:r>
              <a:rPr lang="en-US" dirty="0" smtClean="0"/>
              <a:t>Frames are not supported by all user agents (browsers, search engines, etc.)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&lt;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noframes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&gt; </a:t>
            </a:r>
            <a:r>
              <a:rPr lang="en-US" dirty="0" smtClean="0"/>
              <a:t>element is used to provide content for non-compatible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–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1712893"/>
            <a:ext cx="7770812" cy="30162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&lt;head&gt;&lt;title&gt;Frames Example&lt;/title&gt;&lt;/head&gt;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 cols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="180px,*,150px"&gt;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="left.html"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="middle.html"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 src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="right.html"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frameset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28874" y="1094872"/>
            <a:ext cx="2057400" cy="545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frames.html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5218093"/>
            <a:ext cx="8077200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</a:pP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Note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target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attribute applied to the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&lt;a&gt;</a:t>
            </a:r>
            <a:r>
              <a:rPr lang="en-US" sz="32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elements in the left frame.</a:t>
            </a:r>
          </a:p>
        </p:txBody>
      </p:sp>
    </p:spTree>
    <p:extLst>
      <p:ext uri="{BB962C8B-B14F-4D97-AF65-F5344CB8AC3E}">
        <p14:creationId xmlns:p14="http://schemas.microsoft.com/office/powerpoint/2010/main" val="1546230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Frames: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&lt;iframe&gt;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Inline frames</a:t>
            </a:r>
            <a:r>
              <a:rPr lang="en-US" dirty="0" smtClean="0"/>
              <a:t> provide a way to show one website inside another website: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7388" y="3099137"/>
            <a:ext cx="7770812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&lt;iframe name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iframeGoogle" width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600" height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400" src="http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www.google.com" frameborder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yes" scrolling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="yes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"&gt;&lt;/iframe&gt;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57799" y="2514600"/>
            <a:ext cx="3179135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algn="r" eaLnBrk="0" hangingPunct="0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600" b="1" dirty="0" smtClean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iframe-demo.html</a:t>
            </a:r>
            <a:endParaRPr lang="bg-BG" sz="2600" b="1" dirty="0" smtClean="0">
              <a:solidFill>
                <a:srgbClr val="EBFFD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0237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124200" y="3429000"/>
            <a:ext cx="4876800" cy="685800"/>
          </a:xfrm>
        </p:spPr>
        <p:txBody>
          <a:bodyPr/>
          <a:lstStyle/>
          <a:p>
            <a:r>
              <a:rPr lang="en-US" dirty="0" smtClean="0"/>
              <a:t>HTML Tables</a:t>
            </a:r>
            <a:endParaRPr lang="en-US" dirty="0"/>
          </a:p>
        </p:txBody>
      </p:sp>
      <p:pic>
        <p:nvPicPr>
          <p:cNvPr id="57346" name="Picture 2" descr="http://webscripts.softpedia.com/screenshots/Javascript-for-sorting-HTML-tables-21109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538154" cy="1184512"/>
          </a:xfrm>
          <a:prstGeom prst="roundRect">
            <a:avLst>
              <a:gd name="adj" fmla="val 627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Left"/>
            <a:lightRig rig="threePt" dir="t"/>
          </a:scene3d>
        </p:spPr>
      </p:pic>
      <p:pic>
        <p:nvPicPr>
          <p:cNvPr id="57348" name="Picture 4" descr="http://www.create-a-website-adviser.com/images/htmltable1code.gif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445291">
            <a:off x="737435" y="2866099"/>
            <a:ext cx="2167800" cy="3381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http://puna.net.nz/archives/Design/css-tables_files/c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7001">
            <a:off x="5216420" y="4908247"/>
            <a:ext cx="3200400" cy="1330934"/>
          </a:xfrm>
          <a:prstGeom prst="roundRect">
            <a:avLst>
              <a:gd name="adj" fmla="val 18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HTML – Tables and Forms</a:t>
            </a:r>
            <a:endParaRPr lang="bg-B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48416" y="2971799"/>
            <a:ext cx="5642984" cy="1371601"/>
          </a:xfrm>
        </p:spPr>
        <p:txBody>
          <a:bodyPr wrap="none" lIns="0" tIns="0" rIns="0" bIns="0" anchor="ctr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 rot="12041701" flipH="1">
            <a:off x="7527114" y="4715840"/>
            <a:ext cx="949687" cy="180395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115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 rot="3464797" flipH="1">
            <a:off x="968763" y="4574331"/>
            <a:ext cx="859648" cy="240465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4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4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9535351" flipH="1">
            <a:off x="793612" y="1974335"/>
            <a:ext cx="949687" cy="14014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6756950" flipH="1">
            <a:off x="4765843" y="1417276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 rot="19836951" flipH="1">
            <a:off x="7434275" y="1104110"/>
            <a:ext cx="949687" cy="24929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5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5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 rot="2233443" flipH="1">
            <a:off x="2904475" y="836467"/>
            <a:ext cx="584096" cy="9243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 rot="8530737" flipH="1">
            <a:off x="4871755" y="4985327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 rot="12627025" flipH="1">
            <a:off x="2726518" y="4222010"/>
            <a:ext cx="584096" cy="6261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 rot="1186146" flipH="1">
            <a:off x="6185957" y="4402802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 rot="19460650" flipH="1">
            <a:off x="2921606" y="2356458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8093" y="645266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hlinkClick r:id="rId2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875" y="2514600"/>
            <a:ext cx="4581525" cy="1524000"/>
          </a:xfrm>
          <a:prstGeom prst="roundRect">
            <a:avLst>
              <a:gd name="adj" fmla="val 952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850" y="1195388"/>
            <a:ext cx="7829550" cy="1090611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6"/>
              <a:defRPr/>
            </a:pPr>
            <a:r>
              <a:rPr lang="en-US" sz="2800" dirty="0" smtClean="0"/>
              <a:t>Create Web Pages like the following using tables</a:t>
            </a:r>
            <a:r>
              <a:rPr lang="en-US" sz="2800" dirty="0"/>
              <a:t>:</a:t>
            </a:r>
            <a:endParaRPr lang="en-US" sz="2800" dirty="0" smtClean="0"/>
          </a:p>
          <a:p>
            <a:pPr marL="514350" indent="-514350">
              <a:buFont typeface="+mj-lt"/>
              <a:buAutoNum type="arabicPeriod" startAt="6"/>
              <a:defRPr/>
            </a:pP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79" t="-9376" r="-8676" b="-9352"/>
          <a:stretch/>
        </p:blipFill>
        <p:spPr bwMode="auto">
          <a:xfrm>
            <a:off x="5732008" y="2122716"/>
            <a:ext cx="2726192" cy="2067876"/>
          </a:xfrm>
          <a:prstGeom prst="roundRect">
            <a:avLst>
              <a:gd name="adj" fmla="val 10350"/>
            </a:avLst>
          </a:prstGeom>
          <a:solidFill>
            <a:srgbClr val="FFFFFF"/>
          </a:solidFill>
          <a:ln>
            <a:noFill/>
          </a:ln>
          <a:effectLst/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850" y="4572000"/>
            <a:ext cx="3871232" cy="1600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  <a:defRPr/>
            </a:pPr>
            <a:r>
              <a:rPr lang="en-US" sz="2800" dirty="0" smtClean="0"/>
              <a:t>Create a Web Page like the following using forms: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4695824"/>
            <a:ext cx="3886200" cy="1350692"/>
          </a:xfrm>
          <a:prstGeom prst="roundRect">
            <a:avLst>
              <a:gd name="adj" fmla="val 864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9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 </a:t>
            </a:r>
            <a:r>
              <a:rPr lang="en-US" dirty="0" smtClean="0"/>
              <a:t>(2)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452719" y="5811838"/>
            <a:ext cx="3929281" cy="5796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2575" lvl="0" indent="-282575" algn="r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tabLst>
                <a:tab pos="282575" algn="l"/>
              </a:tabLst>
              <a:defRPr/>
            </a:pPr>
            <a:r>
              <a:rPr lang="en-US" sz="2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/>
              </a:rPr>
              <a:t>See the image </a:t>
            </a:r>
            <a:r>
              <a:rPr lang="en-US" sz="2000" b="1" noProof="1">
                <a:solidFill>
                  <a:srgbClr val="46A6BD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Sample-form.png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000"/>
              </a:lnSpc>
              <a:defRPr/>
            </a:pPr>
            <a:r>
              <a:rPr lang="en-US" dirty="0" smtClean="0"/>
              <a:t>Tables represent tabular data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A table consists of one or several rows</a:t>
            </a:r>
          </a:p>
          <a:p>
            <a:pPr lvl="1">
              <a:lnSpc>
                <a:spcPts val="4000"/>
              </a:lnSpc>
              <a:defRPr/>
            </a:pPr>
            <a:r>
              <a:rPr lang="en-US" dirty="0" smtClean="0"/>
              <a:t>Each row has one or more columns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comprised of several core tags: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&lt;table&gt;&lt;/table&gt;</a:t>
            </a:r>
            <a:r>
              <a:rPr lang="en-US" dirty="0" smtClean="0"/>
              <a:t>: begin / end the table</a:t>
            </a:r>
            <a:br>
              <a:rPr lang="en-US" dirty="0" smtClean="0"/>
            </a:b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&lt;tr&gt;&lt;/tr&gt;</a:t>
            </a:r>
            <a:r>
              <a:rPr lang="en-US" noProof="1" smtClean="0"/>
              <a:t>: </a:t>
            </a:r>
            <a:r>
              <a:rPr lang="en-US" dirty="0" smtClean="0"/>
              <a:t>create a table row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&lt;td&gt;&lt;/td&gt;</a:t>
            </a:r>
            <a:r>
              <a:rPr lang="en-US" dirty="0" smtClean="0"/>
              <a:t>: create tabular data (cell)</a:t>
            </a:r>
          </a:p>
          <a:p>
            <a:pPr>
              <a:lnSpc>
                <a:spcPts val="4000"/>
              </a:lnSpc>
              <a:defRPr/>
            </a:pPr>
            <a:r>
              <a:rPr lang="en-US" dirty="0" smtClean="0"/>
              <a:t>Tables should not be used for layout. Use CSS floats and positioning styles instead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HTML Tables (2)</a:t>
            </a:r>
            <a:endParaRPr lang="bg-BG" smtClean="0"/>
          </a:p>
        </p:txBody>
      </p:sp>
      <p:sp>
        <p:nvSpPr>
          <p:cNvPr id="101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table</a:t>
            </a: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row</a:t>
            </a: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endParaRPr lang="en-ZA" dirty="0" smtClean="0"/>
          </a:p>
          <a:p>
            <a:pPr>
              <a:lnSpc>
                <a:spcPct val="100000"/>
              </a:lnSpc>
              <a:spcBef>
                <a:spcPct val="50000"/>
              </a:spcBef>
              <a:defRPr/>
            </a:pPr>
            <a:r>
              <a:rPr lang="en-ZA" dirty="0" smtClean="0">
                <a:sym typeface="Wingdings" pitchFamily="2" charset="2"/>
              </a:rPr>
              <a:t>Start and end of a cell in a row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10692" name="Rectangle 4"/>
          <p:cNvSpPr>
            <a:spLocks noChangeArrowheads="1"/>
          </p:cNvSpPr>
          <p:nvPr/>
        </p:nvSpPr>
        <p:spPr bwMode="auto">
          <a:xfrm>
            <a:off x="755651" y="1905000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&lt;table&gt; ... &lt;/table&gt;</a:t>
            </a:r>
          </a:p>
        </p:txBody>
      </p:sp>
      <p:sp>
        <p:nvSpPr>
          <p:cNvPr id="1010693" name="Rectangle 5"/>
          <p:cNvSpPr>
            <a:spLocks noChangeArrowheads="1"/>
          </p:cNvSpPr>
          <p:nvPr/>
        </p:nvSpPr>
        <p:spPr bwMode="auto">
          <a:xfrm>
            <a:off x="755651" y="3500438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&lt;tr&gt; ... &lt;/tr&gt;</a:t>
            </a:r>
          </a:p>
        </p:txBody>
      </p:sp>
      <p:sp>
        <p:nvSpPr>
          <p:cNvPr id="1010694" name="Rectangle 6"/>
          <p:cNvSpPr>
            <a:spLocks noChangeArrowheads="1"/>
          </p:cNvSpPr>
          <p:nvPr/>
        </p:nvSpPr>
        <p:spPr bwMode="auto">
          <a:xfrm>
            <a:off x="755651" y="5100935"/>
            <a:ext cx="7626349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&lt;td&gt; ... &lt;/td&gt;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Simple HTML Tables – Example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1171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8014" y="1230154"/>
            <a:ext cx="79263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&lt;table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cellspacing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="0" cellpadding="5"&gt;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href="lecture1.ppt"&gt;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Lecture 1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src="ppt.gif"&gt;&lt;/td&gt;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href="lecture2.ppt"&gt;Lecture 2&lt;/a&gt;&lt;/td&gt;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&lt;tr&gt;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&lt;td&gt;&lt;img src="zip.gif"&gt;&lt;/td&gt;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&lt;td&gt;&lt;a href="lecture2-demos.zip"&gt;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Lecture 2 - Demos&lt;/a&gt;&lt;/td&gt;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&lt;/tr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&lt;/table&gt;</a:t>
            </a:r>
          </a:p>
        </p:txBody>
      </p:sp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Simple HTML Tables – Example (2)</a:t>
            </a:r>
            <a:endParaRPr lang="bg-BG" sz="3600" dirty="0" smtClean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914775"/>
            <a:ext cx="280035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124201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Simple HTML Tables</a:t>
            </a:r>
            <a:endParaRPr lang="bg-BG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850480"/>
            <a:ext cx="8229600" cy="569120"/>
          </a:xfrm>
        </p:spPr>
        <p:txBody>
          <a:bodyPr/>
          <a:lstStyle/>
          <a:p>
            <a:r>
              <a:rPr smtClean="0"/>
              <a:t>Live Demo</a:t>
            </a:r>
            <a:endParaRPr lang="bg-BG" dirty="0"/>
          </a:p>
        </p:txBody>
      </p:sp>
      <p:pic>
        <p:nvPicPr>
          <p:cNvPr id="9218" name="Picture 2" descr="http://www.artistsvalley.com/database/images/Table%20Field%20D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8700" y="838200"/>
            <a:ext cx="3543300" cy="1814170"/>
          </a:xfrm>
          <a:prstGeom prst="roundRect">
            <a:avLst>
              <a:gd name="adj" fmla="val 296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49154" name="Picture 2" descr="http://acc.nics.gov.uk/content/imgs/9.1a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094255">
            <a:off x="3207994" y="1190678"/>
            <a:ext cx="2219326" cy="889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156" name="Picture 4" descr="http://www.cutelittlefactory.com/wp-content/uploads/2009/09/coffee-tabl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396863">
            <a:off x="899338" y="4252138"/>
            <a:ext cx="2133600" cy="2133600"/>
          </a:xfrm>
          <a:prstGeom prst="roundRect">
            <a:avLst>
              <a:gd name="adj" fmla="val 60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isometricOffAxis2Left"/>
            <a:lightRig rig="threePt" dir="t"/>
          </a:scene3d>
        </p:spPr>
      </p:pic>
      <p:pic>
        <p:nvPicPr>
          <p:cNvPr id="49158" name="Picture 6" descr="http://www.java2s.com/Code/JavaImages/SimpleTableTestMultilineHeader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0649844">
            <a:off x="5252598" y="4394297"/>
            <a:ext cx="3200400" cy="1600200"/>
          </a:xfrm>
          <a:prstGeom prst="roundRect">
            <a:avLst>
              <a:gd name="adj" fmla="val 4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HeroicExtremeRightFacing"/>
            <a:lightRig rig="threePt" dir="t"/>
          </a:scene3d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3429</TotalTime>
  <Words>3499</Words>
  <Application>Microsoft Office PowerPoint</Application>
  <PresentationFormat>On-screen Show (4:3)</PresentationFormat>
  <Paragraphs>570</Paragraphs>
  <Slides>42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Telerik-PowerPoint-Theme</vt:lpstr>
      <vt:lpstr>HTML – Tables and Forms</vt:lpstr>
      <vt:lpstr>Contents </vt:lpstr>
      <vt:lpstr>Contents (2)</vt:lpstr>
      <vt:lpstr>HTML Tables</vt:lpstr>
      <vt:lpstr>HTML Tables</vt:lpstr>
      <vt:lpstr>HTML Tables (2)</vt:lpstr>
      <vt:lpstr>Simple HTML Tables – Example</vt:lpstr>
      <vt:lpstr>Simple HTML Tables – Example (2)</vt:lpstr>
      <vt:lpstr>Simple HTML Tables</vt:lpstr>
      <vt:lpstr>Complete HTML Tables</vt:lpstr>
      <vt:lpstr>Complete HTML Table: Example</vt:lpstr>
      <vt:lpstr>Complete HTML Table: Example (2)</vt:lpstr>
      <vt:lpstr>Nested Tables</vt:lpstr>
      <vt:lpstr>Nested Tables</vt:lpstr>
      <vt:lpstr>Cell Spacing and Padding</vt:lpstr>
      <vt:lpstr>Cell Spacing and Padding – Example</vt:lpstr>
      <vt:lpstr>Cell Spacing and Padding – Example (2)</vt:lpstr>
      <vt:lpstr>Table Cell Spacing and Cell Padding</vt:lpstr>
      <vt:lpstr>Column and Row Span</vt:lpstr>
      <vt:lpstr>Column and Row Span – Example</vt:lpstr>
      <vt:lpstr>Column and Row Span – Example (2)</vt:lpstr>
      <vt:lpstr>HTML Forms</vt:lpstr>
      <vt:lpstr>HTML Forms</vt:lpstr>
      <vt:lpstr>Form Fields</vt:lpstr>
      <vt:lpstr>Fieldsets</vt:lpstr>
      <vt:lpstr>Form Input Controls</vt:lpstr>
      <vt:lpstr>Other Form Controls</vt:lpstr>
      <vt:lpstr>Other Form Controls (2)</vt:lpstr>
      <vt:lpstr>Other Form Controls (3)</vt:lpstr>
      <vt:lpstr>Other Form Controls (4)</vt:lpstr>
      <vt:lpstr>Labels</vt:lpstr>
      <vt:lpstr>HTML Forms – Example</vt:lpstr>
      <vt:lpstr>HTML Forms – Example (2)</vt:lpstr>
      <vt:lpstr>HTML Forms – Example (3)</vt:lpstr>
      <vt:lpstr>TabIndex</vt:lpstr>
      <vt:lpstr>HTML Frames</vt:lpstr>
      <vt:lpstr>HTML Frames</vt:lpstr>
      <vt:lpstr>HTML Frames – Demo</vt:lpstr>
      <vt:lpstr>Inline Frames: &lt;iframe&gt;</vt:lpstr>
      <vt:lpstr>HTML – Tables and Forms</vt:lpstr>
      <vt:lpstr>Homework</vt:lpstr>
      <vt:lpstr>Homework (2)</vt:lpstr>
    </vt:vector>
  </TitlesOfParts>
  <Company>Telerik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Technologies Basics</dc:title>
  <dc:creator>Svetlin Nakov</dc:creator>
  <cp:lastModifiedBy>Nikolay Kostov</cp:lastModifiedBy>
  <cp:revision>517</cp:revision>
  <dcterms:created xsi:type="dcterms:W3CDTF">2007-12-08T16:03:35Z</dcterms:created>
  <dcterms:modified xsi:type="dcterms:W3CDTF">2011-11-21T08:46:12Z</dcterms:modified>
</cp:coreProperties>
</file>