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7"/>
  </p:notesMasterIdLst>
  <p:handoutMasterIdLst>
    <p:handoutMasterId r:id="rId38"/>
  </p:handoutMasterIdLst>
  <p:sldIdLst>
    <p:sldId id="320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462" r:id="rId11"/>
    <p:sldId id="334" r:id="rId12"/>
    <p:sldId id="352" r:id="rId13"/>
    <p:sldId id="335" r:id="rId14"/>
    <p:sldId id="336" r:id="rId15"/>
    <p:sldId id="337" r:id="rId16"/>
    <p:sldId id="463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464" r:id="rId26"/>
    <p:sldId id="347" r:id="rId27"/>
    <p:sldId id="348" r:id="rId28"/>
    <p:sldId id="465" r:id="rId29"/>
    <p:sldId id="349" r:id="rId30"/>
    <p:sldId id="466" r:id="rId31"/>
    <p:sldId id="467" r:id="rId32"/>
    <p:sldId id="353" r:id="rId33"/>
    <p:sldId id="468" r:id="rId34"/>
    <p:sldId id="460" r:id="rId35"/>
    <p:sldId id="461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66" d="100"/>
          <a:sy n="66" d="100"/>
        </p:scale>
        <p:origin x="-2202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08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85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ddler2.com/" TargetMode="External"/><Relationship Id="rId2" Type="http://schemas.openxmlformats.org/officeDocument/2006/relationships/hyperlink" Target="http://www.getfirebu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www.fiddler2.com/fiddler2/" TargetMode="Externa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868" y="2133600"/>
            <a:ext cx="8229600" cy="9906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532" y="3317080"/>
            <a:ext cx="5943600" cy="569120"/>
          </a:xfrm>
        </p:spPr>
        <p:txBody>
          <a:bodyPr/>
          <a:lstStyle/>
          <a:p>
            <a:r>
              <a:rPr lang="en-US" dirty="0"/>
              <a:t>WWW, HTTP</a:t>
            </a:r>
            <a:r>
              <a:rPr lang="en-US" dirty="0" smtClean="0"/>
              <a:t>, GET, POST, Cookies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531180"/>
            <a:ext cx="3962400" cy="1839686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31746" name="Picture 2" descr="http://www.iconarchive.com/icons/babasse/imod/256/html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478" y="3429000"/>
            <a:ext cx="1636644" cy="14478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  <p:pic>
        <p:nvPicPr>
          <p:cNvPr id="31748" name="Picture 4" descr="http://section508.gov/docs/gettysburg2008/Web2pt0_2008_NBR_files/images/image28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498" y="457200"/>
            <a:ext cx="1375102" cy="1565114"/>
          </a:xfrm>
          <a:prstGeom prst="roundRect">
            <a:avLst>
              <a:gd name="adj" fmla="val 64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31750" name="Picture 6" descr="http://www.jidesoft.com/icon/macosx/macosx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411243">
            <a:off x="4559084" y="365990"/>
            <a:ext cx="1744196" cy="1556696"/>
          </a:xfrm>
          <a:prstGeom prst="rect">
            <a:avLst/>
          </a:prstGeom>
          <a:noFill/>
        </p:spPr>
      </p:pic>
      <p:pic>
        <p:nvPicPr>
          <p:cNvPr id="1026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 rotWithShape="1">
          <a:blip r:embed="rId7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057028">
            <a:off x="765531" y="842215"/>
            <a:ext cx="2902197" cy="10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Some invalid URLs: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2" y="1702814"/>
            <a:ext cx="7924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769614"/>
            <a:ext cx="7924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bg.wikipedia.org:80/wiki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/%D0%A2%D0%B5%D0%BB%D0%B5%D1%80%D0%B8%D0%B3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62841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?&amp;q=C# .NET 4.0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43400" y="3884793"/>
            <a:ext cx="4410740" cy="425648"/>
          </a:xfrm>
          <a:prstGeom prst="wedgeRoundRectCallout">
            <a:avLst>
              <a:gd name="adj1" fmla="val -40395"/>
              <a:gd name="adj2" fmla="val 101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be: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NET+4.0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10641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?&amp;q=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8400" y="5224841"/>
            <a:ext cx="6315740" cy="425648"/>
          </a:xfrm>
          <a:prstGeom prst="wedgeRoundRectCallout">
            <a:avLst>
              <a:gd name="adj1" fmla="val 3245"/>
              <a:gd name="adj2" fmla="val 1310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be: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?q=%D0%B1%D0%B8%D1%80%D0%B0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Main Components of WWW: 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Notation for describing formatted </a:t>
            </a:r>
            <a:r>
              <a:rPr lang="en-US" dirty="0"/>
              <a:t>text with images and hyperlinks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and displayed by </a:t>
            </a:r>
            <a:r>
              <a:rPr lang="en-US" dirty="0" smtClean="0"/>
              <a:t>the Web </a:t>
            </a:r>
            <a:r>
              <a:rPr lang="en-US" dirty="0"/>
              <a:t>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Web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) page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CSS stylesheet file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bunch </a:t>
            </a:r>
            <a:r>
              <a:rPr lang="en-US" dirty="0"/>
              <a:t>of </a:t>
            </a:r>
            <a:r>
              <a:rPr lang="en-US" dirty="0" smtClean="0"/>
              <a:t>images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</a:t>
            </a:r>
            <a:r>
              <a:rPr lang="en-US" dirty="0"/>
              <a:t>resources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Main Components of WWW: 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is straight-forward and easy to learn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documents are plain text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add formatting, hyperlinks, bullets, etc.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 be added as separate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automatically generated by authoring programs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Tools to help users creating HTML pages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FrontPage, Dreamweaver,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WYSIWYG HTML editors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612775" y="1171689"/>
            <a:ext cx="7920038" cy="50767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&lt;head&gt;&lt;title&gt;HTML Example&lt;/title&gt;&lt;/head&gt;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Main Components of WWW: 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4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46113" y="1600200"/>
            <a:ext cx="7886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/academy/about.aspx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38800" cy="914400"/>
          </a:xfrm>
        </p:spPr>
        <p:txBody>
          <a:bodyPr/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84213" y="3735455"/>
            <a:ext cx="7848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Microsoft-HTTPAPI/2.0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601662" y="939225"/>
            <a:ext cx="31321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4589463" y="2434649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029200" y="5171552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1662" y="3048000"/>
            <a:ext cx="33607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line – request </a:t>
            </a:r>
            <a:r>
              <a:rPr lang="en-US" sz="2800" dirty="0"/>
              <a:t>method (GET, </a:t>
            </a:r>
            <a:r>
              <a:rPr lang="en-US" sz="2800" dirty="0" smtClean="0"/>
              <a:t>POST, HEAD</a:t>
            </a:r>
            <a:r>
              <a:rPr lang="en-US" sz="2800" dirty="0"/>
              <a:t>, </a:t>
            </a:r>
            <a:r>
              <a:rPr lang="en-US" sz="2800" dirty="0" smtClean="0"/>
              <a:t>...), resource URI, </a:t>
            </a:r>
            <a:r>
              <a:rPr lang="en-US" sz="2800" dirty="0"/>
              <a:t>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headers – additional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E.g. posted form data, files, etc.</a:t>
            </a:r>
            <a:endParaRPr lang="en-US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22313" y="1929348"/>
            <a:ext cx="76596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/academy/winter-2009-2010.aspx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124485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2434649"/>
            <a:ext cx="3106737" cy="527804"/>
          </a:xfrm>
          <a:prstGeom prst="wedgeRoundRectCallout">
            <a:avLst>
              <a:gd name="adj1" fmla="val -65207"/>
              <a:gd name="adj2" fmla="val -650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8937" y="4419600"/>
            <a:ext cx="2379664" cy="527804"/>
          </a:xfrm>
          <a:prstGeom prst="wedgeRoundRectCallout">
            <a:avLst>
              <a:gd name="adj1" fmla="val -70569"/>
              <a:gd name="adj2" fmla="val -529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68726" y="5334000"/>
            <a:ext cx="4114800" cy="527804"/>
          </a:xfrm>
          <a:prstGeom prst="wedgeRoundRectCallout">
            <a:avLst>
              <a:gd name="adj1" fmla="val -71209"/>
              <a:gd name="adj2" fmla="val -134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request body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WWW and the HTTP protocol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HTTP protocol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request-response 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vs. POST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Response Codes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22" name="Picture 2" descr="http://www.definicionabc.com/wp-content/uploads/htm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4769" y="3887530"/>
            <a:ext cx="3309631" cy="2360870"/>
          </a:xfrm>
          <a:prstGeom prst="roundRect">
            <a:avLst>
              <a:gd name="adj" fmla="val 493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LOGIN_PASS=top*secret!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9144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POST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41864" y="2057400"/>
            <a:ext cx="3106737" cy="527804"/>
          </a:xfrm>
          <a:prstGeom prst="wedgeRoundRectCallout">
            <a:avLst>
              <a:gd name="adj1" fmla="val -62127"/>
              <a:gd name="adj2" fmla="val -609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7800" y="4143433"/>
            <a:ext cx="2379664" cy="527804"/>
          </a:xfrm>
          <a:prstGeom prst="wedgeRoundRectCallout">
            <a:avLst>
              <a:gd name="adj1" fmla="val -66548"/>
              <a:gd name="adj2" fmla="val -327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90232" y="5029200"/>
            <a:ext cx="4114800" cy="953453"/>
          </a:xfrm>
          <a:prstGeom prst="wedgeRoundRectCallout">
            <a:avLst>
              <a:gd name="adj1" fmla="val -68367"/>
              <a:gd name="adj2" fmla="val -201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request body contains the submitted form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Conditional HTTP GET – </a:t>
            </a:r>
            <a:r>
              <a:rPr lang="en-US" sz="3700" dirty="0"/>
              <a:t>Example</a:t>
            </a:r>
          </a:p>
        </p:txBody>
      </p:sp>
      <p:sp>
        <p:nvSpPr>
          <p:cNvPr id="481285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3810000"/>
            <a:ext cx="8496300" cy="26670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Fetches the </a:t>
            </a:r>
            <a:r>
              <a:rPr lang="en-US" sz="3000" dirty="0"/>
              <a:t>resource only if it has been changed at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Server replies with 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 Modified</a:t>
            </a:r>
            <a:r>
              <a:rPr lang="en-US" sz="2800" dirty="0"/>
              <a:t>” if </a:t>
            </a:r>
            <a:r>
              <a:rPr lang="en-US" sz="2800" dirty="0" smtClean="0"/>
              <a:t>the resource </a:t>
            </a:r>
            <a:r>
              <a:rPr lang="en-US" sz="2800" dirty="0"/>
              <a:t>has </a:t>
            </a:r>
            <a:r>
              <a:rPr lang="en-US" sz="2800" dirty="0" smtClean="0"/>
              <a:t>not been </a:t>
            </a:r>
            <a:r>
              <a:rPr lang="en-US" sz="2800" dirty="0"/>
              <a:t>changed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728663" y="1804734"/>
            <a:ext cx="7577138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/academy/join.aspx 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 Tue, 9 Mar 2010 11:12:23 GMT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9906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conditional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Web server: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646113" y="2026682"/>
            <a:ext cx="7742237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82823" y="1676400"/>
            <a:ext cx="4038600" cy="527804"/>
          </a:xfrm>
          <a:prstGeom prst="wedgeRoundRectCallout">
            <a:avLst>
              <a:gd name="adj1" fmla="val -62574"/>
              <a:gd name="adj2" fmla="val 5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status line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91200" y="3313056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96000" y="5501806"/>
            <a:ext cx="2427600" cy="953453"/>
          </a:xfrm>
          <a:prstGeom prst="wedgeRoundRectCallout">
            <a:avLst>
              <a:gd name="adj1" fmla="val -63020"/>
              <a:gd name="adj2" fmla="val -389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HTTP response body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646113" y="1703360"/>
            <a:ext cx="7742237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/img/telerik-logo.gif was not found on this server.&lt;P&gt;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6800" y="1524000"/>
            <a:ext cx="3352800" cy="527804"/>
          </a:xfrm>
          <a:prstGeom prst="wedgeRoundRectCallout">
            <a:avLst>
              <a:gd name="adj1" fmla="val -70502"/>
              <a:gd name="adj2" fmla="val 21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Response status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09432" y="2587305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15500" y="5915528"/>
            <a:ext cx="3875400" cy="527804"/>
          </a:xfrm>
          <a:prstGeom prst="wedgeRoundRectCallout">
            <a:avLst>
              <a:gd name="adj1" fmla="val -58905"/>
              <a:gd name="adj2" fmla="val -449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HTTP response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 and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Content-Type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6113" y="3319841"/>
            <a:ext cx="774223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636334" y="2209800"/>
            <a:ext cx="4517065" cy="953453"/>
          </a:xfrm>
          <a:prstGeom prst="wedgeRoundRectCallout">
            <a:avLst>
              <a:gd name="adj1" fmla="val -62263"/>
              <a:gd name="adj2" fmla="val 539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7885" y="4114800"/>
            <a:ext cx="774223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attachment;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filename="Financial-Report-April-2010.pdf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57400" y="5334000"/>
            <a:ext cx="5943598" cy="953453"/>
          </a:xfrm>
          <a:prstGeom prst="wedgeRoundRectCallout">
            <a:avLst>
              <a:gd name="adj1" fmla="val -55211"/>
              <a:gd name="adj2" fmla="val -54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the specified resource</a:t>
            </a:r>
            <a:r>
              <a:rPr lang="en-US" dirty="0"/>
              <a:t>, run a program at the server</a:t>
            </a:r>
            <a:r>
              <a:rPr lang="en-US" dirty="0" smtClean="0"/>
              <a:t>, or just download file, </a:t>
            </a:r>
            <a:r>
              <a:rPr lang="en-US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</a:t>
            </a:r>
            <a:r>
              <a:rPr lang="en-US" dirty="0" smtClean="0"/>
              <a:t>for processing at </a:t>
            </a:r>
            <a:r>
              <a:rPr lang="en-US" dirty="0"/>
              <a:t>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browser redirection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HTTP response says the browser should request another URL: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63" y="2438400"/>
            <a:ext cx="757713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academy.telerik.com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62" y="5191188"/>
            <a:ext cx="7577138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http://www.telerik.com/academy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2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Cookies are small pieces of data stored </a:t>
            </a:r>
            <a:r>
              <a:rPr lang="en-US" sz="2800" dirty="0"/>
              <a:t>by </a:t>
            </a:r>
            <a:r>
              <a:rPr lang="en-US" sz="2800" dirty="0" smtClean="0"/>
              <a:t>the client </a:t>
            </a:r>
            <a:r>
              <a:rPr lang="en-US" sz="2800" dirty="0"/>
              <a:t>on behalf of </a:t>
            </a:r>
            <a:r>
              <a:rPr lang="en-US" sz="2800" dirty="0" smtClean="0"/>
              <a:t>the server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Included in </a:t>
            </a:r>
            <a:r>
              <a:rPr lang="en-US" sz="2800" dirty="0" smtClean="0"/>
              <a:t>all future HTTP requests </a:t>
            </a:r>
            <a:r>
              <a:rPr lang="en-US" sz="2800" dirty="0"/>
              <a:t>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910013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7263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2652713" y="3284538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3783842" y="3394391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2690813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161876" y="3962400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2728912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3396953" y="5318088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isangate.net/services/images/www-hos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108950"/>
            <a:ext cx="3181350" cy="2638426"/>
          </a:xfrm>
          <a:prstGeom prst="roundRect">
            <a:avLst>
              <a:gd name="adj" fmla="val 37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www.jidesoft.com/blog/wp-content/uploads/2008/06/vis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483288">
            <a:off x="5294930" y="1572888"/>
            <a:ext cx="3352800" cy="2992374"/>
          </a:xfrm>
          <a:prstGeom prst="rect">
            <a:avLst/>
          </a:prstGeom>
          <a:noFill/>
        </p:spPr>
      </p:pic>
      <p:pic>
        <p:nvPicPr>
          <p:cNvPr id="29700" name="Picture 4" descr="http://smnet.co.uk/Links/files/www-icon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8" b="12987"/>
          <a:stretch>
            <a:fillRect/>
          </a:stretch>
        </p:blipFill>
        <p:spPr bwMode="auto">
          <a:xfrm rot="20449672">
            <a:off x="393772" y="2014157"/>
            <a:ext cx="2667000" cy="2384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495800"/>
            <a:ext cx="8229600" cy="685800"/>
          </a:xfrm>
        </p:spPr>
        <p:txBody>
          <a:bodyPr/>
          <a:lstStyle/>
          <a:p>
            <a:r>
              <a:rPr lang="en-US" dirty="0" smtClean="0"/>
              <a:t>WWW and HTTP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298279"/>
            <a:ext cx="8229600" cy="569120"/>
          </a:xfrm>
        </p:spPr>
        <p:txBody>
          <a:bodyPr/>
          <a:lstStyle/>
          <a:p>
            <a:r>
              <a:rPr lang="en-US" dirty="0" smtClean="0"/>
              <a:t>HTTP Protocol: the Heart of the WWW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client requests some URL: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server sets a cookie in the HTTP response: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further requests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google.bg</a:t>
            </a:r>
            <a:r>
              <a:rPr lang="en-US" dirty="0" smtClean="0"/>
              <a:t> the Web browser sends the cookie in the HTTP header: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63" y="1685092"/>
            <a:ext cx="75771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www.google.bg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62" y="3196700"/>
            <a:ext cx="75771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Set-Cookie: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PREF=ID=c0bf5fd5c3a25209; expires=Wed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11-Jul-2012 16:13:22 GMT;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=.google.bg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8662" y="5452732"/>
            <a:ext cx="75771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PREF=ID=c0bf5fd5c3a25209</a:t>
            </a:r>
          </a:p>
        </p:txBody>
      </p:sp>
    </p:spTree>
    <p:extLst>
      <p:ext uri="{BB962C8B-B14F-4D97-AF65-F5344CB8AC3E}">
        <p14:creationId xmlns:p14="http://schemas.microsoft.com/office/powerpoint/2010/main" val="36751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800" dirty="0" smtClean="0"/>
              <a:t>View Cookies in the Web Browser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1219200"/>
            <a:ext cx="5140230" cy="5181600"/>
          </a:xfrm>
          <a:prstGeom prst="roundRect">
            <a:avLst>
              <a:gd name="adj" fmla="val 136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2134" y="1219200"/>
            <a:ext cx="2397642" cy="1466960"/>
          </a:xfrm>
          <a:prstGeom prst="roundRect">
            <a:avLst>
              <a:gd name="adj" fmla="val 43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2134" y="3342167"/>
            <a:ext cx="2397642" cy="3058633"/>
          </a:xfrm>
          <a:prstGeom prst="roundRect">
            <a:avLst>
              <a:gd name="adj" fmla="val 301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711841" y="2796364"/>
            <a:ext cx="0" cy="44656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84202" y="4719083"/>
            <a:ext cx="381000" cy="0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2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686800" cy="56388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Firebug</a:t>
            </a:r>
            <a:r>
              <a:rPr lang="en-US" dirty="0" smtClean="0"/>
              <a:t> plug-in for Firefox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must have for Web developers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ultimate tool for monitoring, editing and debugging HTTP, HTML, CSS, JavaScript,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open-source – </a:t>
            </a:r>
            <a:r>
              <a:rPr lang="en-US" dirty="0" smtClean="0">
                <a:hlinkClick r:id="rId2"/>
              </a:rPr>
              <a:t>www.getfirebug.com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Fiddler</a:t>
            </a:r>
            <a:r>
              <a:rPr lang="en-US" dirty="0" smtClean="0"/>
              <a:t> – HTTP proxy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the HTTP 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Analyzes the HTTP 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tool – </a:t>
            </a:r>
            <a:r>
              <a:rPr lang="en-US" dirty="0" smtClean="0">
                <a:hlinkClick r:id="rId3"/>
              </a:rPr>
              <a:t>www.fiddler2.com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4065" y="1066799"/>
            <a:ext cx="1426535" cy="1159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Fiddler 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9934" y="4318559"/>
            <a:ext cx="2845981" cy="863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Developer </a:t>
            </a:r>
            <a:r>
              <a:rPr lang="en-US" smtClean="0"/>
              <a:t>Tools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Wireshark</a:t>
            </a:r>
            <a:r>
              <a:rPr lang="en-US" dirty="0"/>
              <a:t> packet </a:t>
            </a:r>
            <a:r>
              <a:rPr lang="en-US" dirty="0" smtClean="0"/>
              <a:t>analyzer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Low-level packet sniffer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</a:t>
            </a:r>
            <a:r>
              <a:rPr lang="en-US" dirty="0"/>
              <a:t>the </a:t>
            </a:r>
            <a:r>
              <a:rPr lang="en-US" dirty="0" smtClean="0"/>
              <a:t>entire IP </a:t>
            </a:r>
            <a:r>
              <a:rPr lang="en-US" dirty="0"/>
              <a:t>network </a:t>
            </a:r>
            <a:r>
              <a:rPr lang="en-US" dirty="0" smtClean="0"/>
              <a:t>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reconstruct the HTTP </a:t>
            </a:r>
            <a:r>
              <a:rPr lang="en-US" dirty="0" smtClean="0"/>
              <a:t>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intercept any (unencrypted) protocol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IP, ICMP, TCP, UDP, HTTP, DNS, SMTP, POP3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intercept passwords sent in </a:t>
            </a:r>
            <a:r>
              <a:rPr lang="en-US" dirty="0"/>
              <a:t>clear-text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Free, open-source project – </a:t>
            </a:r>
            <a:r>
              <a:rPr lang="en-US" dirty="0" smtClean="0">
                <a:hlinkClick r:id="rId2"/>
              </a:rPr>
              <a:t>www.wireshark.org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5" descr="http://www.security.org.my/uploads/wireshark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143000"/>
            <a:ext cx="2438400" cy="875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20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/>
              <a:t>Describe the infrastructure of WWW. What is URL? What is HTML? What is HTTP?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Describe the HTTP protocol in details: HTTP requests, HTTP responses, request methods and status codes.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What is the difference between GET and POST methods in the HTTP requests?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What is a "cookie" and how does it work</a:t>
            </a:r>
            <a:r>
              <a:rPr lang="en-US" sz="2800" dirty="0" smtClean="0"/>
              <a:t>?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/>
              <a:t>Install Fiddler, Firebug and WireShark and play with them. Try to inspect how Facebook works.</a:t>
            </a:r>
            <a:endParaRPr lang="bg-BG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598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Global distributed information system </a:t>
            </a:r>
            <a:r>
              <a:rPr lang="en-US" dirty="0"/>
              <a:t>in Internet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service in Internet (like E-mail, DNS, ...)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Consists of set </a:t>
            </a:r>
            <a:r>
              <a:rPr lang="en-US" dirty="0"/>
              <a:t>of documents (and other resources) located on different Internet servers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Accessed through standard protocols like HTTP, HTTPS and FTP by their URL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/>
              <a:t> provide Web content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14401"/>
            <a:ext cx="8610600" cy="57546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Internet – provides data transfer </a:t>
            </a:r>
            <a:r>
              <a:rPr lang="en-US" sz="2800" dirty="0" smtClean="0"/>
              <a:t>channels over the TCP </a:t>
            </a:r>
            <a:r>
              <a:rPr lang="en-US" sz="2800" dirty="0"/>
              <a:t>and HTTP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Clients (Web browsers) – display Web content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servers – </a:t>
            </a:r>
            <a:r>
              <a:rPr lang="en-US" sz="2800" dirty="0" smtClean="0"/>
              <a:t>IIS, Apache</a:t>
            </a:r>
            <a:r>
              <a:rPr lang="en-US" sz="2800" dirty="0"/>
              <a:t>, </a:t>
            </a:r>
            <a:r>
              <a:rPr lang="en-US" sz="2800" dirty="0" smtClean="0"/>
              <a:t>Tomcat, GWS,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Semantic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Transfer Protocol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Markup Language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Uniform Resource Locator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600" dirty="0"/>
              <a:t>Uniform Resource Identifiers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URIs</a:t>
            </a:r>
            <a:r>
              <a:rPr lang="en-US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34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Clients use Web browser application to request resources from the Web servers via HTTP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Resources have unique URL address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Servers </a:t>
            </a:r>
            <a:r>
              <a:rPr lang="en-US" sz="3000" dirty="0" smtClean="0"/>
              <a:t>send the requested resource as a response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Or </a:t>
            </a:r>
            <a:r>
              <a:rPr lang="en-US" sz="2800" dirty="0" smtClean="0"/>
              <a:t>reply with an </a:t>
            </a:r>
            <a:r>
              <a:rPr lang="en-US" sz="2800" dirty="0"/>
              <a:t>error message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pages are resources in WWW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HTML </a:t>
            </a:r>
            <a:r>
              <a:rPr lang="en-US" sz="2800" dirty="0"/>
              <a:t>text, graphics, </a:t>
            </a:r>
            <a:r>
              <a:rPr lang="en-US" sz="2800" dirty="0" smtClean="0"/>
              <a:t>animations </a:t>
            </a:r>
            <a:r>
              <a:rPr lang="en-US" sz="2800" dirty="0"/>
              <a:t>and other files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sites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sites are sets of Web pages in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 (2)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066799"/>
            <a:ext cx="8610600" cy="55054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Client’s browser renders Web pages returned by the Web servers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Pages are </a:t>
            </a:r>
            <a:r>
              <a:rPr lang="en-US" sz="2800" dirty="0" smtClean="0"/>
              <a:t>in HTML </a:t>
            </a:r>
            <a:r>
              <a:rPr lang="en-US" sz="2800" dirty="0"/>
              <a:t>(Hyper Text Markup Language)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Browsers shows the text, </a:t>
            </a:r>
            <a:r>
              <a:rPr lang="en-US" sz="2800" dirty="0" smtClean="0"/>
              <a:t>graphics, sounds, etc.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HTML pages contain hyperlinks </a:t>
            </a:r>
            <a:r>
              <a:rPr lang="en-US" sz="2800" dirty="0" smtClean="0"/>
              <a:t>to other </a:t>
            </a:r>
            <a:r>
              <a:rPr lang="en-US" sz="2800" dirty="0"/>
              <a:t>pages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entire WWW system runs over standard networking protocols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TCP, </a:t>
            </a:r>
            <a:r>
              <a:rPr lang="en-US" sz="2800" dirty="0"/>
              <a:t>DNS, HTTP, </a:t>
            </a:r>
            <a:r>
              <a:rPr lang="en-US" sz="2800" dirty="0" smtClean="0"/>
              <a:t>FTP, …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The HTTP </a:t>
            </a:r>
            <a:r>
              <a:rPr lang="en-US" sz="3000" dirty="0"/>
              <a:t>protocol is fundamental for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Main Components of WWW: URL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1742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Uniform Resource Locator (URL)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Unique resource location in WWW, e.g.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It is just a formatted </a:t>
            </a:r>
            <a:r>
              <a:rPr lang="en-US" sz="3000" dirty="0" smtClean="0"/>
              <a:t>string, consisting of: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Protocol for communicating with </a:t>
            </a:r>
            <a:r>
              <a:rPr lang="en-US" sz="2800" dirty="0" smtClean="0"/>
              <a:t>the server </a:t>
            </a:r>
            <a:r>
              <a:rPr lang="en-US" sz="2800" dirty="0"/>
              <a:t>(e.g.,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Name of the server or IP </a:t>
            </a:r>
            <a:r>
              <a:rPr lang="en-US" sz="2800" dirty="0" smtClean="0"/>
              <a:t>address + optional port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www.telerik.com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mail.bg:8080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Path </a:t>
            </a:r>
            <a:r>
              <a:rPr lang="en-US" sz="2800" dirty="0"/>
              <a:t>and name of the resource (</a:t>
            </a:r>
            <a:r>
              <a:rPr lang="en-US" sz="2800" dirty="0" smtClean="0"/>
              <a:t>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Parameters (optional,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?id=27&amp;lang=en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763588" y="2209800"/>
            <a:ext cx="76184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http://www.telerik.com/academy/winter-2009-2010.aspx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  <a:spcBef>
                <a:spcPts val="5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9602" y="1752600"/>
            <a:ext cx="792479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47" y="4386641"/>
            <a:ext cx="7921682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1365</TotalTime>
  <Words>2063</Words>
  <Application>Microsoft Office PowerPoint</Application>
  <PresentationFormat>On-screen Show (4:3)</PresentationFormat>
  <Paragraphs>385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Telerik-PowerPoint-Theme</vt:lpstr>
      <vt:lpstr>Web Technologies Basics</vt:lpstr>
      <vt:lpstr>Table of Contents</vt:lpstr>
      <vt:lpstr>WWW and HTTP</vt:lpstr>
      <vt:lpstr>What is WWW?</vt:lpstr>
      <vt:lpstr>WWW Components</vt:lpstr>
      <vt:lpstr>WWW Infrastructure</vt:lpstr>
      <vt:lpstr>WWW Infrastructure (2)</vt:lpstr>
      <vt:lpstr>Main Components of WWW: URL</vt:lpstr>
      <vt:lpstr>URL Encoding</vt:lpstr>
      <vt:lpstr>URL – Examples</vt:lpstr>
      <vt:lpstr>Main Components of WWW: HTML</vt:lpstr>
      <vt:lpstr>Main Components of WWW: HTML</vt:lpstr>
      <vt:lpstr>HTML – Example</vt:lpstr>
      <vt:lpstr>Main Components of WWW: HTTP</vt:lpstr>
      <vt:lpstr>The HTTP Protocol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Conditional HTTP GET – Example</vt:lpstr>
      <vt:lpstr>HTTP Response Message</vt:lpstr>
      <vt:lpstr>HTTP Response – Example</vt:lpstr>
      <vt:lpstr>HTTP Response – Example</vt:lpstr>
      <vt:lpstr>Content-Type and Disposition</vt:lpstr>
      <vt:lpstr>HTTP Request Methods</vt:lpstr>
      <vt:lpstr>HTTP Response Codes</vt:lpstr>
      <vt:lpstr>Browser Redirection</vt:lpstr>
      <vt:lpstr>HTTP Cookies</vt:lpstr>
      <vt:lpstr>Cookies – Example</vt:lpstr>
      <vt:lpstr>View Cookies in the Web Browser</vt:lpstr>
      <vt:lpstr>HTTP Developer Tools</vt:lpstr>
      <vt:lpstr>HTTP Developer Tools (2)</vt:lpstr>
      <vt:lpstr>Web Technologies Basics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Nikolay Kostov</cp:lastModifiedBy>
  <cp:revision>471</cp:revision>
  <dcterms:created xsi:type="dcterms:W3CDTF">2007-12-08T16:03:35Z</dcterms:created>
  <dcterms:modified xsi:type="dcterms:W3CDTF">2011-11-21T08:28:03Z</dcterms:modified>
</cp:coreProperties>
</file>