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heme/themeOverride1.xml" ContentType="application/vnd.openxmlformats-officedocument.themeOverr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42"/>
  </p:notesMasterIdLst>
  <p:sldIdLst>
    <p:sldId id="257" r:id="rId2"/>
    <p:sldId id="258" r:id="rId3"/>
    <p:sldId id="415" r:id="rId4"/>
    <p:sldId id="416" r:id="rId5"/>
    <p:sldId id="41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60"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9" r:id="rId137"/>
    <p:sldId id="410" r:id="rId138"/>
    <p:sldId id="411" r:id="rId139"/>
    <p:sldId id="296" r:id="rId140"/>
    <p:sldId id="405"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166"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1B1AE-2823-4A96-9EFC-8BD850032A19}" type="datetimeFigureOut">
              <a:rPr lang="en-US" smtClean="0"/>
              <a:t>02-Nov-11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46422-A49E-4517-8ED3-89BA9E1BB554}" type="slidenum">
              <a:rPr lang="en-US" smtClean="0"/>
              <a:t>‹#›</a:t>
            </a:fld>
            <a:endParaRPr lang="en-US"/>
          </a:p>
        </p:txBody>
      </p:sp>
    </p:spTree>
    <p:extLst>
      <p:ext uri="{BB962C8B-B14F-4D97-AF65-F5344CB8AC3E}">
        <p14:creationId xmlns:p14="http://schemas.microsoft.com/office/powerpoint/2010/main" val="156625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57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6099" y="4343704"/>
            <a:ext cx="5485805" cy="4113892"/>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58</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6099" y="4343704"/>
            <a:ext cx="5485805" cy="4113892"/>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59</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6099" y="4343704"/>
            <a:ext cx="5485805" cy="4113892"/>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60</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6099" y="4343704"/>
            <a:ext cx="5485805" cy="4113892"/>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61</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6099" y="4343704"/>
            <a:ext cx="5485805" cy="4113892"/>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63</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6099" y="4343704"/>
            <a:ext cx="5485805" cy="4113892"/>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64</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65</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5494" y="4342938"/>
            <a:ext cx="5487013" cy="4114588"/>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66</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6099" y="4343704"/>
            <a:ext cx="5485805" cy="4113892"/>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6099" y="4343704"/>
            <a:ext cx="5485805" cy="4113892"/>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43</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68</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69</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6099" y="4343704"/>
            <a:ext cx="5485805" cy="4113892"/>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72</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6099" y="4343704"/>
            <a:ext cx="5485805" cy="4113892"/>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73</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74</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76</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77</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78</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79</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80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6099" y="4343704"/>
            <a:ext cx="5485805" cy="4113892"/>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44</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81</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82</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6099" y="4343704"/>
            <a:ext cx="5485805" cy="4113892"/>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83</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6099" y="4343704"/>
            <a:ext cx="5485805" cy="4113892"/>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84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85</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87</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90</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3E378599-9129-4E1E-8D3C-E393FDB109F4}" type="slidenum">
              <a:rPr lang="en-US"/>
              <a:pPr/>
              <a:t>94</a:t>
            </a:fld>
            <a:r>
              <a:rPr lang="en-US" dirty="0"/>
              <a:t>##</a:t>
            </a:r>
            <a:endParaRPr lang="en-US" sz="1100"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46</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408DCA-F9F9-4B36-89C2-5B7D084B0B09}" type="slidenum">
              <a:rPr lang="en-US"/>
              <a:pPr/>
              <a:t>97</a:t>
            </a:fld>
            <a:r>
              <a:rPr lang="en-US" dirty="0"/>
              <a:t>##</a:t>
            </a:r>
            <a:endParaRPr lang="en-US" sz="1100"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E158A5-DE43-4466-BE04-AFCEF1BD2F7B}" type="slidenum">
              <a:rPr lang="en-US"/>
              <a:pPr/>
              <a:t>98</a:t>
            </a:fld>
            <a:r>
              <a:rPr lang="en-US" dirty="0"/>
              <a:t>##</a:t>
            </a:r>
            <a:endParaRPr lang="en-US" sz="1100" dirty="0"/>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D99D8D-3866-4B3D-A7FC-87393DD00F81}" type="slidenum">
              <a:rPr lang="en-US"/>
              <a:pPr/>
              <a:t>100</a:t>
            </a:fld>
            <a:r>
              <a:rPr lang="en-US" dirty="0"/>
              <a:t>##</a:t>
            </a:r>
            <a:endParaRPr lang="en-US" sz="1100" dirty="0"/>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686099" y="4343704"/>
            <a:ext cx="5485805" cy="4113892"/>
          </a:xfrm>
        </p:spPr>
        <p:txBody>
          <a:bodyPr/>
          <a:lstStyle/>
          <a:p>
            <a:pPr lvl="1">
              <a:buFontTx/>
              <a:buChar char="•"/>
            </a:pPr>
            <a:r>
              <a:rPr lang="en-US"/>
              <a:t>G</a:t>
            </a:r>
            <a:r>
              <a:rPr lang="en-US">
                <a:solidFill>
                  <a:srgbClr val="FC0128"/>
                </a:solidFill>
              </a:rPr>
              <a:t>roup functions</a:t>
            </a:r>
            <a:r>
              <a:rPr lang="en-US"/>
              <a:t> operate on </a:t>
            </a:r>
            <a:r>
              <a:rPr lang="en-US">
                <a:solidFill>
                  <a:srgbClr val="FC0128"/>
                </a:solidFill>
              </a:rPr>
              <a:t>sets of rows</a:t>
            </a:r>
            <a:r>
              <a:rPr lang="en-US"/>
              <a:t> to give one result per group. These sets may be the whole table or the table split into groups. </a:t>
            </a:r>
          </a:p>
          <a:p>
            <a:pPr lvl="1"/>
            <a:endParaRPr lang="en-US"/>
          </a:p>
          <a:p>
            <a:pPr lvl="1">
              <a:buFontTx/>
              <a:buChar char="•"/>
            </a:pPr>
            <a:r>
              <a:rPr lang="en-US"/>
              <a:t>Each of the functions accepts an argument. The following table identifies the options that you can use in the syntax:</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C368AD6-D826-4EE0-B558-3686CB4B5188}" type="slidenum">
              <a:rPr lang="en-US"/>
              <a:pPr/>
              <a:t>101</a:t>
            </a:fld>
            <a:r>
              <a:rPr lang="en-US" dirty="0"/>
              <a:t>##</a:t>
            </a:r>
            <a:endParaRPr lang="en-US" sz="1100" dirty="0"/>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686099" y="4343704"/>
            <a:ext cx="5485805" cy="4113892"/>
          </a:xfrm>
        </p:spPr>
        <p:txBody>
          <a:bodyPr/>
          <a:lstStyle/>
          <a:p>
            <a:pPr lvl="1"/>
            <a:r>
              <a:rPr lang="en-US"/>
              <a:t>The example on the slide displays the average, highest, lowest, and sum of vacation hours for all sales representatives.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54B2D45-DAEC-4F7B-B4C8-E5B55B318D0E}" type="slidenum">
              <a:rPr lang="en-US"/>
              <a:pPr/>
              <a:t>103</a:t>
            </a:fld>
            <a:r>
              <a:rPr lang="en-US" dirty="0"/>
              <a:t>##</a:t>
            </a:r>
            <a:endParaRPr lang="en-US" sz="1100" dirty="0"/>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COUNT</a:t>
            </a:r>
            <a:r>
              <a:rPr lang="en-US" b="1" dirty="0"/>
              <a:t> Function</a:t>
            </a:r>
          </a:p>
          <a:p>
            <a:pPr lvl="1"/>
            <a:r>
              <a:rPr lang="en-US" dirty="0"/>
              <a:t>The </a:t>
            </a:r>
            <a:r>
              <a:rPr lang="en-US" dirty="0">
                <a:solidFill>
                  <a:srgbClr val="FC0128"/>
                </a:solidFill>
                <a:latin typeface="Courier New" pitchFamily="49" charset="0"/>
              </a:rPr>
              <a:t>COUNT</a:t>
            </a:r>
            <a:r>
              <a:rPr lang="en-US" dirty="0">
                <a:solidFill>
                  <a:srgbClr val="FC0128"/>
                </a:solidFill>
              </a:rPr>
              <a:t> function</a:t>
            </a:r>
            <a:r>
              <a:rPr lang="en-US" dirty="0"/>
              <a:t> has three formats:</a:t>
            </a:r>
          </a:p>
          <a:p>
            <a:pPr lvl="2"/>
            <a:r>
              <a:rPr lang="en-US" dirty="0">
                <a:latin typeface="Courier New" pitchFamily="49" charset="0"/>
              </a:rPr>
              <a:t>COUNT(*) </a:t>
            </a:r>
          </a:p>
          <a:p>
            <a:pPr lvl="2"/>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p>
          <a:p>
            <a:pPr lvl="2"/>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p>
          <a:p>
            <a:pPr lvl="1"/>
            <a:r>
              <a:rPr lang="en-US" dirty="0">
                <a:latin typeface="Courier New" pitchFamily="49" charset="0"/>
              </a:rPr>
              <a:t>COUNT(*)</a:t>
            </a:r>
            <a:r>
              <a:rPr lang="en-US" dirty="0"/>
              <a:t> returns the number of rows in a table that satisfy the criteria of the </a:t>
            </a:r>
            <a:r>
              <a:rPr lang="en-US" dirty="0">
                <a:latin typeface="Courier New" pitchFamily="49" charset="0"/>
              </a:rPr>
              <a:t>SELECT</a:t>
            </a:r>
            <a:r>
              <a:rPr lang="en-US" dirty="0"/>
              <a:t> statement, including duplicate rows and rows containing null values in any of the columns. If a </a:t>
            </a:r>
            <a:r>
              <a:rPr lang="en-US" dirty="0">
                <a:latin typeface="Courier New" pitchFamily="49" charset="0"/>
              </a:rPr>
              <a:t>WHERE</a:t>
            </a:r>
            <a:r>
              <a:rPr lang="en-US" dirty="0"/>
              <a:t> clause is included in the </a:t>
            </a:r>
            <a:r>
              <a:rPr lang="en-US" dirty="0">
                <a:latin typeface="Courier New" pitchFamily="49" charset="0"/>
              </a:rPr>
              <a:t>SELECT</a:t>
            </a:r>
            <a:r>
              <a:rPr lang="en-US" dirty="0"/>
              <a:t> statement, </a:t>
            </a:r>
            <a:r>
              <a:rPr lang="en-US" dirty="0">
                <a:latin typeface="Courier New" pitchFamily="49" charset="0"/>
              </a:rPr>
              <a:t>COUNT(*)</a:t>
            </a:r>
            <a:r>
              <a:rPr lang="en-US" dirty="0"/>
              <a:t> returns the number of rows that satisfies the condition in the </a:t>
            </a:r>
            <a:r>
              <a:rPr lang="en-US" dirty="0">
                <a:latin typeface="Courier New" pitchFamily="49" charset="0"/>
              </a:rPr>
              <a:t>WHERE</a:t>
            </a:r>
            <a:r>
              <a:rPr lang="en-US" dirty="0"/>
              <a:t> clause. </a:t>
            </a:r>
          </a:p>
          <a:p>
            <a:pPr lvl="1"/>
            <a:r>
              <a:rPr lang="en-US" dirty="0"/>
              <a:t>In contrast, </a:t>
            </a:r>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r>
              <a:rPr lang="en-US" dirty="0"/>
              <a:t> returns the number of non-null values in the column identified by </a:t>
            </a:r>
            <a:r>
              <a:rPr lang="en-US" i="1" dirty="0" err="1">
                <a:latin typeface="Courier New" pitchFamily="49" charset="0"/>
              </a:rPr>
              <a:t>expr</a:t>
            </a:r>
            <a:r>
              <a:rPr lang="en-US" dirty="0"/>
              <a:t>. </a:t>
            </a:r>
          </a:p>
          <a:p>
            <a:pPr lvl="1"/>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r>
              <a:rPr lang="en-US" dirty="0"/>
              <a:t> returns the number of unique, non-null values in the column identified by </a:t>
            </a:r>
            <a:r>
              <a:rPr lang="en-US" i="1" dirty="0" err="1">
                <a:latin typeface="Courier New" pitchFamily="49" charset="0"/>
              </a:rPr>
              <a:t>expr</a:t>
            </a:r>
            <a:r>
              <a:rPr lang="en-US" dirty="0"/>
              <a:t>.</a:t>
            </a:r>
          </a:p>
          <a:p>
            <a:pPr lvl="1"/>
            <a:r>
              <a:rPr lang="en-US" dirty="0"/>
              <a:t>The slide example displays the number </a:t>
            </a:r>
            <a:r>
              <a:rPr lang="en-US"/>
              <a:t>of </a:t>
            </a:r>
            <a:r>
              <a:rPr lang="en-US" smtClean="0"/>
              <a:t>employees </a:t>
            </a:r>
            <a:r>
              <a:rPr lang="en-US" dirty="0"/>
              <a:t>in department 3 (Sales).</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072F52B-9A22-4DDF-9132-996EBFAF2056}" type="slidenum">
              <a:rPr lang="en-US"/>
              <a:pPr/>
              <a:t>106</a:t>
            </a:fld>
            <a:r>
              <a:rPr lang="en-US" dirty="0"/>
              <a:t>##</a:t>
            </a:r>
            <a:endParaRPr lang="en-US" sz="1100" dirty="0"/>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51</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111</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F34A823-9FFF-4B30-B260-37F3EEB261E6}" type="slidenum">
              <a:rPr lang="en-US"/>
              <a:pPr/>
              <a:t>116</a:t>
            </a:fld>
            <a:r>
              <a:rPr lang="en-US" dirty="0"/>
              <a:t>##</a:t>
            </a:r>
            <a:endParaRPr lang="en-US" sz="1100" dirty="0"/>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52</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6099" y="4343704"/>
            <a:ext cx="5485805" cy="4113892"/>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7A8F163-163D-4BFD-A89E-8D5555395F6C}" type="slidenum">
              <a:rPr lang="en-US"/>
              <a:pPr/>
              <a:t>120</a:t>
            </a:fld>
            <a:r>
              <a:rPr lang="en-US" dirty="0"/>
              <a:t>##</a:t>
            </a:r>
            <a:endParaRPr lang="en-US" sz="1100" dirty="0"/>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Using CONVERT:</a:t>
            </a:r>
          </a:p>
          <a:p>
            <a:r>
              <a:rPr lang="bg-BG"/>
              <a:t>CONVERT </a:t>
            </a:r>
            <a:r>
              <a:rPr lang="bg-BG" b="1"/>
              <a:t>( </a:t>
            </a:r>
            <a:r>
              <a:rPr lang="bg-BG" i="1"/>
              <a:t>data_type </a:t>
            </a:r>
            <a:r>
              <a:rPr lang="bg-BG"/>
              <a:t>[ </a:t>
            </a:r>
            <a:r>
              <a:rPr lang="bg-BG" b="1"/>
              <a:t>( </a:t>
            </a:r>
            <a:r>
              <a:rPr lang="bg-BG" i="1"/>
              <a:t>length </a:t>
            </a:r>
            <a:r>
              <a:rPr lang="bg-BG" b="1"/>
              <a:t>) </a:t>
            </a:r>
            <a:r>
              <a:rPr lang="bg-BG"/>
              <a:t>] </a:t>
            </a:r>
            <a:r>
              <a:rPr lang="bg-BG" b="1"/>
              <a:t>,</a:t>
            </a:r>
            <a:r>
              <a:rPr lang="bg-BG"/>
              <a:t> </a:t>
            </a:r>
            <a:r>
              <a:rPr lang="bg-BG" i="1"/>
              <a:t>expression</a:t>
            </a:r>
            <a:r>
              <a:rPr lang="bg-BG"/>
              <a:t> [ </a:t>
            </a:r>
            <a:r>
              <a:rPr lang="bg-BG" b="1"/>
              <a:t>,</a:t>
            </a:r>
            <a:r>
              <a:rPr lang="bg-BG"/>
              <a:t> </a:t>
            </a:r>
            <a:r>
              <a:rPr lang="bg-BG" i="1"/>
              <a:t>style </a:t>
            </a:r>
            <a:r>
              <a:rPr lang="bg-BG"/>
              <a:t>] </a:t>
            </a:r>
            <a:r>
              <a:rPr lang="bg-BG" b="1"/>
              <a:t>)</a:t>
            </a:r>
            <a:endParaRPr lang="en-US" b="1"/>
          </a:p>
          <a:p>
            <a:endParaRPr lang="en-US" b="1"/>
          </a:p>
          <a:p>
            <a:r>
              <a:rPr lang="en-US"/>
              <a:t>The </a:t>
            </a:r>
            <a:r>
              <a:rPr lang="en-US" i="1"/>
              <a:t>style</a:t>
            </a:r>
            <a:r>
              <a:rPr lang="en-US"/>
              <a:t> argument  value of 112 represents the ISO data format: </a:t>
            </a:r>
            <a:r>
              <a:rPr lang="bg-BG" b="1"/>
              <a:t>yymmdd</a:t>
            </a:r>
            <a:r>
              <a:rPr lang="bg-BG"/>
              <a:t> </a:t>
            </a:r>
            <a:r>
              <a:rPr lang="en-US"/>
              <a:t> </a:t>
            </a:r>
            <a:endParaRPr lang="bg-BG"/>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B821BC3-D6E2-44AC-B597-CDC21D152A69}" type="slidenum">
              <a:rPr lang="en-US"/>
              <a:pPr/>
              <a:t>122</a:t>
            </a:fld>
            <a:r>
              <a:rPr lang="en-US" dirty="0"/>
              <a:t>##</a:t>
            </a:r>
            <a:endParaRPr lang="en-US" sz="1100" dirty="0"/>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124</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125</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54</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6099" y="4343704"/>
            <a:ext cx="5485805" cy="4113892"/>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127</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128</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4F519B-267C-4A30-AC57-B62C2B722F15}" type="slidenum">
              <a:rPr lang="en-US"/>
              <a:pPr/>
              <a:t>129</a:t>
            </a:fld>
            <a:r>
              <a:rPr lang="en-US" dirty="0"/>
              <a:t>##</a:t>
            </a:r>
            <a:endParaRPr lang="en-US" sz="1100" dirty="0"/>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130</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131</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429FF2E-D4F2-4C72-A745-FE064F0D0C80}" type="slidenum">
              <a:rPr lang="en-US"/>
              <a:pPr/>
              <a:t>136</a:t>
            </a:fld>
            <a:r>
              <a:rPr lang="en-US" dirty="0"/>
              <a:t>##</a:t>
            </a:r>
            <a:endParaRPr lang="en-US" sz="1100" dirty="0"/>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951626-D558-471E-AF93-BE9CB3761CF0}" type="slidenum">
              <a:rPr lang="en-US"/>
              <a:pPr/>
              <a:t>137</a:t>
            </a:fld>
            <a:r>
              <a:rPr lang="en-US" dirty="0"/>
              <a:t>##</a:t>
            </a:r>
            <a:endParaRPr lang="en-US" sz="1100" dirty="0"/>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6185205-9333-4DAD-A31E-A5D8AF09E68C}" type="slidenum">
              <a:rPr lang="en-US"/>
              <a:pPr/>
              <a:t>138</a:t>
            </a:fld>
            <a:r>
              <a:rPr lang="en-US" dirty="0"/>
              <a:t>##</a:t>
            </a:r>
            <a:endParaRPr lang="en-US" sz="1100" dirty="0"/>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140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55</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6099" y="4343704"/>
            <a:ext cx="5485805" cy="4113892"/>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56</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6099" y="4343704"/>
            <a:ext cx="5485805" cy="4113892"/>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email">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95.jpeg"/><Relationship Id="rId4"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117.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0.gif"/></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www.homes4expat.com/condo_logo1.jpg"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105.jpeg"/><Relationship Id="rId5" Type="http://schemas.openxmlformats.org/officeDocument/2006/relationships/image" Target="../media/image104.jpeg"/><Relationship Id="rId4" Type="http://schemas.openxmlformats.org/officeDocument/2006/relationships/image" Target="../media/image103.jpeg"/></Relationships>
</file>

<file path=ppt/slides/_rels/slide123.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07.jpe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0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jpeg"/><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jpe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gif"/><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gif"/><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3.xml"/><Relationship Id="rId5" Type="http://schemas.openxmlformats.org/officeDocument/2006/relationships/image" Target="../media/image58.jpe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jpeg"/><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78.jpeg"/><Relationship Id="rId4" Type="http://schemas.openxmlformats.org/officeDocument/2006/relationships/image" Target="../media/image77.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0.png"/><Relationship Id="rId4" Type="http://schemas.openxmlformats.org/officeDocument/2006/relationships/image" Target="../media/image72.png"/></Relationships>
</file>

<file path=ppt/slides/_rels/slide94.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91.jpeg"/><Relationship Id="rId4" Type="http://schemas.openxmlformats.org/officeDocument/2006/relationships/image" Target="../media/image90.jpe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848" y="1600200"/>
            <a:ext cx="7298952" cy="1447800"/>
          </a:xfrm>
          <a:effectLst>
            <a:reflection blurRad="6350" stA="52000" endA="300" endPos="35000" dir="5400000" sy="-100000" algn="bl" rotWithShape="0"/>
          </a:effectLst>
        </p:spPr>
        <p:txBody>
          <a:bodyPr/>
          <a:lstStyle/>
          <a:p>
            <a:r>
              <a:rPr lang="en-US" dirty="0" smtClean="0"/>
              <a:t>Database Modeling and  Introduction to SQL</a:t>
            </a:r>
            <a:endParaRPr lang="en-US" dirty="0"/>
          </a:p>
        </p:txBody>
      </p:sp>
      <p:sp>
        <p:nvSpPr>
          <p:cNvPr id="3" name="Subtitle 2"/>
          <p:cNvSpPr>
            <a:spLocks noGrp="1"/>
          </p:cNvSpPr>
          <p:nvPr>
            <p:ph type="subTitle" idx="1"/>
          </p:nvPr>
        </p:nvSpPr>
        <p:spPr>
          <a:xfrm>
            <a:off x="1752600" y="3077272"/>
            <a:ext cx="6858000" cy="961328"/>
          </a:xfrm>
        </p:spPr>
        <p:txBody>
          <a:bodyPr/>
          <a:lstStyle/>
          <a:p>
            <a:r>
              <a:rPr lang="en-US" dirty="0" smtClean="0"/>
              <a:t>Creating E/R Diagrams with SQL Server Management Studio, Writing SQL Queries</a:t>
            </a:r>
            <a:endParaRPr lang="bg-BG" dirty="0" smtClean="0"/>
          </a:p>
        </p:txBody>
      </p:sp>
      <p:sp>
        <p:nvSpPr>
          <p:cNvPr id="4" name="Text Placeholder 3"/>
          <p:cNvSpPr>
            <a:spLocks noGrp="1"/>
          </p:cNvSpPr>
          <p:nvPr>
            <p:ph type="body" sz="quarter" idx="10"/>
          </p:nvPr>
        </p:nvSpPr>
        <p:spPr>
          <a:xfrm>
            <a:off x="457200" y="5224046"/>
            <a:ext cx="3352800" cy="954107"/>
          </a:xfrm>
        </p:spPr>
        <p:txBody>
          <a:bodyPr/>
          <a:lstStyle/>
          <a:p>
            <a:r>
              <a:rPr lang="en-US" dirty="0" smtClean="0"/>
              <a:t>D0ncho Minkov</a:t>
            </a:r>
            <a:endParaRPr lang="en-US" dirty="0"/>
          </a:p>
          <a:p>
            <a:endParaRPr lang="en-US" dirty="0"/>
          </a:p>
        </p:txBody>
      </p:sp>
      <p:sp>
        <p:nvSpPr>
          <p:cNvPr id="5" name="Text Placeholder 4"/>
          <p:cNvSpPr>
            <a:spLocks noGrp="1"/>
          </p:cNvSpPr>
          <p:nvPr>
            <p:ph type="body" sz="quarter" idx="11"/>
          </p:nvPr>
        </p:nvSpPr>
        <p:spPr>
          <a:xfrm>
            <a:off x="457200" y="5715000"/>
            <a:ext cx="2090957" cy="380999"/>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5943600"/>
            <a:ext cx="1707903" cy="338554"/>
          </a:xfrm>
        </p:spPr>
        <p:txBody>
          <a:bodyPr/>
          <a:lstStyle/>
          <a:p>
            <a:r>
              <a:rPr lang="en-US" dirty="0" smtClean="0">
                <a:hlinkClick r:id="rId2"/>
              </a:rPr>
              <a:t>www.telerik.com</a:t>
            </a:r>
            <a:endParaRPr lang="en-US" dirty="0"/>
          </a:p>
        </p:txBody>
      </p:sp>
      <p:pic>
        <p:nvPicPr>
          <p:cNvPr id="46082" name="Picture 2" descr="http://www.filebuzz.com/software_screenshot/full/27769-database_icon_library.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91200" y="4559300"/>
            <a:ext cx="2762250" cy="1841500"/>
          </a:xfrm>
          <a:prstGeom prst="roundRect">
            <a:avLst>
              <a:gd name="adj" fmla="val 3536"/>
            </a:avLst>
          </a:prstGeom>
          <a:noFill/>
        </p:spPr>
      </p:pic>
      <p:pic>
        <p:nvPicPr>
          <p:cNvPr id="46084" name="Picture 4" descr="http://zenagile.files.wordpress.com/2009/07/icon-patterns-to-apply.png?w=128&amp;h=128"/>
          <p:cNvPicPr>
            <a:picLocks noChangeAspect="1" noChangeArrowheads="1"/>
          </p:cNvPicPr>
          <p:nvPr/>
        </p:nvPicPr>
        <p:blipFill>
          <a:blip r:embed="rId4" cstate="screen"/>
          <a:srcRect/>
          <a:stretch>
            <a:fillRect/>
          </a:stretch>
        </p:blipFill>
        <p:spPr bwMode="auto">
          <a:xfrm rot="8558516">
            <a:off x="625028" y="2497532"/>
            <a:ext cx="1068440" cy="1068440"/>
          </a:xfrm>
          <a:prstGeom prst="roundRect">
            <a:avLst>
              <a:gd name="adj" fmla="val 5504"/>
            </a:avLst>
          </a:prstGeom>
          <a:noFill/>
        </p:spPr>
      </p:pic>
      <p:pic>
        <p:nvPicPr>
          <p:cNvPr id="46086" name="Picture 6" descr="http://www.artistsvalley.com/images/icon-packs/data-icons.jpg"/>
          <p:cNvPicPr>
            <a:picLocks noChangeAspect="1" noChangeArrowheads="1"/>
          </p:cNvPicPr>
          <p:nvPr/>
        </p:nvPicPr>
        <p:blipFill>
          <a:blip r:embed="rId5" cstate="screen"/>
          <a:srcRect/>
          <a:stretch>
            <a:fillRect/>
          </a:stretch>
        </p:blipFill>
        <p:spPr bwMode="auto">
          <a:xfrm rot="20569168">
            <a:off x="4656044" y="342657"/>
            <a:ext cx="1010093" cy="999365"/>
          </a:xfrm>
          <a:prstGeom prst="roundRect">
            <a:avLst>
              <a:gd name="adj" fmla="val 9694"/>
            </a:avLst>
          </a:prstGeom>
          <a:noFill/>
        </p:spPr>
      </p:pic>
      <p:pic>
        <p:nvPicPr>
          <p:cNvPr id="11" name="Picture 10"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3124200" y="4572000"/>
            <a:ext cx="2362200" cy="1828800"/>
          </a:xfrm>
          <a:prstGeom prst="roundRect">
            <a:avLst>
              <a:gd name="adj" fmla="val 3624"/>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2" name="Picture 2" descr="http://www.fordesigner.com/pic/zip/20097815454615577801.jpg"/>
          <p:cNvPicPr>
            <a:picLocks noChangeAspect="1" noChangeArrowheads="1"/>
          </p:cNvPicPr>
          <p:nvPr/>
        </p:nvPicPr>
        <p:blipFill>
          <a:blip r:embed="rId7" cstate="screen"/>
          <a:srcRect/>
          <a:stretch>
            <a:fillRect/>
          </a:stretch>
        </p:blipFill>
        <p:spPr bwMode="auto">
          <a:xfrm rot="362325">
            <a:off x="2534596" y="349882"/>
            <a:ext cx="1179206" cy="1113694"/>
          </a:xfrm>
          <a:prstGeom prst="roundRect">
            <a:avLst>
              <a:gd name="adj" fmla="val 6693"/>
            </a:avLst>
          </a:prstGeom>
          <a:noFill/>
        </p:spPr>
      </p:pic>
      <p:pic>
        <p:nvPicPr>
          <p:cNvPr id="13" name="Picture 2" descr="http://hafizeaslan.com/sql.gif"/>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rot="434294">
            <a:off x="6344483" y="313161"/>
            <a:ext cx="2156864" cy="1214845"/>
          </a:xfrm>
          <a:prstGeom prst="ellipse">
            <a:avLst/>
          </a:prstGeom>
          <a:noFill/>
          <a:ln>
            <a:noFill/>
          </a:ln>
          <a:effectLst>
            <a:softEdge rad="63500"/>
          </a:effectLst>
        </p:spPr>
      </p:pic>
      <p:pic>
        <p:nvPicPr>
          <p:cNvPr id="14" name="Picture 6" descr="http://azerdark.files.wordpress.com/2009/11/sql_server_2008_logo.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86586" y="4158947"/>
            <a:ext cx="1280314" cy="800705"/>
          </a:xfrm>
          <a:prstGeom prst="roundRect">
            <a:avLst>
              <a:gd name="adj" fmla="val 3505"/>
            </a:avLst>
          </a:prstGeom>
          <a:solidFill>
            <a:srgbClr val="FFFFFF"/>
          </a:solidFill>
        </p:spPr>
      </p:pic>
    </p:spTree>
    <p:extLst>
      <p:ext uri="{BB962C8B-B14F-4D97-AF65-F5344CB8AC3E}">
        <p14:creationId xmlns:p14="http://schemas.microsoft.com/office/powerpoint/2010/main" val="1815909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the Columns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Columns are clarifications for the entities in the text of the specification</a:t>
            </a:r>
            <a:r>
              <a:rPr lang="bg-BG" dirty="0" smtClean="0"/>
              <a:t>, </a:t>
            </a:r>
            <a:r>
              <a:rPr lang="en-US" dirty="0" smtClean="0"/>
              <a:t>for example</a:t>
            </a:r>
            <a:r>
              <a:rPr lang="bg-BG" dirty="0" smtClean="0"/>
              <a:t>:</a:t>
            </a:r>
          </a:p>
          <a:p>
            <a:pPr lvl="1">
              <a:lnSpc>
                <a:spcPct val="100000"/>
              </a:lnSpc>
              <a:spcBef>
                <a:spcPts val="0"/>
              </a:spcBef>
            </a:pPr>
            <a:endParaRPr lang="bg-BG" dirty="0" smtClean="0"/>
          </a:p>
          <a:p>
            <a:pPr lvl="1">
              <a:lnSpc>
                <a:spcPct val="100000"/>
              </a:lnSpc>
              <a:spcBef>
                <a:spcPts val="0"/>
              </a:spcBef>
            </a:pPr>
            <a:endParaRPr lang="bg-BG" dirty="0" smtClean="0"/>
          </a:p>
          <a:p>
            <a:pPr lvl="1">
              <a:lnSpc>
                <a:spcPct val="100000"/>
              </a:lnSpc>
              <a:spcBef>
                <a:spcPts val="0"/>
              </a:spcBef>
            </a:pPr>
            <a:endParaRPr lang="en-US" dirty="0" smtClean="0"/>
          </a:p>
          <a:p>
            <a:pPr lvl="1">
              <a:lnSpc>
                <a:spcPct val="100000"/>
              </a:lnSpc>
              <a:spcBef>
                <a:spcPts val="0"/>
              </a:spcBef>
            </a:pPr>
            <a:endParaRPr lang="bg-BG" dirty="0" smtClean="0"/>
          </a:p>
          <a:p>
            <a:pPr>
              <a:lnSpc>
                <a:spcPct val="100000"/>
              </a:lnSpc>
            </a:pPr>
            <a:r>
              <a:rPr lang="en-US" dirty="0" smtClean="0"/>
              <a:t>Students have the following characteristics</a:t>
            </a:r>
            <a:r>
              <a:rPr lang="bg-BG" dirty="0" smtClean="0"/>
              <a:t>:</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Name</a:t>
            </a:r>
            <a:r>
              <a:rPr lang="bg-BG" dirty="0" smtClean="0"/>
              <a:t>, </a:t>
            </a:r>
            <a:r>
              <a:rPr lang="en-US" dirty="0" smtClean="0">
                <a:solidFill>
                  <a:schemeClr val="accent5">
                    <a:lumMod val="20000"/>
                    <a:lumOff val="80000"/>
                  </a:schemeClr>
                </a:solidFill>
                <a:latin typeface="Consolas" pitchFamily="49" charset="0"/>
                <a:cs typeface="Consolas" pitchFamily="49" charset="0"/>
              </a:rPr>
              <a:t>faculty number</a:t>
            </a:r>
            <a:r>
              <a:rPr lang="bg-BG" dirty="0" smtClean="0"/>
              <a:t>, </a:t>
            </a:r>
            <a:r>
              <a:rPr lang="en-US" dirty="0" smtClean="0">
                <a:solidFill>
                  <a:schemeClr val="accent5">
                    <a:lumMod val="20000"/>
                    <a:lumOff val="80000"/>
                  </a:schemeClr>
                </a:solidFill>
                <a:latin typeface="Consolas" pitchFamily="49" charset="0"/>
                <a:cs typeface="Consolas" pitchFamily="49" charset="0"/>
              </a:rPr>
              <a:t>photo</a:t>
            </a:r>
            <a:r>
              <a:rPr lang="bg-BG" dirty="0" smtClean="0"/>
              <a:t>, </a:t>
            </a:r>
            <a:r>
              <a:rPr lang="en-US" dirty="0" smtClean="0">
                <a:solidFill>
                  <a:schemeClr val="accent5">
                    <a:lumMod val="20000"/>
                    <a:lumOff val="80000"/>
                  </a:schemeClr>
                </a:solidFill>
                <a:latin typeface="Consolas" pitchFamily="49" charset="0"/>
                <a:cs typeface="Consolas" pitchFamily="49" charset="0"/>
              </a:rPr>
              <a:t>date of enlistment </a:t>
            </a:r>
            <a:r>
              <a:rPr lang="en-US" dirty="0" smtClean="0"/>
              <a:t>and a list of </a:t>
            </a:r>
            <a:r>
              <a:rPr lang="en-US" dirty="0" smtClean="0">
                <a:solidFill>
                  <a:schemeClr val="accent5">
                    <a:lumMod val="20000"/>
                    <a:lumOff val="80000"/>
                  </a:schemeClr>
                </a:solidFill>
                <a:latin typeface="Consolas" pitchFamily="49" charset="0"/>
                <a:cs typeface="Consolas" pitchFamily="49" charset="0"/>
              </a:rPr>
              <a:t>courses </a:t>
            </a:r>
            <a:r>
              <a:rPr lang="en-US" dirty="0" smtClean="0"/>
              <a:t>they visit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and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878495" y="3773556"/>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2723322" y="3773556"/>
            <a:ext cx="209715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4972878" y="3770244"/>
            <a:ext cx="8183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6344478" y="3766307"/>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7951702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a:t>Group Functions in SQL</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COUNT(*)</a:t>
            </a:r>
            <a:r>
              <a:rPr lang="en-US" dirty="0"/>
              <a:t> – count of the selected rows</a:t>
            </a:r>
          </a:p>
          <a:p>
            <a:pPr>
              <a:lnSpc>
                <a:spcPct val="100000"/>
              </a:lnSpc>
            </a:pPr>
            <a:r>
              <a:rPr lang="en-US" noProof="1">
                <a:solidFill>
                  <a:schemeClr val="accent5">
                    <a:lumMod val="20000"/>
                    <a:lumOff val="80000"/>
                  </a:schemeClr>
                </a:solidFill>
                <a:latin typeface="Consolas" pitchFamily="49" charset="0"/>
              </a:rPr>
              <a:t>SUM(column</a:t>
            </a:r>
            <a:r>
              <a:rPr lang="en-US" dirty="0">
                <a:solidFill>
                  <a:schemeClr val="accent5">
                    <a:lumMod val="20000"/>
                    <a:lumOff val="80000"/>
                  </a:schemeClr>
                </a:solidFill>
                <a:latin typeface="Consolas" pitchFamily="49" charset="0"/>
              </a:rPr>
              <a:t>)</a:t>
            </a:r>
            <a:r>
              <a:rPr lang="en-US" dirty="0"/>
              <a:t> – sum of the values in given column from the selected rows</a:t>
            </a:r>
          </a:p>
          <a:p>
            <a:pPr>
              <a:lnSpc>
                <a:spcPct val="100000"/>
              </a:lnSpc>
            </a:pPr>
            <a:r>
              <a:rPr lang="en-US" noProof="1">
                <a:solidFill>
                  <a:schemeClr val="accent5">
                    <a:lumMod val="20000"/>
                    <a:lumOff val="80000"/>
                  </a:schemeClr>
                </a:solidFill>
                <a:latin typeface="Consolas" pitchFamily="49" charset="0"/>
              </a:rPr>
              <a:t>AVG(column</a:t>
            </a:r>
            <a:r>
              <a:rPr lang="en-US" dirty="0">
                <a:solidFill>
                  <a:schemeClr val="accent5">
                    <a:lumMod val="20000"/>
                    <a:lumOff val="80000"/>
                  </a:schemeClr>
                </a:solidFill>
                <a:latin typeface="Consolas" pitchFamily="49" charset="0"/>
              </a:rPr>
              <a:t>)</a:t>
            </a:r>
            <a:r>
              <a:rPr lang="en-US" dirty="0"/>
              <a:t> – average of the values in given column</a:t>
            </a:r>
          </a:p>
          <a:p>
            <a:pPr>
              <a:lnSpc>
                <a:spcPct val="100000"/>
              </a:lnSpc>
            </a:pPr>
            <a:r>
              <a:rPr lang="en-US" noProof="1">
                <a:solidFill>
                  <a:schemeClr val="accent5">
                    <a:lumMod val="20000"/>
                    <a:lumOff val="80000"/>
                  </a:schemeClr>
                </a:solidFill>
                <a:latin typeface="Consolas" pitchFamily="49" charset="0"/>
              </a:rPr>
              <a:t>MAX(column</a:t>
            </a:r>
            <a:r>
              <a:rPr lang="en-US" dirty="0">
                <a:solidFill>
                  <a:schemeClr val="accent5">
                    <a:lumMod val="20000"/>
                    <a:lumOff val="80000"/>
                  </a:schemeClr>
                </a:solidFill>
                <a:latin typeface="Consolas" pitchFamily="49" charset="0"/>
              </a:rPr>
              <a:t>)</a:t>
            </a:r>
            <a:r>
              <a:rPr lang="en-US" dirty="0"/>
              <a:t> – the maximal value in given column</a:t>
            </a:r>
          </a:p>
          <a:p>
            <a:pPr>
              <a:lnSpc>
                <a:spcPct val="100000"/>
              </a:lnSpc>
            </a:pPr>
            <a:r>
              <a:rPr lang="en-US" noProof="1">
                <a:solidFill>
                  <a:schemeClr val="accent5">
                    <a:lumMod val="20000"/>
                    <a:lumOff val="80000"/>
                  </a:schemeClr>
                </a:solidFill>
                <a:latin typeface="Consolas" pitchFamily="49" charset="0"/>
              </a:rPr>
              <a:t>MIN(column</a:t>
            </a:r>
            <a:r>
              <a:rPr lang="en-US" dirty="0">
                <a:solidFill>
                  <a:schemeClr val="accent5">
                    <a:lumMod val="20000"/>
                    <a:lumOff val="80000"/>
                  </a:schemeClr>
                </a:solidFill>
                <a:latin typeface="Consolas" pitchFamily="49" charset="0"/>
              </a:rPr>
              <a:t>)</a:t>
            </a:r>
            <a:r>
              <a:rPr lang="en-US" dirty="0"/>
              <a:t> – the minimal value in given column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100</a:t>
            </a:fld>
            <a:endParaRPr lang="en-US" dirty="0"/>
          </a:p>
        </p:txBody>
      </p:sp>
    </p:spTree>
    <p:extLst>
      <p:ext uri="{BB962C8B-B14F-4D97-AF65-F5344CB8AC3E}">
        <p14:creationId xmlns:p14="http://schemas.microsoft.com/office/powerpoint/2010/main" val="89731307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dirty="0"/>
              <a:t>AVG() and SUM() Functions</a:t>
            </a:r>
          </a:p>
        </p:txBody>
      </p:sp>
      <p:sp>
        <p:nvSpPr>
          <p:cNvPr id="582659"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AVG()</a:t>
            </a:r>
            <a:r>
              <a:rPr lang="en-US" dirty="0"/>
              <a:t> and </a:t>
            </a:r>
            <a:r>
              <a:rPr lang="en-US" dirty="0">
                <a:solidFill>
                  <a:schemeClr val="accent5">
                    <a:lumMod val="20000"/>
                    <a:lumOff val="80000"/>
                  </a:schemeClr>
                </a:solidFill>
                <a:latin typeface="Consolas" pitchFamily="49" charset="0"/>
              </a:rPr>
              <a:t>SUM()</a:t>
            </a:r>
            <a:r>
              <a:rPr lang="en-US" dirty="0"/>
              <a:t> only for numeric data types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101</a:t>
            </a:fld>
            <a:endParaRPr lang="en-US" dirty="0"/>
          </a:p>
        </p:txBody>
      </p:sp>
      <p:sp>
        <p:nvSpPr>
          <p:cNvPr id="582660" name="Rectangle 4"/>
          <p:cNvSpPr>
            <a:spLocks noChangeArrowheads="1"/>
          </p:cNvSpPr>
          <p:nvPr/>
        </p:nvSpPr>
        <p:spPr bwMode="auto">
          <a:xfrm>
            <a:off x="755650" y="2362200"/>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[Average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MIN(Salary) [Min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SUM(Salary)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JobTitle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'Design Engineer'</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2661" name="Group 5"/>
          <p:cNvGraphicFramePr>
            <a:graphicFrameLocks noGrp="1"/>
          </p:cNvGraphicFramePr>
          <p:nvPr/>
        </p:nvGraphicFramePr>
        <p:xfrm>
          <a:off x="755650" y="5175250"/>
          <a:ext cx="7626349" cy="790956"/>
        </p:xfrm>
        <a:graphic>
          <a:graphicData uri="http://schemas.openxmlformats.org/drawingml/2006/table">
            <a:tbl>
              <a:tblPr/>
              <a:tblGrid>
                <a:gridCol w="2196931"/>
                <a:gridCol w="1877496"/>
                <a:gridCol w="1721038"/>
                <a:gridCol w="1830884"/>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Average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Max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Min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Salary Sum</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98100.00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425953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MIN() and MAX() Functions</a:t>
            </a:r>
          </a:p>
        </p:txBody>
      </p:sp>
      <p:sp>
        <p:nvSpPr>
          <p:cNvPr id="584707"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MIN()</a:t>
            </a:r>
            <a:r>
              <a:rPr lang="en-US" dirty="0"/>
              <a:t> and </a:t>
            </a:r>
            <a:r>
              <a:rPr lang="en-US" dirty="0">
                <a:solidFill>
                  <a:schemeClr val="accent5">
                    <a:lumMod val="20000"/>
                    <a:lumOff val="80000"/>
                  </a:schemeClr>
                </a:solidFill>
                <a:latin typeface="Consolas" pitchFamily="49" charset="0"/>
              </a:rPr>
              <a:t>MAX()</a:t>
            </a:r>
            <a:r>
              <a:rPr lang="en-US" dirty="0"/>
              <a:t> for </a:t>
            </a:r>
            <a:r>
              <a:rPr lang="en-US" dirty="0" smtClean="0"/>
              <a:t>almost any data </a:t>
            </a:r>
            <a:r>
              <a:rPr lang="en-US" dirty="0"/>
              <a:t>type (</a:t>
            </a:r>
            <a:r>
              <a:rPr lang="en-US" noProof="1">
                <a:solidFill>
                  <a:schemeClr val="accent5">
                    <a:lumMod val="20000"/>
                    <a:lumOff val="80000"/>
                  </a:schemeClr>
                </a:solidFill>
                <a:latin typeface="Consolas" pitchFamily="49" charset="0"/>
              </a:rPr>
              <a:t>int</a:t>
            </a:r>
            <a:r>
              <a:rPr lang="en-US" noProof="1"/>
              <a:t>, </a:t>
            </a:r>
            <a:r>
              <a:rPr lang="en-US" noProof="1">
                <a:solidFill>
                  <a:schemeClr val="accent5">
                    <a:lumMod val="20000"/>
                    <a:lumOff val="80000"/>
                  </a:schemeClr>
                </a:solidFill>
                <a:latin typeface="Consolas" pitchFamily="49" charset="0"/>
              </a:rPr>
              <a:t>datetime</a:t>
            </a:r>
            <a:r>
              <a:rPr lang="en-US" noProof="1"/>
              <a:t>, </a:t>
            </a:r>
            <a:r>
              <a:rPr lang="en-US" noProof="1">
                <a:solidFill>
                  <a:schemeClr val="accent5">
                    <a:lumMod val="20000"/>
                    <a:lumOff val="80000"/>
                  </a:schemeClr>
                </a:solidFill>
                <a:latin typeface="Consolas" pitchFamily="49" charset="0"/>
              </a:rPr>
              <a:t>varchar</a:t>
            </a:r>
            <a:r>
              <a:rPr lang="en-US" dirty="0"/>
              <a:t>, ...)</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Displaying the first and last </a:t>
            </a:r>
            <a:r>
              <a:rPr lang="en-US" dirty="0" smtClean="0"/>
              <a:t>employee's </a:t>
            </a:r>
            <a:r>
              <a:rPr lang="en-US" dirty="0"/>
              <a:t>name in alphabetical order: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102</a:t>
            </a:fld>
            <a:endParaRPr lang="en-US" dirty="0"/>
          </a:p>
        </p:txBody>
      </p:sp>
      <p:sp>
        <p:nvSpPr>
          <p:cNvPr id="584708" name="Rectangle 4"/>
          <p:cNvSpPr>
            <a:spLocks noChangeArrowheads="1"/>
          </p:cNvSpPr>
          <p:nvPr/>
        </p:nvSpPr>
        <p:spPr bwMode="auto">
          <a:xfrm>
            <a:off x="838200" y="2343912"/>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MinHD,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MAX(</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MaxHD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4709" name="Group 5"/>
          <p:cNvGraphicFramePr>
            <a:graphicFrameLocks noGrp="1"/>
          </p:cNvGraphicFramePr>
          <p:nvPr/>
        </p:nvGraphicFramePr>
        <p:xfrm>
          <a:off x="838200" y="3334512"/>
          <a:ext cx="7478713" cy="790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MinHD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1996-07-31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2003-06-03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4720" name="Rectangle 16"/>
          <p:cNvSpPr>
            <a:spLocks noChangeArrowheads="1"/>
          </p:cNvSpPr>
          <p:nvPr/>
        </p:nvSpPr>
        <p:spPr bwMode="auto">
          <a:xfrm>
            <a:off x="838200" y="5616714"/>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MIN(LastName), MAX(LastName)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153336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dirty="0"/>
              <a:t>The COUNT(</a:t>
            </a:r>
            <a:r>
              <a:rPr lang="en-US" dirty="0">
                <a:cs typeface="Courier New" pitchFamily="49" charset="0"/>
              </a:rPr>
              <a:t>…</a:t>
            </a:r>
            <a:r>
              <a:rPr lang="en-US" dirty="0"/>
              <a:t>) Function</a:t>
            </a:r>
          </a:p>
        </p:txBody>
      </p:sp>
      <p:sp>
        <p:nvSpPr>
          <p:cNvPr id="585731"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COUNT(*)</a:t>
            </a:r>
            <a:r>
              <a:rPr lang="en-US" sz="3000" dirty="0"/>
              <a:t> returns the number of rows in the result </a:t>
            </a:r>
            <a:r>
              <a:rPr lang="en-US" sz="3000" dirty="0" smtClean="0"/>
              <a:t>record set</a:t>
            </a:r>
            <a:endParaRPr lang="en-US" sz="3000" dirty="0"/>
          </a:p>
          <a:p>
            <a:pPr>
              <a:lnSpc>
                <a:spcPct val="100000"/>
              </a:lnSpc>
            </a:pPr>
            <a:endParaRPr lang="en-US" sz="3000" dirty="0"/>
          </a:p>
          <a:p>
            <a:pPr>
              <a:lnSpc>
                <a:spcPct val="100000"/>
              </a:lnSpc>
            </a:pPr>
            <a:endParaRPr lang="en-US" sz="3000" dirty="0"/>
          </a:p>
          <a:p>
            <a:pPr>
              <a:lnSpc>
                <a:spcPct val="100000"/>
              </a:lnSpc>
            </a:pPr>
            <a:r>
              <a:rPr lang="en-US" sz="3000" noProof="1">
                <a:solidFill>
                  <a:schemeClr val="accent5">
                    <a:lumMod val="20000"/>
                    <a:lumOff val="80000"/>
                  </a:schemeClr>
                </a:solidFill>
                <a:latin typeface="Consolas" pitchFamily="49" charset="0"/>
              </a:rPr>
              <a:t>COUNT(expr)</a:t>
            </a:r>
            <a:r>
              <a:rPr lang="en-US" sz="3000" dirty="0"/>
              <a:t> returns the number of rows with </a:t>
            </a:r>
            <a:r>
              <a:rPr lang="en-US" sz="3000" dirty="0">
                <a:solidFill>
                  <a:schemeClr val="accent5">
                    <a:lumMod val="20000"/>
                    <a:lumOff val="80000"/>
                  </a:schemeClr>
                </a:solidFill>
                <a:effectLst>
                  <a:outerShdw blurRad="38100" dist="38100" dir="2700000" algn="tl">
                    <a:srgbClr val="000000"/>
                  </a:outerShdw>
                </a:effectLst>
              </a:rPr>
              <a:t>non-null</a:t>
            </a:r>
            <a:r>
              <a:rPr lang="en-US" sz="3000" dirty="0"/>
              <a:t> values for the </a:t>
            </a:r>
            <a:r>
              <a:rPr lang="en-US" sz="3000" noProof="1">
                <a:solidFill>
                  <a:schemeClr val="accent5">
                    <a:lumMod val="20000"/>
                    <a:lumOff val="80000"/>
                  </a:schemeClr>
                </a:solidFill>
                <a:latin typeface="Consolas" pitchFamily="49" charset="0"/>
              </a:rPr>
              <a:t>expr</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103</a:t>
            </a:fld>
            <a:endParaRPr lang="en-US" dirty="0"/>
          </a:p>
        </p:txBody>
      </p:sp>
      <p:sp>
        <p:nvSpPr>
          <p:cNvPr id="585732" name="Rectangle 4"/>
          <p:cNvSpPr>
            <a:spLocks noChangeArrowheads="1"/>
          </p:cNvSpPr>
          <p:nvPr/>
        </p:nvSpPr>
        <p:spPr bwMode="auto">
          <a:xfrm>
            <a:off x="609600" y="2444750"/>
            <a:ext cx="495141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Cnt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graphicFrame>
        <p:nvGraphicFramePr>
          <p:cNvPr id="585733" name="Group 5"/>
          <p:cNvGraphicFramePr>
            <a:graphicFrameLocks noGrp="1"/>
          </p:cNvGraphicFramePr>
          <p:nvPr/>
        </p:nvGraphicFramePr>
        <p:xfrm>
          <a:off x="6110287" y="2438400"/>
          <a:ext cx="2424113" cy="805244"/>
        </p:xfrm>
        <a:graphic>
          <a:graphicData uri="http://schemas.openxmlformats.org/drawingml/2006/table">
            <a:tbl>
              <a:tblPr/>
              <a:tblGrid>
                <a:gridCol w="2424113"/>
              </a:tblGrid>
              <a:tr h="396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95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5741" name="Rectangle 13"/>
          <p:cNvSpPr>
            <a:spLocks noChangeArrowheads="1"/>
          </p:cNvSpPr>
          <p:nvPr/>
        </p:nvSpPr>
        <p:spPr bwMode="auto">
          <a:xfrm>
            <a:off x="609600" y="4620161"/>
            <a:ext cx="49514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COUNT(ManagerID)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MgrCount,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AllCount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16</a:t>
            </a:r>
          </a:p>
        </p:txBody>
      </p:sp>
      <p:graphicFrame>
        <p:nvGraphicFramePr>
          <p:cNvPr id="585742" name="Group 14"/>
          <p:cNvGraphicFramePr>
            <a:graphicFrameLocks noGrp="1"/>
          </p:cNvGraphicFramePr>
          <p:nvPr>
            <p:extLst>
              <p:ext uri="{D42A27DB-BD31-4B8C-83A1-F6EECF244321}">
                <p14:modId xmlns:p14="http://schemas.microsoft.com/office/powerpoint/2010/main" val="795883136"/>
              </p:ext>
            </p:extLst>
          </p:nvPr>
        </p:nvGraphicFramePr>
        <p:xfrm>
          <a:off x="6162674" y="4645561"/>
          <a:ext cx="2371725" cy="704088"/>
        </p:xfrm>
        <a:graphic>
          <a:graphicData uri="http://schemas.openxmlformats.org/drawingml/2006/table">
            <a:tbl>
              <a:tblPr/>
              <a:tblGrid>
                <a:gridCol w="1251681"/>
                <a:gridCol w="1120044"/>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AllCount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6579912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a:t>Group Functions and </a:t>
            </a:r>
            <a:r>
              <a:rPr lang="en-US" noProof="1"/>
              <a:t>NULLs</a:t>
            </a:r>
          </a:p>
        </p:txBody>
      </p:sp>
      <p:sp>
        <p:nvSpPr>
          <p:cNvPr id="587779" name="Rectangle 3"/>
          <p:cNvSpPr>
            <a:spLocks noGrp="1" noChangeArrowheads="1"/>
          </p:cNvSpPr>
          <p:nvPr>
            <p:ph idx="1"/>
          </p:nvPr>
        </p:nvSpPr>
        <p:spPr/>
        <p:txBody>
          <a:bodyPr/>
          <a:lstStyle/>
          <a:p>
            <a:pPr>
              <a:lnSpc>
                <a:spcPct val="100000"/>
              </a:lnSpc>
            </a:pPr>
            <a:r>
              <a:rPr lang="en-US" dirty="0"/>
              <a:t>Group functions ignore </a:t>
            </a:r>
            <a:r>
              <a:rPr lang="en-US" dirty="0">
                <a:solidFill>
                  <a:schemeClr val="accent5">
                    <a:lumMod val="20000"/>
                    <a:lumOff val="80000"/>
                  </a:schemeClr>
                </a:solidFill>
                <a:latin typeface="Consolas" pitchFamily="49" charset="0"/>
              </a:rPr>
              <a:t>NULL</a:t>
            </a:r>
            <a:r>
              <a:rPr lang="en-US" dirty="0"/>
              <a:t> values in the </a:t>
            </a:r>
            <a:r>
              <a:rPr lang="en-US" dirty="0" smtClean="0"/>
              <a:t>target column</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If each </a:t>
            </a:r>
            <a:r>
              <a:rPr lang="en-US" dirty="0">
                <a:solidFill>
                  <a:schemeClr val="accent5">
                    <a:lumMod val="20000"/>
                    <a:lumOff val="80000"/>
                  </a:schemeClr>
                </a:solidFill>
                <a:latin typeface="Consolas" pitchFamily="49" charset="0"/>
              </a:rPr>
              <a:t>NULL</a:t>
            </a:r>
            <a:r>
              <a:rPr lang="en-US" dirty="0"/>
              <a:t> value in the </a:t>
            </a:r>
            <a:r>
              <a:rPr lang="en-US" noProof="1">
                <a:solidFill>
                  <a:schemeClr val="accent5">
                    <a:lumMod val="20000"/>
                    <a:lumOff val="80000"/>
                  </a:schemeClr>
                </a:solidFill>
                <a:latin typeface="Consolas" pitchFamily="49" charset="0"/>
              </a:rPr>
              <a:t>ManagerID</a:t>
            </a:r>
            <a:r>
              <a:rPr lang="en-US" dirty="0"/>
              <a:t> column </a:t>
            </a:r>
            <a:r>
              <a:rPr lang="en-US" dirty="0" smtClean="0"/>
              <a:t>were considered </a:t>
            </a:r>
            <a:r>
              <a:rPr lang="en-US" dirty="0"/>
              <a:t>as </a:t>
            </a:r>
            <a:r>
              <a:rPr lang="en-US" dirty="0">
                <a:latin typeface="Consolas" pitchFamily="49" charset="0"/>
                <a:cs typeface="Consolas" pitchFamily="49" charset="0"/>
              </a:rPr>
              <a:t>0</a:t>
            </a:r>
            <a:r>
              <a:rPr lang="en-US" dirty="0"/>
              <a:t> in the calculation, the result </a:t>
            </a:r>
            <a:r>
              <a:rPr lang="en-US" dirty="0" smtClean="0"/>
              <a:t>would be </a:t>
            </a:r>
            <a:r>
              <a:rPr lang="en-US" dirty="0">
                <a:latin typeface="Consolas" pitchFamily="49" charset="0"/>
                <a:cs typeface="Consolas" pitchFamily="49" charset="0"/>
              </a:rPr>
              <a:t>106</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104</a:t>
            </a:fld>
            <a:endParaRPr lang="en-US" dirty="0"/>
          </a:p>
        </p:txBody>
      </p:sp>
      <p:sp>
        <p:nvSpPr>
          <p:cNvPr id="587780" name="Rectangle 4"/>
          <p:cNvSpPr>
            <a:spLocks noChangeArrowheads="1"/>
          </p:cNvSpPr>
          <p:nvPr/>
        </p:nvSpPr>
        <p:spPr bwMode="auto">
          <a:xfrm>
            <a:off x="755650" y="2337137"/>
            <a:ext cx="76279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AVG(ManagerID) Avg,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SUM(ManagerID) / COUNT(*) AvgAll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7781" name="Group 5"/>
          <p:cNvGraphicFramePr>
            <a:graphicFrameLocks noGrp="1"/>
          </p:cNvGraphicFramePr>
          <p:nvPr/>
        </p:nvGraphicFramePr>
        <p:xfrm>
          <a:off x="755650" y="3733800"/>
          <a:ext cx="2952750" cy="704088"/>
        </p:xfrm>
        <a:graphic>
          <a:graphicData uri="http://schemas.openxmlformats.org/drawingml/2006/table">
            <a:tbl>
              <a:tblPr/>
              <a:tblGrid>
                <a:gridCol w="1562100"/>
                <a:gridCol w="1390650"/>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108</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106</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490167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z="3600" dirty="0"/>
              <a:t>Group Functions in Nested Queries</a:t>
            </a:r>
            <a:endParaRPr lang="bg-BG" sz="3600" dirty="0"/>
          </a:p>
        </p:txBody>
      </p:sp>
      <p:sp>
        <p:nvSpPr>
          <p:cNvPr id="588803" name="Rectangle 3"/>
          <p:cNvSpPr>
            <a:spLocks noGrp="1" noChangeArrowheads="1"/>
          </p:cNvSpPr>
          <p:nvPr>
            <p:ph idx="1"/>
          </p:nvPr>
        </p:nvSpPr>
        <p:spPr>
          <a:xfrm>
            <a:off x="228600" y="990600"/>
            <a:ext cx="8686800" cy="5638800"/>
          </a:xfrm>
        </p:spPr>
        <p:txBody>
          <a:bodyPr/>
          <a:lstStyle/>
          <a:p>
            <a:pPr>
              <a:lnSpc>
                <a:spcPct val="100000"/>
              </a:lnSpc>
              <a:spcBef>
                <a:spcPct val="45000"/>
              </a:spcBef>
            </a:pPr>
            <a:r>
              <a:rPr lang="en-US" dirty="0" smtClean="0"/>
              <a:t>Find </a:t>
            </a:r>
            <a:r>
              <a:rPr lang="en-US" dirty="0"/>
              <a:t>the earliest hired </a:t>
            </a:r>
            <a:r>
              <a:rPr lang="en-US" dirty="0" smtClean="0"/>
              <a:t>employee for each department</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105</a:t>
            </a:fld>
            <a:endParaRPr lang="en-US" dirty="0"/>
          </a:p>
        </p:txBody>
      </p:sp>
      <p:sp>
        <p:nvSpPr>
          <p:cNvPr id="588804" name="Rectangle 4"/>
          <p:cNvSpPr>
            <a:spLocks noChangeArrowheads="1"/>
          </p:cNvSpPr>
          <p:nvPr/>
        </p:nvSpPr>
        <p:spPr bwMode="auto">
          <a:xfrm>
            <a:off x="685801" y="2204136"/>
            <a:ext cx="76946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e.HireDate, d.Name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MIN(HireDate)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 d.DepartmentID)</a:t>
            </a:r>
          </a:p>
        </p:txBody>
      </p:sp>
      <p:graphicFrame>
        <p:nvGraphicFramePr>
          <p:cNvPr id="588805" name="Group 5"/>
          <p:cNvGraphicFramePr>
            <a:graphicFrameLocks noGrp="1"/>
          </p:cNvGraphicFramePr>
          <p:nvPr/>
        </p:nvGraphicFramePr>
        <p:xfrm>
          <a:off x="685800" y="4831905"/>
          <a:ext cx="7694612" cy="1552956"/>
        </p:xfrm>
        <a:graphic>
          <a:graphicData uri="http://schemas.openxmlformats.org/drawingml/2006/table">
            <a:tbl>
              <a:tblPr/>
              <a:tblGrid>
                <a:gridCol w="1657350"/>
                <a:gridCol w="1727200"/>
                <a:gridCol w="2481262"/>
                <a:gridCol w="1828800"/>
              </a:tblGrid>
              <a:tr h="3603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1998-07-31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1999-02-26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1999-12-12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125666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ctrTitle"/>
          </p:nvPr>
        </p:nvSpPr>
        <p:spPr>
          <a:xfrm>
            <a:off x="990600" y="4191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5069680"/>
            <a:ext cx="7162800" cy="1026320"/>
          </a:xfrm>
        </p:spPr>
        <p:txBody>
          <a:bodyPr/>
          <a:lstStyle/>
          <a:p>
            <a:pPr>
              <a:spcBef>
                <a:spcPts val="0"/>
              </a:spcBef>
            </a:pPr>
            <a:r>
              <a:rPr dirty="0" smtClean="0"/>
              <a:t>Group Functions and the</a:t>
            </a:r>
          </a:p>
          <a:p>
            <a:pPr>
              <a:spcBef>
                <a:spcPts val="0"/>
              </a:spcBef>
            </a:pPr>
            <a:r>
              <a:rPr dirty="0" smtClean="0"/>
              <a:t>GROUP BY Statement</a:t>
            </a:r>
            <a:endParaRPr lang="bg-BG" dirty="0"/>
          </a:p>
        </p:txBody>
      </p:sp>
      <p:pic>
        <p:nvPicPr>
          <p:cNvPr id="53250" name="Picture 2" descr="http://chaletkillington.com/images/header_functio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81107" y="1225765"/>
            <a:ext cx="4543425" cy="2584235"/>
          </a:xfrm>
          <a:prstGeom prst="rect">
            <a:avLst/>
          </a:prstGeom>
          <a:ln>
            <a:noFill/>
          </a:ln>
          <a:effectLst>
            <a:softEdge rad="112500"/>
          </a:effectLst>
        </p:spPr>
      </p:pic>
      <p:pic>
        <p:nvPicPr>
          <p:cNvPr id="72706" name="Picture 2" descr="http://burtlebackups.com/images/sql-icon.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1211521">
            <a:off x="3931816" y="860068"/>
            <a:ext cx="1526667" cy="1335833"/>
          </a:xfrm>
          <a:prstGeom prst="roundRect">
            <a:avLst/>
          </a:prstGeom>
          <a:ln>
            <a:noFill/>
          </a:ln>
          <a:effectLst>
            <a:softEdge rad="112500"/>
          </a:effectLst>
        </p:spPr>
      </p:pic>
      <p:pic>
        <p:nvPicPr>
          <p:cNvPr id="72708" name="Picture 4" descr="http://www.nsynergy.com/Image/solutions_bi_reporting.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28331" y="1301966"/>
            <a:ext cx="3423013" cy="2503967"/>
          </a:xfrm>
          <a:prstGeom prst="rect">
            <a:avLst/>
          </a:prstGeom>
          <a:ln>
            <a:noFill/>
          </a:ln>
          <a:effectLst>
            <a:softEdge rad="112500"/>
          </a:effectLst>
        </p:spPr>
      </p:pic>
    </p:spTree>
    <p:extLst>
      <p:ext uri="{BB962C8B-B14F-4D97-AF65-F5344CB8AC3E}">
        <p14:creationId xmlns:p14="http://schemas.microsoft.com/office/powerpoint/2010/main" val="1366169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p:txBody>
          <a:bodyPr/>
          <a:lstStyle/>
          <a:p>
            <a:r>
              <a:rPr lang="en-US" dirty="0"/>
              <a:t>Creating Groups of Data</a:t>
            </a:r>
            <a:endParaRPr lang="bg-BG" dirty="0"/>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107</a:t>
            </a:fld>
            <a:endParaRPr lang="en-US" dirty="0"/>
          </a:p>
        </p:txBody>
      </p:sp>
      <p:graphicFrame>
        <p:nvGraphicFramePr>
          <p:cNvPr id="591876" name="Group 4"/>
          <p:cNvGraphicFramePr>
            <a:graphicFrameLocks noGrp="1"/>
          </p:cNvGraphicFramePr>
          <p:nvPr/>
        </p:nvGraphicFramePr>
        <p:xfrm>
          <a:off x="918845" y="1346200"/>
          <a:ext cx="3043555" cy="4981956"/>
        </p:xfrm>
        <a:graphic>
          <a:graphicData uri="http://schemas.openxmlformats.org/drawingml/2006/table">
            <a:tbl>
              <a:tblPr/>
              <a:tblGrid>
                <a:gridCol w="1991043"/>
                <a:gridCol w="105251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17800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28800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29800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125500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60100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91920" name="Rectangle 48"/>
          <p:cNvSpPr>
            <a:spLocks noChangeArrowheads="1"/>
          </p:cNvSpPr>
          <p:nvPr/>
        </p:nvSpPr>
        <p:spPr bwMode="auto">
          <a:xfrm>
            <a:off x="839470" y="871868"/>
            <a:ext cx="1455527" cy="400752"/>
          </a:xfrm>
          <a:prstGeom prst="rect">
            <a:avLst/>
          </a:prstGeom>
          <a:noFill/>
          <a:ln w="9525">
            <a:noFill/>
            <a:miter lim="800000"/>
            <a:headEnd/>
            <a:tailEnd/>
          </a:ln>
          <a:effectLst/>
        </p:spPr>
        <p:txBody>
          <a:bodyPr wrap="none" lIns="92075" tIns="46038" rIns="92075" bIns="46038">
            <a:spAutoFit/>
          </a:bodyPr>
          <a:lstStyle/>
          <a:p>
            <a:pPr>
              <a:lnSpc>
                <a:spcPct val="100000"/>
              </a:lnSpc>
            </a:pPr>
            <a:r>
              <a:rPr kumimoji="0" lang="en-US" sz="2000" b="1" dirty="0" smtClean="0">
                <a:solidFill>
                  <a:schemeClr val="tx1">
                    <a:lumMod val="20000"/>
                    <a:lumOff val="80000"/>
                  </a:schemeClr>
                </a:solidFill>
                <a:effectLst>
                  <a:outerShdw blurRad="38100" dist="38100" dir="2700000" algn="tl">
                    <a:srgbClr val="000000">
                      <a:alpha val="43137"/>
                    </a:srgbClr>
                  </a:outerShdw>
                </a:effectLst>
                <a:latin typeface="Consolas" pitchFamily="49" charset="0"/>
              </a:rPr>
              <a:t>Employees</a:t>
            </a:r>
            <a:endParaRPr kumimoji="0"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endParaRPr>
          </a:p>
        </p:txBody>
      </p:sp>
      <p:graphicFrame>
        <p:nvGraphicFramePr>
          <p:cNvPr id="591927" name="Group 55"/>
          <p:cNvGraphicFramePr>
            <a:graphicFrameLocks noGrp="1"/>
          </p:cNvGraphicFramePr>
          <p:nvPr/>
        </p:nvGraphicFramePr>
        <p:xfrm>
          <a:off x="5662613" y="3089755"/>
          <a:ext cx="2414587" cy="2252472"/>
        </p:xfrm>
        <a:graphic>
          <a:graphicData uri="http://schemas.openxmlformats.org/drawingml/2006/table">
            <a:tbl>
              <a:tblPr/>
              <a:tblGrid>
                <a:gridCol w="1271587"/>
                <a:gridCol w="1143000"/>
              </a:tblGrid>
              <a:tr h="3508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SUM (Salary)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14"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0" y="3200400"/>
            <a:ext cx="838200" cy="838200"/>
          </a:xfrm>
          <a:prstGeom prst="rect">
            <a:avLst/>
          </a:prstGeom>
          <a:noFill/>
        </p:spPr>
      </p:pic>
      <p:sp>
        <p:nvSpPr>
          <p:cNvPr id="15" name="Freeform 5"/>
          <p:cNvSpPr>
            <a:spLocks/>
          </p:cNvSpPr>
          <p:nvPr/>
        </p:nvSpPr>
        <p:spPr bwMode="auto">
          <a:xfrm>
            <a:off x="3962400" y="1741966"/>
            <a:ext cx="1700293" cy="4584406"/>
          </a:xfrm>
          <a:custGeom>
            <a:avLst/>
            <a:gdLst>
              <a:gd name="connsiteX0" fmla="*/ 0 w 9993"/>
              <a:gd name="connsiteY0" fmla="*/ 9996 h 9996"/>
              <a:gd name="connsiteX1" fmla="*/ 0 w 9993"/>
              <a:gd name="connsiteY1" fmla="*/ 0 h 9996"/>
              <a:gd name="connsiteX2" fmla="*/ 9746 w 9993"/>
              <a:gd name="connsiteY2" fmla="*/ 2890 h 9996"/>
              <a:gd name="connsiteX3" fmla="*/ 9993 w 9993"/>
              <a:gd name="connsiteY3" fmla="*/ 6693 h 9996"/>
              <a:gd name="connsiteX4" fmla="*/ 0 w 9993"/>
              <a:gd name="connsiteY4" fmla="*/ 9996 h 9996"/>
              <a:gd name="connsiteX0" fmla="*/ 0 w 10000"/>
              <a:gd name="connsiteY0" fmla="*/ 10000 h 10000"/>
              <a:gd name="connsiteX1" fmla="*/ 0 w 10000"/>
              <a:gd name="connsiteY1" fmla="*/ 0 h 10000"/>
              <a:gd name="connsiteX2" fmla="*/ 9749 w 10000"/>
              <a:gd name="connsiteY2" fmla="*/ 2979 h 10000"/>
              <a:gd name="connsiteX3" fmla="*/ 10000 w 10000"/>
              <a:gd name="connsiteY3" fmla="*/ 6696 h 10000"/>
              <a:gd name="connsiteX4" fmla="*/ 0 w 10000"/>
              <a:gd name="connsiteY4" fmla="*/ 10000 h 10000"/>
              <a:gd name="connsiteX0" fmla="*/ 0 w 10000"/>
              <a:gd name="connsiteY0" fmla="*/ 10000 h 10000"/>
              <a:gd name="connsiteX1" fmla="*/ 0 w 10000"/>
              <a:gd name="connsiteY1" fmla="*/ 0 h 10000"/>
              <a:gd name="connsiteX2" fmla="*/ 9915 w 10000"/>
              <a:gd name="connsiteY2" fmla="*/ 2927 h 10000"/>
              <a:gd name="connsiteX3" fmla="*/ 10000 w 10000"/>
              <a:gd name="connsiteY3" fmla="*/ 6696 h 10000"/>
              <a:gd name="connsiteX4" fmla="*/ 0 w 10000"/>
              <a:gd name="connsiteY4" fmla="*/ 10000 h 10000"/>
              <a:gd name="connsiteX0" fmla="*/ 0 w 9997"/>
              <a:gd name="connsiteY0" fmla="*/ 10000 h 10000"/>
              <a:gd name="connsiteX1" fmla="*/ 0 w 9997"/>
              <a:gd name="connsiteY1" fmla="*/ 0 h 10000"/>
              <a:gd name="connsiteX2" fmla="*/ 9915 w 9997"/>
              <a:gd name="connsiteY2" fmla="*/ 2927 h 10000"/>
              <a:gd name="connsiteX3" fmla="*/ 9917 w 9997"/>
              <a:gd name="connsiteY3" fmla="*/ 7824 h 10000"/>
              <a:gd name="connsiteX4" fmla="*/ 0 w 9997"/>
              <a:gd name="connsiteY4" fmla="*/ 10000 h 10000"/>
              <a:gd name="connsiteX0" fmla="*/ 0 w 10000"/>
              <a:gd name="connsiteY0" fmla="*/ 10000 h 10000"/>
              <a:gd name="connsiteX1" fmla="*/ 0 w 10000"/>
              <a:gd name="connsiteY1" fmla="*/ 0 h 10000"/>
              <a:gd name="connsiteX2" fmla="*/ 9918 w 10000"/>
              <a:gd name="connsiteY2" fmla="*/ 2927 h 10000"/>
              <a:gd name="connsiteX3" fmla="*/ 9837 w 10000"/>
              <a:gd name="connsiteY3" fmla="*/ 7824 h 10000"/>
              <a:gd name="connsiteX4" fmla="*/ 0 w 10000"/>
              <a:gd name="connsiteY4" fmla="*/ 10000 h 10000"/>
              <a:gd name="connsiteX0" fmla="*/ 0 w 9918"/>
              <a:gd name="connsiteY0" fmla="*/ 10000 h 10000"/>
              <a:gd name="connsiteX1" fmla="*/ 0 w 9918"/>
              <a:gd name="connsiteY1" fmla="*/ 0 h 10000"/>
              <a:gd name="connsiteX2" fmla="*/ 9918 w 9918"/>
              <a:gd name="connsiteY2" fmla="*/ 2927 h 10000"/>
              <a:gd name="connsiteX3" fmla="*/ 0 w 9918"/>
              <a:gd name="connsiteY3" fmla="*/ 10000 h 10000"/>
              <a:gd name="connsiteX0" fmla="*/ 0 w 10936"/>
              <a:gd name="connsiteY0" fmla="*/ 10000 h 10000"/>
              <a:gd name="connsiteX1" fmla="*/ 0 w 10936"/>
              <a:gd name="connsiteY1" fmla="*/ 0 h 10000"/>
              <a:gd name="connsiteX2" fmla="*/ 10000 w 10936"/>
              <a:gd name="connsiteY2" fmla="*/ 2927 h 10000"/>
              <a:gd name="connsiteX3" fmla="*/ 5615 w 10936"/>
              <a:gd name="connsiteY3" fmla="*/ 6641 h 10000"/>
              <a:gd name="connsiteX4" fmla="*/ 0 w 10936"/>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9833 w 10000"/>
              <a:gd name="connsiteY3" fmla="*/ 7779 h 10000"/>
              <a:gd name="connsiteX4" fmla="*/ 0 w 10000"/>
              <a:gd name="connsiteY4" fmla="*/ 10000 h 10000"/>
              <a:gd name="connsiteX0" fmla="*/ 0 w 9889"/>
              <a:gd name="connsiteY0" fmla="*/ 10000 h 10000"/>
              <a:gd name="connsiteX1" fmla="*/ 0 w 9889"/>
              <a:gd name="connsiteY1" fmla="*/ 0 h 10000"/>
              <a:gd name="connsiteX2" fmla="*/ 9833 w 9889"/>
              <a:gd name="connsiteY2" fmla="*/ 2814 h 10000"/>
              <a:gd name="connsiteX3" fmla="*/ 9833 w 9889"/>
              <a:gd name="connsiteY3" fmla="*/ 7779 h 10000"/>
              <a:gd name="connsiteX4" fmla="*/ 0 w 9889"/>
              <a:gd name="connsiteY4" fmla="*/ 10000 h 10000"/>
              <a:gd name="connsiteX0" fmla="*/ 0 w 10000"/>
              <a:gd name="connsiteY0" fmla="*/ 10000 h 10000"/>
              <a:gd name="connsiteX1" fmla="*/ 0 w 10000"/>
              <a:gd name="connsiteY1" fmla="*/ 0 h 10000"/>
              <a:gd name="connsiteX2" fmla="*/ 9943 w 10000"/>
              <a:gd name="connsiteY2" fmla="*/ 2814 h 10000"/>
              <a:gd name="connsiteX3" fmla="*/ 9943 w 10000"/>
              <a:gd name="connsiteY3" fmla="*/ 7779 h 10000"/>
              <a:gd name="connsiteX4" fmla="*/ 0 w 10000"/>
              <a:gd name="connsiteY4" fmla="*/ 10000 h 10000"/>
              <a:gd name="connsiteX0" fmla="*/ 0 w 10000"/>
              <a:gd name="connsiteY0" fmla="*/ 10000 h 10000"/>
              <a:gd name="connsiteX1" fmla="*/ 0 w 10000"/>
              <a:gd name="connsiteY1" fmla="*/ 0 h 10000"/>
              <a:gd name="connsiteX2" fmla="*/ 9943 w 10000"/>
              <a:gd name="connsiteY2" fmla="*/ 2979 h 10000"/>
              <a:gd name="connsiteX3" fmla="*/ 9943 w 10000"/>
              <a:gd name="connsiteY3" fmla="*/ 7779 h 10000"/>
              <a:gd name="connsiteX4" fmla="*/ 0 w 10000"/>
              <a:gd name="connsiteY4" fmla="*/ 10000 h 10000"/>
              <a:gd name="connsiteX0" fmla="*/ 0 w 10084"/>
              <a:gd name="connsiteY0" fmla="*/ 10000 h 10000"/>
              <a:gd name="connsiteX1" fmla="*/ 0 w 10084"/>
              <a:gd name="connsiteY1" fmla="*/ 0 h 10000"/>
              <a:gd name="connsiteX2" fmla="*/ 10084 w 10084"/>
              <a:gd name="connsiteY2" fmla="*/ 2917 h 10000"/>
              <a:gd name="connsiteX3" fmla="*/ 9943 w 10084"/>
              <a:gd name="connsiteY3" fmla="*/ 7779 h 10000"/>
              <a:gd name="connsiteX4" fmla="*/ 0 w 10084"/>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31 h 10000"/>
              <a:gd name="connsiteX4" fmla="*/ 0 w 10085"/>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73 h 10000"/>
              <a:gd name="connsiteX4" fmla="*/ 0 w 1008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5" h="10000">
                <a:moveTo>
                  <a:pt x="0" y="10000"/>
                </a:moveTo>
                <a:lnTo>
                  <a:pt x="0" y="0"/>
                </a:lnTo>
                <a:lnTo>
                  <a:pt x="10084" y="2917"/>
                </a:lnTo>
                <a:cubicBezTo>
                  <a:pt x="10028" y="4534"/>
                  <a:pt x="10085" y="6256"/>
                  <a:pt x="10028" y="7873"/>
                </a:cubicBezTo>
                <a:lnTo>
                  <a:pt x="0" y="10000"/>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1921" name="AutoShape 49"/>
          <p:cNvSpPr>
            <a:spLocks/>
          </p:cNvSpPr>
          <p:nvPr/>
        </p:nvSpPr>
        <p:spPr bwMode="auto">
          <a:xfrm>
            <a:off x="3986848" y="1771650"/>
            <a:ext cx="263525" cy="1879599"/>
          </a:xfrm>
          <a:prstGeom prst="rightBrace">
            <a:avLst>
              <a:gd name="adj1" fmla="val 52811"/>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2" name="Text Box 50"/>
          <p:cNvSpPr txBox="1">
            <a:spLocks noChangeArrowheads="1"/>
          </p:cNvSpPr>
          <p:nvPr/>
        </p:nvSpPr>
        <p:spPr bwMode="auto">
          <a:xfrm>
            <a:off x="4274658" y="2525233"/>
            <a:ext cx="759182"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72000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3" name="AutoShape 51"/>
          <p:cNvSpPr>
            <a:spLocks/>
          </p:cNvSpPr>
          <p:nvPr/>
        </p:nvSpPr>
        <p:spPr bwMode="auto">
          <a:xfrm>
            <a:off x="3985578" y="3684892"/>
            <a:ext cx="258762" cy="1481468"/>
          </a:xfrm>
          <a:prstGeom prst="rightBrace">
            <a:avLst>
              <a:gd name="adj1" fmla="val 43312"/>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4" name="Text Box 52"/>
          <p:cNvSpPr txBox="1">
            <a:spLocks noChangeArrowheads="1"/>
          </p:cNvSpPr>
          <p:nvPr/>
        </p:nvSpPr>
        <p:spPr bwMode="auto">
          <a:xfrm>
            <a:off x="4267200" y="4267200"/>
            <a:ext cx="90922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108600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5" name="AutoShape 53"/>
          <p:cNvSpPr>
            <a:spLocks/>
          </p:cNvSpPr>
          <p:nvPr/>
        </p:nvSpPr>
        <p:spPr bwMode="auto">
          <a:xfrm>
            <a:off x="3982403" y="5204461"/>
            <a:ext cx="261937" cy="739140"/>
          </a:xfrm>
          <a:prstGeom prst="rightBrace">
            <a:avLst>
              <a:gd name="adj1" fmla="val 19747"/>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6" name="Text Box 54"/>
          <p:cNvSpPr txBox="1">
            <a:spLocks noChangeArrowheads="1"/>
          </p:cNvSpPr>
          <p:nvPr/>
        </p:nvSpPr>
        <p:spPr bwMode="auto">
          <a:xfrm>
            <a:off x="4252913" y="5410200"/>
            <a:ext cx="90281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185600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257537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dirty="0"/>
              <a:t>The GROUP BY Statement</a:t>
            </a:r>
            <a:endParaRPr lang="bg-BG" dirty="0"/>
          </a:p>
        </p:txBody>
      </p:sp>
      <p:sp>
        <p:nvSpPr>
          <p:cNvPr id="592899" name="Rectangle 3"/>
          <p:cNvSpPr>
            <a:spLocks noGrp="1" noChangeArrowheads="1"/>
          </p:cNvSpPr>
          <p:nvPr>
            <p:ph idx="1"/>
          </p:nvPr>
        </p:nvSpPr>
        <p:spPr/>
        <p:txBody>
          <a:bodyPr/>
          <a:lstStyle/>
          <a:p>
            <a:pPr>
              <a:lnSpc>
                <a:spcPct val="100000"/>
              </a:lnSpc>
              <a:spcBef>
                <a:spcPct val="50000"/>
              </a:spcBef>
            </a:pPr>
            <a:r>
              <a:rPr lang="en-US" sz="3000" dirty="0"/>
              <a:t>We can divide rows in a table into smaller groups by using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clause</a:t>
            </a:r>
          </a:p>
          <a:p>
            <a:pPr>
              <a:lnSpc>
                <a:spcPct val="100000"/>
              </a:lnSpc>
              <a:spcBef>
                <a:spcPts val="1200"/>
              </a:spcBef>
            </a:pPr>
            <a:r>
              <a:rPr lang="en-US" sz="3000" dirty="0"/>
              <a:t>The </a:t>
            </a:r>
            <a:r>
              <a:rPr lang="en-US" sz="3000" dirty="0" smtClean="0">
                <a:solidFill>
                  <a:schemeClr val="accent5">
                    <a:lumMod val="20000"/>
                    <a:lumOff val="80000"/>
                  </a:schemeClr>
                </a:solidFill>
                <a:latin typeface="Consolas" pitchFamily="49" charset="0"/>
                <a:cs typeface="Consolas" pitchFamily="49" charset="0"/>
              </a:rPr>
              <a:t>SELECT</a:t>
            </a:r>
            <a:r>
              <a:rPr lang="en-US" sz="3000" dirty="0" smtClean="0"/>
              <a:t> + </a:t>
            </a:r>
            <a:r>
              <a:rPr lang="en-US" sz="3000" dirty="0" smtClean="0">
                <a:solidFill>
                  <a:schemeClr val="accent5">
                    <a:lumMod val="20000"/>
                    <a:lumOff val="80000"/>
                  </a:schemeClr>
                </a:solidFill>
                <a:latin typeface="Consolas" pitchFamily="49" charset="0"/>
                <a:cs typeface="Consolas" pitchFamily="49" charset="0"/>
              </a:rPr>
              <a:t>GROUP</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BY</a:t>
            </a:r>
            <a:r>
              <a:rPr lang="en-US" sz="3000" dirty="0" smtClean="0"/>
              <a:t> syntax</a:t>
            </a:r>
            <a:r>
              <a:rPr lang="en-US" sz="3000" dirty="0"/>
              <a:t>:</a:t>
            </a:r>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ts val="1200"/>
              </a:spcBef>
            </a:pPr>
            <a:r>
              <a:rPr lang="en-US" sz="3000" dirty="0"/>
              <a:t>The </a:t>
            </a:r>
            <a:r>
              <a:rPr lang="en-US" sz="3000" noProof="1">
                <a:solidFill>
                  <a:schemeClr val="accent5">
                    <a:lumMod val="20000"/>
                    <a:lumOff val="80000"/>
                  </a:schemeClr>
                </a:solidFill>
                <a:latin typeface="Consolas" pitchFamily="49" charset="0"/>
              </a:rPr>
              <a:t>&lt;group_by_expression&gt;</a:t>
            </a:r>
            <a:r>
              <a:rPr lang="en-US" sz="3000" dirty="0"/>
              <a:t> is a list of columns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108</a:t>
            </a:fld>
            <a:endParaRPr lang="en-US" dirty="0"/>
          </a:p>
        </p:txBody>
      </p:sp>
      <p:sp>
        <p:nvSpPr>
          <p:cNvPr id="592900" name="Rectangle 4"/>
          <p:cNvSpPr>
            <a:spLocks noChangeArrowheads="1"/>
          </p:cNvSpPr>
          <p:nvPr/>
        </p:nvSpPr>
        <p:spPr bwMode="auto">
          <a:xfrm>
            <a:off x="827088" y="3048000"/>
            <a:ext cx="7489825" cy="20755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&lt;columns&gt;, &lt;group_function(column)&gt;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&lt;table&gt;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&lt;condition&gt;]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&lt;group_by_expression&gt; ]</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[HAVING   &lt;filtering_expression&gt;]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&lt;columns&gt;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42715904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The GROUP </a:t>
            </a:r>
            <a:r>
              <a:rPr lang="en-US"/>
              <a:t>BY </a:t>
            </a:r>
            <a:r>
              <a:rPr lang="en-US" smtClean="0"/>
              <a:t>Statement (2)</a:t>
            </a:r>
            <a:endParaRPr lang="bg-BG" dirty="0"/>
          </a:p>
        </p:txBody>
      </p:sp>
      <p:sp>
        <p:nvSpPr>
          <p:cNvPr id="593923" name="Rectangle 3"/>
          <p:cNvSpPr>
            <a:spLocks noGrp="1" noChangeArrowheads="1"/>
          </p:cNvSpPr>
          <p:nvPr>
            <p:ph idx="1"/>
          </p:nvPr>
        </p:nvSpPr>
        <p:spPr/>
        <p:txBody>
          <a:bodyPr/>
          <a:lstStyle/>
          <a:p>
            <a:pPr>
              <a:lnSpc>
                <a:spcPct val="100000"/>
              </a:lnSpc>
              <a:spcBef>
                <a:spcPct val="45000"/>
              </a:spcBef>
            </a:pPr>
            <a:r>
              <a:rPr lang="en-US" dirty="0"/>
              <a:t>Example of grouping data:</a:t>
            </a:r>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a:lnSpc>
                <a:spcPct val="100000"/>
              </a:lnSpc>
              <a:spcBef>
                <a:spcPts val="1200"/>
              </a:spcBef>
            </a:pPr>
            <a:r>
              <a:rPr lang="en-US" dirty="0"/>
              <a:t>The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column </a:t>
            </a:r>
            <a:r>
              <a:rPr lang="en-US" dirty="0" smtClean="0"/>
              <a:t>is not necessary needed to </a:t>
            </a:r>
            <a:r>
              <a:rPr lang="en-US" dirty="0"/>
              <a:t>be in the </a:t>
            </a:r>
            <a:r>
              <a:rPr lang="en-US" dirty="0">
                <a:solidFill>
                  <a:schemeClr val="accent5">
                    <a:lumMod val="20000"/>
                    <a:lumOff val="80000"/>
                  </a:schemeClr>
                </a:solidFill>
                <a:latin typeface="Consolas" pitchFamily="49" charset="0"/>
              </a:rPr>
              <a:t>SELECT</a:t>
            </a:r>
            <a:r>
              <a:rPr lang="en-US" dirty="0"/>
              <a:t> list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109</a:t>
            </a:fld>
            <a:endParaRPr lang="en-US" dirty="0"/>
          </a:p>
        </p:txBody>
      </p:sp>
      <p:sp>
        <p:nvSpPr>
          <p:cNvPr id="593924" name="Rectangle 4"/>
          <p:cNvSpPr>
            <a:spLocks noChangeArrowheads="1"/>
          </p:cNvSpPr>
          <p:nvPr/>
        </p:nvSpPr>
        <p:spPr bwMode="auto">
          <a:xfrm>
            <a:off x="755650" y="19050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SUM(Salary) as SalariesCost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graphicFrame>
        <p:nvGraphicFramePr>
          <p:cNvPr id="593925" name="Group 5"/>
          <p:cNvGraphicFramePr>
            <a:graphicFrameLocks noGrp="1"/>
          </p:cNvGraphicFramePr>
          <p:nvPr/>
        </p:nvGraphicFramePr>
        <p:xfrm>
          <a:off x="755650" y="3323844"/>
          <a:ext cx="4537075" cy="1933956"/>
        </p:xfrm>
        <a:graphic>
          <a:graphicData uri="http://schemas.openxmlformats.org/drawingml/2006/table">
            <a:tbl>
              <a:tblPr/>
              <a:tblGrid>
                <a:gridCol w="2520950"/>
                <a:gridCol w="2016125"/>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SalariesCost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41507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Primary Key</a:t>
            </a:r>
            <a:r>
              <a:rPr lang="bg-BG" dirty="0" smtClean="0"/>
              <a:t>?</a:t>
            </a:r>
            <a:endParaRPr lang="en-US" dirty="0"/>
          </a:p>
        </p:txBody>
      </p:sp>
      <p:sp>
        <p:nvSpPr>
          <p:cNvPr id="3" name="Content Placeholder 2"/>
          <p:cNvSpPr>
            <a:spLocks noGrp="1"/>
          </p:cNvSpPr>
          <p:nvPr>
            <p:ph idx="1"/>
          </p:nvPr>
        </p:nvSpPr>
        <p:spPr>
          <a:xfrm>
            <a:off x="228600" y="838200"/>
            <a:ext cx="8686800" cy="5638800"/>
          </a:xfrm>
        </p:spPr>
        <p:txBody>
          <a:bodyPr/>
          <a:lstStyle/>
          <a:p>
            <a:pPr>
              <a:spcBef>
                <a:spcPts val="300"/>
              </a:spcBef>
            </a:pPr>
            <a:r>
              <a:rPr lang="en-US" dirty="0" smtClean="0"/>
              <a:t>Always define an additional column for the primary key</a:t>
            </a:r>
          </a:p>
          <a:p>
            <a:pPr lvl="1">
              <a:spcBef>
                <a:spcPts val="300"/>
              </a:spcBef>
            </a:pPr>
            <a:r>
              <a:rPr lang="en-US" dirty="0" smtClean="0"/>
              <a:t>Don't use an existing column</a:t>
            </a:r>
            <a:r>
              <a:rPr lang="bg-BG" dirty="0" smtClean="0"/>
              <a:t> (</a:t>
            </a:r>
            <a:r>
              <a:rPr lang="en-US" dirty="0" smtClean="0"/>
              <a:t>for example</a:t>
            </a:r>
            <a:r>
              <a:rPr lang="bg-BG" dirty="0" smtClean="0"/>
              <a:t> </a:t>
            </a:r>
            <a:r>
              <a:rPr lang="en-US" dirty="0" smtClean="0"/>
              <a:t>SSN</a:t>
            </a:r>
            <a:r>
              <a:rPr lang="bg-BG" dirty="0" smtClean="0"/>
              <a:t>)</a:t>
            </a:r>
          </a:p>
          <a:p>
            <a:pPr lvl="1">
              <a:spcBef>
                <a:spcPts val="300"/>
              </a:spcBef>
            </a:pPr>
            <a:r>
              <a:rPr lang="en-US" dirty="0" smtClean="0"/>
              <a:t>Must be an integer number</a:t>
            </a:r>
          </a:p>
          <a:p>
            <a:pPr lvl="1">
              <a:spcBef>
                <a:spcPts val="300"/>
              </a:spcBef>
            </a:pPr>
            <a:r>
              <a:rPr lang="en-US" dirty="0" smtClean="0"/>
              <a:t>Must be declared as a</a:t>
            </a:r>
            <a:r>
              <a:rPr lang="bg-BG" dirty="0" smtClean="0"/>
              <a:t> </a:t>
            </a:r>
            <a:r>
              <a:rPr lang="en-US" dirty="0" smtClean="0"/>
              <a:t>primary key</a:t>
            </a:r>
          </a:p>
          <a:p>
            <a:pPr lvl="1">
              <a:spcBef>
                <a:spcPts val="300"/>
              </a:spcBef>
            </a:pPr>
            <a:r>
              <a:rPr lang="en-US" dirty="0" smtClean="0"/>
              <a:t>Use</a:t>
            </a:r>
            <a:r>
              <a:rPr lang="bg-BG" dirty="0" smtClean="0"/>
              <a:t> </a:t>
            </a:r>
            <a:r>
              <a:rPr lang="en-US" noProof="1" smtClean="0">
                <a:solidFill>
                  <a:schemeClr val="accent5">
                    <a:lumMod val="20000"/>
                    <a:lumOff val="80000"/>
                  </a:schemeClr>
                </a:solidFill>
                <a:latin typeface="Consolas" pitchFamily="49" charset="0"/>
                <a:cs typeface="Consolas" pitchFamily="49" charset="0"/>
                <a:sym typeface="Wingdings" pitchFamily="2" charset="2"/>
              </a:rPr>
              <a:t>identity</a:t>
            </a:r>
            <a:r>
              <a:rPr lang="en-US" dirty="0" smtClean="0">
                <a:solidFill>
                  <a:schemeClr val="accent5">
                    <a:lumMod val="20000"/>
                    <a:lumOff val="80000"/>
                  </a:schemeClr>
                </a:solidFill>
              </a:rPr>
              <a:t> </a:t>
            </a:r>
            <a:r>
              <a:rPr lang="en-US" dirty="0" smtClean="0"/>
              <a:t>to implement auto-increment</a:t>
            </a:r>
            <a:endParaRPr lang="bg-BG" dirty="0" smtClean="0"/>
          </a:p>
          <a:p>
            <a:pPr lvl="1">
              <a:spcBef>
                <a:spcPts val="300"/>
              </a:spcBef>
            </a:pPr>
            <a:r>
              <a:rPr lang="en-US" dirty="0" smtClean="0"/>
              <a:t>Put the primary key as a first column</a:t>
            </a:r>
          </a:p>
          <a:p>
            <a:pPr>
              <a:spcBef>
                <a:spcPts val="300"/>
              </a:spcBef>
            </a:pPr>
            <a:r>
              <a:rPr lang="en-US" dirty="0" smtClean="0"/>
              <a:t>Exceptions</a:t>
            </a:r>
          </a:p>
          <a:p>
            <a:pPr lvl="1">
              <a:spcBef>
                <a:spcPts val="300"/>
              </a:spcBef>
            </a:pPr>
            <a:r>
              <a:rPr lang="en-US" dirty="0" smtClean="0"/>
              <a:t>Entities that have well known ID, e.g. countries (BG, DE, US) and currencies (USD, EUR, BGN)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3403292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68184" y="3321050"/>
            <a:ext cx="533400" cy="533400"/>
          </a:xfrm>
          <a:prstGeom prst="rect">
            <a:avLst/>
          </a:prstGeom>
          <a:noFill/>
        </p:spPr>
      </p:pic>
      <p:sp>
        <p:nvSpPr>
          <p:cNvPr id="594946" name="Rectangle 2"/>
          <p:cNvSpPr>
            <a:spLocks noGrp="1" noChangeArrowheads="1"/>
          </p:cNvSpPr>
          <p:nvPr>
            <p:ph type="title"/>
          </p:nvPr>
        </p:nvSpPr>
        <p:spPr/>
        <p:txBody>
          <a:bodyPr/>
          <a:lstStyle/>
          <a:p>
            <a:r>
              <a:rPr lang="en-US" dirty="0"/>
              <a:t>Grouping by Several Columns</a:t>
            </a:r>
            <a:endParaRPr lang="bg-BG" dirty="0"/>
          </a:p>
        </p:txBody>
      </p:sp>
      <p:sp>
        <p:nvSpPr>
          <p:cNvPr id="16" name="Slide Number Placeholder 3"/>
          <p:cNvSpPr>
            <a:spLocks noGrp="1"/>
          </p:cNvSpPr>
          <p:nvPr>
            <p:ph type="sldNum" sz="quarter" idx="10"/>
          </p:nvPr>
        </p:nvSpPr>
        <p:spPr/>
        <p:txBody>
          <a:bodyPr/>
          <a:lstStyle/>
          <a:p>
            <a:pPr>
              <a:defRPr/>
            </a:pPr>
            <a:fld id="{58452FF4-89E3-4D1B-9927-2DBDC00E58D7}" type="slidenum">
              <a:rPr lang="en-US" smtClean="0"/>
              <a:pPr>
                <a:defRPr/>
              </a:pPr>
              <a:t>110</a:t>
            </a:fld>
            <a:endParaRPr lang="en-US" dirty="0"/>
          </a:p>
        </p:txBody>
      </p:sp>
      <p:sp>
        <p:nvSpPr>
          <p:cNvPr id="594947" name="Freeform 3"/>
          <p:cNvSpPr>
            <a:spLocks/>
          </p:cNvSpPr>
          <p:nvPr/>
        </p:nvSpPr>
        <p:spPr bwMode="auto">
          <a:xfrm>
            <a:off x="3963839" y="1219199"/>
            <a:ext cx="1207128" cy="5160335"/>
          </a:xfrm>
          <a:custGeom>
            <a:avLst/>
            <a:gdLst/>
            <a:ahLst/>
            <a:cxnLst>
              <a:cxn ang="0">
                <a:pos x="0" y="3238"/>
              </a:cxn>
              <a:cxn ang="0">
                <a:pos x="0" y="0"/>
              </a:cxn>
              <a:cxn ang="0">
                <a:pos x="966" y="550"/>
              </a:cxn>
              <a:cxn ang="0">
                <a:pos x="966" y="2827"/>
              </a:cxn>
              <a:cxn ang="0">
                <a:pos x="0" y="3238"/>
              </a:cxn>
            </a:cxnLst>
            <a:rect l="0" t="0" r="r" b="b"/>
            <a:pathLst>
              <a:path w="966" h="3238">
                <a:moveTo>
                  <a:pt x="0" y="3238"/>
                </a:moveTo>
                <a:lnTo>
                  <a:pt x="0" y="0"/>
                </a:lnTo>
                <a:lnTo>
                  <a:pt x="966" y="550"/>
                </a:lnTo>
                <a:lnTo>
                  <a:pt x="966" y="2827"/>
                </a:lnTo>
                <a:lnTo>
                  <a:pt x="0" y="3238"/>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4994" name="AutoShape 50"/>
          <p:cNvSpPr>
            <a:spLocks/>
          </p:cNvSpPr>
          <p:nvPr/>
        </p:nvSpPr>
        <p:spPr bwMode="auto">
          <a:xfrm>
            <a:off x="4007809" y="1849438"/>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4995" name="Text Box 51"/>
          <p:cNvSpPr txBox="1">
            <a:spLocks noChangeArrowheads="1"/>
          </p:cNvSpPr>
          <p:nvPr/>
        </p:nvSpPr>
        <p:spPr bwMode="auto">
          <a:xfrm>
            <a:off x="4218947" y="1905000"/>
            <a:ext cx="77296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39700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6" name="Text Box 52"/>
          <p:cNvSpPr txBox="1">
            <a:spLocks noChangeArrowheads="1"/>
          </p:cNvSpPr>
          <p:nvPr/>
        </p:nvSpPr>
        <p:spPr bwMode="auto">
          <a:xfrm>
            <a:off x="4218947" y="3961772"/>
            <a:ext cx="76495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77000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7" name="Text Box 53"/>
          <p:cNvSpPr txBox="1">
            <a:spLocks noChangeArrowheads="1"/>
          </p:cNvSpPr>
          <p:nvPr/>
        </p:nvSpPr>
        <p:spPr bwMode="auto">
          <a:xfrm>
            <a:off x="4218947" y="4884109"/>
            <a:ext cx="777777"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52800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2" name="AutoShape 88"/>
          <p:cNvSpPr>
            <a:spLocks/>
          </p:cNvSpPr>
          <p:nvPr/>
        </p:nvSpPr>
        <p:spPr bwMode="auto">
          <a:xfrm>
            <a:off x="4023684" y="2427288"/>
            <a:ext cx="195263" cy="1109662"/>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3" name="AutoShape 89"/>
          <p:cNvSpPr>
            <a:spLocks/>
          </p:cNvSpPr>
          <p:nvPr/>
        </p:nvSpPr>
        <p:spPr bwMode="auto">
          <a:xfrm>
            <a:off x="4023684" y="3594100"/>
            <a:ext cx="195263" cy="1109663"/>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4" name="AutoShape 90"/>
          <p:cNvSpPr>
            <a:spLocks/>
          </p:cNvSpPr>
          <p:nvPr/>
        </p:nvSpPr>
        <p:spPr bwMode="auto">
          <a:xfrm flipV="1">
            <a:off x="4015747" y="4789488"/>
            <a:ext cx="203200" cy="574675"/>
          </a:xfrm>
          <a:prstGeom prst="rightBrace">
            <a:avLst>
              <a:gd name="adj1" fmla="val 2356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5" name="AutoShape 91"/>
          <p:cNvSpPr>
            <a:spLocks/>
          </p:cNvSpPr>
          <p:nvPr/>
        </p:nvSpPr>
        <p:spPr bwMode="auto">
          <a:xfrm>
            <a:off x="4007809" y="5467350"/>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6" name="Text Box 92"/>
          <p:cNvSpPr txBox="1">
            <a:spLocks noChangeArrowheads="1"/>
          </p:cNvSpPr>
          <p:nvPr/>
        </p:nvSpPr>
        <p:spPr bwMode="auto">
          <a:xfrm>
            <a:off x="4218947" y="2816225"/>
            <a:ext cx="76508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65000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7" name="Text Box 93"/>
          <p:cNvSpPr txBox="1">
            <a:spLocks noChangeArrowheads="1"/>
          </p:cNvSpPr>
          <p:nvPr/>
        </p:nvSpPr>
        <p:spPr bwMode="auto">
          <a:xfrm>
            <a:off x="4218947" y="5507666"/>
            <a:ext cx="76815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43300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graphicFrame>
        <p:nvGraphicFramePr>
          <p:cNvPr id="594948" name="Group 4"/>
          <p:cNvGraphicFramePr>
            <a:graphicFrameLocks noGrp="1"/>
          </p:cNvGraphicFramePr>
          <p:nvPr/>
        </p:nvGraphicFramePr>
        <p:xfrm>
          <a:off x="641499" y="1227138"/>
          <a:ext cx="3331534" cy="5158620"/>
        </p:xfrm>
        <a:graphic>
          <a:graphicData uri="http://schemas.openxmlformats.org/drawingml/2006/table">
            <a:tbl>
              <a:tblPr/>
              <a:tblGrid>
                <a:gridCol w="969334"/>
                <a:gridCol w="1524000"/>
                <a:gridCol w="8382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94998" name="Group 54"/>
          <p:cNvGraphicFramePr>
            <a:graphicFrameLocks noGrp="1"/>
          </p:cNvGraphicFramePr>
          <p:nvPr/>
        </p:nvGraphicFramePr>
        <p:xfrm>
          <a:off x="5170967" y="2097088"/>
          <a:ext cx="3251517" cy="3635248"/>
        </p:xfrm>
        <a:graphic>
          <a:graphicData uri="http://schemas.openxmlformats.org/drawingml/2006/table">
            <a:tbl>
              <a:tblPr/>
              <a:tblGrid>
                <a:gridCol w="940428"/>
                <a:gridCol w="1496384"/>
                <a:gridCol w="814705"/>
              </a:tblGrid>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65000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77000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52800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0305748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514600" y="152400"/>
            <a:ext cx="6400800" cy="914400"/>
          </a:xfrm>
        </p:spPr>
        <p:txBody>
          <a:bodyPr/>
          <a:lstStyle/>
          <a:p>
            <a:r>
              <a:rPr lang="en-US" dirty="0"/>
              <a:t>Grouping by Several Columns – Example</a:t>
            </a:r>
            <a:endParaRPr lang="bg-BG" dirty="0"/>
          </a:p>
        </p:txBody>
      </p:sp>
      <p:sp>
        <p:nvSpPr>
          <p:cNvPr id="595971" name="Rectangle 3"/>
          <p:cNvSpPr>
            <a:spLocks noGrp="1" noChangeArrowheads="1"/>
          </p:cNvSpPr>
          <p:nvPr>
            <p:ph idx="1"/>
          </p:nvPr>
        </p:nvSpPr>
        <p:spPr>
          <a:xfrm>
            <a:off x="228600" y="1371600"/>
            <a:ext cx="8686800" cy="5334000"/>
          </a:xfrm>
        </p:spPr>
        <p:txBody>
          <a:bodyPr/>
          <a:lstStyle/>
          <a:p>
            <a:pPr>
              <a:lnSpc>
                <a:spcPct val="100000"/>
              </a:lnSpc>
              <a:spcBef>
                <a:spcPct val="45000"/>
              </a:spcBef>
            </a:pPr>
            <a:r>
              <a:rPr lang="en-US" dirty="0"/>
              <a:t>Example of grouping data by several columns: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111</a:t>
            </a:fld>
            <a:endParaRPr lang="en-US" dirty="0"/>
          </a:p>
        </p:txBody>
      </p:sp>
      <p:sp>
        <p:nvSpPr>
          <p:cNvPr id="595972" name="Rectangle 4"/>
          <p:cNvSpPr>
            <a:spLocks noChangeArrowheads="1"/>
          </p:cNvSpPr>
          <p:nvPr/>
        </p:nvSpPr>
        <p:spPr bwMode="auto">
          <a:xfrm>
            <a:off x="827088" y="2181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SUM(Salary) as Salaries, COUNT(*) as Count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 JobTitle</a:t>
            </a:r>
          </a:p>
        </p:txBody>
      </p:sp>
      <p:graphicFrame>
        <p:nvGraphicFramePr>
          <p:cNvPr id="595973" name="Group 5"/>
          <p:cNvGraphicFramePr>
            <a:graphicFrameLocks noGrp="1"/>
          </p:cNvGraphicFramePr>
          <p:nvPr/>
        </p:nvGraphicFramePr>
        <p:xfrm>
          <a:off x="827088" y="3962400"/>
          <a:ext cx="7489825" cy="2314956"/>
        </p:xfrm>
        <a:graphic>
          <a:graphicData uri="http://schemas.openxmlformats.org/drawingml/2006/table">
            <a:tbl>
              <a:tblPr/>
              <a:tblGrid>
                <a:gridCol w="1944687"/>
                <a:gridCol w="3024188"/>
                <a:gridCol w="1439862"/>
                <a:gridCol w="10810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JobTitle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Senior 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Supervisor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Technician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1926000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157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2571361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Illegal </a:t>
            </a:r>
            <a:r>
              <a:rPr lang="en-US" dirty="0" smtClean="0"/>
              <a:t>Use of Group Functions</a:t>
            </a:r>
            <a:endParaRPr lang="bg-BG" dirty="0"/>
          </a:p>
        </p:txBody>
      </p:sp>
      <p:sp>
        <p:nvSpPr>
          <p:cNvPr id="596995" name="Rectangle 3"/>
          <p:cNvSpPr>
            <a:spLocks noGrp="1" noChangeArrowheads="1"/>
          </p:cNvSpPr>
          <p:nvPr>
            <p:ph idx="1"/>
          </p:nvPr>
        </p:nvSpPr>
        <p:spPr>
          <a:xfrm>
            <a:off x="228600" y="990600"/>
            <a:ext cx="8686800" cy="5715000"/>
          </a:xfrm>
        </p:spPr>
        <p:txBody>
          <a:bodyPr/>
          <a:lstStyle/>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t>
            </a:r>
            <a:r>
              <a:rPr lang="en-US" dirty="0" smtClean="0"/>
              <a:t>illegal:</a:t>
            </a:r>
            <a:endParaRPr lang="en-US" dirty="0"/>
          </a:p>
          <a:p>
            <a:pPr lvl="1">
              <a:spcBef>
                <a:spcPct val="20000"/>
              </a:spcBef>
              <a:buNone/>
            </a:pPr>
            <a:endParaRPr lang="en-US" dirty="0"/>
          </a:p>
          <a:p>
            <a:pPr lvl="1">
              <a:spcBef>
                <a:spcPts val="3000"/>
              </a:spcBef>
            </a:pPr>
            <a:r>
              <a:rPr lang="en-US" dirty="0"/>
              <a:t>Can not combine columns with groups functions unless when using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also illegal</a:t>
            </a:r>
          </a:p>
          <a:p>
            <a:pPr lvl="1">
              <a:spcBef>
                <a:spcPct val="20000"/>
              </a:spcBef>
            </a:pPr>
            <a:endParaRPr lang="en-US" dirty="0"/>
          </a:p>
          <a:p>
            <a:pPr lvl="1">
              <a:spcBef>
                <a:spcPct val="20000"/>
              </a:spcBef>
              <a:buNone/>
            </a:pPr>
            <a:endParaRPr lang="en-US" dirty="0"/>
          </a:p>
          <a:p>
            <a:pPr lvl="1">
              <a:spcBef>
                <a:spcPts val="3000"/>
              </a:spcBef>
            </a:pPr>
            <a:r>
              <a:rPr lang="en-US" dirty="0"/>
              <a:t>Can not use </a:t>
            </a:r>
            <a:r>
              <a:rPr lang="en-US" dirty="0">
                <a:solidFill>
                  <a:schemeClr val="accent5">
                    <a:lumMod val="20000"/>
                    <a:lumOff val="80000"/>
                  </a:schemeClr>
                </a:solidFill>
                <a:latin typeface="Consolas" pitchFamily="49" charset="0"/>
              </a:rPr>
              <a:t>WHERE</a:t>
            </a:r>
            <a:r>
              <a:rPr lang="en-US" dirty="0"/>
              <a:t> for group functions</a:t>
            </a:r>
            <a:endParaRPr lang="bg-BG"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112</a:t>
            </a:fld>
            <a:endParaRPr lang="en-US" dirty="0"/>
          </a:p>
        </p:txBody>
      </p:sp>
      <p:sp>
        <p:nvSpPr>
          <p:cNvPr id="596996" name="Rectangle 4"/>
          <p:cNvSpPr>
            <a:spLocks noChangeArrowheads="1"/>
          </p:cNvSpPr>
          <p:nvPr/>
        </p:nvSpPr>
        <p:spPr bwMode="auto">
          <a:xfrm>
            <a:off x="827088" y="17305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COUNT(LastName)</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96997" name="Rectangle 5"/>
          <p:cNvSpPr>
            <a:spLocks noChangeArrowheads="1"/>
          </p:cNvSpPr>
          <p:nvPr/>
        </p:nvSpPr>
        <p:spPr bwMode="auto">
          <a:xfrm>
            <a:off x="827088" y="4467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 </a:t>
            </a: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&gt; 30</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pic>
        <p:nvPicPr>
          <p:cNvPr id="6041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32446" y="1366773"/>
            <a:ext cx="878153" cy="843028"/>
          </a:xfrm>
          <a:prstGeom prst="rect">
            <a:avLst/>
          </a:prstGeom>
          <a:noFill/>
        </p:spPr>
      </p:pic>
      <p:pic>
        <p:nvPicPr>
          <p:cNvPr id="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72400" y="4109972"/>
            <a:ext cx="878153" cy="843028"/>
          </a:xfrm>
          <a:prstGeom prst="rect">
            <a:avLst/>
          </a:prstGeom>
          <a:noFill/>
        </p:spPr>
      </p:pic>
    </p:spTree>
    <p:extLst>
      <p:ext uri="{BB962C8B-B14F-4D97-AF65-F5344CB8AC3E}">
        <p14:creationId xmlns:p14="http://schemas.microsoft.com/office/powerpoint/2010/main" val="72708248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smtClean="0"/>
              <a:t>Restrictions for Grouping</a:t>
            </a:r>
            <a:endParaRPr lang="bg-BG" dirty="0"/>
          </a:p>
        </p:txBody>
      </p:sp>
      <p:sp>
        <p:nvSpPr>
          <p:cNvPr id="598019" name="Rectangle 3"/>
          <p:cNvSpPr>
            <a:spLocks noGrp="1" noChangeArrowheads="1"/>
          </p:cNvSpPr>
          <p:nvPr>
            <p:ph idx="1"/>
          </p:nvPr>
        </p:nvSpPr>
        <p:spPr/>
        <p:txBody>
          <a:bodyPr/>
          <a:lstStyle/>
          <a:p>
            <a:pPr>
              <a:lnSpc>
                <a:spcPct val="100000"/>
              </a:lnSpc>
            </a:pPr>
            <a:r>
              <a:rPr lang="en-US" sz="3000" dirty="0"/>
              <a:t>When using groups we can select only columns listed in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and grouping functions over the other columns</a:t>
            </a:r>
          </a:p>
          <a:p>
            <a:pPr lvl="1">
              <a:lnSpc>
                <a:spcPct val="100000"/>
              </a:lnSpc>
            </a:pPr>
            <a:endParaRPr lang="en-US" dirty="0"/>
          </a:p>
          <a:p>
            <a:pPr lvl="1">
              <a:lnSpc>
                <a:spcPct val="100000"/>
              </a:lnSpc>
              <a:buNone/>
            </a:pPr>
            <a:endParaRPr lang="en-US" dirty="0"/>
          </a:p>
          <a:p>
            <a:pPr lvl="1">
              <a:lnSpc>
                <a:spcPct val="100000"/>
              </a:lnSpc>
              <a:spcBef>
                <a:spcPts val="3600"/>
              </a:spcBef>
            </a:pPr>
            <a:r>
              <a:rPr lang="en-US" sz="2800" dirty="0"/>
              <a:t>Can not select columns not listed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clause</a:t>
            </a:r>
          </a:p>
          <a:p>
            <a:pPr lvl="1">
              <a:lnSpc>
                <a:spcPct val="100000"/>
              </a:lnSpc>
            </a:pPr>
            <a:r>
              <a:rPr lang="en-US" sz="2800" dirty="0" smtClean="0"/>
              <a:t>It is allowed to </a:t>
            </a:r>
            <a:r>
              <a:rPr lang="en-US" sz="2800" dirty="0"/>
              <a:t>apply group functions over the columns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a:t>
            </a:r>
            <a:r>
              <a:rPr lang="en-US" sz="2800" dirty="0" smtClean="0"/>
              <a:t>clause, but has no sense</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113</a:t>
            </a:fld>
            <a:endParaRPr lang="en-US" dirty="0"/>
          </a:p>
        </p:txBody>
      </p:sp>
      <p:sp>
        <p:nvSpPr>
          <p:cNvPr id="598020" name="Rectangle 4"/>
          <p:cNvSpPr>
            <a:spLocks noChangeArrowheads="1"/>
          </p:cNvSpPr>
          <p:nvPr/>
        </p:nvSpPr>
        <p:spPr bwMode="auto">
          <a:xfrm>
            <a:off x="684213" y="2791361"/>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SUM(Salary) AS Cost, MIN(HireDate) as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JobTitle</a:t>
            </a:r>
          </a:p>
        </p:txBody>
      </p:sp>
    </p:spTree>
    <p:extLst>
      <p:ext uri="{BB962C8B-B14F-4D97-AF65-F5344CB8AC3E}">
        <p14:creationId xmlns:p14="http://schemas.microsoft.com/office/powerpoint/2010/main" val="373997971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3352800" y="152400"/>
            <a:ext cx="5562600" cy="914400"/>
          </a:xfrm>
        </p:spPr>
        <p:txBody>
          <a:bodyPr/>
          <a:lstStyle/>
          <a:p>
            <a:r>
              <a:rPr lang="en-US" dirty="0"/>
              <a:t>Using GROUP BY with HAVING Clause</a:t>
            </a:r>
            <a:endParaRPr lang="bg-BG" dirty="0"/>
          </a:p>
        </p:txBody>
      </p:sp>
      <p:sp>
        <p:nvSpPr>
          <p:cNvPr id="599043" name="Rectangle 3"/>
          <p:cNvSpPr>
            <a:spLocks noGrp="1" noChangeArrowheads="1"/>
          </p:cNvSpPr>
          <p:nvPr>
            <p:ph idx="1"/>
          </p:nvPr>
        </p:nvSpPr>
        <p:spPr>
          <a:xfrm>
            <a:off x="228600" y="1219200"/>
            <a:ext cx="8686800" cy="5486400"/>
          </a:xfrm>
        </p:spPr>
        <p:txBody>
          <a:bodyPr/>
          <a:lstStyle/>
          <a:p>
            <a:pPr>
              <a:lnSpc>
                <a:spcPct val="100000"/>
              </a:lnSpc>
              <a:spcBef>
                <a:spcPct val="45000"/>
              </a:spcBef>
            </a:pPr>
            <a:r>
              <a:rPr lang="en-US" dirty="0">
                <a:solidFill>
                  <a:schemeClr val="accent5">
                    <a:lumMod val="20000"/>
                    <a:lumOff val="80000"/>
                  </a:schemeClr>
                </a:solidFill>
                <a:latin typeface="Consolas" pitchFamily="49" charset="0"/>
              </a:rPr>
              <a:t>HAVING</a:t>
            </a:r>
            <a:r>
              <a:rPr lang="en-US" dirty="0"/>
              <a:t> works like </a:t>
            </a:r>
            <a:r>
              <a:rPr lang="en-US" dirty="0">
                <a:solidFill>
                  <a:schemeClr val="accent5">
                    <a:lumMod val="20000"/>
                    <a:lumOff val="80000"/>
                  </a:schemeClr>
                </a:solidFill>
                <a:latin typeface="Consolas" pitchFamily="49" charset="0"/>
              </a:rPr>
              <a:t>WHERE</a:t>
            </a:r>
            <a:r>
              <a:rPr lang="en-US" dirty="0"/>
              <a:t> but is used for the grouping functions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114</a:t>
            </a:fld>
            <a:endParaRPr lang="en-US" dirty="0"/>
          </a:p>
        </p:txBody>
      </p:sp>
      <p:sp>
        <p:nvSpPr>
          <p:cNvPr id="599044" name="Rectangle 4"/>
          <p:cNvSpPr>
            <a:spLocks noChangeArrowheads="1"/>
          </p:cNvSpPr>
          <p:nvPr/>
        </p:nvSpPr>
        <p:spPr bwMode="auto">
          <a:xfrm>
            <a:off x="827088" y="2559784"/>
            <a:ext cx="748982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 AVG(Salary) AverageSalary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DepartmentID</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HAVING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BETWEEN 3 AND 5</a:t>
            </a:r>
          </a:p>
        </p:txBody>
      </p:sp>
      <p:graphicFrame>
        <p:nvGraphicFramePr>
          <p:cNvPr id="599045" name="Group 5"/>
          <p:cNvGraphicFramePr>
            <a:graphicFrameLocks noGrp="1"/>
          </p:cNvGraphicFramePr>
          <p:nvPr/>
        </p:nvGraphicFramePr>
        <p:xfrm>
          <a:off x="827088" y="4611624"/>
          <a:ext cx="7489825" cy="1552956"/>
        </p:xfrm>
        <a:graphic>
          <a:graphicData uri="http://schemas.openxmlformats.org/drawingml/2006/table">
            <a:tbl>
              <a:tblPr/>
              <a:tblGrid>
                <a:gridCol w="2376487"/>
                <a:gridCol w="2305050"/>
                <a:gridCol w="28082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AverageSalary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27150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14400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576113"/>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048000" y="152400"/>
            <a:ext cx="5867400" cy="914400"/>
          </a:xfrm>
        </p:spPr>
        <p:txBody>
          <a:bodyPr/>
          <a:lstStyle/>
          <a:p>
            <a:r>
              <a:rPr lang="en-US" dirty="0"/>
              <a:t>Using Grouping Functions and Table Joins</a:t>
            </a:r>
            <a:endParaRPr lang="bg-BG" dirty="0"/>
          </a:p>
        </p:txBody>
      </p:sp>
      <p:sp>
        <p:nvSpPr>
          <p:cNvPr id="600067" name="Rectangle 3"/>
          <p:cNvSpPr>
            <a:spLocks noGrp="1" noChangeArrowheads="1"/>
          </p:cNvSpPr>
          <p:nvPr>
            <p:ph idx="1"/>
          </p:nvPr>
        </p:nvSpPr>
        <p:spPr>
          <a:xfrm>
            <a:off x="228600" y="1143000"/>
            <a:ext cx="8686800" cy="5562600"/>
          </a:xfrm>
        </p:spPr>
        <p:txBody>
          <a:bodyPr/>
          <a:lstStyle/>
          <a:p>
            <a:pPr>
              <a:spcBef>
                <a:spcPct val="45000"/>
              </a:spcBef>
            </a:pPr>
            <a:r>
              <a:rPr lang="en-US" dirty="0" smtClean="0"/>
              <a:t>Grouping </a:t>
            </a:r>
            <a:r>
              <a:rPr lang="en-US" dirty="0"/>
              <a:t>function </a:t>
            </a:r>
            <a:r>
              <a:rPr lang="en-US" dirty="0" smtClean="0"/>
              <a:t>can be applied on </a:t>
            </a:r>
            <a:r>
              <a:rPr lang="en-US" dirty="0"/>
              <a:t>columns from joined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115</a:t>
            </a:fld>
            <a:endParaRPr lang="en-US" dirty="0"/>
          </a:p>
        </p:txBody>
      </p:sp>
      <p:sp>
        <p:nvSpPr>
          <p:cNvPr id="600068" name="Rectangle 4"/>
          <p:cNvSpPr>
            <a:spLocks noChangeArrowheads="1"/>
          </p:cNvSpPr>
          <p:nvPr/>
        </p:nvSpPr>
        <p:spPr bwMode="auto">
          <a:xfrm>
            <a:off x="677863" y="2371064"/>
            <a:ext cx="7780338"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COUNT(*) AS EmpCount, d.Name AS DeptName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e JOIN 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BETWEEN '1999-2-1' AND '2002-12-31'</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HAVING COUNT(*) &gt;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EmpCount DESC</a:t>
            </a:r>
          </a:p>
        </p:txBody>
      </p:sp>
      <p:graphicFrame>
        <p:nvGraphicFramePr>
          <p:cNvPr id="600069" name="Group 5"/>
          <p:cNvGraphicFramePr>
            <a:graphicFrameLocks noGrp="1"/>
          </p:cNvGraphicFramePr>
          <p:nvPr/>
        </p:nvGraphicFramePr>
        <p:xfrm>
          <a:off x="685800" y="4919332"/>
          <a:ext cx="4465637" cy="1552956"/>
        </p:xfrm>
        <a:graphic>
          <a:graphicData uri="http://schemas.openxmlformats.org/drawingml/2006/table">
            <a:tbl>
              <a:tblPr/>
              <a:tblGrid>
                <a:gridCol w="1512887"/>
                <a:gridCol w="2952750"/>
              </a:tblGrid>
              <a:tr h="4048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95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Information Services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7619993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sisd.nl/img/artikelen/server_room.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43050" y="1123950"/>
            <a:ext cx="6076950" cy="3067050"/>
          </a:xfrm>
          <a:prstGeom prst="roundRect">
            <a:avLst>
              <a:gd name="adj" fmla="val 263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
        <p:nvSpPr>
          <p:cNvPr id="601090" name="Rectangle 2"/>
          <p:cNvSpPr>
            <a:spLocks noGrp="1" noChangeArrowheads="1"/>
          </p:cNvSpPr>
          <p:nvPr>
            <p:ph type="ctrTitle"/>
          </p:nvPr>
        </p:nvSpPr>
        <p:spPr>
          <a:xfrm>
            <a:off x="1447800" y="4724401"/>
            <a:ext cx="6248400" cy="685800"/>
          </a:xfrm>
        </p:spPr>
        <p:txBody>
          <a:bodyPr/>
          <a:lstStyle/>
          <a:p>
            <a:r>
              <a:rPr lang="en-US" dirty="0"/>
              <a:t>SQL Language</a:t>
            </a:r>
            <a:endParaRPr lang="bg-BG" dirty="0"/>
          </a:p>
        </p:txBody>
      </p:sp>
      <p:sp>
        <p:nvSpPr>
          <p:cNvPr id="4" name="Subtitle 3"/>
          <p:cNvSpPr>
            <a:spLocks noGrp="1"/>
          </p:cNvSpPr>
          <p:nvPr>
            <p:ph type="subTitle" idx="1"/>
          </p:nvPr>
        </p:nvSpPr>
        <p:spPr>
          <a:xfrm>
            <a:off x="1447800" y="5526880"/>
            <a:ext cx="6248400" cy="569120"/>
          </a:xfrm>
        </p:spPr>
        <p:txBody>
          <a:bodyPr/>
          <a:lstStyle/>
          <a:p>
            <a:r>
              <a:rPr dirty="0" smtClean="0"/>
              <a:t>SQL Server Functions</a:t>
            </a:r>
            <a:endParaRPr lang="bg-BG" dirty="0"/>
          </a:p>
        </p:txBody>
      </p:sp>
      <p:pic>
        <p:nvPicPr>
          <p:cNvPr id="5" name="Picture 2" descr="http://hafizeaslan.com/sql.gif"/>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674713" y="2285999"/>
            <a:ext cx="1748080" cy="984600"/>
          </a:xfrm>
          <a:prstGeom prst="ellipse">
            <a:avLst/>
          </a:prstGeom>
          <a:noFill/>
          <a:ln>
            <a:noFill/>
          </a:ln>
          <a:effectLst>
            <a:softEdge rad="63500"/>
          </a:effectLst>
        </p:spPr>
      </p:pic>
    </p:spTree>
    <p:extLst>
      <p:ext uri="{BB962C8B-B14F-4D97-AF65-F5344CB8AC3E}">
        <p14:creationId xmlns:p14="http://schemas.microsoft.com/office/powerpoint/2010/main" val="41990232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1828800" y="152400"/>
            <a:ext cx="7086600" cy="914400"/>
          </a:xfrm>
        </p:spPr>
        <p:txBody>
          <a:bodyPr/>
          <a:lstStyle/>
          <a:p>
            <a:r>
              <a:rPr lang="en-US" dirty="0"/>
              <a:t>Standard Functions in Microsoft </a:t>
            </a:r>
            <a:r>
              <a:rPr lang="en-US" dirty="0" smtClean="0"/>
              <a:t>SQL Server</a:t>
            </a:r>
            <a:endParaRPr lang="bg-BG" dirty="0"/>
          </a:p>
        </p:txBody>
      </p:sp>
      <p:sp>
        <p:nvSpPr>
          <p:cNvPr id="603139" name="Rectangle 3"/>
          <p:cNvSpPr>
            <a:spLocks noGrp="1" noChangeArrowheads="1"/>
          </p:cNvSpPr>
          <p:nvPr>
            <p:ph idx="1"/>
          </p:nvPr>
        </p:nvSpPr>
        <p:spPr>
          <a:xfrm>
            <a:off x="228600" y="1219200"/>
            <a:ext cx="8686800" cy="5486400"/>
          </a:xfrm>
        </p:spPr>
        <p:txBody>
          <a:bodyPr/>
          <a:lstStyle/>
          <a:p>
            <a:pPr>
              <a:lnSpc>
                <a:spcPct val="100000"/>
              </a:lnSpc>
            </a:pPr>
            <a:r>
              <a:rPr lang="en-US" dirty="0"/>
              <a:t>Single-row functions</a:t>
            </a:r>
          </a:p>
          <a:p>
            <a:pPr lvl="1">
              <a:lnSpc>
                <a:spcPct val="100000"/>
              </a:lnSpc>
            </a:pPr>
            <a:r>
              <a:rPr lang="en-US" dirty="0"/>
              <a:t>String functions</a:t>
            </a:r>
          </a:p>
          <a:p>
            <a:pPr lvl="1">
              <a:lnSpc>
                <a:spcPct val="100000"/>
              </a:lnSpc>
            </a:pPr>
            <a:r>
              <a:rPr lang="en-US" dirty="0"/>
              <a:t>Mathematical functions</a:t>
            </a:r>
          </a:p>
          <a:p>
            <a:pPr lvl="1">
              <a:lnSpc>
                <a:spcPct val="100000"/>
              </a:lnSpc>
            </a:pPr>
            <a:r>
              <a:rPr lang="en-US" dirty="0"/>
              <a:t>Date functions</a:t>
            </a:r>
          </a:p>
          <a:p>
            <a:pPr lvl="1">
              <a:lnSpc>
                <a:spcPct val="100000"/>
              </a:lnSpc>
            </a:pPr>
            <a:r>
              <a:rPr lang="en-US" dirty="0"/>
              <a:t>Conversion functions</a:t>
            </a:r>
          </a:p>
          <a:p>
            <a:pPr>
              <a:lnSpc>
                <a:spcPct val="100000"/>
              </a:lnSpc>
            </a:pPr>
            <a:r>
              <a:rPr lang="en-US" dirty="0"/>
              <a:t>Multiple-row functions</a:t>
            </a:r>
          </a:p>
          <a:p>
            <a:pPr lvl="1">
              <a:lnSpc>
                <a:spcPct val="100000"/>
              </a:lnSpc>
            </a:pPr>
            <a:r>
              <a:rPr lang="en-US" dirty="0"/>
              <a:t>Aggregate functions</a:t>
            </a:r>
            <a:endParaRPr lang="en-US" noProof="1"/>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117</a:t>
            </a:fld>
            <a:endParaRPr lang="en-US" dirty="0"/>
          </a:p>
        </p:txBody>
      </p:sp>
      <p:pic>
        <p:nvPicPr>
          <p:cNvPr id="39938" name="Picture 2" descr="http://deepanjalidecor.files.wordpress.com/2009/10/87798_wall-abstrac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1763358"/>
            <a:ext cx="2438400" cy="1818042"/>
          </a:xfrm>
          <a:prstGeom prst="roundRect">
            <a:avLst>
              <a:gd name="adj" fmla="val 8327"/>
            </a:avLst>
          </a:prstGeom>
          <a:noFill/>
          <a:ln>
            <a:solidFill>
              <a:schemeClr val="accent5">
                <a:lumMod val="75000"/>
              </a:schemeClr>
            </a:solidFill>
          </a:ln>
          <a:scene3d>
            <a:camera prst="orthographicFront"/>
            <a:lightRig rig="threePt" dir="t"/>
          </a:scene3d>
          <a:sp3d>
            <a:bevelT/>
          </a:sp3d>
        </p:spPr>
      </p:pic>
      <p:pic>
        <p:nvPicPr>
          <p:cNvPr id="50178" name="Picture 2" descr="http://www.nhcs.k12.nc.us/freeman/images/practice/images/mathlogo.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96000" y="4572000"/>
            <a:ext cx="2453400" cy="1657350"/>
          </a:xfrm>
          <a:prstGeom prst="roundRect">
            <a:avLst>
              <a:gd name="adj" fmla="val 8327"/>
            </a:avLst>
          </a:prstGeom>
          <a:noFill/>
          <a:scene3d>
            <a:camera prst="orthographicFront"/>
            <a:lightRig rig="threePt" dir="t"/>
          </a:scene3d>
          <a:sp3d>
            <a:bevelT w="152400" h="50800" prst="softRound"/>
          </a:sp3d>
        </p:spPr>
      </p:pic>
      <p:sp>
        <p:nvSpPr>
          <p:cNvPr id="7" name="TextBox 6"/>
          <p:cNvSpPr txBox="1"/>
          <p:nvPr/>
        </p:nvSpPr>
        <p:spPr>
          <a:xfrm rot="21368992">
            <a:off x="6197169" y="1828800"/>
            <a:ext cx="2209800" cy="1600200"/>
          </a:xfrm>
          <a:prstGeom prst="roundRect">
            <a:avLst>
              <a:gd name="adj" fmla="val 6724"/>
            </a:avLst>
          </a:prstGeom>
          <a:noFill/>
          <a:ln>
            <a:noFill/>
          </a:ln>
          <a:effectLst>
            <a:outerShdw blurRad="50800" dist="38100" dir="2700000" algn="tl" rotWithShape="0">
              <a:schemeClr val="bg1">
                <a:lumMod val="85000"/>
                <a:lumOff val="15000"/>
                <a:alpha val="40000"/>
              </a:schemeClr>
            </a:outerShdw>
          </a:effectLst>
          <a:scene3d>
            <a:camera prst="orthographicFront"/>
            <a:lightRig rig="contrasting" dir="t">
              <a:rot lat="0" lon="0" rev="16500000"/>
            </a:lightRig>
          </a:scene3d>
          <a:sp3d prstMaterial="matte">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ctr" anchorCtr="0">
            <a:noAutofit/>
            <a:sp3d contourW="25400" prstMaterial="translucentPowder">
              <a:contourClr>
                <a:schemeClr val="accent5">
                  <a:lumMod val="75000"/>
                </a:schemeClr>
              </a:contourClr>
            </a:sp3d>
          </a:bodyPr>
          <a:lstStyle/>
          <a:p>
            <a:pPr algn="ctr"/>
            <a:r>
              <a:rPr lang="en-US" sz="6600" b="1" dirty="0" smtClean="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Tree>
    <p:extLst>
      <p:ext uri="{BB962C8B-B14F-4D97-AF65-F5344CB8AC3E}">
        <p14:creationId xmlns:p14="http://schemas.microsoft.com/office/powerpoint/2010/main" val="1523564486"/>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dirty="0"/>
              <a:t>COALESCE() Function</a:t>
            </a:r>
            <a:endParaRPr lang="bg-BG" dirty="0"/>
          </a:p>
        </p:txBody>
      </p:sp>
      <p:sp>
        <p:nvSpPr>
          <p:cNvPr id="604163"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COALESCE</a:t>
            </a:r>
            <a:r>
              <a:rPr lang="en-US" sz="3000" noProof="1">
                <a:solidFill>
                  <a:schemeClr val="accent5">
                    <a:lumMod val="20000"/>
                    <a:lumOff val="80000"/>
                  </a:schemeClr>
                </a:solidFill>
                <a:latin typeface="Consolas" pitchFamily="49" charset="0"/>
              </a:rPr>
              <a:t>(&lt;value&gt;,&lt;default_value&gt;)</a:t>
            </a:r>
            <a:r>
              <a:rPr lang="en-US" sz="3000" noProof="1"/>
              <a:t> – converts </a:t>
            </a:r>
            <a:r>
              <a:rPr lang="en-US" sz="3000" noProof="1">
                <a:solidFill>
                  <a:schemeClr val="accent5">
                    <a:lumMod val="20000"/>
                    <a:lumOff val="80000"/>
                  </a:schemeClr>
                </a:solidFill>
                <a:latin typeface="Consolas" pitchFamily="49" charset="0"/>
              </a:rPr>
              <a:t>NULL</a:t>
            </a:r>
            <a:r>
              <a:rPr lang="en-US" sz="3000" noProof="1"/>
              <a:t> values to given default value</a:t>
            </a:r>
            <a:endParaRPr lang="en-US" noProof="1"/>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118</a:t>
            </a:fld>
            <a:endParaRPr lang="en-US" dirty="0"/>
          </a:p>
        </p:txBody>
      </p:sp>
      <p:sp>
        <p:nvSpPr>
          <p:cNvPr id="604164" name="Rectangle 4"/>
          <p:cNvSpPr>
            <a:spLocks noChangeArrowheads="1"/>
          </p:cNvSpPr>
          <p:nvPr/>
        </p:nvSpPr>
        <p:spPr bwMode="auto">
          <a:xfrm>
            <a:off x="838200" y="2286000"/>
            <a:ext cx="7478713"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COALESCE(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EndDate,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 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04165" name="Group 5"/>
          <p:cNvGraphicFramePr>
            <a:graphicFrameLocks noGrp="1"/>
          </p:cNvGraphicFramePr>
          <p:nvPr/>
        </p:nvGraphicFramePr>
        <p:xfrm>
          <a:off x="838200" y="3657600"/>
          <a:ext cx="7478713" cy="2695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End Date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2006-07-02 08:19:43.983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Cycling Cap</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Full-Finger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Half-Finger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Mountain Frame</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798597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String Functions</a:t>
            </a:r>
            <a:endParaRPr lang="bg-BG" dirty="0"/>
          </a:p>
        </p:txBody>
      </p:sp>
      <p:sp>
        <p:nvSpPr>
          <p:cNvPr id="605187" name="Rectangle 3"/>
          <p:cNvSpPr>
            <a:spLocks noGrp="1" noChangeArrowheads="1"/>
          </p:cNvSpPr>
          <p:nvPr>
            <p:ph idx="1"/>
          </p:nvPr>
        </p:nvSpPr>
        <p:spPr>
          <a:xfrm>
            <a:off x="228600" y="990600"/>
            <a:ext cx="8686800" cy="5715000"/>
          </a:xfrm>
        </p:spPr>
        <p:txBody>
          <a:bodyPr/>
          <a:lstStyle/>
          <a:p>
            <a:pPr>
              <a:lnSpc>
                <a:spcPct val="100000"/>
              </a:lnSpc>
            </a:pPr>
            <a:r>
              <a:rPr lang="en-US" dirty="0"/>
              <a:t>Changing the casing – </a:t>
            </a:r>
            <a:r>
              <a:rPr lang="en-US" dirty="0">
                <a:solidFill>
                  <a:schemeClr val="accent5">
                    <a:lumMod val="20000"/>
                    <a:lumOff val="80000"/>
                  </a:schemeClr>
                </a:solidFill>
                <a:latin typeface="Consolas" pitchFamily="49" charset="0"/>
              </a:rPr>
              <a:t>LOWER</a:t>
            </a:r>
            <a:r>
              <a:rPr lang="en-US" dirty="0"/>
              <a:t>, </a:t>
            </a:r>
            <a:r>
              <a:rPr lang="en-US" dirty="0">
                <a:solidFill>
                  <a:schemeClr val="accent5">
                    <a:lumMod val="20000"/>
                    <a:lumOff val="80000"/>
                  </a:schemeClr>
                </a:solidFill>
                <a:latin typeface="Consolas" pitchFamily="49" charset="0"/>
              </a:rPr>
              <a:t>UPPER</a:t>
            </a:r>
          </a:p>
          <a:p>
            <a:pPr>
              <a:lnSpc>
                <a:spcPct val="100000"/>
              </a:lnSpc>
            </a:pPr>
            <a:r>
              <a:rPr lang="en-US" dirty="0"/>
              <a:t>Manipulating characters – </a:t>
            </a:r>
            <a:r>
              <a:rPr kumimoji="0" lang="en-US" dirty="0">
                <a:solidFill>
                  <a:schemeClr val="accent5">
                    <a:lumMod val="20000"/>
                    <a:lumOff val="80000"/>
                  </a:schemeClr>
                </a:solidFill>
                <a:latin typeface="Consolas" pitchFamily="49" charset="0"/>
              </a:rPr>
              <a:t>SUBSTRING</a:t>
            </a:r>
            <a:r>
              <a:rPr kumimoji="0" lang="en-US" dirty="0"/>
              <a:t>, </a:t>
            </a:r>
            <a:r>
              <a:rPr lang="en-US" dirty="0">
                <a:solidFill>
                  <a:schemeClr val="accent5">
                    <a:lumMod val="20000"/>
                    <a:lumOff val="80000"/>
                  </a:schemeClr>
                </a:solidFill>
                <a:latin typeface="Consolas" pitchFamily="49" charset="0"/>
              </a:rPr>
              <a:t>LEN</a:t>
            </a:r>
            <a:r>
              <a:rPr lang="en-US" dirty="0"/>
              <a:t>, </a:t>
            </a:r>
            <a:r>
              <a:rPr lang="en-US" dirty="0">
                <a:solidFill>
                  <a:schemeClr val="accent5">
                    <a:lumMod val="20000"/>
                    <a:lumOff val="80000"/>
                  </a:schemeClr>
                </a:solidFill>
                <a:latin typeface="Consolas" pitchFamily="49" charset="0"/>
              </a:rPr>
              <a:t>LEFT</a:t>
            </a:r>
            <a:r>
              <a:rPr lang="en-US" dirty="0"/>
              <a:t>, </a:t>
            </a:r>
            <a:r>
              <a:rPr lang="en-US" dirty="0">
                <a:solidFill>
                  <a:schemeClr val="accent5">
                    <a:lumMod val="20000"/>
                    <a:lumOff val="80000"/>
                  </a:schemeClr>
                </a:solidFill>
                <a:latin typeface="Consolas" pitchFamily="49" charset="0"/>
              </a:rPr>
              <a:t>RIGHT</a:t>
            </a:r>
            <a:r>
              <a:rPr lang="en-US" dirty="0"/>
              <a:t>, </a:t>
            </a:r>
            <a:r>
              <a:rPr lang="en-US" dirty="0">
                <a:solidFill>
                  <a:schemeClr val="accent5">
                    <a:lumMod val="20000"/>
                    <a:lumOff val="80000"/>
                  </a:schemeClr>
                </a:solidFill>
                <a:latin typeface="Consolas" pitchFamily="49" charset="0"/>
              </a:rPr>
              <a:t>LTRIM</a:t>
            </a:r>
            <a:r>
              <a:rPr lang="en-US" dirty="0"/>
              <a:t>, </a:t>
            </a:r>
            <a:r>
              <a:rPr lang="en-US" dirty="0">
                <a:solidFill>
                  <a:schemeClr val="accent5">
                    <a:lumMod val="20000"/>
                    <a:lumOff val="80000"/>
                  </a:schemeClr>
                </a:solidFill>
                <a:latin typeface="Consolas" pitchFamily="49" charset="0"/>
              </a:rPr>
              <a:t>REPLACE</a:t>
            </a:r>
            <a:endParaRPr kumimoji="0" lang="en-US" noProof="1">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119</a:t>
            </a:fld>
            <a:endParaRPr lang="en-US" dirty="0"/>
          </a:p>
        </p:txBody>
      </p:sp>
      <p:sp>
        <p:nvSpPr>
          <p:cNvPr id="605188" name="Rectangle 4"/>
          <p:cNvSpPr>
            <a:spLocks noChangeArrowheads="1"/>
          </p:cNvSpPr>
          <p:nvPr/>
        </p:nvSpPr>
        <p:spPr bwMode="auto">
          <a:xfrm>
            <a:off x="838200" y="2819400"/>
            <a:ext cx="74787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LEN(LastName)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LastNameLen,</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UPPER(LastName)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UpperLastName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RIGHT(LastName, 3)</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'son'</a:t>
            </a:r>
          </a:p>
        </p:txBody>
      </p:sp>
      <p:graphicFrame>
        <p:nvGraphicFramePr>
          <p:cNvPr id="605189" name="Group 5"/>
          <p:cNvGraphicFramePr>
            <a:graphicFrameLocks noGrp="1"/>
          </p:cNvGraphicFramePr>
          <p:nvPr/>
        </p:nvGraphicFramePr>
        <p:xfrm>
          <a:off x="838200" y="4495800"/>
          <a:ext cx="7478713" cy="1933956"/>
        </p:xfrm>
        <a:graphic>
          <a:graphicData uri="http://schemas.openxmlformats.org/drawingml/2006/table">
            <a:tbl>
              <a:tblPr/>
              <a:tblGrid>
                <a:gridCol w="2365375"/>
                <a:gridCol w="2520950"/>
                <a:gridCol w="2592388"/>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LastNameLen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UpperLastName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676581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Relationships are dependencies between the entities</a:t>
            </a:r>
            <a:r>
              <a:rPr lang="bg-BG" dirty="0" smtClean="0"/>
              <a:t>:</a:t>
            </a:r>
          </a:p>
          <a:p>
            <a:pPr lvl="1"/>
            <a:endParaRPr lang="en-US" dirty="0" smtClean="0"/>
          </a:p>
          <a:p>
            <a:pPr lvl="1"/>
            <a:endParaRPr lang="en-US" dirty="0" smtClean="0"/>
          </a:p>
          <a:p>
            <a:pPr lvl="1">
              <a:buNone/>
            </a:pPr>
            <a:endParaRPr lang="bg-BG" dirty="0" smtClean="0"/>
          </a:p>
          <a:p>
            <a:pPr lvl="1">
              <a:spcBef>
                <a:spcPts val="3000"/>
              </a:spcBef>
            </a:pPr>
            <a:r>
              <a:rPr lang="bg-BG" dirty="0" smtClean="0"/>
              <a:t>"</a:t>
            </a:r>
            <a:r>
              <a:rPr lang="en-US" dirty="0" smtClean="0">
                <a:solidFill>
                  <a:schemeClr val="accent5">
                    <a:lumMod val="20000"/>
                    <a:lumOff val="80000"/>
                  </a:schemeClr>
                </a:solidFill>
                <a:latin typeface="Consolas" pitchFamily="49" charset="0"/>
                <a:cs typeface="Consolas" pitchFamily="49" charset="0"/>
              </a:rPr>
              <a:t>Students</a:t>
            </a:r>
            <a:r>
              <a:rPr lang="en-US" dirty="0" smtClean="0">
                <a:solidFill>
                  <a:schemeClr val="accent5">
                    <a:lumMod val="20000"/>
                    <a:lumOff val="80000"/>
                  </a:schemeClr>
                </a:solidFill>
              </a:rPr>
              <a:t> </a:t>
            </a:r>
            <a:r>
              <a:rPr lang="en-US" dirty="0" smtClean="0"/>
              <a:t>are trained in </a:t>
            </a:r>
            <a:r>
              <a:rPr lang="en-US" dirty="0" smtClean="0">
                <a:solidFill>
                  <a:schemeClr val="accent5">
                    <a:lumMod val="20000"/>
                    <a:lumOff val="80000"/>
                  </a:schemeClr>
                </a:solidFill>
                <a:latin typeface="Consolas" pitchFamily="49" charset="0"/>
                <a:cs typeface="Consolas" pitchFamily="49" charset="0"/>
              </a:rPr>
              <a:t>courses</a:t>
            </a:r>
            <a:r>
              <a:rPr lang="bg-BG" dirty="0" smtClean="0"/>
              <a:t>"</a:t>
            </a:r>
            <a:r>
              <a:rPr lang="en-US" dirty="0" smtClean="0"/>
              <a:t> – many-to-many relationship</a:t>
            </a:r>
          </a:p>
          <a:p>
            <a:pPr lvl="1"/>
            <a:r>
              <a:rPr lang="bg-BG" dirty="0" smtClean="0"/>
              <a:t>"</a:t>
            </a:r>
            <a:r>
              <a:rPr lang="en-US" dirty="0" smtClean="0">
                <a:solidFill>
                  <a:schemeClr val="accent5">
                    <a:lumMod val="20000"/>
                    <a:lumOff val="80000"/>
                  </a:schemeClr>
                </a:solidFill>
                <a:latin typeface="Consolas" pitchFamily="49" charset="0"/>
                <a:cs typeface="Consolas" pitchFamily="49" charset="0"/>
              </a:rPr>
              <a:t>Courses</a:t>
            </a:r>
            <a:r>
              <a:rPr lang="en-US" dirty="0" smtClean="0">
                <a:solidFill>
                  <a:schemeClr val="accent5">
                    <a:lumMod val="20000"/>
                    <a:lumOff val="80000"/>
                  </a:schemeClr>
                </a:solidFill>
              </a:rPr>
              <a:t> </a:t>
            </a:r>
            <a:r>
              <a:rPr lang="en-US" dirty="0" smtClean="0"/>
              <a:t>are held in </a:t>
            </a:r>
            <a:r>
              <a:rPr lang="en-US" dirty="0" smtClean="0">
                <a:solidFill>
                  <a:schemeClr val="accent5">
                    <a:lumMod val="20000"/>
                    <a:lumOff val="80000"/>
                  </a:schemeClr>
                </a:solidFill>
                <a:latin typeface="Consolas" pitchFamily="49" charset="0"/>
                <a:cs typeface="Consolas" pitchFamily="49" charset="0"/>
              </a:rPr>
              <a:t>towns</a:t>
            </a:r>
            <a:r>
              <a:rPr lang="bg-BG" dirty="0" smtClean="0"/>
              <a:t>" – </a:t>
            </a:r>
            <a:r>
              <a:rPr lang="en-US" dirty="0" smtClean="0"/>
              <a:t>many-to-one (or many-to-many) relationship</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trained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various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467678" y="2713383"/>
            <a:ext cx="122582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3703983" y="2713383"/>
            <a:ext cx="21037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6927574" y="2713383"/>
            <a:ext cx="11131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1189384" y="3067878"/>
            <a:ext cx="108667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4" name="Rectangle 13"/>
          <p:cNvSpPr>
            <a:spLocks noChangeArrowheads="1"/>
          </p:cNvSpPr>
          <p:nvPr/>
        </p:nvSpPr>
        <p:spPr bwMode="auto">
          <a:xfrm>
            <a:off x="2332383" y="3067878"/>
            <a:ext cx="163001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5" name="Rectangle 14"/>
          <p:cNvSpPr>
            <a:spLocks noChangeArrowheads="1"/>
          </p:cNvSpPr>
          <p:nvPr/>
        </p:nvSpPr>
        <p:spPr bwMode="auto">
          <a:xfrm>
            <a:off x="5380384" y="3067878"/>
            <a:ext cx="85145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9439399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Other Functions</a:t>
            </a:r>
            <a:endParaRPr lang="bg-BG" dirty="0"/>
          </a:p>
        </p:txBody>
      </p:sp>
      <p:sp>
        <p:nvSpPr>
          <p:cNvPr id="606211" name="Rectangle 3"/>
          <p:cNvSpPr>
            <a:spLocks noGrp="1" noChangeArrowheads="1"/>
          </p:cNvSpPr>
          <p:nvPr>
            <p:ph idx="1"/>
          </p:nvPr>
        </p:nvSpPr>
        <p:spPr/>
        <p:txBody>
          <a:bodyPr/>
          <a:lstStyle/>
          <a:p>
            <a:pPr>
              <a:lnSpc>
                <a:spcPct val="100000"/>
              </a:lnSpc>
              <a:spcBef>
                <a:spcPct val="20000"/>
              </a:spcBef>
            </a:pPr>
            <a:r>
              <a:rPr lang="en-US" dirty="0"/>
              <a:t>Mathematical Functions – </a:t>
            </a:r>
            <a:r>
              <a:rPr lang="en-US" sz="3000" dirty="0">
                <a:solidFill>
                  <a:schemeClr val="accent5">
                    <a:lumMod val="20000"/>
                    <a:lumOff val="80000"/>
                  </a:schemeClr>
                </a:solidFill>
                <a:latin typeface="Consolas" pitchFamily="49" charset="0"/>
              </a:rPr>
              <a:t>ROUND</a:t>
            </a:r>
            <a:r>
              <a:rPr lang="en-US" sz="3000" dirty="0"/>
              <a:t>, </a:t>
            </a:r>
            <a:r>
              <a:rPr lang="en-US" sz="3000" dirty="0">
                <a:solidFill>
                  <a:schemeClr val="accent5">
                    <a:lumMod val="20000"/>
                    <a:lumOff val="80000"/>
                  </a:schemeClr>
                </a:solidFill>
                <a:latin typeface="Consolas" pitchFamily="49" charset="0"/>
              </a:rPr>
              <a:t>FLOOR</a:t>
            </a:r>
            <a:r>
              <a:rPr lang="en-US" sz="3000" dirty="0"/>
              <a:t>, </a:t>
            </a:r>
            <a:r>
              <a:rPr lang="en-US" sz="3000" dirty="0">
                <a:solidFill>
                  <a:schemeClr val="accent5">
                    <a:lumMod val="20000"/>
                    <a:lumOff val="80000"/>
                  </a:schemeClr>
                </a:solidFill>
                <a:latin typeface="Consolas" pitchFamily="49" charset="0"/>
              </a:rPr>
              <a:t>POWER</a:t>
            </a:r>
            <a:r>
              <a:rPr lang="en-US" sz="3000" dirty="0"/>
              <a:t>, </a:t>
            </a:r>
            <a:r>
              <a:rPr lang="en-US" sz="3000" dirty="0">
                <a:solidFill>
                  <a:schemeClr val="accent5">
                    <a:lumMod val="20000"/>
                    <a:lumOff val="80000"/>
                  </a:schemeClr>
                </a:solidFill>
                <a:latin typeface="Consolas" pitchFamily="49" charset="0"/>
              </a:rPr>
              <a:t>ABS</a:t>
            </a:r>
            <a:r>
              <a:rPr lang="en-US" sz="3000" dirty="0"/>
              <a:t>, </a:t>
            </a:r>
            <a:r>
              <a:rPr lang="en-US" sz="3000" dirty="0">
                <a:solidFill>
                  <a:schemeClr val="accent5">
                    <a:lumMod val="20000"/>
                    <a:lumOff val="80000"/>
                  </a:schemeClr>
                </a:solidFill>
                <a:latin typeface="Consolas" pitchFamily="49" charset="0"/>
              </a:rPr>
              <a:t>SQRT</a:t>
            </a:r>
            <a:r>
              <a:rPr lang="en-US" sz="3000" dirty="0"/>
              <a:t>, </a:t>
            </a:r>
            <a:r>
              <a:rPr lang="en-US" sz="3000" dirty="0">
                <a:latin typeface="Courier New" pitchFamily="49" charset="0"/>
              </a:rPr>
              <a:t>…</a:t>
            </a:r>
          </a:p>
          <a:p>
            <a:pPr>
              <a:lnSpc>
                <a:spcPct val="100000"/>
              </a:lnSpc>
              <a:spcBef>
                <a:spcPct val="20000"/>
              </a:spcBef>
              <a:buNone/>
            </a:pPr>
            <a:endParaRPr lang="en-US" sz="3000" dirty="0">
              <a:latin typeface="Courier New" pitchFamily="49" charset="0"/>
            </a:endParaRPr>
          </a:p>
          <a:p>
            <a:pPr>
              <a:lnSpc>
                <a:spcPct val="100000"/>
              </a:lnSpc>
              <a:spcBef>
                <a:spcPts val="3600"/>
              </a:spcBef>
            </a:pPr>
            <a:r>
              <a:rPr lang="en-US" dirty="0"/>
              <a:t>Date Functions – </a:t>
            </a:r>
            <a:r>
              <a:rPr lang="en-US" sz="3000" dirty="0">
                <a:solidFill>
                  <a:schemeClr val="accent5">
                    <a:lumMod val="20000"/>
                    <a:lumOff val="80000"/>
                  </a:schemeClr>
                </a:solidFill>
                <a:latin typeface="Consolas" pitchFamily="49" charset="0"/>
              </a:rPr>
              <a:t>GETDATE</a:t>
            </a:r>
            <a:r>
              <a:rPr lang="en-US" sz="3000" dirty="0"/>
              <a:t>, </a:t>
            </a:r>
            <a:r>
              <a:rPr lang="en-US" sz="3000" dirty="0">
                <a:solidFill>
                  <a:schemeClr val="accent5">
                    <a:lumMod val="20000"/>
                    <a:lumOff val="80000"/>
                  </a:schemeClr>
                </a:solidFill>
                <a:latin typeface="Consolas" pitchFamily="49" charset="0"/>
              </a:rPr>
              <a:t>DATEADD</a:t>
            </a:r>
            <a:r>
              <a:rPr lang="en-US" sz="3000" dirty="0"/>
              <a:t>, </a:t>
            </a:r>
            <a:r>
              <a:rPr lang="en-US" sz="3000" dirty="0">
                <a:solidFill>
                  <a:schemeClr val="accent5">
                    <a:lumMod val="20000"/>
                    <a:lumOff val="80000"/>
                  </a:schemeClr>
                </a:solidFill>
                <a:latin typeface="Consolas" pitchFamily="49" charset="0"/>
              </a:rPr>
              <a:t>DAY</a:t>
            </a:r>
            <a:r>
              <a:rPr lang="en-US" sz="3000" dirty="0"/>
              <a:t>, </a:t>
            </a:r>
            <a:r>
              <a:rPr lang="en-US" sz="3000" dirty="0">
                <a:solidFill>
                  <a:schemeClr val="accent5">
                    <a:lumMod val="20000"/>
                    <a:lumOff val="80000"/>
                  </a:schemeClr>
                </a:solidFill>
                <a:latin typeface="Consolas" pitchFamily="49" charset="0"/>
              </a:rPr>
              <a:t>MONTH</a:t>
            </a:r>
            <a:r>
              <a:rPr lang="en-US" sz="3000" dirty="0"/>
              <a:t>, </a:t>
            </a:r>
            <a:r>
              <a:rPr lang="en-US" sz="3000" dirty="0">
                <a:solidFill>
                  <a:schemeClr val="accent5">
                    <a:lumMod val="20000"/>
                    <a:lumOff val="80000"/>
                  </a:schemeClr>
                </a:solidFill>
                <a:latin typeface="Consolas" pitchFamily="49" charset="0"/>
              </a:rPr>
              <a:t>YEAR</a:t>
            </a:r>
            <a:r>
              <a:rPr lang="en-US" sz="3000" dirty="0"/>
              <a:t>, </a:t>
            </a:r>
            <a:r>
              <a:rPr lang="en-US" sz="3000" dirty="0">
                <a:latin typeface="Courier New" pitchFamily="49" charset="0"/>
              </a:rPr>
              <a:t>…</a:t>
            </a:r>
          </a:p>
          <a:p>
            <a:pPr>
              <a:lnSpc>
                <a:spcPct val="100000"/>
              </a:lnSpc>
              <a:spcBef>
                <a:spcPct val="20000"/>
              </a:spcBef>
            </a:pPr>
            <a:r>
              <a:rPr lang="en-US" dirty="0"/>
              <a:t>Conversion Functions – </a:t>
            </a:r>
            <a:r>
              <a:rPr lang="en-US" sz="3000" dirty="0">
                <a:solidFill>
                  <a:schemeClr val="accent5">
                    <a:lumMod val="20000"/>
                    <a:lumOff val="80000"/>
                  </a:schemeClr>
                </a:solidFill>
                <a:latin typeface="Consolas" pitchFamily="49" charset="0"/>
              </a:rPr>
              <a:t>CONVERT</a:t>
            </a:r>
            <a:r>
              <a:rPr lang="en-US" sz="3000" dirty="0"/>
              <a:t>, </a:t>
            </a:r>
            <a:r>
              <a:rPr lang="en-US" sz="3000" dirty="0">
                <a:solidFill>
                  <a:schemeClr val="accent5">
                    <a:lumMod val="20000"/>
                    <a:lumOff val="80000"/>
                  </a:schemeClr>
                </a:solidFill>
                <a:latin typeface="Consolas" pitchFamily="49" charset="0"/>
              </a:rPr>
              <a:t>CAST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120</a:t>
            </a:fld>
            <a:endParaRPr lang="en-US" dirty="0"/>
          </a:p>
        </p:txBody>
      </p:sp>
      <p:sp>
        <p:nvSpPr>
          <p:cNvPr id="606212" name="Rectangle 4"/>
          <p:cNvSpPr>
            <a:spLocks noChangeArrowheads="1"/>
          </p:cNvSpPr>
          <p:nvPr/>
        </p:nvSpPr>
        <p:spPr bwMode="auto">
          <a:xfrm>
            <a:off x="755650" y="2286000"/>
            <a:ext cx="756126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FLOOR(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3.14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3</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ROUND(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5.86, 0</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6.00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606213" name="Rectangle 5"/>
          <p:cNvSpPr>
            <a:spLocks noChangeArrowheads="1"/>
          </p:cNvSpPr>
          <p:nvPr/>
        </p:nvSpPr>
        <p:spPr bwMode="auto">
          <a:xfrm>
            <a:off x="755650" y="5156537"/>
            <a:ext cx="7561263"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CONVERT(DATETIME, '20051231', 112)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2005-12-31 00:00:00.000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-- 112 is the ISO formatting style YYYYMMDD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pic>
        <p:nvPicPr>
          <p:cNvPr id="44034" name="Picture 2" descr="Вижте изображението в пълен размер">
            <a:hlinkClick r:id="rId3"/>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67600" y="2133600"/>
            <a:ext cx="952500" cy="842211"/>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95641477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a:t>Combining </a:t>
            </a:r>
            <a:r>
              <a:rPr lang="en-US" dirty="0" smtClean="0"/>
              <a:t>Functions</a:t>
            </a:r>
            <a:endParaRPr lang="bg-BG" dirty="0"/>
          </a:p>
        </p:txBody>
      </p:sp>
      <p:sp>
        <p:nvSpPr>
          <p:cNvPr id="608259" name="Rectangle 3"/>
          <p:cNvSpPr>
            <a:spLocks noGrp="1" noChangeArrowheads="1"/>
          </p:cNvSpPr>
          <p:nvPr>
            <p:ph idx="1"/>
          </p:nvPr>
        </p:nvSpPr>
        <p:spPr/>
        <p:txBody>
          <a:bodyPr/>
          <a:lstStyle/>
          <a:p>
            <a:pPr>
              <a:lnSpc>
                <a:spcPct val="100000"/>
              </a:lnSpc>
            </a:pPr>
            <a:r>
              <a:rPr lang="en-US" dirty="0"/>
              <a:t>We can combine functions to achieve more complex behavior</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121</a:t>
            </a:fld>
            <a:endParaRPr lang="en-US" dirty="0"/>
          </a:p>
        </p:txBody>
      </p:sp>
      <p:sp>
        <p:nvSpPr>
          <p:cNvPr id="608260" name="Rectangle 4"/>
          <p:cNvSpPr>
            <a:spLocks noChangeArrowheads="1"/>
          </p:cNvSpPr>
          <p:nvPr/>
        </p:nvSpPr>
        <p:spPr bwMode="auto">
          <a:xfrm>
            <a:off x="827088" y="2362200"/>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COALESCE(CONVERT(nvarchar(50), EndDate),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'Not Finished') AS [Date Finished]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graphicFrame>
        <p:nvGraphicFramePr>
          <p:cNvPr id="608261" name="Group 5"/>
          <p:cNvGraphicFramePr>
            <a:graphicFrameLocks noGrp="1"/>
          </p:cNvGraphicFramePr>
          <p:nvPr/>
        </p:nvGraphicFramePr>
        <p:xfrm>
          <a:off x="838200" y="4066639"/>
          <a:ext cx="7478713" cy="2314956"/>
        </p:xfrm>
        <a:graphic>
          <a:graphicData uri="http://schemas.openxmlformats.org/drawingml/2006/table">
            <a:tbl>
              <a:tblPr/>
              <a:tblGrid>
                <a:gridCol w="3733800"/>
                <a:gridCol w="3744913"/>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Date Finished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HL Mountain Front Wheel</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Road Front Wheel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33671635"/>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plus.maths.org/issue23/features/data/dat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52750" y="1143000"/>
            <a:ext cx="3676650" cy="3009901"/>
          </a:xfrm>
          <a:prstGeom prst="roundRect">
            <a:avLst>
              <a:gd name="adj" fmla="val 4164"/>
            </a:avLst>
          </a:prstGeom>
          <a:solidFill>
            <a:srgbClr val="FFFFFF">
              <a:shade val="85000"/>
            </a:srgbClr>
          </a:solidFill>
          <a:ln>
            <a:solidFill>
              <a:schemeClr val="bg1">
                <a:lumMod val="50000"/>
                <a:lumOff val="50000"/>
              </a:schemeClr>
            </a:solidFill>
          </a:ln>
          <a:effectLst>
            <a:reflection blurRad="12700" stA="38000" endPos="28000" dist="5000" dir="5400000" sy="-100000" algn="bl" rotWithShape="0"/>
          </a:effectLst>
        </p:spPr>
      </p:pic>
      <p:pic>
        <p:nvPicPr>
          <p:cNvPr id="39938" name="Picture 2" descr="http://www.hermetechnz.com/EasyHL7/Images/sql_Logo_128.jp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a:off x="6172200" y="914400"/>
            <a:ext cx="1371600" cy="1371600"/>
          </a:xfrm>
          <a:prstGeom prst="roundRect">
            <a:avLst>
              <a:gd name="adj" fmla="val 8818"/>
            </a:avLst>
          </a:prstGeom>
          <a:noFill/>
          <a:ln>
            <a:solidFill>
              <a:schemeClr val="bg1">
                <a:lumMod val="50000"/>
                <a:lumOff val="50000"/>
              </a:schemeClr>
            </a:solidFill>
          </a:ln>
          <a:effectLst>
            <a:reflection blurRad="6350" stA="52000" endA="300" endPos="35000" dir="5400000" sy="-100000" algn="bl" rotWithShape="0"/>
          </a:effectLst>
        </p:spPr>
      </p:pic>
      <p:pic>
        <p:nvPicPr>
          <p:cNvPr id="39940" name="Picture 4" descr="http://www.database-repair-software.com/images/dbf_logo.jpg"/>
          <p:cNvPicPr>
            <a:picLocks noChangeAspect="1" noChangeArrowheads="1"/>
          </p:cNvPicPr>
          <p:nvPr/>
        </p:nvPicPr>
        <p:blipFill>
          <a:blip r:embed="rId5" cstate="email">
            <a:lum bright="-10000"/>
            <a:extLst>
              <a:ext uri="{28A0092B-C50C-407E-A947-70E740481C1C}">
                <a14:useLocalDpi xmlns:a14="http://schemas.microsoft.com/office/drawing/2010/main"/>
              </a:ext>
            </a:extLst>
          </a:blip>
          <a:srcRect/>
          <a:stretch>
            <a:fillRect/>
          </a:stretch>
        </p:blipFill>
        <p:spPr bwMode="auto">
          <a:xfrm>
            <a:off x="1143000" y="2286000"/>
            <a:ext cx="2100964" cy="2118328"/>
          </a:xfrm>
          <a:prstGeom prst="roundRect">
            <a:avLst>
              <a:gd name="adj" fmla="val 3251"/>
            </a:avLst>
          </a:prstGeom>
          <a:noFill/>
          <a:ln>
            <a:solidFill>
              <a:schemeClr val="bg1">
                <a:lumMod val="50000"/>
                <a:lumOff val="50000"/>
              </a:schemeClr>
            </a:solidFill>
          </a:ln>
          <a:effectLst>
            <a:reflection blurRad="6350" stA="52000" endA="300" endPos="35000" dir="5400000" sy="-100000" algn="bl" rotWithShape="0"/>
          </a:effectLst>
        </p:spPr>
      </p:pic>
      <p:sp>
        <p:nvSpPr>
          <p:cNvPr id="614402" name="Rectangle 2"/>
          <p:cNvSpPr>
            <a:spLocks noGrp="1" noChangeArrowheads="1"/>
          </p:cNvSpPr>
          <p:nvPr>
            <p:ph type="ctrTitle"/>
          </p:nvPr>
        </p:nvSpPr>
        <p:spPr>
          <a:xfrm>
            <a:off x="838200" y="4800601"/>
            <a:ext cx="7467600" cy="685800"/>
          </a:xfrm>
        </p:spPr>
        <p:txBody>
          <a:bodyPr/>
          <a:lstStyle/>
          <a:p>
            <a:r>
              <a:rPr lang="en-US" dirty="0"/>
              <a:t>SQL Language</a:t>
            </a:r>
            <a:endParaRPr lang="bg-BG" dirty="0"/>
          </a:p>
        </p:txBody>
      </p:sp>
      <p:sp>
        <p:nvSpPr>
          <p:cNvPr id="4" name="Subtitle 3"/>
          <p:cNvSpPr>
            <a:spLocks noGrp="1"/>
          </p:cNvSpPr>
          <p:nvPr>
            <p:ph type="subTitle" idx="1"/>
          </p:nvPr>
        </p:nvSpPr>
        <p:spPr>
          <a:xfrm>
            <a:off x="838200" y="5526880"/>
            <a:ext cx="7467600" cy="569120"/>
          </a:xfrm>
        </p:spPr>
        <p:txBody>
          <a:bodyPr/>
          <a:lstStyle/>
          <a:p>
            <a:r>
              <a:rPr smtClean="0"/>
              <a:t>Data Definition Language (DDL)</a:t>
            </a:r>
            <a:endParaRPr lang="bg-BG" dirty="0"/>
          </a:p>
        </p:txBody>
      </p:sp>
      <p:pic>
        <p:nvPicPr>
          <p:cNvPr id="39942" name="Picture 6" descr="http://fortunebrainstormtech.files.wordpress.com/2007/10/data-icon1.jpg"/>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496594" y="1981200"/>
            <a:ext cx="945121" cy="652132"/>
          </a:xfrm>
          <a:prstGeom prst="rect">
            <a:avLst/>
          </a:prstGeom>
          <a:noFill/>
          <a:effectLst>
            <a:softEdge rad="31750"/>
          </a:effectLst>
        </p:spPr>
      </p:pic>
    </p:spTree>
    <p:extLst>
      <p:ext uri="{BB962C8B-B14F-4D97-AF65-F5344CB8AC3E}">
        <p14:creationId xmlns:p14="http://schemas.microsoft.com/office/powerpoint/2010/main" val="8034023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Data Definition Language</a:t>
            </a:r>
            <a:endParaRPr lang="bg-BG" dirty="0"/>
          </a:p>
        </p:txBody>
      </p:sp>
      <p:sp>
        <p:nvSpPr>
          <p:cNvPr id="616451" name="Rectangle 3"/>
          <p:cNvSpPr>
            <a:spLocks noGrp="1" noChangeArrowheads="1"/>
          </p:cNvSpPr>
          <p:nvPr>
            <p:ph idx="1"/>
          </p:nvPr>
        </p:nvSpPr>
        <p:spPr>
          <a:xfrm>
            <a:off x="228600" y="990600"/>
            <a:ext cx="8686800" cy="5715000"/>
          </a:xfrm>
        </p:spPr>
        <p:txBody>
          <a:bodyPr/>
          <a:lstStyle/>
          <a:p>
            <a:pPr>
              <a:lnSpc>
                <a:spcPct val="100000"/>
              </a:lnSpc>
            </a:pPr>
            <a:r>
              <a:rPr lang="en-US" dirty="0" smtClean="0"/>
              <a:t>DDL commands for defining </a:t>
            </a:r>
            <a:r>
              <a:rPr lang="en-US" dirty="0"/>
              <a:t>/ editing objects</a:t>
            </a:r>
            <a:endParaRPr lang="bg-BG" dirty="0"/>
          </a:p>
          <a:p>
            <a:pPr marL="973138" lvl="1" indent="-350838">
              <a:lnSpc>
                <a:spcPct val="100000"/>
              </a:lnSpc>
            </a:pPr>
            <a:r>
              <a:rPr lang="en-US" dirty="0">
                <a:solidFill>
                  <a:schemeClr val="accent5">
                    <a:lumMod val="20000"/>
                    <a:lumOff val="80000"/>
                  </a:schemeClr>
                </a:solidFill>
                <a:latin typeface="Consolas" pitchFamily="49" charset="0"/>
              </a:rPr>
              <a:t>CREATE</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ALTER</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DROP</a:t>
            </a:r>
            <a:endParaRPr lang="bg-BG" dirty="0">
              <a:solidFill>
                <a:schemeClr val="accent5">
                  <a:lumMod val="20000"/>
                  <a:lumOff val="80000"/>
                </a:schemeClr>
              </a:solidFill>
              <a:latin typeface="Consolas" pitchFamily="49" charset="0"/>
            </a:endParaRPr>
          </a:p>
          <a:p>
            <a:pPr>
              <a:lnSpc>
                <a:spcPct val="100000"/>
              </a:lnSpc>
            </a:pPr>
            <a:r>
              <a:rPr lang="en-US" dirty="0" smtClean="0"/>
              <a:t>Data Control Language (DCL) for managing </a:t>
            </a:r>
            <a:r>
              <a:rPr lang="en-US" dirty="0"/>
              <a:t>access </a:t>
            </a:r>
            <a:r>
              <a:rPr lang="en-US" dirty="0" smtClean="0"/>
              <a:t>permissions</a:t>
            </a:r>
            <a:endParaRPr lang="bg-BG" dirty="0"/>
          </a:p>
          <a:p>
            <a:pPr marL="973138" lvl="1" indent="-350838">
              <a:lnSpc>
                <a:spcPct val="100000"/>
              </a:lnSpc>
            </a:pPr>
            <a:r>
              <a:rPr lang="en-US" dirty="0">
                <a:solidFill>
                  <a:schemeClr val="accent5">
                    <a:lumMod val="20000"/>
                    <a:lumOff val="80000"/>
                  </a:schemeClr>
                </a:solidFill>
                <a:latin typeface="Consolas" pitchFamily="49" charset="0"/>
              </a:rPr>
              <a:t>GRANT</a:t>
            </a:r>
          </a:p>
          <a:p>
            <a:pPr marL="973138" lvl="1" indent="-350838">
              <a:lnSpc>
                <a:spcPct val="100000"/>
              </a:lnSpc>
            </a:pPr>
            <a:r>
              <a:rPr lang="en-US" dirty="0" smtClean="0">
                <a:solidFill>
                  <a:schemeClr val="accent5">
                    <a:lumMod val="20000"/>
                    <a:lumOff val="80000"/>
                  </a:schemeClr>
                </a:solidFill>
                <a:latin typeface="Consolas" pitchFamily="49" charset="0"/>
              </a:rPr>
              <a:t>REVOKE</a:t>
            </a:r>
          </a:p>
          <a:p>
            <a:pPr marL="973138" lvl="1" indent="-350838">
              <a:lnSpc>
                <a:spcPct val="100000"/>
              </a:lnSpc>
            </a:pPr>
            <a:r>
              <a:rPr lang="en-US" dirty="0" smtClean="0">
                <a:solidFill>
                  <a:schemeClr val="accent5">
                    <a:lumMod val="20000"/>
                    <a:lumOff val="80000"/>
                  </a:schemeClr>
                </a:solidFill>
                <a:latin typeface="Consolas" pitchFamily="49" charset="0"/>
              </a:rPr>
              <a:t>DENY</a:t>
            </a:r>
            <a:endParaRPr lang="bg-BG"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123</a:t>
            </a:fld>
            <a:endParaRPr lang="en-US" dirty="0"/>
          </a:p>
        </p:txBody>
      </p:sp>
      <p:pic>
        <p:nvPicPr>
          <p:cNvPr id="37890" name="Picture 2" descr="http://www.macshareware.com/images/icons/fmpro_migrator_development_databases-12279.jpe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81800" y="1752600"/>
            <a:ext cx="1682975" cy="1676400"/>
          </a:xfrm>
          <a:prstGeom prst="roundRect">
            <a:avLst>
              <a:gd name="adj" fmla="val 4154"/>
            </a:avLst>
          </a:prstGeom>
          <a:solidFill>
            <a:srgbClr val="FFFFFF">
              <a:shade val="85000"/>
            </a:srgbClr>
          </a:solidFill>
          <a:ln>
            <a:noFill/>
          </a:ln>
          <a:effectLst>
            <a:reflection blurRad="12700" stA="38000" endPos="28000" dist="5000" dir="5400000" sy="-100000" algn="bl" rotWithShape="0"/>
          </a:effectLst>
        </p:spPr>
      </p:pic>
      <p:pic>
        <p:nvPicPr>
          <p:cNvPr id="37892" name="Picture 4" descr="http://www.artistsvalley.com/images/icons/Database%20Application%20Icons/Database%20Security%20Key/256x256/Database%20Security%20Key.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8375" y="4572000"/>
            <a:ext cx="1676400" cy="1676400"/>
          </a:xfrm>
          <a:prstGeom prst="roundRect">
            <a:avLst>
              <a:gd name="adj" fmla="val 3982"/>
            </a:avLst>
          </a:prstGeom>
          <a:noFill/>
        </p:spPr>
      </p:pic>
    </p:spTree>
    <p:extLst>
      <p:ext uri="{BB962C8B-B14F-4D97-AF65-F5344CB8AC3E}">
        <p14:creationId xmlns:p14="http://schemas.microsoft.com/office/powerpoint/2010/main" val="321558303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t>Creating </a:t>
            </a:r>
            <a:r>
              <a:rPr lang="en-US" dirty="0" smtClean="0"/>
              <a:t>Database Objects</a:t>
            </a:r>
            <a:endParaRPr lang="bg-BG" dirty="0"/>
          </a:p>
        </p:txBody>
      </p:sp>
      <p:sp>
        <p:nvSpPr>
          <p:cNvPr id="617475"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CREATE</a:t>
            </a:r>
            <a:r>
              <a:rPr lang="en-US" sz="3000" dirty="0"/>
              <a:t> </a:t>
            </a:r>
            <a:r>
              <a:rPr lang="en-US" sz="3000" dirty="0" smtClean="0"/>
              <a:t>command</a:t>
            </a:r>
            <a:endParaRPr lang="en-US" sz="3000" dirty="0"/>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TABLE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a:t>
            </a:r>
            <a:r>
              <a:rPr lang="en-US" sz="2800" dirty="0" smtClean="0">
                <a:solidFill>
                  <a:schemeClr val="accent5">
                    <a:lumMod val="20000"/>
                    <a:lumOff val="80000"/>
                  </a:schemeClr>
                </a:solidFill>
                <a:latin typeface="Consolas" pitchFamily="49" charset="0"/>
              </a:rPr>
              <a:t>field</a:t>
            </a:r>
            <a:r>
              <a:rPr lang="en-US" sz="2800" dirty="0" smtClean="0">
                <a:solidFill>
                  <a:schemeClr val="accent5">
                    <a:lumMod val="20000"/>
                    <a:lumOff val="80000"/>
                  </a:schemeClr>
                </a:solidFill>
              </a:rPr>
              <a:t>_</a:t>
            </a:r>
            <a:r>
              <a:rPr lang="en-US" sz="2800" dirty="0" smtClean="0">
                <a:solidFill>
                  <a:schemeClr val="accent5">
                    <a:lumMod val="20000"/>
                    <a:lumOff val="80000"/>
                  </a:schemeClr>
                </a:solidFill>
                <a:latin typeface="Consolas" pitchFamily="49" charset="0"/>
              </a:rPr>
              <a:t>definitions</a:t>
            </a:r>
            <a:r>
              <a:rPr lang="en-US" sz="2800" dirty="0">
                <a:solidFill>
                  <a:schemeClr val="accent5">
                    <a:lumMod val="20000"/>
                    <a:lumOff val="80000"/>
                  </a:schemeClr>
                </a:solidFill>
                <a:latin typeface="Consolas" pitchFamily="49" charset="0"/>
              </a:rPr>
              <a:t>&gt;)</a:t>
            </a:r>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VIEW</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AS</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&lt;select</a:t>
            </a:r>
            <a:r>
              <a:rPr lang="en-US" sz="2800" dirty="0" smtClean="0">
                <a:solidFill>
                  <a:schemeClr val="accent5">
                    <a:lumMod val="20000"/>
                    <a:lumOff val="80000"/>
                  </a:schemeClr>
                </a:solidFill>
                <a:latin typeface="Consolas" pitchFamily="49" charset="0"/>
              </a:rPr>
              <a:t>&gt;</a:t>
            </a:r>
          </a:p>
          <a:p>
            <a:pPr lvl="1">
              <a:lnSpc>
                <a:spcPct val="100000"/>
              </a:lnSpc>
            </a:pPr>
            <a:r>
              <a:rPr lang="en-US" sz="2800" dirty="0" smtClean="0">
                <a:solidFill>
                  <a:schemeClr val="accent5">
                    <a:lumMod val="20000"/>
                    <a:lumOff val="80000"/>
                  </a:schemeClr>
                </a:solidFill>
                <a:latin typeface="Consolas" pitchFamily="49" charset="0"/>
              </a:rPr>
              <a:t>CREATE</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&lt;object&gt;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&lt;definition&gt;</a:t>
            </a:r>
            <a:endParaRPr lang="bg-BG"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124</a:t>
            </a:fld>
            <a:endParaRPr lang="en-US" dirty="0"/>
          </a:p>
        </p:txBody>
      </p:sp>
      <p:sp>
        <p:nvSpPr>
          <p:cNvPr id="617476" name="Rectangle 4"/>
          <p:cNvSpPr>
            <a:spLocks noChangeArrowheads="1"/>
          </p:cNvSpPr>
          <p:nvPr/>
        </p:nvSpPr>
        <p:spPr bwMode="auto">
          <a:xfrm>
            <a:off x="900113" y="3581400"/>
            <a:ext cx="7343775" cy="27084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PersonID int IDENTITY,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KEY(PersonID)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spcAft>
                <a:spcPts val="12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 10 Persons] AS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TOP 10 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40501839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sz="3600" dirty="0"/>
              <a:t>Creating Objects – More Examples</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125</a:t>
            </a:fld>
            <a:endParaRPr lang="en-US" dirty="0"/>
          </a:p>
        </p:txBody>
      </p:sp>
      <p:sp>
        <p:nvSpPr>
          <p:cNvPr id="618499" name="Rectangle 3"/>
          <p:cNvSpPr>
            <a:spLocks noChangeArrowheads="1"/>
          </p:cNvSpPr>
          <p:nvPr/>
        </p:nvSpPr>
        <p:spPr bwMode="auto">
          <a:xfrm>
            <a:off x="595313" y="1469172"/>
            <a:ext cx="7862888"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KEY(CountryID)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GO</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CityID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KEY(CityID)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71560916"/>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t>Modifying </a:t>
            </a:r>
            <a:r>
              <a:rPr lang="en-US" smtClean="0"/>
              <a:t>Database Objects</a:t>
            </a:r>
            <a:endParaRPr lang="bg-BG" dirty="0"/>
          </a:p>
        </p:txBody>
      </p:sp>
      <p:sp>
        <p:nvSpPr>
          <p:cNvPr id="619523"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ALTER</a:t>
            </a:r>
            <a:r>
              <a:rPr lang="en-US" sz="3000" dirty="0"/>
              <a:t> command</a:t>
            </a:r>
          </a:p>
          <a:p>
            <a:pPr marL="865188" lvl="1" indent="-407988">
              <a:lnSpc>
                <a:spcPct val="100000"/>
              </a:lnSpc>
            </a:pPr>
            <a:r>
              <a:rPr lang="en-US" sz="2800" dirty="0">
                <a:solidFill>
                  <a:schemeClr val="accent5">
                    <a:lumMod val="20000"/>
                    <a:lumOff val="80000"/>
                  </a:schemeClr>
                </a:solidFill>
                <a:latin typeface="Consolas" pitchFamily="49" charset="0"/>
              </a:rPr>
              <a:t>ALTER TABLE &lt;name&gt; &lt;command&gt;</a:t>
            </a:r>
          </a:p>
          <a:p>
            <a:pPr marL="865188" lvl="1" indent="-407988">
              <a:lnSpc>
                <a:spcPct val="100000"/>
              </a:lnSpc>
            </a:pPr>
            <a:r>
              <a:rPr lang="en-US" sz="2800" dirty="0">
                <a:solidFill>
                  <a:schemeClr val="accent5">
                    <a:lumMod val="20000"/>
                    <a:lumOff val="80000"/>
                  </a:schemeClr>
                </a:solidFill>
                <a:latin typeface="Consolas" pitchFamily="49" charset="0"/>
              </a:rPr>
              <a:t>ALTER </a:t>
            </a:r>
            <a:r>
              <a:rPr lang="en-US" sz="2800" dirty="0" smtClean="0">
                <a:solidFill>
                  <a:schemeClr val="accent5">
                    <a:lumMod val="20000"/>
                    <a:lumOff val="80000"/>
                  </a:schemeClr>
                </a:solidFill>
                <a:latin typeface="Consolas" pitchFamily="49" charset="0"/>
              </a:rPr>
              <a:t>&lt;object&gt; &lt;command&gt;</a:t>
            </a:r>
            <a:endParaRPr lang="en-US"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126</a:t>
            </a:fld>
            <a:endParaRPr lang="en-US" dirty="0"/>
          </a:p>
        </p:txBody>
      </p:sp>
      <p:sp>
        <p:nvSpPr>
          <p:cNvPr id="619524" name="Rectangle 4"/>
          <p:cNvSpPr>
            <a:spLocks noChangeArrowheads="1"/>
          </p:cNvSpPr>
          <p:nvPr/>
        </p:nvSpPr>
        <p:spPr bwMode="auto">
          <a:xfrm>
            <a:off x="695326" y="2971800"/>
            <a:ext cx="776287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a foreign key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FOREIGN KEY (CountryID)</a:t>
            </a:r>
          </a:p>
          <a:p>
            <a:pPr eaLnBrk="0" hangingPunct="0">
              <a:spcBef>
                <a:spcPts val="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REFERENCES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Countries(CountryID)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column Population to the table Country</a:t>
            </a:r>
          </a:p>
          <a:p>
            <a:pPr eaLnBrk="0" hangingPunct="0">
              <a:spcBef>
                <a:spcPts val="0"/>
              </a:spcBef>
              <a:spcAft>
                <a:spcPts val="1200"/>
              </a:spcAft>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Remove column Population from the table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88744708"/>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t>Deleting </a:t>
            </a:r>
            <a:r>
              <a:rPr lang="en-US" smtClean="0"/>
              <a:t>Database Objects</a:t>
            </a:r>
            <a:endParaRPr lang="bg-BG" dirty="0"/>
          </a:p>
        </p:txBody>
      </p:sp>
      <p:sp>
        <p:nvSpPr>
          <p:cNvPr id="6205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latin typeface="Consolas" pitchFamily="49" charset="0"/>
              </a:rPr>
              <a:t>DROP</a:t>
            </a:r>
            <a:r>
              <a:rPr lang="en-US" dirty="0"/>
              <a:t> command</a:t>
            </a:r>
          </a:p>
          <a:p>
            <a:pPr marL="865188" lvl="1" indent="-407988">
              <a:lnSpc>
                <a:spcPct val="100000"/>
              </a:lnSpc>
            </a:pPr>
            <a:r>
              <a:rPr lang="en-US" dirty="0">
                <a:solidFill>
                  <a:schemeClr val="accent5">
                    <a:lumMod val="20000"/>
                    <a:lumOff val="80000"/>
                  </a:schemeClr>
                </a:solidFill>
                <a:latin typeface="Consolas" pitchFamily="49" charset="0"/>
              </a:rPr>
              <a:t>DROP TABLE &lt;name&gt;</a:t>
            </a:r>
          </a:p>
          <a:p>
            <a:pPr marL="865188" lvl="1" indent="-407988">
              <a:lnSpc>
                <a:spcPct val="100000"/>
              </a:lnSpc>
            </a:pPr>
            <a:r>
              <a:rPr lang="en-US" dirty="0">
                <a:solidFill>
                  <a:schemeClr val="accent5">
                    <a:lumMod val="20000"/>
                    <a:lumOff val="80000"/>
                  </a:schemeClr>
                </a:solidFill>
                <a:latin typeface="Consolas" pitchFamily="49" charset="0"/>
              </a:rPr>
              <a:t>DROP TRIGGER &lt;name&gt;</a:t>
            </a:r>
          </a:p>
          <a:p>
            <a:pPr marL="865188" lvl="1" indent="-407988">
              <a:lnSpc>
                <a:spcPct val="100000"/>
              </a:lnSpc>
            </a:pPr>
            <a:r>
              <a:rPr lang="en-US" dirty="0" smtClean="0">
                <a:solidFill>
                  <a:schemeClr val="accent5">
                    <a:lumMod val="20000"/>
                    <a:lumOff val="80000"/>
                  </a:schemeClr>
                </a:solidFill>
                <a:latin typeface="Consolas" pitchFamily="49" charset="0"/>
              </a:rPr>
              <a:t>DROP INDEX &lt;name&gt;</a:t>
            </a:r>
          </a:p>
          <a:p>
            <a:pPr marL="865188" lvl="1" indent="-407988">
              <a:lnSpc>
                <a:spcPct val="100000"/>
              </a:lnSpc>
            </a:pPr>
            <a:r>
              <a:rPr lang="en-US" dirty="0" smtClean="0">
                <a:solidFill>
                  <a:schemeClr val="accent5">
                    <a:lumMod val="20000"/>
                    <a:lumOff val="80000"/>
                  </a:schemeClr>
                </a:solidFill>
                <a:latin typeface="Consolas" pitchFamily="49" charset="0"/>
              </a:rPr>
              <a:t>DROP &lt;object&gt;</a:t>
            </a:r>
            <a:endParaRPr lang="en-US"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127</a:t>
            </a:fld>
            <a:endParaRPr lang="en-US" dirty="0"/>
          </a:p>
        </p:txBody>
      </p:sp>
      <p:sp>
        <p:nvSpPr>
          <p:cNvPr id="620548" name="Rectangle 4"/>
          <p:cNvSpPr>
            <a:spLocks noChangeArrowheads="1"/>
          </p:cNvSpPr>
          <p:nvPr/>
        </p:nvSpPr>
        <p:spPr bwMode="auto">
          <a:xfrm>
            <a:off x="755651" y="4545449"/>
            <a:ext cx="7550150"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71181561"/>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Managing Access Permissions</a:t>
            </a:r>
            <a:endParaRPr lang="bg-BG" dirty="0"/>
          </a:p>
        </p:txBody>
      </p:sp>
      <p:sp>
        <p:nvSpPr>
          <p:cNvPr id="6215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GRANT</a:t>
            </a:r>
            <a:r>
              <a:rPr lang="en-US" dirty="0"/>
              <a:t> command</a:t>
            </a:r>
          </a:p>
          <a:p>
            <a:pPr lvl="1">
              <a:lnSpc>
                <a:spcPct val="100000"/>
              </a:lnSpc>
            </a:pPr>
            <a:endParaRPr lang="en-US" dirty="0"/>
          </a:p>
          <a:p>
            <a:pPr lvl="1">
              <a:lnSpc>
                <a:spcPct val="100000"/>
              </a:lnSpc>
            </a:pPr>
            <a:r>
              <a:rPr lang="en-US" dirty="0"/>
              <a:t>Example:</a:t>
            </a:r>
          </a:p>
          <a:p>
            <a:pPr>
              <a:lnSpc>
                <a:spcPct val="100000"/>
              </a:lnSpc>
            </a:pPr>
            <a:endParaRPr lang="en-US" dirty="0">
              <a:latin typeface="Courier New" pitchFamily="49" charset="0"/>
            </a:endParaRPr>
          </a:p>
          <a:p>
            <a:pPr>
              <a:lnSpc>
                <a:spcPct val="100000"/>
              </a:lnSpc>
            </a:pPr>
            <a:r>
              <a:rPr lang="en-US" dirty="0">
                <a:solidFill>
                  <a:schemeClr val="accent5">
                    <a:lumMod val="20000"/>
                    <a:lumOff val="80000"/>
                  </a:schemeClr>
                </a:solidFill>
                <a:latin typeface="Consolas" pitchFamily="49" charset="0"/>
              </a:rPr>
              <a:t>REVOKE</a:t>
            </a:r>
            <a:r>
              <a:rPr lang="en-US" dirty="0"/>
              <a:t> command</a:t>
            </a:r>
          </a:p>
          <a:p>
            <a:pPr lvl="1">
              <a:lnSpc>
                <a:spcPct val="100000"/>
              </a:lnSpc>
            </a:pPr>
            <a:endParaRPr lang="en-US" dirty="0"/>
          </a:p>
          <a:p>
            <a:pPr lvl="1">
              <a:lnSpc>
                <a:spcPct val="100000"/>
              </a:lnSpc>
            </a:pPr>
            <a:r>
              <a:rPr lang="en-US" dirty="0"/>
              <a:t>Example:</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128</a:t>
            </a:fld>
            <a:endParaRPr lang="en-US" dirty="0"/>
          </a:p>
        </p:txBody>
      </p:sp>
      <p:sp>
        <p:nvSpPr>
          <p:cNvPr id="621572" name="Rectangle 4"/>
          <p:cNvSpPr>
            <a:spLocks noChangeArrowheads="1"/>
          </p:cNvSpPr>
          <p:nvPr/>
        </p:nvSpPr>
        <p:spPr bwMode="auto">
          <a:xfrm>
            <a:off x="755650" y="1767158"/>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GRANT &lt;persmission&gt; ON &lt;object&gt; 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3" name="Rectangle 5"/>
          <p:cNvSpPr>
            <a:spLocks noChangeArrowheads="1"/>
          </p:cNvSpPr>
          <p:nvPr/>
        </p:nvSpPr>
        <p:spPr bwMode="auto">
          <a:xfrm>
            <a:off x="755650" y="30288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GRANT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ON 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Rectangle 6"/>
          <p:cNvSpPr>
            <a:spLocks noChangeArrowheads="1"/>
          </p:cNvSpPr>
          <p:nvPr/>
        </p:nvSpPr>
        <p:spPr bwMode="auto">
          <a:xfrm>
            <a:off x="755650" y="43242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&lt;persmission&gt; ON &lt;object&gt;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5" name="Rectangle 7"/>
          <p:cNvSpPr>
            <a:spLocks noChangeArrowheads="1"/>
          </p:cNvSpPr>
          <p:nvPr/>
        </p:nvSpPr>
        <p:spPr bwMode="auto">
          <a:xfrm>
            <a:off x="755650" y="56196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ON Employees FROM 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36741838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makeitsafe.missouri.edu/images/best-practice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8393" y="1295400"/>
            <a:ext cx="2846832" cy="1981200"/>
          </a:xfrm>
          <a:prstGeom prst="roundRect">
            <a:avLst>
              <a:gd name="adj" fmla="val 8443"/>
            </a:avLst>
          </a:prstGeom>
          <a:solidFill>
            <a:srgbClr val="FFFFFF">
              <a:shade val="85000"/>
            </a:srgbClr>
          </a:solidFill>
          <a:ln>
            <a:noFill/>
          </a:ln>
          <a:effectLst>
            <a:reflection blurRad="6350" stA="50000" endA="300" endPos="38500" dist="50800" dir="5400000" sy="-100000" algn="bl" rotWithShape="0"/>
          </a:effectLst>
          <a:scene3d>
            <a:camera prst="perspectiveHeroicExtremeLeftFacing"/>
            <a:lightRig rig="threePt" dir="t"/>
          </a:scene3d>
          <a:sp3d>
            <a:bevelT/>
          </a:sp3d>
        </p:spPr>
      </p:pic>
      <p:pic>
        <p:nvPicPr>
          <p:cNvPr id="25602" name="Picture 2" descr="http://www.iconarchive.com/icons/tpdkdesign.net/refresh-cl/256/Windows-Table-icon.png"/>
          <p:cNvPicPr>
            <a:picLocks noChangeAspect="1" noChangeArrowheads="1"/>
          </p:cNvPicPr>
          <p:nvPr/>
        </p:nvPicPr>
        <p:blipFill>
          <a:blip r:embed="rId4" cstate="email">
            <a:extLst>
              <a:ext uri="{28A0092B-C50C-407E-A947-70E740481C1C}">
                <a14:useLocalDpi xmlns:a14="http://schemas.microsoft.com/office/drawing/2010/main"/>
              </a:ext>
            </a:extLst>
          </a:blip>
          <a:srcRect l="3182" t="1744" r="2081" b="4070"/>
          <a:stretch>
            <a:fillRect/>
          </a:stretch>
        </p:blipFill>
        <p:spPr bwMode="auto">
          <a:xfrm>
            <a:off x="609600" y="1042837"/>
            <a:ext cx="2743200" cy="2296633"/>
          </a:xfrm>
          <a:prstGeom prst="rect">
            <a:avLst/>
          </a:prstGeom>
          <a:noFill/>
          <a:effectLst>
            <a:reflection blurRad="6350" stA="52000" endA="300" endPos="35000" dir="5400000" sy="-100000" algn="bl" rotWithShape="0"/>
          </a:effectLst>
        </p:spPr>
      </p:pic>
      <p:sp>
        <p:nvSpPr>
          <p:cNvPr id="622594" name="Rectangle 2"/>
          <p:cNvSpPr>
            <a:spLocks noGrp="1" noChangeArrowheads="1"/>
          </p:cNvSpPr>
          <p:nvPr>
            <p:ph type="ctrTitle"/>
          </p:nvPr>
        </p:nvSpPr>
        <p:spPr>
          <a:xfrm>
            <a:off x="457200" y="4648200"/>
            <a:ext cx="8229600" cy="685800"/>
          </a:xfrm>
        </p:spPr>
        <p:txBody>
          <a:bodyPr/>
          <a:lstStyle/>
          <a:p>
            <a:r>
              <a:rPr lang="en-US"/>
              <a:t>Creating Tables in SQL Server</a:t>
            </a:r>
            <a:endParaRPr lang="bg-BG"/>
          </a:p>
        </p:txBody>
      </p:sp>
      <p:sp>
        <p:nvSpPr>
          <p:cNvPr id="4" name="Subtitle 3"/>
          <p:cNvSpPr>
            <a:spLocks noGrp="1"/>
          </p:cNvSpPr>
          <p:nvPr>
            <p:ph type="subTitle" idx="1"/>
          </p:nvPr>
        </p:nvSpPr>
        <p:spPr>
          <a:xfrm>
            <a:off x="457200" y="5374479"/>
            <a:ext cx="8229600" cy="569120"/>
          </a:xfrm>
        </p:spPr>
        <p:txBody>
          <a:bodyPr/>
          <a:lstStyle/>
          <a:p>
            <a:r>
              <a:rPr dirty="0" smtClean="0"/>
              <a:t>Best Practices</a:t>
            </a:r>
            <a:endParaRPr lang="bg-BG" dirty="0"/>
          </a:p>
        </p:txBody>
      </p:sp>
      <p:pic>
        <p:nvPicPr>
          <p:cNvPr id="25603" name="Picture 3" descr="C:\Trash\design-table.png"/>
          <p:cNvPicPr>
            <a:picLocks noChangeAspect="1" noChangeArrowheads="1"/>
          </p:cNvPicPr>
          <p:nvPr/>
        </p:nvPicPr>
        <p:blipFill>
          <a:blip r:embed="rId5" cstate="email">
            <a:lum/>
            <a:extLst>
              <a:ext uri="{28A0092B-C50C-407E-A947-70E740481C1C}">
                <a14:useLocalDpi xmlns:a14="http://schemas.microsoft.com/office/drawing/2010/main"/>
              </a:ext>
            </a:extLst>
          </a:blip>
          <a:srcRect/>
          <a:stretch>
            <a:fillRect/>
          </a:stretch>
        </p:blipFill>
        <p:spPr bwMode="auto">
          <a:xfrm rot="21376306">
            <a:off x="2927216" y="1329034"/>
            <a:ext cx="3074048" cy="2307263"/>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flood" dir="t"/>
          </a:scene3d>
          <a:sp3d prstMaterial="translucentPowder">
            <a:bevelT/>
            <a:bevelB w="152400" h="50800" prst="softRound"/>
          </a:sp3d>
        </p:spPr>
      </p:pic>
    </p:spTree>
    <p:extLst>
      <p:ext uri="{BB962C8B-B14F-4D97-AF65-F5344CB8AC3E}">
        <p14:creationId xmlns:p14="http://schemas.microsoft.com/office/powerpoint/2010/main" val="4165293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6705600" cy="1600200"/>
          </a:xfrm>
        </p:spPr>
        <p:txBody>
          <a:bodyPr/>
          <a:lstStyle/>
          <a:p>
            <a:r>
              <a:rPr lang="en-US" dirty="0" smtClean="0"/>
              <a:t>Data Types in</a:t>
            </a:r>
            <a:r>
              <a:rPr lang="bg-BG" dirty="0" smtClean="0"/>
              <a:t> </a:t>
            </a:r>
            <a:r>
              <a:rPr lang="en-US" dirty="0" smtClean="0"/>
              <a:t>SQL Server 200</a:t>
            </a:r>
            <a:r>
              <a:rPr lang="bg-BG" dirty="0" smtClean="0"/>
              <a:t>8</a:t>
            </a:r>
            <a:endParaRPr lang="en-US" dirty="0"/>
          </a:p>
        </p:txBody>
      </p:sp>
      <p:pic>
        <p:nvPicPr>
          <p:cNvPr id="3075" name="Picture 3" descr="C:\downloads\Space Art HD Wallpapers\96 Space Art HD Wallpapers 1920x1080\Space.Art.Wallpaper.1920x1080_009.jpg"/>
          <p:cNvPicPr>
            <a:picLocks noChangeAspect="1" noChangeArrowheads="1"/>
          </p:cNvPicPr>
          <p:nvPr/>
        </p:nvPicPr>
        <p:blipFill>
          <a:blip r:embed="rId2" cstate="email">
            <a:lum contrast="10000"/>
            <a:extLst>
              <a:ext uri="{28A0092B-C50C-407E-A947-70E740481C1C}">
                <a14:useLocalDpi xmlns:a14="http://schemas.microsoft.com/office/drawing/2010/main"/>
              </a:ext>
            </a:extLst>
          </a:blip>
          <a:srcRect/>
          <a:stretch>
            <a:fillRect/>
          </a:stretch>
        </p:blipFill>
        <p:spPr bwMode="auto">
          <a:xfrm rot="850003">
            <a:off x="819310" y="3521996"/>
            <a:ext cx="4322656" cy="2431494"/>
          </a:xfrm>
          <a:prstGeom prst="roundRect">
            <a:avLst>
              <a:gd name="adj" fmla="val 13004"/>
            </a:avLst>
          </a:prstGeom>
          <a:noFill/>
          <a:ln w="254000">
            <a:solidFill>
              <a:schemeClr val="tx1"/>
            </a:solidFill>
          </a:ln>
          <a:effectLst>
            <a:softEdge rad="635000"/>
          </a:effectLst>
        </p:spPr>
      </p:pic>
      <p:pic>
        <p:nvPicPr>
          <p:cNvPr id="36867" name="Picture 3" descr="C:\Trash\SQL-data-types.png"/>
          <p:cNvPicPr>
            <a:picLocks noChangeAspect="1" noChangeArrowheads="1"/>
          </p:cNvPicPr>
          <p:nvPr/>
        </p:nvPicPr>
        <p:blipFill>
          <a:blip r:embed="rId3" cstate="screen"/>
          <a:srcRect/>
          <a:stretch>
            <a:fillRect/>
          </a:stretch>
        </p:blipFill>
        <p:spPr bwMode="auto">
          <a:xfrm rot="4553127">
            <a:off x="5110746" y="2482358"/>
            <a:ext cx="2466166" cy="4054545"/>
          </a:xfrm>
          <a:prstGeom prst="roundRect">
            <a:avLst>
              <a:gd name="adj" fmla="val 3179"/>
            </a:avLst>
          </a:prstGeom>
          <a:noFill/>
        </p:spPr>
      </p:pic>
    </p:spTree>
    <p:extLst>
      <p:ext uri="{BB962C8B-B14F-4D97-AF65-F5344CB8AC3E}">
        <p14:creationId xmlns:p14="http://schemas.microsoft.com/office/powerpoint/2010/main" val="32718796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dirty="0"/>
              <a:t>Creating Tables in SQL Server</a:t>
            </a:r>
            <a:endParaRPr lang="bg-BG" dirty="0"/>
          </a:p>
        </p:txBody>
      </p:sp>
      <p:sp>
        <p:nvSpPr>
          <p:cNvPr id="624643" name="Rectangle 3"/>
          <p:cNvSpPr>
            <a:spLocks noGrp="1" noChangeArrowheads="1"/>
          </p:cNvSpPr>
          <p:nvPr>
            <p:ph idx="1"/>
          </p:nvPr>
        </p:nvSpPr>
        <p:spPr/>
        <p:txBody>
          <a:bodyPr/>
          <a:lstStyle/>
          <a:p>
            <a:pPr>
              <a:lnSpc>
                <a:spcPct val="100000"/>
              </a:lnSpc>
            </a:pPr>
            <a:r>
              <a:rPr lang="en-US" dirty="0"/>
              <a:t>Creating new table:</a:t>
            </a:r>
          </a:p>
          <a:p>
            <a:pPr lvl="1">
              <a:lnSpc>
                <a:spcPct val="100000"/>
              </a:lnSpc>
            </a:pPr>
            <a:r>
              <a:rPr lang="en-US" dirty="0"/>
              <a:t>Define the table name</a:t>
            </a:r>
          </a:p>
          <a:p>
            <a:pPr lvl="2">
              <a:lnSpc>
                <a:spcPct val="100000"/>
              </a:lnSpc>
            </a:pPr>
            <a:r>
              <a:rPr lang="en-US" dirty="0"/>
              <a:t>Should have good name</a:t>
            </a:r>
          </a:p>
          <a:p>
            <a:pPr lvl="1">
              <a:lnSpc>
                <a:spcPct val="100000"/>
              </a:lnSpc>
            </a:pPr>
            <a:r>
              <a:rPr lang="en-US" dirty="0"/>
              <a:t>Define the columns and their types</a:t>
            </a:r>
          </a:p>
          <a:p>
            <a:pPr lvl="2">
              <a:lnSpc>
                <a:spcPct val="100000"/>
              </a:lnSpc>
            </a:pPr>
            <a:r>
              <a:rPr lang="en-US" dirty="0"/>
              <a:t>Use proper data type</a:t>
            </a:r>
          </a:p>
          <a:p>
            <a:pPr lvl="1">
              <a:lnSpc>
                <a:spcPct val="100000"/>
              </a:lnSpc>
            </a:pPr>
            <a:r>
              <a:rPr lang="en-US" dirty="0"/>
              <a:t>Define the table primary key</a:t>
            </a:r>
          </a:p>
          <a:p>
            <a:pPr lvl="2">
              <a:lnSpc>
                <a:spcPct val="100000"/>
              </a:lnSpc>
            </a:pPr>
            <a:r>
              <a:rPr lang="en-US" dirty="0"/>
              <a:t>Use </a:t>
            </a:r>
            <a:r>
              <a:rPr lang="en-US" dirty="0">
                <a:solidFill>
                  <a:schemeClr val="accent5">
                    <a:lumMod val="20000"/>
                    <a:lumOff val="80000"/>
                  </a:schemeClr>
                </a:solidFill>
                <a:latin typeface="Consolas" pitchFamily="49" charset="0"/>
              </a:rPr>
              <a:t>IDENTITY</a:t>
            </a:r>
            <a:r>
              <a:rPr lang="en-US" dirty="0"/>
              <a:t> for enabling auto increment of the primary key</a:t>
            </a:r>
          </a:p>
          <a:p>
            <a:pPr lvl="1">
              <a:lnSpc>
                <a:spcPct val="100000"/>
              </a:lnSpc>
            </a:pPr>
            <a:r>
              <a:rPr lang="en-US" dirty="0"/>
              <a:t>Define foreign/keys and constraints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130</a:t>
            </a:fld>
            <a:endParaRPr lang="en-US" dirty="0"/>
          </a:p>
        </p:txBody>
      </p:sp>
      <p:pic>
        <p:nvPicPr>
          <p:cNvPr id="23553" name="Picture 1" descr="C:\Trash\design-tab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143000"/>
            <a:ext cx="2310184" cy="1733935"/>
          </a:xfrm>
          <a:prstGeom prst="roundRect">
            <a:avLst>
              <a:gd name="adj" fmla="val 4403"/>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376534462"/>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2514600" y="228600"/>
            <a:ext cx="6400800" cy="914400"/>
          </a:xfrm>
        </p:spPr>
        <p:txBody>
          <a:bodyPr/>
          <a:lstStyle/>
          <a:p>
            <a:r>
              <a:rPr lang="en-US" dirty="0"/>
              <a:t>Creating Tables in SQL Server – Examples</a:t>
            </a:r>
            <a:endParaRPr lang="bg-BG" dirty="0"/>
          </a:p>
        </p:txBody>
      </p:sp>
      <p:sp>
        <p:nvSpPr>
          <p:cNvPr id="625667" name="Rectangle 3"/>
          <p:cNvSpPr>
            <a:spLocks noGrp="1" noChangeArrowheads="1"/>
          </p:cNvSpPr>
          <p:nvPr>
            <p:ph idx="1"/>
          </p:nvPr>
        </p:nvSpPr>
        <p:spPr>
          <a:xfrm>
            <a:off x="611188" y="1505499"/>
            <a:ext cx="7848600" cy="4401205"/>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Groups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PK_Groups </a:t>
            </a:r>
            <a:r>
              <a:rPr lang="en-US" sz="2000" noProof="1">
                <a:solidFill>
                  <a:srgbClr val="8CF4F2"/>
                </a:solidFill>
                <a:latin typeface="Consolas" pitchFamily="49" charset="0"/>
                <a:cs typeface="Consolas" pitchFamily="49" charset="0"/>
              </a:rPr>
              <a:t>PRIMARY 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endParaRPr lang="en-US" sz="2000" noProof="1">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Users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PK_Users </a:t>
            </a:r>
            <a:r>
              <a:rPr lang="en-US" sz="2000" noProof="1">
                <a:solidFill>
                  <a:srgbClr val="8CF4F2"/>
                </a:solidFill>
                <a:latin typeface="Consolas" pitchFamily="49" charset="0"/>
                <a:cs typeface="Consolas" pitchFamily="49" charset="0"/>
              </a:rPr>
              <a:t>PRIMARY KEY(UserID),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FK_Users_Groups FOREIGN </a:t>
            </a:r>
            <a:r>
              <a:rPr lang="en-US" sz="2000" noProof="1">
                <a:solidFill>
                  <a:srgbClr val="8CF4F2"/>
                </a:solidFill>
                <a:latin typeface="Consolas" pitchFamily="49" charset="0"/>
                <a:cs typeface="Consolas" pitchFamily="49" charset="0"/>
              </a:rPr>
              <a:t>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REFERENCES </a:t>
            </a:r>
            <a:r>
              <a:rPr lang="en-US" sz="2000" noProof="1" smtClean="0">
                <a:solidFill>
                  <a:srgbClr val="8CF4F2"/>
                </a:solidFill>
                <a:latin typeface="Consolas" pitchFamily="49" charset="0"/>
                <a:cs typeface="Consolas" pitchFamily="49" charset="0"/>
              </a:rPr>
              <a:t>Groups(GroupID</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131</a:t>
            </a:fld>
            <a:endParaRPr lang="en-US" dirty="0"/>
          </a:p>
        </p:txBody>
      </p:sp>
    </p:spTree>
    <p:extLst>
      <p:ext uri="{BB962C8B-B14F-4D97-AF65-F5344CB8AC3E}">
        <p14:creationId xmlns:p14="http://schemas.microsoft.com/office/powerpoint/2010/main" val="2273017639"/>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Transactions</a:t>
            </a:r>
            <a:endParaRPr lang="en-US" dirty="0"/>
          </a:p>
        </p:txBody>
      </p:sp>
      <p:sp>
        <p:nvSpPr>
          <p:cNvPr id="6" name="Subtitle 5"/>
          <p:cNvSpPr>
            <a:spLocks noGrp="1"/>
          </p:cNvSpPr>
          <p:nvPr>
            <p:ph type="subTitle" idx="1"/>
          </p:nvPr>
        </p:nvSpPr>
        <p:spPr>
          <a:xfrm>
            <a:off x="457200" y="5603080"/>
            <a:ext cx="8229600" cy="569120"/>
          </a:xfrm>
        </p:spPr>
        <p:txBody>
          <a:bodyPr/>
          <a:lstStyle/>
          <a:p>
            <a:r>
              <a:rPr lang="en-US" dirty="0" smtClean="0"/>
              <a:t>Begin / Commit / Rollback Transactions in SQL Server</a:t>
            </a:r>
            <a:endParaRPr lang="en-US" dirty="0"/>
          </a:p>
        </p:txBody>
      </p:sp>
      <p:pic>
        <p:nvPicPr>
          <p:cNvPr id="8" name="Picture 2" descr="http://www.internetmovierights.com/images/company-icon.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rot="21155709">
            <a:off x="1260111" y="2098311"/>
            <a:ext cx="1943100" cy="1943100"/>
          </a:xfrm>
          <a:prstGeom prst="roundRect">
            <a:avLst>
              <a:gd name="adj" fmla="val 6270"/>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10598" name="Picture 6" descr="http://www.agiledesignlabs.com/images/Stategic_Transaction_Icon.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589971">
            <a:off x="5470054" y="1193009"/>
            <a:ext cx="2281084" cy="2438400"/>
          </a:xfrm>
          <a:prstGeom prst="roundRect">
            <a:avLst>
              <a:gd name="adj" fmla="val 4638"/>
            </a:avLst>
          </a:prstGeom>
          <a:noFill/>
          <a:ln>
            <a:solidFill>
              <a:schemeClr val="accent5">
                <a:lumMod val="20000"/>
                <a:lumOff val="80000"/>
              </a:schemeClr>
            </a:solidFill>
          </a:ln>
        </p:spPr>
      </p:pic>
      <p:pic>
        <p:nvPicPr>
          <p:cNvPr id="110600" name="Picture 8" descr="http://www.artistsvalley.com/images/icons/Database%20Application%20Icons/Server%20Database/256x256/Server%20Database.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14801" y="2971800"/>
            <a:ext cx="1524000" cy="1524000"/>
          </a:xfrm>
          <a:prstGeom prst="roundRect">
            <a:avLst>
              <a:gd name="adj" fmla="val 11086"/>
            </a:avLst>
          </a:prstGeom>
          <a:noFill/>
          <a:ln>
            <a:solidFill>
              <a:schemeClr val="accent5">
                <a:lumMod val="40000"/>
                <a:lumOff val="60000"/>
              </a:schemeClr>
            </a:solidFill>
          </a:ln>
        </p:spPr>
      </p:pic>
      <p:pic>
        <p:nvPicPr>
          <p:cNvPr id="110596" name="Picture 4" descr="http://www.softwaredroid.com/themes/green_element/images/features/icons_transactions.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819401" y="762000"/>
            <a:ext cx="2514600" cy="2514600"/>
          </a:xfrm>
          <a:prstGeom prst="rect">
            <a:avLst/>
          </a:prstGeom>
          <a:noFill/>
        </p:spPr>
      </p:pic>
    </p:spTree>
    <p:extLst>
      <p:ext uri="{BB962C8B-B14F-4D97-AF65-F5344CB8AC3E}">
        <p14:creationId xmlns:p14="http://schemas.microsoft.com/office/powerpoint/2010/main" val="1655007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828800" y="228600"/>
            <a:ext cx="7086600" cy="914400"/>
          </a:xfrm>
        </p:spPr>
        <p:txBody>
          <a:bodyPr/>
          <a:lstStyle/>
          <a:p>
            <a:r>
              <a:rPr lang="en-US" dirty="0"/>
              <a:t>What Is Concurrency Control?</a:t>
            </a:r>
            <a:endParaRPr lang="bg-BG" dirty="0"/>
          </a:p>
        </p:txBody>
      </p:sp>
      <p:sp>
        <p:nvSpPr>
          <p:cNvPr id="499715" name="Rectangle 3"/>
          <p:cNvSpPr>
            <a:spLocks noGrp="1" noChangeArrowheads="1"/>
          </p:cNvSpPr>
          <p:nvPr>
            <p:ph idx="1"/>
          </p:nvPr>
        </p:nvSpPr>
        <p:spPr>
          <a:xfrm>
            <a:off x="228600" y="1066800"/>
            <a:ext cx="8686800" cy="5562600"/>
          </a:xfrm>
        </p:spPr>
        <p:txBody>
          <a:bodyPr/>
          <a:lstStyle/>
          <a:p>
            <a:pPr>
              <a:lnSpc>
                <a:spcPct val="90000"/>
              </a:lnSpc>
            </a:pPr>
            <a:r>
              <a:rPr lang="en-US" dirty="0">
                <a:solidFill>
                  <a:schemeClr val="accent5">
                    <a:lumMod val="20000"/>
                    <a:lumOff val="80000"/>
                  </a:schemeClr>
                </a:solidFill>
              </a:rPr>
              <a:t>Pessimistic </a:t>
            </a:r>
            <a:r>
              <a:rPr lang="en-US" dirty="0" smtClean="0">
                <a:solidFill>
                  <a:schemeClr val="accent5">
                    <a:lumMod val="20000"/>
                    <a:lumOff val="80000"/>
                  </a:schemeClr>
                </a:solidFill>
              </a:rPr>
              <a:t>locking </a:t>
            </a:r>
            <a:r>
              <a:rPr lang="en-US" dirty="0" smtClean="0"/>
              <a:t>(default in SQL Server)</a:t>
            </a:r>
            <a:endParaRPr lang="en-US" dirty="0"/>
          </a:p>
          <a:p>
            <a:pPr lvl="1">
              <a:lnSpc>
                <a:spcPct val="90000"/>
              </a:lnSpc>
            </a:pPr>
            <a:r>
              <a:rPr lang="en-US" dirty="0"/>
              <a:t>Locks </a:t>
            </a:r>
            <a:r>
              <a:rPr lang="en-US" dirty="0" smtClean="0"/>
              <a:t>table data at each </a:t>
            </a:r>
            <a:r>
              <a:rPr lang="en-US" dirty="0"/>
              <a:t>data is </a:t>
            </a:r>
            <a:r>
              <a:rPr lang="en-US" dirty="0" smtClean="0"/>
              <a:t>modification</a:t>
            </a:r>
            <a:endParaRPr lang="en-US" dirty="0"/>
          </a:p>
          <a:p>
            <a:pPr lvl="1">
              <a:lnSpc>
                <a:spcPct val="90000"/>
              </a:lnSpc>
            </a:pPr>
            <a:r>
              <a:rPr lang="en-US" dirty="0" smtClean="0"/>
              <a:t>Concurrent </a:t>
            </a:r>
            <a:r>
              <a:rPr lang="en-US" dirty="0"/>
              <a:t>users are blocked until </a:t>
            </a:r>
            <a:r>
              <a:rPr lang="en-US" dirty="0" smtClean="0"/>
              <a:t>the lock </a:t>
            </a:r>
            <a:r>
              <a:rPr lang="en-US" dirty="0"/>
              <a:t>is released</a:t>
            </a:r>
          </a:p>
          <a:p>
            <a:pPr>
              <a:lnSpc>
                <a:spcPct val="90000"/>
              </a:lnSpc>
            </a:pPr>
            <a:r>
              <a:rPr lang="en-US" dirty="0" smtClean="0">
                <a:solidFill>
                  <a:schemeClr val="accent5">
                    <a:lumMod val="20000"/>
                    <a:lumOff val="80000"/>
                  </a:schemeClr>
                </a:solidFill>
              </a:rPr>
              <a:t>Optimistic locking </a:t>
            </a:r>
            <a:r>
              <a:rPr lang="en-US" dirty="0" smtClean="0"/>
              <a:t>(default in Oracle)</a:t>
            </a:r>
            <a:endParaRPr lang="en-US" dirty="0"/>
          </a:p>
          <a:p>
            <a:pPr lvl="1">
              <a:lnSpc>
                <a:spcPct val="90000"/>
              </a:lnSpc>
            </a:pPr>
            <a:r>
              <a:rPr lang="en-US" dirty="0" smtClean="0"/>
              <a:t>No locks are performed when data is being read or changed</a:t>
            </a:r>
            <a:endParaRPr lang="en-US" dirty="0"/>
          </a:p>
          <a:p>
            <a:pPr lvl="1">
              <a:lnSpc>
                <a:spcPct val="90000"/>
              </a:lnSpc>
            </a:pPr>
            <a:r>
              <a:rPr lang="en-US" dirty="0" smtClean="0"/>
              <a:t>Concurrent users don’t see the changes until they are committed / rolled-back</a:t>
            </a:r>
          </a:p>
          <a:p>
            <a:pPr lvl="1">
              <a:lnSpc>
                <a:spcPct val="90000"/>
              </a:lnSpc>
            </a:pPr>
            <a:r>
              <a:rPr lang="en-US" dirty="0" smtClean="0"/>
              <a:t>Supported with SNAPSHOT isolation in SQL Server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133</a:t>
            </a:fld>
            <a:endParaRPr lang="en-US" dirty="0"/>
          </a:p>
        </p:txBody>
      </p:sp>
    </p:spTree>
    <p:extLst>
      <p:ext uri="{BB962C8B-B14F-4D97-AF65-F5344CB8AC3E}">
        <p14:creationId xmlns:p14="http://schemas.microsoft.com/office/powerpoint/2010/main" val="334387775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en-US" dirty="0"/>
              <a:t>Transactions</a:t>
            </a:r>
            <a:endParaRPr lang="bg-BG" dirty="0"/>
          </a:p>
        </p:txBody>
      </p:sp>
      <p:sp>
        <p:nvSpPr>
          <p:cNvPr id="1208323" name="Rectangle 3"/>
          <p:cNvSpPr>
            <a:spLocks noGrp="1" noChangeArrowheads="1"/>
          </p:cNvSpPr>
          <p:nvPr>
            <p:ph idx="1"/>
          </p:nvPr>
        </p:nvSpPr>
        <p:spPr>
          <a:xfrm>
            <a:off x="228600" y="990600"/>
            <a:ext cx="8686800" cy="5715000"/>
          </a:xfrm>
        </p:spPr>
        <p:txBody>
          <a:bodyPr/>
          <a:lstStyle/>
          <a:p>
            <a:pPr>
              <a:lnSpc>
                <a:spcPct val="100000"/>
              </a:lnSpc>
            </a:pPr>
            <a:r>
              <a:rPr lang="en-US" dirty="0" smtClean="0"/>
              <a:t>Transactions </a:t>
            </a:r>
            <a:r>
              <a:rPr lang="en-US" dirty="0"/>
              <a:t>start </a:t>
            </a:r>
            <a:r>
              <a:rPr lang="en-US" dirty="0" smtClean="0"/>
              <a:t>by executing </a:t>
            </a:r>
            <a:r>
              <a:rPr lang="en-US" dirty="0" smtClean="0">
                <a:solidFill>
                  <a:schemeClr val="accent5">
                    <a:lumMod val="20000"/>
                    <a:lumOff val="80000"/>
                  </a:schemeClr>
                </a:solidFill>
                <a:latin typeface="Consolas" pitchFamily="49" charset="0"/>
                <a:cs typeface="Consolas" pitchFamily="49" charset="0"/>
              </a:rPr>
              <a:t>BEGIN TRANSACTION</a:t>
            </a:r>
            <a:r>
              <a:rPr lang="en-US" dirty="0" smtClean="0"/>
              <a:t> (or just </a:t>
            </a:r>
            <a:r>
              <a:rPr lang="en-US" dirty="0" smtClean="0">
                <a:solidFill>
                  <a:schemeClr val="accent5">
                    <a:lumMod val="20000"/>
                    <a:lumOff val="80000"/>
                  </a:schemeClr>
                </a:solidFill>
                <a:latin typeface="Consolas" pitchFamily="49" charset="0"/>
                <a:cs typeface="Consolas" pitchFamily="49" charset="0"/>
              </a:rPr>
              <a:t>BEGIN</a:t>
            </a:r>
            <a:r>
              <a:rPr lang="en-US" dirty="0" smtClean="0"/>
              <a:t> </a:t>
            </a:r>
            <a:r>
              <a:rPr lang="en-US" dirty="0" smtClean="0">
                <a:solidFill>
                  <a:schemeClr val="accent5">
                    <a:lumMod val="20000"/>
                    <a:lumOff val="80000"/>
                  </a:schemeClr>
                </a:solidFill>
                <a:latin typeface="Consolas" pitchFamily="49" charset="0"/>
                <a:cs typeface="Consolas" pitchFamily="49" charset="0"/>
              </a:rPr>
              <a:t>TRAN</a:t>
            </a:r>
            <a:r>
              <a:rPr lang="en-US" dirty="0" smtClean="0"/>
              <a:t>)</a:t>
            </a:r>
            <a:endParaRPr lang="en-US" dirty="0"/>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COMMIT</a:t>
            </a:r>
            <a:r>
              <a:rPr lang="en-US" dirty="0"/>
              <a:t> to confirm changes and finish the transaction</a:t>
            </a:r>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ROLLBACK</a:t>
            </a:r>
            <a:r>
              <a:rPr lang="en-US" dirty="0"/>
              <a:t> to cancel changes and abort the </a:t>
            </a:r>
            <a:r>
              <a:rPr lang="en-US" dirty="0" smtClean="0"/>
              <a:t>transaction</a:t>
            </a:r>
          </a:p>
          <a:p>
            <a:pPr>
              <a:lnSpc>
                <a:spcPct val="100000"/>
              </a:lnSpc>
            </a:pPr>
            <a:r>
              <a:rPr lang="en-US" dirty="0" smtClean="0"/>
              <a:t>Example: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134</a:t>
            </a:fld>
            <a:endParaRPr lang="en-US" dirty="0"/>
          </a:p>
        </p:txBody>
      </p:sp>
      <p:sp>
        <p:nvSpPr>
          <p:cNvPr id="1208324" name="Rectangle 4"/>
          <p:cNvSpPr>
            <a:spLocks noChangeArrowheads="1"/>
          </p:cNvSpPr>
          <p:nvPr/>
        </p:nvSpPr>
        <p:spPr bwMode="auto">
          <a:xfrm>
            <a:off x="828675" y="5077361"/>
            <a:ext cx="74152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BEGIN TRAN</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EmployeesProjects;</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Projects;</a:t>
            </a:r>
          </a:p>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ROLLBACK TRAN</a:t>
            </a:r>
          </a:p>
        </p:txBody>
      </p:sp>
    </p:spTree>
    <p:extLst>
      <p:ext uri="{BB962C8B-B14F-4D97-AF65-F5344CB8AC3E}">
        <p14:creationId xmlns:p14="http://schemas.microsoft.com/office/powerpoint/2010/main" val="399509661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sz="3800" dirty="0"/>
              <a:t>The Implicit Transactions Option</a:t>
            </a:r>
            <a:endParaRPr lang="bg-BG" sz="3800" dirty="0"/>
          </a:p>
        </p:txBody>
      </p:sp>
      <p:sp>
        <p:nvSpPr>
          <p:cNvPr id="500739" name="Rectangle 3"/>
          <p:cNvSpPr>
            <a:spLocks noGrp="1" noChangeArrowheads="1"/>
          </p:cNvSpPr>
          <p:nvPr>
            <p:ph idx="1"/>
          </p:nvPr>
        </p:nvSpPr>
        <p:spPr/>
        <p:txBody>
          <a:bodyPr/>
          <a:lstStyle/>
          <a:p>
            <a:pPr>
              <a:lnSpc>
                <a:spcPct val="100000"/>
              </a:lnSpc>
            </a:pPr>
            <a:r>
              <a:rPr lang="en-US" dirty="0" smtClean="0"/>
              <a:t>What is </a:t>
            </a:r>
            <a:r>
              <a:rPr lang="en-US" dirty="0" smtClean="0">
                <a:solidFill>
                  <a:schemeClr val="accent5">
                    <a:lumMod val="20000"/>
                    <a:lumOff val="80000"/>
                  </a:schemeClr>
                </a:solidFill>
              </a:rPr>
              <a:t>implicit transactions</a:t>
            </a:r>
            <a:r>
              <a:rPr lang="en-US" dirty="0" smtClean="0"/>
              <a:t> mode?</a:t>
            </a:r>
          </a:p>
          <a:p>
            <a:pPr lvl="1">
              <a:lnSpc>
                <a:spcPct val="100000"/>
              </a:lnSpc>
            </a:pPr>
            <a:r>
              <a:rPr lang="en-US" dirty="0" smtClean="0"/>
              <a:t>Automatically start </a:t>
            </a:r>
            <a:r>
              <a:rPr lang="en-US" dirty="0"/>
              <a:t>a new transaction after </a:t>
            </a:r>
            <a:r>
              <a:rPr lang="en-US" dirty="0" smtClean="0"/>
              <a:t>each commit </a:t>
            </a:r>
            <a:r>
              <a:rPr lang="en-US" dirty="0"/>
              <a:t>or </a:t>
            </a:r>
            <a:r>
              <a:rPr lang="en-US" dirty="0" smtClean="0"/>
              <a:t>rollback</a:t>
            </a:r>
            <a:endParaRPr lang="en-US" dirty="0"/>
          </a:p>
          <a:p>
            <a:pPr lvl="1">
              <a:lnSpc>
                <a:spcPct val="100000"/>
              </a:lnSpc>
            </a:pPr>
            <a:r>
              <a:rPr lang="en-US" dirty="0"/>
              <a:t>Nested transactions are not allowed</a:t>
            </a:r>
          </a:p>
          <a:p>
            <a:pPr lvl="1">
              <a:lnSpc>
                <a:spcPct val="100000"/>
              </a:lnSpc>
            </a:pPr>
            <a:r>
              <a:rPr lang="en-US" dirty="0"/>
              <a:t>Transaction must be explicitly completed with </a:t>
            </a:r>
            <a:r>
              <a:rPr lang="en-US" dirty="0">
                <a:solidFill>
                  <a:schemeClr val="accent5">
                    <a:lumMod val="20000"/>
                    <a:lumOff val="80000"/>
                  </a:schemeClr>
                </a:solidFill>
                <a:latin typeface="Consolas" pitchFamily="49" charset="0"/>
              </a:rPr>
              <a:t>COMMIT</a:t>
            </a:r>
            <a:r>
              <a:rPr lang="en-US" dirty="0"/>
              <a:t> or </a:t>
            </a:r>
            <a:r>
              <a:rPr lang="en-US" dirty="0">
                <a:solidFill>
                  <a:schemeClr val="accent5">
                    <a:lumMod val="20000"/>
                    <a:lumOff val="80000"/>
                  </a:schemeClr>
                </a:solidFill>
                <a:latin typeface="Consolas" pitchFamily="49" charset="0"/>
              </a:rPr>
              <a:t>ROLLBACK</a:t>
            </a:r>
            <a:r>
              <a:rPr lang="en-US" dirty="0"/>
              <a:t> </a:t>
            </a:r>
            <a:r>
              <a:rPr lang="en-US" dirty="0">
                <a:solidFill>
                  <a:schemeClr val="accent5">
                    <a:lumMod val="20000"/>
                    <a:lumOff val="80000"/>
                  </a:schemeClr>
                </a:solidFill>
                <a:latin typeface="Consolas" pitchFamily="49" charset="0"/>
              </a:rPr>
              <a:t>TRANSACTION</a:t>
            </a:r>
          </a:p>
          <a:p>
            <a:pPr>
              <a:lnSpc>
                <a:spcPct val="100000"/>
              </a:lnSpc>
            </a:pPr>
            <a:r>
              <a:rPr lang="en-US" dirty="0"/>
              <a:t>By default, </a:t>
            </a:r>
            <a:r>
              <a:rPr lang="en-US" dirty="0" smtClean="0">
                <a:solidFill>
                  <a:schemeClr val="accent5">
                    <a:lumMod val="20000"/>
                    <a:lumOff val="80000"/>
                  </a:schemeClr>
                </a:solidFill>
                <a:latin typeface="Consolas" pitchFamily="49" charset="0"/>
                <a:cs typeface="Consolas" pitchFamily="49" charset="0"/>
              </a:rPr>
              <a:t>IMPLICIT_TRANSACITONS</a:t>
            </a:r>
            <a:r>
              <a:rPr lang="en-US" dirty="0" smtClean="0"/>
              <a:t> setting </a:t>
            </a:r>
            <a:r>
              <a:rPr lang="en-US" dirty="0"/>
              <a:t>is </a:t>
            </a:r>
            <a:r>
              <a:rPr lang="en-US" dirty="0" smtClean="0"/>
              <a:t>switched off</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135</a:t>
            </a:fld>
            <a:endParaRPr lang="en-US" dirty="0"/>
          </a:p>
        </p:txBody>
      </p:sp>
      <p:sp>
        <p:nvSpPr>
          <p:cNvPr id="500740" name="Rectangle 4"/>
          <p:cNvSpPr>
            <a:spLocks noChangeArrowheads="1"/>
          </p:cNvSpPr>
          <p:nvPr/>
        </p:nvSpPr>
        <p:spPr bwMode="auto">
          <a:xfrm>
            <a:off x="609600" y="58674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IMPLICIT_TRANSACTIONS 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9496888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smtClean="0"/>
              <a:t>Homework</a:t>
            </a:r>
            <a:endParaRPr lang="bg-BG" dirty="0"/>
          </a:p>
        </p:txBody>
      </p:sp>
      <p:sp>
        <p:nvSpPr>
          <p:cNvPr id="563203" name="Rectangle 3"/>
          <p:cNvSpPr>
            <a:spLocks noGrp="1" noChangeArrowheads="1"/>
          </p:cNvSpPr>
          <p:nvPr>
            <p:ph idx="1"/>
          </p:nvPr>
        </p:nvSpPr>
        <p:spPr>
          <a:xfrm>
            <a:off x="228600" y="914400"/>
            <a:ext cx="8686800" cy="5638800"/>
          </a:xfrm>
        </p:spPr>
        <p:txBody>
          <a:bodyPr/>
          <a:lstStyle/>
          <a:p>
            <a:pPr marL="514350" indent="-514350">
              <a:lnSpc>
                <a:spcPct val="100000"/>
              </a:lnSpc>
              <a:buFont typeface="+mj-lt"/>
              <a:buAutoNum type="arabicPeriod"/>
              <a:tabLst/>
            </a:pPr>
            <a:r>
              <a:rPr lang="en-US" dirty="0" smtClean="0"/>
              <a:t>Write </a:t>
            </a:r>
            <a:r>
              <a:rPr lang="en-US" dirty="0"/>
              <a:t>a SQL statement to create a table </a:t>
            </a:r>
            <a:r>
              <a:rPr lang="en-US" dirty="0" smtClean="0">
                <a:solidFill>
                  <a:schemeClr val="accent5">
                    <a:lumMod val="20000"/>
                    <a:lumOff val="80000"/>
                  </a:schemeClr>
                </a:solidFill>
                <a:latin typeface="Consolas" pitchFamily="49" charset="0"/>
              </a:rPr>
              <a:t>Users</a:t>
            </a:r>
            <a:r>
              <a:rPr lang="en-US" dirty="0" smtClean="0"/>
              <a:t>. </a:t>
            </a:r>
            <a:r>
              <a:rPr lang="en-US" dirty="0"/>
              <a:t>Users should have username, password, full name and last login time. Choose appropriate data types for the </a:t>
            </a:r>
            <a:r>
              <a:rPr lang="en-US" dirty="0" smtClean="0"/>
              <a:t>table fields. </a:t>
            </a:r>
            <a:r>
              <a:rPr lang="en-US" dirty="0"/>
              <a:t>Define a primary key </a:t>
            </a:r>
            <a:r>
              <a:rPr lang="en-US" dirty="0" smtClean="0"/>
              <a:t>column with a primary </a:t>
            </a:r>
            <a:r>
              <a:rPr lang="en-US" dirty="0"/>
              <a:t>key constraint. Define the primary key column as identity to facilitate inserting records</a:t>
            </a:r>
            <a:r>
              <a:rPr lang="en-US" dirty="0" smtClean="0"/>
              <a:t>. Define unique constraint to avoid repeating usernames. Define a check constraint to ensure the password is at least 5 characters long.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136</a:t>
            </a:fld>
            <a:endParaRPr lang="en-US" dirty="0"/>
          </a:p>
        </p:txBody>
      </p:sp>
    </p:spTree>
    <p:extLst>
      <p:ext uri="{BB962C8B-B14F-4D97-AF65-F5344CB8AC3E}">
        <p14:creationId xmlns:p14="http://schemas.microsoft.com/office/powerpoint/2010/main" val="2841932180"/>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dirty="0" smtClean="0"/>
              <a:t>Homework (2)</a:t>
            </a:r>
            <a:endParaRPr lang="bg-BG" dirty="0"/>
          </a:p>
        </p:txBody>
      </p:sp>
      <p:sp>
        <p:nvSpPr>
          <p:cNvPr id="565251" name="Rectangle 3"/>
          <p:cNvSpPr>
            <a:spLocks noGrp="1" noChangeArrowheads="1"/>
          </p:cNvSpPr>
          <p:nvPr>
            <p:ph idx="1"/>
          </p:nvPr>
        </p:nvSpPr>
        <p:spPr/>
        <p:txBody>
          <a:bodyPr/>
          <a:lstStyle/>
          <a:p>
            <a:pPr marL="514350" indent="-514350">
              <a:lnSpc>
                <a:spcPct val="100000"/>
              </a:lnSpc>
              <a:buFont typeface="+mj-lt"/>
              <a:buAutoNum type="arabicPeriod" startAt="2"/>
              <a:tabLst/>
            </a:pPr>
            <a:r>
              <a:rPr lang="en-US" sz="2800" dirty="0" smtClean="0"/>
              <a:t>Write a SQL statement to create a view that displays the users from the </a:t>
            </a:r>
            <a:r>
              <a:rPr lang="en-US" sz="2800" dirty="0" smtClean="0">
                <a:solidFill>
                  <a:schemeClr val="accent5">
                    <a:lumMod val="20000"/>
                    <a:lumOff val="80000"/>
                  </a:schemeClr>
                </a:solidFill>
                <a:latin typeface="Consolas" pitchFamily="49" charset="0"/>
              </a:rPr>
              <a:t>Users</a:t>
            </a:r>
            <a:r>
              <a:rPr lang="en-US" sz="2800" dirty="0" smtClean="0"/>
              <a:t> table that have been in the system today. Test if the view works correctly.</a:t>
            </a:r>
          </a:p>
          <a:p>
            <a:pPr marL="446088" indent="-446088">
              <a:lnSpc>
                <a:spcPct val="100000"/>
              </a:lnSpc>
              <a:buFontTx/>
              <a:buAutoNum type="arabicPeriod" startAt="2"/>
              <a:tabLst/>
            </a:pPr>
            <a:r>
              <a:rPr lang="en-US" sz="2800" dirty="0" smtClean="0"/>
              <a:t>Write a SQL statement to create a table </a:t>
            </a:r>
            <a:r>
              <a:rPr lang="en-US" sz="2800" dirty="0" smtClean="0">
                <a:solidFill>
                  <a:schemeClr val="accent5">
                    <a:lumMod val="20000"/>
                    <a:lumOff val="80000"/>
                  </a:schemeClr>
                </a:solidFill>
                <a:latin typeface="Consolas" pitchFamily="49" charset="0"/>
              </a:rPr>
              <a:t>Groups</a:t>
            </a:r>
            <a:r>
              <a:rPr lang="en-US" sz="2800" dirty="0" smtClean="0"/>
              <a:t>. Groups should have unique name (use unique constraint). Define primary key and identity </a:t>
            </a:r>
            <a:r>
              <a:rPr lang="en-US" sz="2800" dirty="0" smtClean="0"/>
              <a:t>column.</a:t>
            </a:r>
          </a:p>
          <a:p>
            <a:pPr marL="446088" indent="-446088">
              <a:lnSpc>
                <a:spcPct val="100000"/>
              </a:lnSpc>
              <a:buFontTx/>
              <a:buAutoNum type="arabicPeriod" startAt="2"/>
              <a:tabLst/>
            </a:pPr>
            <a:r>
              <a:rPr lang="en-US" sz="2800" dirty="0" smtClean="0"/>
              <a:t>Write </a:t>
            </a:r>
            <a:r>
              <a:rPr lang="en-US" sz="2800" dirty="0"/>
              <a:t>a SQL statement to add a column </a:t>
            </a:r>
            <a:r>
              <a:rPr lang="en-US" sz="2800" noProof="1">
                <a:solidFill>
                  <a:schemeClr val="accent5">
                    <a:lumMod val="20000"/>
                    <a:lumOff val="80000"/>
                  </a:schemeClr>
                </a:solidFill>
                <a:latin typeface="Consolas" pitchFamily="49" charset="0"/>
              </a:rPr>
              <a:t>GroupID</a:t>
            </a:r>
            <a:r>
              <a:rPr lang="en-US" sz="2800" dirty="0"/>
              <a:t> to the table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Fill some data in this new column and as well in the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 Write a SQL statement to add a foreign key constraint between tables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137</a:t>
            </a:fld>
            <a:endParaRPr lang="en-US" dirty="0"/>
          </a:p>
        </p:txBody>
      </p:sp>
    </p:spTree>
    <p:extLst>
      <p:ext uri="{BB962C8B-B14F-4D97-AF65-F5344CB8AC3E}">
        <p14:creationId xmlns:p14="http://schemas.microsoft.com/office/powerpoint/2010/main" val="340023269"/>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Homework </a:t>
            </a:r>
            <a:r>
              <a:rPr lang="en-US" dirty="0" smtClean="0"/>
              <a:t>(3)</a:t>
            </a:r>
            <a:endParaRPr lang="bg-BG" dirty="0"/>
          </a:p>
        </p:txBody>
      </p:sp>
      <p:sp>
        <p:nvSpPr>
          <p:cNvPr id="567299"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Tx/>
              <a:buAutoNum type="arabicPeriod" startAt="5"/>
              <a:tabLst/>
            </a:pPr>
            <a:r>
              <a:rPr lang="en-US" sz="2800" dirty="0"/>
              <a:t>Write SQL statements to insert several records in the </a:t>
            </a:r>
            <a:r>
              <a:rPr lang="en-US" sz="2800" dirty="0">
                <a:solidFill>
                  <a:schemeClr val="accent5">
                    <a:lumMod val="20000"/>
                    <a:lumOff val="80000"/>
                  </a:schemeClr>
                </a:solidFill>
                <a:latin typeface="Consolas" pitchFamily="49" charset="0"/>
              </a:rPr>
              <a:t>Users</a:t>
            </a:r>
            <a:r>
              <a:rPr lang="en-US" sz="2800" dirty="0"/>
              <a:t> and </a:t>
            </a:r>
            <a:r>
              <a:rPr lang="en-US" sz="2800" dirty="0">
                <a:solidFill>
                  <a:schemeClr val="accent5">
                    <a:lumMod val="20000"/>
                    <a:lumOff val="80000"/>
                  </a:schemeClr>
                </a:solidFill>
                <a:latin typeface="Consolas" pitchFamily="49" charset="0"/>
              </a:rPr>
              <a:t>Groups</a:t>
            </a:r>
            <a:r>
              <a:rPr lang="en-US" sz="2800" dirty="0"/>
              <a:t> tables.</a:t>
            </a:r>
          </a:p>
          <a:p>
            <a:pPr marL="446088" indent="-446088">
              <a:lnSpc>
                <a:spcPct val="100000"/>
              </a:lnSpc>
              <a:spcBef>
                <a:spcPts val="300"/>
              </a:spcBef>
              <a:buFontTx/>
              <a:buAutoNum type="arabicPeriod" startAt="5"/>
              <a:tabLst/>
            </a:pPr>
            <a:r>
              <a:rPr lang="en-US" sz="2800" dirty="0" smtClean="0"/>
              <a:t>Write SQL statements to update some of the records in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5"/>
              <a:tabLst/>
            </a:pPr>
            <a:r>
              <a:rPr lang="en-US" sz="2800" dirty="0" smtClean="0"/>
              <a:t>Write SQL statements to delete some of the records from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smtClean="0"/>
              <a:t>tables.</a:t>
            </a:r>
          </a:p>
          <a:p>
            <a:pPr marL="446088" indent="-446088">
              <a:lnSpc>
                <a:spcPct val="100000"/>
              </a:lnSpc>
              <a:spcBef>
                <a:spcPts val="300"/>
              </a:spcBef>
              <a:buFontTx/>
              <a:buAutoNum type="arabicPeriod" startAt="5"/>
              <a:tabLst/>
            </a:pPr>
            <a:r>
              <a:rPr lang="en-US" sz="2800" dirty="0" smtClean="0"/>
              <a:t>Write </a:t>
            </a:r>
            <a:r>
              <a:rPr lang="en-US" sz="2800" dirty="0"/>
              <a:t>a SQL statement that changes the password to </a:t>
            </a:r>
            <a:r>
              <a:rPr lang="en-US" sz="2800" dirty="0">
                <a:solidFill>
                  <a:schemeClr val="accent5">
                    <a:lumMod val="20000"/>
                    <a:lumOff val="80000"/>
                  </a:schemeClr>
                </a:solidFill>
                <a:latin typeface="Consolas" pitchFamily="49" charset="0"/>
              </a:rPr>
              <a:t>NULL</a:t>
            </a:r>
            <a:r>
              <a:rPr lang="en-US" sz="2800" dirty="0"/>
              <a:t> for all users that have not been in the system since </a:t>
            </a:r>
            <a:r>
              <a:rPr lang="en-US" sz="2800" dirty="0" smtClean="0">
                <a:latin typeface="Consolas" pitchFamily="49" charset="0"/>
                <a:cs typeface="Consolas" pitchFamily="49" charset="0"/>
              </a:rPr>
              <a:t>07.10.2011</a:t>
            </a:r>
            <a:r>
              <a:rPr lang="en-US" sz="2800" dirty="0" smtClean="0"/>
              <a:t>.</a:t>
            </a:r>
          </a:p>
          <a:p>
            <a:pPr marL="446088" indent="-446088">
              <a:lnSpc>
                <a:spcPct val="100000"/>
              </a:lnSpc>
              <a:spcBef>
                <a:spcPts val="300"/>
              </a:spcBef>
              <a:buFontTx/>
              <a:buAutoNum type="arabicPeriod" startAt="5"/>
              <a:tabLst/>
            </a:pPr>
            <a:r>
              <a:rPr lang="en-US" sz="2800" dirty="0" smtClean="0"/>
              <a:t>Write </a:t>
            </a:r>
            <a:r>
              <a:rPr lang="en-US" sz="2800" dirty="0"/>
              <a:t>a SQL statement that deletes all users without passwords (</a:t>
            </a:r>
            <a:r>
              <a:rPr lang="en-US" sz="2800" dirty="0">
                <a:solidFill>
                  <a:schemeClr val="accent5">
                    <a:lumMod val="20000"/>
                    <a:lumOff val="80000"/>
                  </a:schemeClr>
                </a:solidFill>
                <a:latin typeface="Consolas" pitchFamily="49" charset="0"/>
              </a:rPr>
              <a:t>NULL</a:t>
            </a:r>
            <a:r>
              <a:rPr lang="en-US" sz="2800" dirty="0"/>
              <a:t> password).</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138</a:t>
            </a:fld>
            <a:endParaRPr lang="en-US" dirty="0"/>
          </a:p>
        </p:txBody>
      </p:sp>
    </p:spTree>
    <p:extLst>
      <p:ext uri="{BB962C8B-B14F-4D97-AF65-F5344CB8AC3E}">
        <p14:creationId xmlns:p14="http://schemas.microsoft.com/office/powerpoint/2010/main" val="4246660140"/>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Homework </a:t>
            </a:r>
            <a:r>
              <a:rPr lang="en-US" dirty="0" smtClean="0"/>
              <a:t>(4)</a:t>
            </a:r>
            <a:endParaRPr lang="en-US" dirty="0"/>
          </a:p>
        </p:txBody>
      </p:sp>
      <p:sp>
        <p:nvSpPr>
          <p:cNvPr id="6" name="Content Placeholder 5"/>
          <p:cNvSpPr>
            <a:spLocks noGrp="1"/>
          </p:cNvSpPr>
          <p:nvPr>
            <p:ph idx="1"/>
          </p:nvPr>
        </p:nvSpPr>
        <p:spPr>
          <a:xfrm>
            <a:off x="228600" y="914400"/>
            <a:ext cx="8686800" cy="5791329"/>
          </a:xfrm>
        </p:spPr>
        <p:txBody>
          <a:bodyPr/>
          <a:lstStyle/>
          <a:p>
            <a:pPr marL="514350" indent="-514350">
              <a:lnSpc>
                <a:spcPts val="3600"/>
              </a:lnSpc>
              <a:buFont typeface="+mj-lt"/>
              <a:buAutoNum type="arabicPeriod" startAt="10"/>
            </a:pPr>
            <a:r>
              <a:rPr lang="en-US" dirty="0"/>
              <a:t>Create the following database diagram in SQL Server:</a:t>
            </a:r>
          </a:p>
          <a:p>
            <a:pPr lvl="1">
              <a:lnSpc>
                <a:spcPts val="3600"/>
              </a:lnSpc>
            </a:pPr>
            <a:endParaRPr lang="en-US" dirty="0"/>
          </a:p>
          <a:p>
            <a:pPr lvl="1">
              <a:lnSpc>
                <a:spcPts val="3600"/>
              </a:lnSpc>
            </a:pPr>
            <a:endParaRPr lang="en-US" dirty="0"/>
          </a:p>
          <a:p>
            <a:pPr lvl="1">
              <a:lnSpc>
                <a:spcPts val="3600"/>
              </a:lnSpc>
            </a:pPr>
            <a:endParaRPr lang="en-US" dirty="0"/>
          </a:p>
          <a:p>
            <a:pPr lvl="1">
              <a:lnSpc>
                <a:spcPts val="3600"/>
              </a:lnSpc>
            </a:pPr>
            <a:endParaRPr lang="en-US" dirty="0"/>
          </a:p>
          <a:p>
            <a:pPr lvl="1">
              <a:lnSpc>
                <a:spcPts val="3600"/>
              </a:lnSpc>
            </a:pPr>
            <a:endParaRPr lang="en-US" dirty="0"/>
          </a:p>
          <a:p>
            <a:pPr marL="0" indent="0">
              <a:lnSpc>
                <a:spcPts val="3600"/>
              </a:lnSpc>
              <a:buNone/>
            </a:pPr>
            <a:endParaRPr lang="en-US" dirty="0"/>
          </a:p>
          <a:p>
            <a:pPr marL="0" indent="0">
              <a:lnSpc>
                <a:spcPts val="3600"/>
              </a:lnSpc>
              <a:buNone/>
            </a:pPr>
            <a:r>
              <a:rPr lang="en-US" dirty="0" smtClean="0"/>
              <a:t>Fill </a:t>
            </a:r>
            <a:r>
              <a:rPr lang="en-US" dirty="0"/>
              <a:t>some sample data in the tables with SQL Server Management Studio.</a:t>
            </a:r>
          </a:p>
        </p:txBody>
      </p:sp>
      <p:sp>
        <p:nvSpPr>
          <p:cNvPr id="4" name="Slide Number Placeholder 3"/>
          <p:cNvSpPr>
            <a:spLocks noGrp="1"/>
          </p:cNvSpPr>
          <p:nvPr>
            <p:ph type="sldNum" sz="quarter" idx="11"/>
          </p:nvPr>
        </p:nvSpPr>
        <p:spPr/>
        <p:txBody>
          <a:bodyPr/>
          <a:lstStyle/>
          <a:p>
            <a:pPr>
              <a:defRPr/>
            </a:pPr>
            <a:fld id="{58452FF4-89E3-4D1B-9927-2DBDC00E58D7}" type="slidenum">
              <a:rPr lang="en-US" smtClean="0"/>
              <a:pPr>
                <a:defRPr/>
              </a:pPr>
              <a:t>139</a:t>
            </a:fld>
            <a:endParaRPr lang="en-US" dirty="0"/>
          </a:p>
        </p:txBody>
      </p:sp>
      <p:pic>
        <p:nvPicPr>
          <p:cNvPr id="7" name="Picture 4" descr="SQL-Server-ER-Diagram"/>
          <p:cNvPicPr>
            <a:picLocks noChangeAspect="1" noChangeArrowheads="1"/>
          </p:cNvPicPr>
          <p:nvPr/>
        </p:nvPicPr>
        <p:blipFill>
          <a:blip r:embed="rId3" cstate="screen">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Lst>
          </a:blip>
          <a:srcRect/>
          <a:stretch>
            <a:fillRect/>
          </a:stretch>
        </p:blipFill>
        <p:spPr bwMode="auto">
          <a:xfrm>
            <a:off x="2541024" y="1620838"/>
            <a:ext cx="4012176" cy="3789362"/>
          </a:xfrm>
          <a:prstGeom prst="roundRect">
            <a:avLst>
              <a:gd name="adj" fmla="val 972"/>
            </a:avLst>
          </a:prstGeom>
          <a:solidFill>
            <a:schemeClr val="tx2">
              <a:lumMod val="20000"/>
              <a:lumOff val="80000"/>
            </a:schemeClr>
          </a:solidFill>
        </p:spPr>
      </p:pic>
    </p:spTree>
    <p:extLst>
      <p:ext uri="{BB962C8B-B14F-4D97-AF65-F5344CB8AC3E}">
        <p14:creationId xmlns:p14="http://schemas.microsoft.com/office/powerpoint/2010/main" val="17764675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Data Types in</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990600"/>
            <a:ext cx="8686800" cy="5486400"/>
          </a:xfrm>
        </p:spPr>
        <p:txBody>
          <a:bodyPr/>
          <a:lstStyle/>
          <a:p>
            <a:pPr>
              <a:lnSpc>
                <a:spcPct val="100000"/>
              </a:lnSpc>
            </a:pPr>
            <a:r>
              <a:rPr lang="en-US" dirty="0" smtClean="0"/>
              <a:t>Numeric</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bit</a:t>
            </a:r>
            <a:r>
              <a:rPr lang="en-US" noProof="1" smtClean="0"/>
              <a:t> (1-bit), </a:t>
            </a:r>
            <a:r>
              <a:rPr lang="en-US" sz="2800" noProof="1" smtClean="0">
                <a:solidFill>
                  <a:schemeClr val="accent5">
                    <a:lumMod val="20000"/>
                    <a:lumOff val="80000"/>
                  </a:schemeClr>
                </a:solidFill>
                <a:latin typeface="Consolas" pitchFamily="49" charset="0"/>
                <a:cs typeface="Consolas" pitchFamily="49" charset="0"/>
              </a:rPr>
              <a:t>integer </a:t>
            </a:r>
            <a:r>
              <a:rPr lang="en-US" noProof="1" smtClean="0"/>
              <a:t>(32-bit), </a:t>
            </a:r>
            <a:r>
              <a:rPr lang="en-US" sz="2800" noProof="1" smtClean="0">
                <a:solidFill>
                  <a:schemeClr val="accent5">
                    <a:lumMod val="20000"/>
                    <a:lumOff val="80000"/>
                  </a:schemeClr>
                </a:solidFill>
                <a:latin typeface="Consolas" pitchFamily="49" charset="0"/>
                <a:cs typeface="Consolas" pitchFamily="49" charset="0"/>
              </a:rPr>
              <a:t>bigint</a:t>
            </a:r>
            <a:r>
              <a:rPr lang="en-US" noProof="1" smtClean="0"/>
              <a:t> (64-bit)</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float</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real</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numeric</a:t>
            </a:r>
            <a:r>
              <a:rPr lang="en-US" noProof="1" smtClean="0">
                <a:solidFill>
                  <a:schemeClr val="accent5">
                    <a:lumMod val="20000"/>
                    <a:lumOff val="80000"/>
                  </a:schemeClr>
                </a:solidFill>
                <a:latin typeface="Consolas" pitchFamily="49" charset="0"/>
                <a:cs typeface="Consolas" pitchFamily="49" charset="0"/>
              </a:rPr>
              <a:t>(scale,</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precision)</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money</a:t>
            </a:r>
            <a:r>
              <a:rPr lang="en-US" noProof="1" smtClean="0"/>
              <a:t> – </a:t>
            </a:r>
            <a:r>
              <a:rPr lang="en-US" dirty="0" smtClean="0"/>
              <a:t>for money (precise) operations</a:t>
            </a:r>
            <a:endParaRPr lang="en-US" noProof="1" smtClean="0"/>
          </a:p>
          <a:p>
            <a:pPr>
              <a:lnSpc>
                <a:spcPct val="100000"/>
              </a:lnSpc>
            </a:pPr>
            <a:r>
              <a:rPr lang="en-US" dirty="0" smtClean="0"/>
              <a:t>Strings</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fixed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variable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nvarchar(size)</a:t>
            </a:r>
            <a:r>
              <a:rPr lang="en-US" sz="2800" noProof="1" smtClean="0">
                <a:solidFill>
                  <a:schemeClr val="accent5">
                    <a:lumMod val="20000"/>
                    <a:lumOff val="80000"/>
                  </a:schemeClr>
                </a:solidFill>
                <a:cs typeface="Consolas" pitchFamily="49" charset="0"/>
              </a:rPr>
              <a:t> </a:t>
            </a:r>
            <a:r>
              <a:rPr lang="en-US" noProof="1" smtClean="0"/>
              <a:t>– Unicode </a:t>
            </a:r>
            <a:r>
              <a:rPr lang="en-US" dirty="0" smtClean="0"/>
              <a:t>variable size string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text</a:t>
            </a:r>
            <a:r>
              <a:rPr lang="en-US" noProof="1" smtClean="0"/>
              <a:t> / </a:t>
            </a:r>
            <a:r>
              <a:rPr lang="en-US" noProof="1" smtClean="0">
                <a:solidFill>
                  <a:schemeClr val="accent5">
                    <a:lumMod val="20000"/>
                    <a:lumOff val="80000"/>
                  </a:schemeClr>
                </a:solidFill>
                <a:latin typeface="Consolas" pitchFamily="49" charset="0"/>
                <a:cs typeface="Consolas" pitchFamily="49" charset="0"/>
              </a:rPr>
              <a:t>ntext</a:t>
            </a:r>
            <a:r>
              <a:rPr lang="en-US" noProof="1" smtClean="0"/>
              <a:t> – text data block (unlimited size)</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3512768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828800" y="152400"/>
            <a:ext cx="7086600" cy="914400"/>
          </a:xfrm>
        </p:spPr>
        <p:txBody>
          <a:bodyPr/>
          <a:lstStyle/>
          <a:p>
            <a:r>
              <a:rPr lang="en-US" dirty="0"/>
              <a:t>Database Modeling and  Introduction to SQL</a:t>
            </a:r>
            <a:endParaRPr lang="bg-BG" dirty="0"/>
          </a:p>
        </p:txBody>
      </p:sp>
      <p:sp>
        <p:nvSpPr>
          <p:cNvPr id="449539" name="Rectangle 3"/>
          <p:cNvSpPr>
            <a:spLocks noGrp="1" noChangeArrowheads="1"/>
          </p:cNvSpPr>
          <p:nvPr>
            <p:ph idx="1"/>
          </p:nvPr>
        </p:nvSpPr>
        <p:spPr>
          <a:xfrm>
            <a:off x="2362200" y="3194050"/>
            <a:ext cx="4608513" cy="844550"/>
          </a:xfrm>
        </p:spPr>
        <p:txBody>
          <a:bodyPr anchor="ctr" anchorCtr="0"/>
          <a:lstStyle/>
          <a:p>
            <a:pPr algn="ctr">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7276796">
            <a:off x="2994406" y="7458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 y="2590800"/>
            <a:ext cx="1975480" cy="3819526"/>
          </a:xfrm>
          <a:prstGeom prst="rect">
            <a:avLst/>
          </a:prstGeom>
          <a:noFill/>
        </p:spPr>
      </p:pic>
    </p:spTree>
    <p:extLst>
      <p:ext uri="{BB962C8B-B14F-4D97-AF65-F5344CB8AC3E}">
        <p14:creationId xmlns:p14="http://schemas.microsoft.com/office/powerpoint/2010/main" val="5300093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Data Types in</a:t>
            </a:r>
            <a:r>
              <a:rPr lang="bg-BG" dirty="0" smtClean="0"/>
              <a:t> </a:t>
            </a:r>
            <a:r>
              <a:rPr lang="en-US" dirty="0" smtClean="0"/>
              <a:t>SQL Server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Binary data</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varbinary(size)</a:t>
            </a:r>
            <a:r>
              <a:rPr lang="bg-BG" dirty="0" smtClean="0"/>
              <a:t> – </a:t>
            </a:r>
            <a:r>
              <a:rPr lang="en-US" dirty="0" smtClean="0"/>
              <a:t>a sequence of bits</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image</a:t>
            </a:r>
            <a:r>
              <a:rPr lang="en-US" dirty="0" smtClean="0"/>
              <a:t> – a binary block up to</a:t>
            </a:r>
            <a:r>
              <a:rPr lang="bg-BG" dirty="0" smtClean="0"/>
              <a:t> </a:t>
            </a:r>
            <a:r>
              <a:rPr lang="en-US" dirty="0" smtClean="0"/>
              <a:t>1 GB</a:t>
            </a:r>
            <a:endParaRPr lang="bg-BG" dirty="0" smtClean="0"/>
          </a:p>
          <a:p>
            <a:pPr>
              <a:lnSpc>
                <a:spcPct val="100000"/>
              </a:lnSpc>
            </a:pPr>
            <a:r>
              <a:rPr lang="en-US" dirty="0" smtClean="0"/>
              <a:t>Date and time</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datetime</a:t>
            </a:r>
            <a:r>
              <a:rPr lang="bg-BG" sz="2800" noProof="1" smtClean="0">
                <a:solidFill>
                  <a:schemeClr val="accent5">
                    <a:lumMod val="20000"/>
                    <a:lumOff val="80000"/>
                  </a:schemeClr>
                </a:solidFill>
                <a:latin typeface="Consolas" pitchFamily="49" charset="0"/>
                <a:cs typeface="Consolas" pitchFamily="49" charset="0"/>
              </a:rPr>
              <a:t> </a:t>
            </a:r>
            <a:r>
              <a:rPr lang="bg-BG" dirty="0" smtClean="0"/>
              <a:t>– </a:t>
            </a:r>
            <a:r>
              <a:rPr lang="en-US" dirty="0" smtClean="0"/>
              <a:t>date and time starting from</a:t>
            </a:r>
            <a:r>
              <a:rPr lang="bg-BG" dirty="0" smtClean="0"/>
              <a:t> </a:t>
            </a:r>
            <a:r>
              <a:rPr lang="en-US" dirty="0" smtClean="0"/>
              <a:t>1.1.17</a:t>
            </a:r>
            <a:r>
              <a:rPr lang="bg-BG" dirty="0" smtClean="0"/>
              <a:t>5</a:t>
            </a:r>
            <a:r>
              <a:rPr lang="en-US" dirty="0" smtClean="0"/>
              <a:t>3</a:t>
            </a:r>
            <a:r>
              <a:rPr lang="bg-BG" dirty="0" smtClean="0"/>
              <a:t> </a:t>
            </a:r>
            <a:r>
              <a:rPr lang="en-US" dirty="0" smtClean="0"/>
              <a:t>to</a:t>
            </a:r>
            <a:r>
              <a:rPr lang="bg-BG" dirty="0" smtClean="0"/>
              <a:t> 31.12. 9999</a:t>
            </a:r>
            <a:r>
              <a:rPr lang="en-US" dirty="0" smtClean="0"/>
              <a:t>, a precision of</a:t>
            </a:r>
            <a:r>
              <a:rPr lang="bg-BG" dirty="0" smtClean="0"/>
              <a:t> 1/300 </a:t>
            </a:r>
            <a:r>
              <a:rPr lang="en-US" dirty="0" smtClean="0"/>
              <a:t>sec</a:t>
            </a:r>
            <a:r>
              <a:rPr lang="bg-BG" dirty="0" smtClean="0"/>
              <a:t>.</a:t>
            </a:r>
            <a:endParaRPr lang="en-US"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smalldatetime</a:t>
            </a:r>
            <a:r>
              <a:rPr lang="en-US" dirty="0" smtClean="0"/>
              <a:t> – date and time (1-minute precision)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44403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Other types</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timestamp</a:t>
            </a:r>
            <a:r>
              <a:rPr lang="bg-BG" dirty="0" smtClean="0"/>
              <a:t> </a:t>
            </a:r>
            <a:r>
              <a:rPr lang="en-US" dirty="0" smtClean="0"/>
              <a:t>– automatically generated number whenever a change is made to the data row</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uniqueidentifier</a:t>
            </a:r>
            <a:r>
              <a:rPr lang="en-US" dirty="0" smtClean="0"/>
              <a:t> – GUID identifier</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xml</a:t>
            </a:r>
            <a:r>
              <a:rPr lang="en-US" dirty="0" smtClean="0"/>
              <a:t> – data in XML format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4098" name="Picture 2" descr="C:\downloads\Space Art HD Wallpapers\96 Space Art HD Wallpapers 1920x1080\Space.Art.Wallpaper.1920x1080_094.jpg"/>
          <p:cNvPicPr>
            <a:picLocks noChangeAspect="1" noChangeArrowheads="1"/>
          </p:cNvPicPr>
          <p:nvPr/>
        </p:nvPicPr>
        <p:blipFill>
          <a:blip r:embed="rId2" cstate="screen"/>
          <a:srcRect/>
          <a:stretch>
            <a:fillRect/>
          </a:stretch>
        </p:blipFill>
        <p:spPr bwMode="auto">
          <a:xfrm>
            <a:off x="609600" y="4343400"/>
            <a:ext cx="7924800" cy="2133600"/>
          </a:xfrm>
          <a:prstGeom prst="roundRect">
            <a:avLst>
              <a:gd name="adj" fmla="val 31022"/>
            </a:avLst>
          </a:prstGeom>
          <a:noFill/>
          <a:effectLst>
            <a:softEdge rad="317500"/>
          </a:effectLst>
        </p:spPr>
      </p:pic>
      <p:pic>
        <p:nvPicPr>
          <p:cNvPr id="7" name="Picture 3" descr="C:\Trash\SQL-data-types.png"/>
          <p:cNvPicPr>
            <a:picLocks noChangeAspect="1" noChangeArrowheads="1"/>
          </p:cNvPicPr>
          <p:nvPr/>
        </p:nvPicPr>
        <p:blipFill>
          <a:blip r:embed="rId3" cstate="screen"/>
          <a:stretch>
            <a:fillRect/>
          </a:stretch>
        </p:blipFill>
        <p:spPr bwMode="auto">
          <a:xfrm>
            <a:off x="1219200" y="4495800"/>
            <a:ext cx="2167468" cy="1828800"/>
          </a:xfrm>
          <a:prstGeom prst="roundRect">
            <a:avLst>
              <a:gd name="adj" fmla="val 3624"/>
            </a:avLst>
          </a:prstGeom>
          <a:noFill/>
          <a:ln>
            <a:noFill/>
          </a:ln>
          <a:scene3d>
            <a:camera prst="isometricOffAxis1Right"/>
            <a:lightRig rig="threePt" dir="t"/>
          </a:scene3d>
          <a:sp3d>
            <a:bevelT/>
          </a:sp3d>
        </p:spPr>
      </p:pic>
      <p:pic>
        <p:nvPicPr>
          <p:cNvPr id="8" name="Picture 3" descr="C:\Trash\SQL-data-types.png"/>
          <p:cNvPicPr>
            <a:picLocks noChangeAspect="1" noChangeArrowheads="1"/>
          </p:cNvPicPr>
          <p:nvPr/>
        </p:nvPicPr>
        <p:blipFill>
          <a:blip r:embed="rId3" cstate="screen"/>
          <a:stretch>
            <a:fillRect/>
          </a:stretch>
        </p:blipFill>
        <p:spPr bwMode="auto">
          <a:xfrm>
            <a:off x="5672668" y="4495800"/>
            <a:ext cx="2099732" cy="1828800"/>
          </a:xfrm>
          <a:prstGeom prst="roundRect">
            <a:avLst>
              <a:gd name="adj" fmla="val 3624"/>
            </a:avLst>
          </a:prstGeom>
          <a:noFill/>
          <a:ln>
            <a:noFill/>
          </a:ln>
          <a:scene3d>
            <a:camera prst="isometricOffAxis2Left"/>
            <a:lightRig rig="threePt" dir="t"/>
          </a:scene3d>
          <a:sp3d>
            <a:bevelT/>
          </a:sp3d>
        </p:spPr>
      </p:pic>
      <p:pic>
        <p:nvPicPr>
          <p:cNvPr id="33793" name="Picture 1"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851075">
            <a:off x="3253117" y="4689141"/>
            <a:ext cx="2574728" cy="1213222"/>
          </a:xfrm>
          <a:prstGeom prst="rect">
            <a:avLst/>
          </a:prstGeom>
          <a:noFill/>
        </p:spPr>
      </p:pic>
    </p:spTree>
    <p:extLst>
      <p:ext uri="{BB962C8B-B14F-4D97-AF65-F5344CB8AC3E}">
        <p14:creationId xmlns:p14="http://schemas.microsoft.com/office/powerpoint/2010/main" val="345607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Nullable</a:t>
            </a:r>
            <a:r>
              <a:rPr lang="en-US" dirty="0" smtClean="0"/>
              <a:t> and</a:t>
            </a:r>
            <a:r>
              <a:rPr lang="bg-BG" dirty="0" smtClean="0"/>
              <a:t> </a:t>
            </a:r>
            <a:r>
              <a:rPr lang="en-US" noProof="1" smtClean="0">
                <a:solidFill>
                  <a:schemeClr val="accent5">
                    <a:lumMod val="20000"/>
                    <a:lumOff val="80000"/>
                  </a:schemeClr>
                </a:solidFill>
                <a:latin typeface="Consolas" pitchFamily="49" charset="0"/>
                <a:cs typeface="Consolas" pitchFamily="49" charset="0"/>
              </a:rPr>
              <a:t>NOT</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NULL</a:t>
            </a:r>
            <a:r>
              <a:rPr lang="en-US" noProof="1" smtClean="0">
                <a:solidFill>
                  <a:schemeClr val="accent5">
                    <a:lumMod val="20000"/>
                    <a:lumOff val="80000"/>
                  </a:schemeClr>
                </a:solidFill>
                <a:cs typeface="Consolas" pitchFamily="49" charset="0"/>
              </a:rPr>
              <a:t> </a:t>
            </a:r>
            <a:r>
              <a:rPr lang="en-US" dirty="0" smtClean="0"/>
              <a:t>types</a:t>
            </a:r>
            <a:endParaRPr lang="bg-BG" dirty="0" smtClean="0"/>
          </a:p>
          <a:p>
            <a:pPr lvl="1">
              <a:lnSpc>
                <a:spcPct val="100000"/>
              </a:lnSpc>
            </a:pPr>
            <a:r>
              <a:rPr lang="en-US" dirty="0" smtClean="0"/>
              <a:t>All types in</a:t>
            </a:r>
            <a:r>
              <a:rPr lang="bg-BG" dirty="0" smtClean="0"/>
              <a:t> </a:t>
            </a:r>
            <a:r>
              <a:rPr lang="en-US" dirty="0" smtClean="0"/>
              <a:t>SQL Server may or may </a:t>
            </a:r>
            <a:br>
              <a:rPr lang="en-US" dirty="0" smtClean="0"/>
            </a:br>
            <a:r>
              <a:rPr lang="en-US" dirty="0" smtClean="0"/>
              <a:t>not allow </a:t>
            </a:r>
            <a:r>
              <a:rPr lang="en-US" dirty="0" smtClean="0">
                <a:solidFill>
                  <a:schemeClr val="accent5">
                    <a:lumMod val="20000"/>
                    <a:lumOff val="80000"/>
                  </a:schemeClr>
                </a:solidFill>
                <a:latin typeface="Consolas" pitchFamily="49" charset="0"/>
                <a:cs typeface="Consolas" pitchFamily="49" charset="0"/>
              </a:rPr>
              <a:t>NULL</a:t>
            </a:r>
            <a:r>
              <a:rPr lang="en-US" dirty="0" smtClean="0"/>
              <a:t> values</a:t>
            </a:r>
            <a:endParaRPr lang="bg-BG" dirty="0" smtClean="0"/>
          </a:p>
          <a:p>
            <a:pPr>
              <a:lnSpc>
                <a:spcPct val="100000"/>
              </a:lnSpc>
            </a:pP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r>
              <a:rPr lang="en-US" noProof="1" smtClean="0">
                <a:solidFill>
                  <a:schemeClr val="accent5">
                    <a:lumMod val="20000"/>
                    <a:lumOff val="80000"/>
                  </a:schemeClr>
                </a:solidFill>
                <a:cs typeface="Consolas" pitchFamily="49" charset="0"/>
              </a:rPr>
              <a:t> </a:t>
            </a:r>
            <a:r>
              <a:rPr lang="en-US" dirty="0" smtClean="0"/>
              <a:t>columns</a:t>
            </a:r>
            <a:endParaRPr lang="bg-BG" dirty="0" smtClean="0"/>
          </a:p>
          <a:p>
            <a:pPr lvl="1">
              <a:lnSpc>
                <a:spcPct val="100000"/>
              </a:lnSpc>
            </a:pPr>
            <a:r>
              <a:rPr lang="en-US" dirty="0" smtClean="0"/>
              <a:t>Define the primary key</a:t>
            </a:r>
            <a:endParaRPr lang="bg-BG" dirty="0" smtClean="0"/>
          </a:p>
          <a:p>
            <a:pPr>
              <a:lnSpc>
                <a:spcPct val="100000"/>
              </a:lnSpc>
            </a:pPr>
            <a:r>
              <a:rPr lang="en-US" dirty="0" smtClean="0">
                <a:solidFill>
                  <a:schemeClr val="accent5">
                    <a:lumMod val="20000"/>
                    <a:lumOff val="80000"/>
                  </a:schemeClr>
                </a:solidFill>
                <a:latin typeface="Consolas" pitchFamily="49" charset="0"/>
                <a:cs typeface="Consolas" pitchFamily="49" charset="0"/>
              </a:rPr>
              <a:t>Identity</a:t>
            </a:r>
            <a:r>
              <a:rPr lang="en-US" dirty="0" smtClean="0"/>
              <a:t> columns</a:t>
            </a:r>
            <a:endParaRPr lang="bg-BG" dirty="0" smtClean="0"/>
          </a:p>
          <a:p>
            <a:pPr lvl="1">
              <a:lnSpc>
                <a:spcPct val="100000"/>
              </a:lnSpc>
            </a:pPr>
            <a:r>
              <a:rPr lang="en-US" dirty="0" smtClean="0"/>
              <a:t>Automatically increased values when a new row is inserted </a:t>
            </a:r>
            <a:r>
              <a:rPr lang="bg-BG" dirty="0" smtClean="0"/>
              <a:t>(</a:t>
            </a:r>
            <a:r>
              <a:rPr lang="en-US" dirty="0" smtClean="0"/>
              <a:t>auto-increment values)</a:t>
            </a:r>
            <a:endParaRPr lang="bg-BG" dirty="0" smtClean="0"/>
          </a:p>
          <a:p>
            <a:pPr lvl="1">
              <a:lnSpc>
                <a:spcPct val="100000"/>
              </a:lnSpc>
            </a:pPr>
            <a:r>
              <a:rPr lang="en-US" dirty="0" smtClean="0"/>
              <a:t>Used in combination with</a:t>
            </a:r>
            <a:r>
              <a:rPr lang="bg-BG" dirty="0" smtClean="0"/>
              <a:t> </a:t>
            </a: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32770" name="Picture 2" descr="http://www.claritykit.com/web/Portals/0/images/icon_checkbox-100.jpg"/>
          <p:cNvPicPr>
            <a:picLocks noChangeAspect="1" noChangeArrowheads="1"/>
          </p:cNvPicPr>
          <p:nvPr/>
        </p:nvPicPr>
        <p:blipFill>
          <a:blip r:embed="rId2" cstate="print"/>
          <a:srcRect/>
          <a:stretch>
            <a:fillRect/>
          </a:stretch>
        </p:blipFill>
        <p:spPr bwMode="auto">
          <a:xfrm>
            <a:off x="7505700" y="1181100"/>
            <a:ext cx="1181100" cy="1181100"/>
          </a:xfrm>
          <a:prstGeom prst="roundRect">
            <a:avLst>
              <a:gd name="adj" fmla="val 6232"/>
            </a:avLst>
          </a:prstGeom>
          <a:noFill/>
        </p:spPr>
      </p:pic>
      <p:pic>
        <p:nvPicPr>
          <p:cNvPr id="32772" name="Picture 4" descr="http://www.iconshock.com/img_jpg/REALVISTA/database/jpg/128/primary_key_icon.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4043" y="2779643"/>
            <a:ext cx="1182757" cy="1182757"/>
          </a:xfrm>
          <a:prstGeom prst="roundRect">
            <a:avLst>
              <a:gd name="adj" fmla="val 6232"/>
            </a:avLst>
          </a:prstGeom>
          <a:noFill/>
        </p:spPr>
      </p:pic>
    </p:spTree>
    <p:extLst>
      <p:ext uri="{BB962C8B-B14F-4D97-AF65-F5344CB8AC3E}">
        <p14:creationId xmlns:p14="http://schemas.microsoft.com/office/powerpoint/2010/main" val="68131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0480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r>
              <a:rPr lang="en-US" dirty="0" smtClean="0"/>
              <a:t>Creating Database</a:t>
            </a:r>
            <a:endParaRPr lang="bg-BG" dirty="0" smtClean="0"/>
          </a:p>
          <a:p>
            <a:pPr>
              <a:lnSpc>
                <a:spcPct val="110000"/>
              </a:lnSpc>
            </a:pPr>
            <a:endParaRPr lang="en-US" dirty="0" smtClean="0"/>
          </a:p>
          <a:p>
            <a:pPr>
              <a:lnSpc>
                <a:spcPct val="110000"/>
              </a:lnSpc>
            </a:pPr>
            <a:endParaRPr lang="en-US" noProof="1" smtClean="0"/>
          </a:p>
        </p:txBody>
      </p:sp>
      <p:pic>
        <p:nvPicPr>
          <p:cNvPr id="5122" name="Picture 2" descr="C:\downloads\Space Art HD Wallpapers\96 Space Art HD Wallpapers 1920x1080\Space.Art.Wallpaper.1920x1080_095.jpg"/>
          <p:cNvPicPr>
            <a:picLocks noChangeAspect="1" noChangeArrowheads="1"/>
          </p:cNvPicPr>
          <p:nvPr/>
        </p:nvPicPr>
        <p:blipFill>
          <a:blip r:embed="rId2" cstate="screen">
            <a:lum contrast="10000"/>
          </a:blip>
          <a:srcRect/>
          <a:stretch>
            <a:fillRect/>
          </a:stretch>
        </p:blipFill>
        <p:spPr bwMode="auto">
          <a:xfrm>
            <a:off x="762000" y="4000500"/>
            <a:ext cx="7620000" cy="2400300"/>
          </a:xfrm>
          <a:prstGeom prst="roundRect">
            <a:avLst>
              <a:gd name="adj" fmla="val 28261"/>
            </a:avLst>
          </a:prstGeom>
          <a:noFill/>
          <a:effectLst>
            <a:softEdge rad="317500"/>
          </a:effectLst>
        </p:spPr>
      </p:pic>
      <p:pic>
        <p:nvPicPr>
          <p:cNvPr id="31746" name="Picture 2" descr="http://theappslab.com/wp-content/uploads/2009/12/Free-Database-Add-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97723">
            <a:off x="615326" y="3987176"/>
            <a:ext cx="1980130" cy="1980130"/>
          </a:xfrm>
          <a:prstGeom prst="rect">
            <a:avLst/>
          </a:prstGeom>
          <a:noFill/>
        </p:spPr>
      </p:pic>
      <p:pic>
        <p:nvPicPr>
          <p:cNvPr id="31748" name="Picture 4" descr="http://www.artistsvalley.com/images/icons/Database%20Application%20Icons/Table%20Entry%20Sort%20Ascending/256x256/Table%20Entry%20Sort%20Ascending.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164293">
            <a:off x="6686931" y="4115180"/>
            <a:ext cx="1621674" cy="1621674"/>
          </a:xfrm>
          <a:prstGeom prst="roundRect">
            <a:avLst>
              <a:gd name="adj" fmla="val 6550"/>
            </a:avLst>
          </a:prstGeom>
          <a:noFill/>
        </p:spPr>
      </p:pic>
      <p:pic>
        <p:nvPicPr>
          <p:cNvPr id="31750" name="Picture 6" descr="http://www.coxfarms.com/assets/2007PicnicTableIcon2.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91392" y="4762500"/>
            <a:ext cx="2852208" cy="1714500"/>
          </a:xfrm>
          <a:prstGeom prst="rect">
            <a:avLst/>
          </a:prstGeom>
          <a:noFill/>
        </p:spPr>
      </p:pic>
      <p:pic>
        <p:nvPicPr>
          <p:cNvPr id="9" name="Picture 8"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rot="463791">
            <a:off x="4042032" y="3921060"/>
            <a:ext cx="1742557" cy="1349077"/>
          </a:xfrm>
          <a:prstGeom prst="roundRect">
            <a:avLst>
              <a:gd name="adj" fmla="val 3624"/>
            </a:avLst>
          </a:prstGeom>
          <a:noFill/>
          <a:ln>
            <a:noFill/>
          </a:ln>
          <a:effectLst/>
          <a:scene3d>
            <a:camera prst="isometricTopUp"/>
            <a:lightRig rig="glow" dir="t">
              <a:rot lat="0" lon="0" rev="14100000"/>
            </a:lightRig>
          </a:scene3d>
          <a:sp3d prstMaterial="softEdge">
            <a:bevelT w="127000" prst="artDeco"/>
          </a:sp3d>
        </p:spPr>
      </p:pic>
    </p:spTree>
    <p:extLst>
      <p:ext uri="{BB962C8B-B14F-4D97-AF65-F5344CB8AC3E}">
        <p14:creationId xmlns:p14="http://schemas.microsoft.com/office/powerpoint/2010/main" val="3220460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When </a:t>
            </a:r>
            <a:r>
              <a:rPr lang="en-US" smtClean="0"/>
              <a:t>starting</a:t>
            </a:r>
            <a:r>
              <a:rPr lang="bg-BG" dirty="0" smtClean="0"/>
              <a:t> </a:t>
            </a:r>
            <a:r>
              <a:rPr lang="en-US" dirty="0" smtClean="0"/>
              <a:t>SSMS a window pops up</a:t>
            </a:r>
            <a:endParaRPr lang="bg-BG" dirty="0" smtClean="0"/>
          </a:p>
          <a:p>
            <a:r>
              <a:rPr lang="en-US" dirty="0" smtClean="0"/>
              <a:t>Usually it is enough to just click the "Connect" button without changing anything</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30721" name="Picture 1"/>
          <p:cNvPicPr>
            <a:picLocks noChangeAspect="1" noChangeArrowheads="1"/>
          </p:cNvPicPr>
          <p:nvPr/>
        </p:nvPicPr>
        <p:blipFill>
          <a:blip r:embed="rId2" cstate="print"/>
          <a:srcRect/>
          <a:stretch>
            <a:fillRect/>
          </a:stretch>
        </p:blipFill>
        <p:spPr bwMode="auto">
          <a:xfrm>
            <a:off x="2531994" y="3185422"/>
            <a:ext cx="4097406" cy="3087482"/>
          </a:xfrm>
          <a:prstGeom prst="roundRect">
            <a:avLst>
              <a:gd name="adj" fmla="val 2115"/>
            </a:avLst>
          </a:prstGeom>
          <a:noFill/>
          <a:ln w="9525">
            <a:noFill/>
            <a:miter lim="800000"/>
            <a:headEnd/>
            <a:tailEnd/>
          </a:ln>
        </p:spPr>
      </p:pic>
    </p:spTree>
    <p:extLst>
      <p:ext uri="{BB962C8B-B14F-4D97-AF65-F5344CB8AC3E}">
        <p14:creationId xmlns:p14="http://schemas.microsoft.com/office/powerpoint/2010/main" val="272446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42925" indent="-542925">
              <a:lnSpc>
                <a:spcPct val="100000"/>
              </a:lnSpc>
              <a:buFontTx/>
              <a:buAutoNum type="arabicPeriod"/>
            </a:pPr>
            <a:r>
              <a:rPr lang="en-US" dirty="0" smtClean="0"/>
              <a:t>Data Modeling </a:t>
            </a:r>
            <a:r>
              <a:rPr lang="bg-BG" dirty="0" smtClean="0"/>
              <a:t>– </a:t>
            </a:r>
            <a:r>
              <a:rPr lang="en-US" dirty="0" smtClean="0"/>
              <a:t>Principles</a:t>
            </a:r>
          </a:p>
          <a:p>
            <a:pPr marL="542925" indent="-542925">
              <a:lnSpc>
                <a:spcPct val="100000"/>
              </a:lnSpc>
              <a:buFontTx/>
              <a:buAutoNum type="arabicPeriod"/>
            </a:pPr>
            <a:r>
              <a:rPr lang="en-US" dirty="0" smtClean="0"/>
              <a:t>Data Types in</a:t>
            </a:r>
            <a:r>
              <a:rPr lang="bg-BG" dirty="0" smtClean="0"/>
              <a:t> </a:t>
            </a:r>
            <a:r>
              <a:rPr lang="en-US" dirty="0" smtClean="0"/>
              <a:t>SQL Server</a:t>
            </a:r>
          </a:p>
          <a:p>
            <a:pPr marL="542925" indent="-542925">
              <a:lnSpc>
                <a:spcPct val="100000"/>
              </a:lnSpc>
              <a:buFontTx/>
              <a:buAutoNum type="arabicPeriod"/>
            </a:pPr>
            <a:r>
              <a:rPr lang="en-US" dirty="0" smtClean="0"/>
              <a:t>Creating Databases in</a:t>
            </a:r>
            <a:r>
              <a:rPr lang="bg-BG" dirty="0" smtClean="0"/>
              <a:t> </a:t>
            </a:r>
            <a:r>
              <a:rPr lang="en-US" dirty="0" smtClean="0"/>
              <a:t>SQL Server</a:t>
            </a:r>
          </a:p>
          <a:p>
            <a:pPr marL="542925" indent="-542925">
              <a:lnSpc>
                <a:spcPct val="100000"/>
              </a:lnSpc>
              <a:buFontTx/>
              <a:buAutoNum type="arabicPeriod"/>
            </a:pPr>
            <a:r>
              <a:rPr lang="en-US" dirty="0" smtClean="0"/>
              <a:t>Creating Tables</a:t>
            </a:r>
            <a:endParaRPr lang="bg-BG" dirty="0" smtClean="0"/>
          </a:p>
          <a:p>
            <a:pPr marL="542925" indent="-542925">
              <a:lnSpc>
                <a:spcPct val="100000"/>
              </a:lnSpc>
              <a:buFontTx/>
              <a:buAutoNum type="arabicPeriod"/>
            </a:pPr>
            <a:r>
              <a:rPr lang="en-US" dirty="0" smtClean="0"/>
              <a:t>Defining a</a:t>
            </a:r>
            <a:r>
              <a:rPr lang="bg-BG" dirty="0" smtClean="0"/>
              <a:t> </a:t>
            </a:r>
            <a:r>
              <a:rPr lang="en-US" dirty="0" smtClean="0"/>
              <a:t>Primary Key and Identity Columns</a:t>
            </a:r>
          </a:p>
          <a:p>
            <a:pPr marL="542925" indent="-542925">
              <a:lnSpc>
                <a:spcPct val="100000"/>
              </a:lnSpc>
              <a:buFontTx/>
              <a:buAutoNum type="arabicPeriod"/>
            </a:pPr>
            <a:r>
              <a:rPr lang="en-US" dirty="0" smtClean="0"/>
              <a:t>Creating Relationships between the Tables</a:t>
            </a:r>
          </a:p>
          <a:p>
            <a:pPr marL="890588" lvl="1" indent="-542925">
              <a:lnSpc>
                <a:spcPct val="100000"/>
              </a:lnSpc>
            </a:pPr>
            <a:r>
              <a:rPr lang="en-US" dirty="0" smtClean="0"/>
              <a:t>One-to-many, Many-to-many, One-to-one</a:t>
            </a:r>
            <a:endParaRPr lang="bg-BG" dirty="0" smtClean="0"/>
          </a:p>
          <a:p>
            <a:pPr marL="542925" indent="-542925">
              <a:lnSpc>
                <a:spcPct val="100000"/>
              </a:lnSpc>
              <a:buFontTx/>
              <a:buAutoNum type="arabicPeriod"/>
            </a:pPr>
            <a:r>
              <a:rPr lang="en-US" dirty="0" smtClean="0"/>
              <a:t>Naming conventions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9220" name="Picture 4" descr="http://www.isaveyoubargains.com/books-stacked2.png"/>
          <p:cNvPicPr>
            <a:picLocks noChangeAspect="1" noChangeArrowheads="1"/>
          </p:cNvPicPr>
          <p:nvPr/>
        </p:nvPicPr>
        <p:blipFill>
          <a:blip r:embed="rId2" cstate="email">
            <a:lum contrast="30000"/>
            <a:extLst>
              <a:ext uri="{28A0092B-C50C-407E-A947-70E740481C1C}">
                <a14:useLocalDpi xmlns:a14="http://schemas.microsoft.com/office/drawing/2010/main"/>
              </a:ext>
            </a:extLst>
          </a:blip>
          <a:srcRect/>
          <a:stretch>
            <a:fillRect/>
          </a:stretch>
        </p:blipFill>
        <p:spPr bwMode="auto">
          <a:xfrm>
            <a:off x="7010400" y="1219200"/>
            <a:ext cx="1676400" cy="1905000"/>
          </a:xfrm>
          <a:prstGeom prst="roundRect">
            <a:avLst>
              <a:gd name="adj" fmla="val 31058"/>
            </a:avLst>
          </a:prstGeom>
          <a:noFill/>
          <a:effectLst/>
        </p:spPr>
      </p:pic>
      <p:pic>
        <p:nvPicPr>
          <p:cNvPr id="45058" name="Picture 2" descr="http://www.iconspedia.com/uploads/116091785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96200" y="5486400"/>
            <a:ext cx="1066800" cy="1066800"/>
          </a:xfrm>
          <a:prstGeom prst="rect">
            <a:avLst/>
          </a:prstGeom>
          <a:noFill/>
        </p:spPr>
      </p:pic>
    </p:spTree>
    <p:extLst>
      <p:ext uri="{BB962C8B-B14F-4D97-AF65-F5344CB8AC3E}">
        <p14:creationId xmlns:p14="http://schemas.microsoft.com/office/powerpoint/2010/main" val="2369647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a:t>
            </a:r>
            <a:r>
              <a:rPr lang="bg-BG" dirty="0" smtClean="0"/>
              <a:t> </a:t>
            </a:r>
            <a:r>
              <a:rPr lang="en-US" dirty="0" smtClean="0"/>
              <a:t>Object Explorer</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solidFill>
                  <a:schemeClr val="accent5">
                    <a:lumMod val="20000"/>
                    <a:lumOff val="80000"/>
                  </a:schemeClr>
                </a:solidFill>
              </a:rPr>
              <a:t>Object Explorer </a:t>
            </a:r>
            <a:r>
              <a:rPr lang="en-US" dirty="0" smtClean="0"/>
              <a:t>is the main tool</a:t>
            </a:r>
            <a:r>
              <a:rPr lang="bg-BG" dirty="0" smtClean="0"/>
              <a:t> </a:t>
            </a:r>
            <a:r>
              <a:rPr lang="en-US" dirty="0" smtClean="0"/>
              <a:t>to use when working with the database</a:t>
            </a:r>
            <a:r>
              <a:rPr lang="bg-BG" dirty="0" smtClean="0"/>
              <a:t> </a:t>
            </a:r>
            <a:r>
              <a:rPr lang="en-US" dirty="0" smtClean="0"/>
              <a:t>and its objects</a:t>
            </a:r>
            <a:endParaRPr lang="bg-BG" dirty="0" smtClean="0"/>
          </a:p>
          <a:p>
            <a:pPr>
              <a:spcBef>
                <a:spcPct val="45000"/>
              </a:spcBef>
            </a:pPr>
            <a:r>
              <a:rPr lang="en-US" dirty="0" smtClean="0"/>
              <a:t>Enables us</a:t>
            </a:r>
            <a:r>
              <a:rPr lang="bg-BG" dirty="0" smtClean="0"/>
              <a:t>:</a:t>
            </a:r>
          </a:p>
          <a:p>
            <a:pPr lvl="1"/>
            <a:r>
              <a:rPr lang="en-US" dirty="0" smtClean="0"/>
              <a:t>To create a new database</a:t>
            </a:r>
            <a:endParaRPr lang="bg-BG" dirty="0" smtClean="0"/>
          </a:p>
          <a:p>
            <a:pPr lvl="1"/>
            <a:r>
              <a:rPr lang="en-US" dirty="0" smtClean="0"/>
              <a:t>To create objects in the database</a:t>
            </a:r>
            <a:r>
              <a:rPr lang="bg-BG" dirty="0" smtClean="0"/>
              <a:t> (</a:t>
            </a:r>
            <a:r>
              <a:rPr lang="en-US" dirty="0" smtClean="0"/>
              <a:t>tables</a:t>
            </a:r>
            <a:r>
              <a:rPr lang="bg-BG" dirty="0" smtClean="0"/>
              <a:t>, </a:t>
            </a:r>
            <a:r>
              <a:rPr lang="en-US" dirty="0" smtClean="0"/>
              <a:t>stored procedures</a:t>
            </a:r>
            <a:r>
              <a:rPr lang="bg-BG" dirty="0" smtClean="0"/>
              <a:t>, </a:t>
            </a:r>
            <a:r>
              <a:rPr lang="en-US" dirty="0" smtClean="0"/>
              <a:t>relationships and others</a:t>
            </a:r>
            <a:r>
              <a:rPr lang="bg-BG" dirty="0" smtClean="0"/>
              <a:t>)</a:t>
            </a:r>
          </a:p>
          <a:p>
            <a:pPr lvl="1"/>
            <a:r>
              <a:rPr lang="en-US" dirty="0" smtClean="0"/>
              <a:t>To change the properties of objects</a:t>
            </a:r>
            <a:endParaRPr lang="bg-BG" dirty="0" smtClean="0"/>
          </a:p>
          <a:p>
            <a:pPr lvl="1"/>
            <a:r>
              <a:rPr lang="en-US" dirty="0" smtClean="0"/>
              <a:t>To enter records into the tables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71192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dirty="0" smtClean="0"/>
              <a:t>Creating a </a:t>
            </a:r>
            <a:r>
              <a:rPr lang="en-US" smtClean="0"/>
              <a:t>New Database</a:t>
            </a:r>
            <a:endParaRPr lang="en-US" dirty="0"/>
          </a:p>
        </p:txBody>
      </p:sp>
      <p:sp>
        <p:nvSpPr>
          <p:cNvPr id="3" name="Content Placeholder 2"/>
          <p:cNvSpPr>
            <a:spLocks noGrp="1"/>
          </p:cNvSpPr>
          <p:nvPr>
            <p:ph idx="1"/>
          </p:nvPr>
        </p:nvSpPr>
        <p:spPr>
          <a:xfrm>
            <a:off x="228600" y="1066800"/>
            <a:ext cx="8686800" cy="5486400"/>
          </a:xfrm>
        </p:spPr>
        <p:txBody>
          <a:bodyPr/>
          <a:lstStyle/>
          <a:p>
            <a:r>
              <a:rPr lang="en-US" sz="2800" dirty="0" smtClean="0"/>
              <a:t>In</a:t>
            </a:r>
            <a:r>
              <a:rPr lang="bg-BG" sz="2800" dirty="0" smtClean="0"/>
              <a:t> </a:t>
            </a:r>
            <a:r>
              <a:rPr lang="en-US" sz="2800" dirty="0" smtClean="0"/>
              <a:t>Object Explorer we go to the "</a:t>
            </a:r>
            <a:r>
              <a:rPr lang="en-US" sz="2800" dirty="0" smtClean="0">
                <a:solidFill>
                  <a:schemeClr val="accent5">
                    <a:lumMod val="20000"/>
                    <a:lumOff val="80000"/>
                  </a:schemeClr>
                </a:solidFill>
                <a:latin typeface="Consolas" pitchFamily="49" charset="0"/>
                <a:cs typeface="Consolas" pitchFamily="49" charset="0"/>
              </a:rPr>
              <a:t>Databases</a:t>
            </a:r>
            <a:r>
              <a:rPr lang="en-US" sz="2800" dirty="0" smtClean="0"/>
              <a:t>"</a:t>
            </a:r>
            <a:r>
              <a:rPr lang="bg-BG" sz="2800" dirty="0" smtClean="0"/>
              <a:t> </a:t>
            </a:r>
            <a:r>
              <a:rPr lang="en-US" sz="2800" dirty="0" smtClean="0"/>
              <a:t>and choose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a:t>
            </a:r>
            <a:r>
              <a:rPr lang="bg-BG" sz="2800" dirty="0" smtClean="0"/>
              <a:t>"</a:t>
            </a:r>
            <a:r>
              <a:rPr lang="en-US" sz="2800" dirty="0" smtClean="0"/>
              <a:t> from the context menu</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27649" name="Picture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9328" y="2362200"/>
            <a:ext cx="6938818" cy="3987800"/>
          </a:xfrm>
          <a:prstGeom prst="roundRect">
            <a:avLst>
              <a:gd name="adj" fmla="val 1285"/>
            </a:avLst>
          </a:prstGeom>
          <a:noFill/>
          <a:ln w="9525">
            <a:noFill/>
            <a:miter lim="800000"/>
            <a:headEnd/>
            <a:tailEnd/>
          </a:ln>
        </p:spPr>
      </p:pic>
      <p:sp>
        <p:nvSpPr>
          <p:cNvPr id="10" name="Freeform 9"/>
          <p:cNvSpPr/>
          <p:nvPr/>
        </p:nvSpPr>
        <p:spPr>
          <a:xfrm>
            <a:off x="2412791" y="4114800"/>
            <a:ext cx="1625809" cy="318606"/>
          </a:xfrm>
          <a:custGeom>
            <a:avLst/>
            <a:gdLst>
              <a:gd name="connsiteX0" fmla="*/ 1364079 w 1364079"/>
              <a:gd name="connsiteY0" fmla="*/ 82158 h 380886"/>
              <a:gd name="connsiteX1" fmla="*/ 1354139 w 1364079"/>
              <a:gd name="connsiteY1" fmla="*/ 52341 h 380886"/>
              <a:gd name="connsiteX2" fmla="*/ 1324322 w 1364079"/>
              <a:gd name="connsiteY2" fmla="*/ 32463 h 380886"/>
              <a:gd name="connsiteX3" fmla="*/ 1055966 w 1364079"/>
              <a:gd name="connsiteY3" fmla="*/ 2645 h 380886"/>
              <a:gd name="connsiteX4" fmla="*/ 469557 w 1364079"/>
              <a:gd name="connsiteY4" fmla="*/ 12584 h 380886"/>
              <a:gd name="connsiteX5" fmla="*/ 399983 w 1364079"/>
              <a:gd name="connsiteY5" fmla="*/ 22523 h 380886"/>
              <a:gd name="connsiteX6" fmla="*/ 300592 w 1364079"/>
              <a:gd name="connsiteY6" fmla="*/ 32463 h 380886"/>
              <a:gd name="connsiteX7" fmla="*/ 121687 w 1364079"/>
              <a:gd name="connsiteY7" fmla="*/ 42402 h 380886"/>
              <a:gd name="connsiteX8" fmla="*/ 91870 w 1364079"/>
              <a:gd name="connsiteY8" fmla="*/ 52341 h 380886"/>
              <a:gd name="connsiteX9" fmla="*/ 32235 w 1364079"/>
              <a:gd name="connsiteY9" fmla="*/ 82158 h 380886"/>
              <a:gd name="connsiteX10" fmla="*/ 22296 w 1364079"/>
              <a:gd name="connsiteY10" fmla="*/ 121915 h 380886"/>
              <a:gd name="connsiteX11" fmla="*/ 2418 w 1364079"/>
              <a:gd name="connsiteY11" fmla="*/ 151732 h 380886"/>
              <a:gd name="connsiteX12" fmla="*/ 12357 w 1364079"/>
              <a:gd name="connsiteY12" fmla="*/ 231245 h 380886"/>
              <a:gd name="connsiteX13" fmla="*/ 111748 w 1364079"/>
              <a:gd name="connsiteY13" fmla="*/ 310758 h 380886"/>
              <a:gd name="connsiteX14" fmla="*/ 310531 w 1364079"/>
              <a:gd name="connsiteY14" fmla="*/ 340576 h 380886"/>
              <a:gd name="connsiteX15" fmla="*/ 370166 w 1364079"/>
              <a:gd name="connsiteY15" fmla="*/ 350515 h 380886"/>
              <a:gd name="connsiteX16" fmla="*/ 509313 w 1364079"/>
              <a:gd name="connsiteY16" fmla="*/ 380332 h 380886"/>
              <a:gd name="connsiteX17" fmla="*/ 1055966 w 1364079"/>
              <a:gd name="connsiteY17" fmla="*/ 350515 h 380886"/>
              <a:gd name="connsiteX18" fmla="*/ 1105661 w 1364079"/>
              <a:gd name="connsiteY18" fmla="*/ 320697 h 380886"/>
              <a:gd name="connsiteX19" fmla="*/ 1165296 w 1364079"/>
              <a:gd name="connsiteY19" fmla="*/ 300819 h 380886"/>
              <a:gd name="connsiteX20" fmla="*/ 1195113 w 1364079"/>
              <a:gd name="connsiteY20" fmla="*/ 290880 h 380886"/>
              <a:gd name="connsiteX21" fmla="*/ 1224931 w 1364079"/>
              <a:gd name="connsiteY21" fmla="*/ 280941 h 380886"/>
              <a:gd name="connsiteX22" fmla="*/ 1254748 w 1364079"/>
              <a:gd name="connsiteY22" fmla="*/ 271002 h 380886"/>
              <a:gd name="connsiteX23" fmla="*/ 1274626 w 1364079"/>
              <a:gd name="connsiteY23" fmla="*/ 241184 h 380886"/>
              <a:gd name="connsiteX24" fmla="*/ 1254748 w 1364079"/>
              <a:gd name="connsiteY24" fmla="*/ 131854 h 380886"/>
              <a:gd name="connsiteX25" fmla="*/ 1224931 w 1364079"/>
              <a:gd name="connsiteY25" fmla="*/ 111976 h 380886"/>
              <a:gd name="connsiteX26" fmla="*/ 1185174 w 1364079"/>
              <a:gd name="connsiteY26" fmla="*/ 82158 h 380886"/>
              <a:gd name="connsiteX27" fmla="*/ 1036087 w 1364079"/>
              <a:gd name="connsiteY27" fmla="*/ 62280 h 380886"/>
              <a:gd name="connsiteX28" fmla="*/ 668339 w 1364079"/>
              <a:gd name="connsiteY28" fmla="*/ 72219 h 380886"/>
              <a:gd name="connsiteX29" fmla="*/ 618644 w 1364079"/>
              <a:gd name="connsiteY29" fmla="*/ 82158 h 380886"/>
              <a:gd name="connsiteX30" fmla="*/ 588826 w 1364079"/>
              <a:gd name="connsiteY30" fmla="*/ 92097 h 38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64079" h="380886">
                <a:moveTo>
                  <a:pt x="1364079" y="82158"/>
                </a:moveTo>
                <a:cubicBezTo>
                  <a:pt x="1360766" y="72219"/>
                  <a:pt x="1360684" y="60522"/>
                  <a:pt x="1354139" y="52341"/>
                </a:cubicBezTo>
                <a:cubicBezTo>
                  <a:pt x="1346677" y="43013"/>
                  <a:pt x="1335548" y="36545"/>
                  <a:pt x="1324322" y="32463"/>
                </a:cubicBezTo>
                <a:cubicBezTo>
                  <a:pt x="1235051" y="0"/>
                  <a:pt x="1153511" y="7779"/>
                  <a:pt x="1055966" y="2645"/>
                </a:cubicBezTo>
                <a:lnTo>
                  <a:pt x="469557" y="12584"/>
                </a:lnTo>
                <a:cubicBezTo>
                  <a:pt x="446141" y="13294"/>
                  <a:pt x="423249" y="19786"/>
                  <a:pt x="399983" y="22523"/>
                </a:cubicBezTo>
                <a:cubicBezTo>
                  <a:pt x="366915" y="26413"/>
                  <a:pt x="333803" y="30091"/>
                  <a:pt x="300592" y="32463"/>
                </a:cubicBezTo>
                <a:cubicBezTo>
                  <a:pt x="241017" y="36719"/>
                  <a:pt x="181322" y="39089"/>
                  <a:pt x="121687" y="42402"/>
                </a:cubicBezTo>
                <a:cubicBezTo>
                  <a:pt x="111748" y="45715"/>
                  <a:pt x="101241" y="47656"/>
                  <a:pt x="91870" y="52341"/>
                </a:cubicBezTo>
                <a:cubicBezTo>
                  <a:pt x="14801" y="90875"/>
                  <a:pt x="107180" y="57176"/>
                  <a:pt x="32235" y="82158"/>
                </a:cubicBezTo>
                <a:cubicBezTo>
                  <a:pt x="28922" y="95410"/>
                  <a:pt x="27677" y="109359"/>
                  <a:pt x="22296" y="121915"/>
                </a:cubicBezTo>
                <a:cubicBezTo>
                  <a:pt x="17591" y="132894"/>
                  <a:pt x="3499" y="139836"/>
                  <a:pt x="2418" y="151732"/>
                </a:cubicBezTo>
                <a:cubicBezTo>
                  <a:pt x="0" y="178333"/>
                  <a:pt x="1061" y="207040"/>
                  <a:pt x="12357" y="231245"/>
                </a:cubicBezTo>
                <a:cubicBezTo>
                  <a:pt x="48793" y="309323"/>
                  <a:pt x="56709" y="294246"/>
                  <a:pt x="111748" y="310758"/>
                </a:cubicBezTo>
                <a:cubicBezTo>
                  <a:pt x="230629" y="346423"/>
                  <a:pt x="116903" y="326746"/>
                  <a:pt x="310531" y="340576"/>
                </a:cubicBezTo>
                <a:cubicBezTo>
                  <a:pt x="330409" y="343889"/>
                  <a:pt x="350405" y="346563"/>
                  <a:pt x="370166" y="350515"/>
                </a:cubicBezTo>
                <a:cubicBezTo>
                  <a:pt x="416680" y="359818"/>
                  <a:pt x="509313" y="380332"/>
                  <a:pt x="509313" y="380332"/>
                </a:cubicBezTo>
                <a:cubicBezTo>
                  <a:pt x="587463" y="378275"/>
                  <a:pt x="922333" y="380886"/>
                  <a:pt x="1055966" y="350515"/>
                </a:cubicBezTo>
                <a:cubicBezTo>
                  <a:pt x="1074804" y="346234"/>
                  <a:pt x="1088074" y="328691"/>
                  <a:pt x="1105661" y="320697"/>
                </a:cubicBezTo>
                <a:cubicBezTo>
                  <a:pt x="1124736" y="312026"/>
                  <a:pt x="1145418" y="307445"/>
                  <a:pt x="1165296" y="300819"/>
                </a:cubicBezTo>
                <a:lnTo>
                  <a:pt x="1195113" y="290880"/>
                </a:lnTo>
                <a:lnTo>
                  <a:pt x="1224931" y="280941"/>
                </a:lnTo>
                <a:lnTo>
                  <a:pt x="1254748" y="271002"/>
                </a:lnTo>
                <a:cubicBezTo>
                  <a:pt x="1261374" y="261063"/>
                  <a:pt x="1274626" y="253129"/>
                  <a:pt x="1274626" y="241184"/>
                </a:cubicBezTo>
                <a:cubicBezTo>
                  <a:pt x="1274626" y="204143"/>
                  <a:pt x="1268045" y="166426"/>
                  <a:pt x="1254748" y="131854"/>
                </a:cubicBezTo>
                <a:cubicBezTo>
                  <a:pt x="1250460" y="120705"/>
                  <a:pt x="1234651" y="118919"/>
                  <a:pt x="1224931" y="111976"/>
                </a:cubicBezTo>
                <a:cubicBezTo>
                  <a:pt x="1211451" y="102347"/>
                  <a:pt x="1200742" y="87819"/>
                  <a:pt x="1185174" y="82158"/>
                </a:cubicBezTo>
                <a:cubicBezTo>
                  <a:pt x="1177989" y="79545"/>
                  <a:pt x="1037562" y="62464"/>
                  <a:pt x="1036087" y="62280"/>
                </a:cubicBezTo>
                <a:cubicBezTo>
                  <a:pt x="913504" y="65593"/>
                  <a:pt x="790828" y="66386"/>
                  <a:pt x="668339" y="72219"/>
                </a:cubicBezTo>
                <a:cubicBezTo>
                  <a:pt x="651465" y="73023"/>
                  <a:pt x="635033" y="78061"/>
                  <a:pt x="618644" y="82158"/>
                </a:cubicBezTo>
                <a:cubicBezTo>
                  <a:pt x="608480" y="84699"/>
                  <a:pt x="588826" y="92097"/>
                  <a:pt x="588826" y="92097"/>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7091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Database (2)</a:t>
            </a:r>
            <a:endParaRPr lang="en-US" dirty="0"/>
          </a:p>
        </p:txBody>
      </p:sp>
      <p:sp>
        <p:nvSpPr>
          <p:cNvPr id="3" name="Content Placeholder 2"/>
          <p:cNvSpPr>
            <a:spLocks noGrp="1"/>
          </p:cNvSpPr>
          <p:nvPr>
            <p:ph idx="1"/>
          </p:nvPr>
        </p:nvSpPr>
        <p:spPr>
          <a:xfrm>
            <a:off x="228600" y="1066800"/>
            <a:ext cx="8610600" cy="5486400"/>
          </a:xfrm>
        </p:spPr>
        <p:txBody>
          <a:bodyPr/>
          <a:lstStyle/>
          <a:p>
            <a:r>
              <a:rPr lang="en-US" sz="2800" dirty="0" smtClean="0"/>
              <a:t>In the</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 window enter the name of the new database and click [</a:t>
            </a:r>
            <a:r>
              <a:rPr lang="en-US" sz="2800" dirty="0" smtClean="0">
                <a:solidFill>
                  <a:schemeClr val="accent5">
                    <a:lumMod val="20000"/>
                    <a:lumOff val="80000"/>
                  </a:schemeClr>
                </a:solidFill>
                <a:latin typeface="Consolas" pitchFamily="49" charset="0"/>
                <a:cs typeface="Consolas" pitchFamily="49" charset="0"/>
              </a:rPr>
              <a:t>OK</a:t>
            </a:r>
            <a:r>
              <a:rPr lang="en-US" sz="2800" dirty="0" smtClean="0"/>
              <a:t>]</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26628" name="Picture 4" descr="C:\Trash\new-db.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74328" y="2263551"/>
            <a:ext cx="5717072" cy="4140648"/>
          </a:xfrm>
          <a:prstGeom prst="roundRect">
            <a:avLst>
              <a:gd name="adj" fmla="val 1785"/>
            </a:avLst>
          </a:prstGeom>
          <a:noFill/>
        </p:spPr>
      </p:pic>
    </p:spTree>
    <p:extLst>
      <p:ext uri="{BB962C8B-B14F-4D97-AF65-F5344CB8AC3E}">
        <p14:creationId xmlns:p14="http://schemas.microsoft.com/office/powerpoint/2010/main" val="318003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Trash\stored-db-procedur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644091">
            <a:off x="5373687" y="5132192"/>
            <a:ext cx="1233671" cy="1360247"/>
          </a:xfrm>
          <a:prstGeom prst="rect">
            <a:avLst/>
          </a:prstGeom>
          <a:noFill/>
        </p:spPr>
      </p:pic>
      <p:pic>
        <p:nvPicPr>
          <p:cNvPr id="25604"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5442296">
            <a:off x="2272238" y="1790251"/>
            <a:ext cx="3509496" cy="5124674"/>
          </a:xfrm>
          <a:prstGeom prst="rect">
            <a:avLst/>
          </a:prstGeom>
          <a:noFill/>
          <a:effectLst>
            <a:glow rad="228600">
              <a:schemeClr val="accent4">
                <a:satMod val="175000"/>
                <a:alpha val="40000"/>
              </a:schemeClr>
            </a:glow>
          </a:effectLst>
          <a:scene3d>
            <a:camera prst="perspectiveContrastingRightFacing"/>
            <a:lightRig rig="threePt" dir="t"/>
          </a:scene3d>
        </p:spPr>
      </p:pic>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609600" y="2971800"/>
            <a:ext cx="7772400" cy="569120"/>
          </a:xfrm>
        </p:spPr>
        <p:txBody>
          <a:bodyPr/>
          <a:lstStyle/>
          <a:p>
            <a:pPr>
              <a:lnSpc>
                <a:spcPct val="110000"/>
              </a:lnSpc>
            </a:pPr>
            <a:r>
              <a:rPr lang="en-US" dirty="0" smtClean="0"/>
              <a:t>Creating E/R Diagrams</a:t>
            </a:r>
            <a:endParaRPr lang="bg-BG" dirty="0" smtClean="0"/>
          </a:p>
        </p:txBody>
      </p:sp>
    </p:spTree>
    <p:extLst>
      <p:ext uri="{BB962C8B-B14F-4D97-AF65-F5344CB8AC3E}">
        <p14:creationId xmlns:p14="http://schemas.microsoft.com/office/powerpoint/2010/main" val="3166065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E/R diagram</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Diagrams</a:t>
            </a:r>
            <a:r>
              <a:rPr lang="bg-BG" dirty="0" smtClean="0"/>
              <a:t>"</a:t>
            </a:r>
            <a:r>
              <a:rPr lang="en-US" dirty="0" smtClean="0"/>
              <a:t> menu choose the</a:t>
            </a:r>
            <a:r>
              <a:rPr lang="bg-BG" dirty="0" smtClean="0"/>
              <a:t> "</a:t>
            </a:r>
            <a:r>
              <a:rPr lang="en-US" dirty="0" smtClean="0">
                <a:solidFill>
                  <a:schemeClr val="accent5">
                    <a:lumMod val="20000"/>
                    <a:lumOff val="80000"/>
                  </a:schemeClr>
                </a:solidFill>
                <a:latin typeface="Consolas" pitchFamily="49" charset="0"/>
                <a:cs typeface="Consolas" pitchFamily="49" charset="0"/>
              </a:rPr>
              <a:t>New</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a:t>
            </a:r>
            <a:r>
              <a:rPr lang="bg-BG" dirty="0" smtClean="0"/>
              <a:t>"</a:t>
            </a:r>
            <a:r>
              <a:rPr lang="en-US" dirty="0" smtClean="0"/>
              <a:t> </a:t>
            </a:r>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bg-BG" dirty="0" smtClean="0"/>
          </a:p>
          <a:p>
            <a:pPr>
              <a:lnSpc>
                <a:spcPct val="100000"/>
              </a:lnSpc>
            </a:pPr>
            <a:r>
              <a:rPr lang="en-US" dirty="0" smtClean="0"/>
              <a:t>We can choose from the existing tables</a:t>
            </a:r>
            <a:r>
              <a:rPr lang="bg-BG" dirty="0" smtClean="0"/>
              <a:t>, </a:t>
            </a:r>
            <a:r>
              <a:rPr lang="en-US" dirty="0" smtClean="0"/>
              <a:t>which we want to add to the diagram</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5800" y="2438400"/>
            <a:ext cx="3149071" cy="2051883"/>
          </a:xfrm>
          <a:prstGeom prst="roundRect">
            <a:avLst>
              <a:gd name="adj" fmla="val 4139"/>
            </a:avLst>
          </a:prstGeom>
          <a:noFill/>
          <a:ln w="9525">
            <a:solidFill>
              <a:schemeClr val="accent5">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2438400"/>
            <a:ext cx="3581400" cy="28097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143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242924">
            <a:off x="838200" y="4369706"/>
            <a:ext cx="4848225" cy="1466850"/>
          </a:xfrm>
          <a:prstGeom prst="roundRect">
            <a:avLst>
              <a:gd name="adj" fmla="val 3116"/>
            </a:avLst>
          </a:prstGeom>
          <a:noFill/>
          <a:ln w="9525">
            <a:noFill/>
            <a:miter lim="800000"/>
            <a:headEnd/>
            <a:tailEnd/>
          </a:ln>
          <a:scene3d>
            <a:camera prst="perspectiveHeroicExtremeRightFacing"/>
            <a:lightRig rig="threePt" dir="t"/>
          </a:scene3d>
        </p:spPr>
      </p:pic>
      <p:sp>
        <p:nvSpPr>
          <p:cNvPr id="2" name="Title 1"/>
          <p:cNvSpPr>
            <a:spLocks noGrp="1"/>
          </p:cNvSpPr>
          <p:nvPr>
            <p:ph type="ctrTitle"/>
          </p:nvPr>
        </p:nvSpPr>
        <p:spPr>
          <a:xfrm>
            <a:off x="457200" y="1447800"/>
            <a:ext cx="8229600" cy="16002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2004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endParaRPr lang="en-US" dirty="0" smtClean="0"/>
          </a:p>
          <a:p>
            <a:pPr>
              <a:lnSpc>
                <a:spcPct val="110000"/>
              </a:lnSpc>
            </a:pPr>
            <a:r>
              <a:rPr lang="en-US" dirty="0" smtClean="0"/>
              <a:t>Creating Tables</a:t>
            </a:r>
            <a:endParaRPr lang="bg-BG" dirty="0" smtClean="0"/>
          </a:p>
          <a:p>
            <a:pPr>
              <a:lnSpc>
                <a:spcPct val="110000"/>
              </a:lnSpc>
            </a:pPr>
            <a:endParaRPr lang="bg-BG" dirty="0" smtClean="0"/>
          </a:p>
          <a:p>
            <a:pPr>
              <a:lnSpc>
                <a:spcPct val="110000"/>
              </a:lnSpc>
            </a:pPr>
            <a:endParaRPr lang="en-US" dirty="0" smtClean="0"/>
          </a:p>
          <a:p>
            <a:pPr>
              <a:lnSpc>
                <a:spcPct val="110000"/>
              </a:lnSpc>
            </a:pPr>
            <a:endParaRPr lang="en-US" noProof="1" smtClean="0"/>
          </a:p>
        </p:txBody>
      </p:sp>
      <p:pic>
        <p:nvPicPr>
          <p:cNvPr id="23554" name="Picture 2" descr="http://www.artistsvalley.com/images/icons/Database%20Application%20Icons/Table%20Entry%20Insert/256x256/Table%20Entry%20Inser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68421">
            <a:off x="6083671" y="3533468"/>
            <a:ext cx="2362200" cy="2362200"/>
          </a:xfrm>
          <a:prstGeom prst="roundRect">
            <a:avLst>
              <a:gd name="adj" fmla="val 6406"/>
            </a:avLst>
          </a:prstGeom>
          <a:noFill/>
          <a:scene3d>
            <a:camera prst="perspectiveHeroicExtremeLeftFacing"/>
            <a:lightRig rig="threePt" dir="t"/>
          </a:scene3d>
        </p:spPr>
      </p:pic>
      <p:pic>
        <p:nvPicPr>
          <p:cNvPr id="23555" name="Picture 3" descr="C:\Trash\DB-barrel.png"/>
          <p:cNvPicPr>
            <a:picLocks noChangeAspect="1" noChangeArrowheads="1"/>
          </p:cNvPicPr>
          <p:nvPr/>
        </p:nvPicPr>
        <p:blipFill>
          <a:blip r:embed="rId4" cstate="print"/>
          <a:srcRect/>
          <a:stretch>
            <a:fillRect/>
          </a:stretch>
        </p:blipFill>
        <p:spPr bwMode="auto">
          <a:xfrm rot="21300609" flipH="1">
            <a:off x="4575703" y="4659180"/>
            <a:ext cx="1938907" cy="1584099"/>
          </a:xfrm>
          <a:prstGeom prst="rect">
            <a:avLst/>
          </a:prstGeom>
          <a:noFill/>
          <a:effectLst>
            <a:softEdge rad="31750"/>
          </a:effectLst>
        </p:spPr>
      </p:pic>
    </p:spTree>
    <p:extLst>
      <p:ext uri="{BB962C8B-B14F-4D97-AF65-F5344CB8AC3E}">
        <p14:creationId xmlns:p14="http://schemas.microsoft.com/office/powerpoint/2010/main" val="338829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If the database doesn't show immediately in</a:t>
            </a:r>
            <a:r>
              <a:rPr lang="bg-BG" dirty="0" smtClean="0"/>
              <a:t> </a:t>
            </a:r>
            <a:r>
              <a:rPr lang="en-US" dirty="0" smtClean="0"/>
              <a:t>Object Explorer perform</a:t>
            </a:r>
            <a:r>
              <a:rPr lang="bg-BG" dirty="0" smtClean="0"/>
              <a:t> </a:t>
            </a:r>
            <a:r>
              <a:rPr lang="en-US" dirty="0" smtClean="0"/>
              <a:t>"Refresh" [F</a:t>
            </a:r>
            <a:r>
              <a:rPr lang="en-US" dirty="0" smtClean="0">
                <a:latin typeface="Consolas" pitchFamily="49" charset="0"/>
                <a:cs typeface="Consolas" pitchFamily="49" charset="0"/>
              </a:rPr>
              <a:t>5</a:t>
            </a:r>
            <a:r>
              <a:rPr lang="en-US" dirty="0" smtClean="0"/>
              <a:t>]</a:t>
            </a:r>
            <a:endParaRPr lang="bg-BG" dirty="0" smtClean="0"/>
          </a:p>
          <a:p>
            <a:r>
              <a:rPr lang="en-US" dirty="0" smtClean="0"/>
              <a:t>Creating new table: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3070689"/>
            <a:ext cx="2819400" cy="3025311"/>
          </a:xfrm>
          <a:prstGeom prst="roundRect">
            <a:avLst>
              <a:gd name="adj" fmla="val 4054"/>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4000" y="3070689"/>
            <a:ext cx="2529045" cy="3025311"/>
          </a:xfrm>
          <a:prstGeom prst="roundRect">
            <a:avLst>
              <a:gd name="adj" fmla="val 1100"/>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679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(2)</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Enter table name  and define the table columns (name and type):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21505" name="Picture 1"/>
          <p:cNvPicPr>
            <a:picLocks noChangeAspect="1" noChangeArrowheads="1"/>
          </p:cNvPicPr>
          <p:nvPr/>
        </p:nvPicPr>
        <p:blipFill>
          <a:blip r:embed="rId2" cstate="print">
            <a:lum bright="-10000" contrast="10000"/>
          </a:blip>
          <a:srcRect/>
          <a:stretch>
            <a:fillRect/>
          </a:stretch>
        </p:blipFill>
        <p:spPr bwMode="auto">
          <a:xfrm>
            <a:off x="628502" y="3981450"/>
            <a:ext cx="7829698" cy="2266950"/>
          </a:xfrm>
          <a:prstGeom prst="rect">
            <a:avLst/>
          </a:prstGeom>
          <a:noFill/>
          <a:ln w="9525">
            <a:noFill/>
            <a:miter lim="800000"/>
            <a:headEnd/>
            <a:tailEnd/>
          </a:ln>
        </p:spPr>
      </p:pic>
      <p:sp>
        <p:nvSpPr>
          <p:cNvPr id="6" name="AutoShape 7"/>
          <p:cNvSpPr>
            <a:spLocks noChangeArrowheads="1"/>
          </p:cNvSpPr>
          <p:nvPr/>
        </p:nvSpPr>
        <p:spPr bwMode="auto">
          <a:xfrm>
            <a:off x="471488" y="2362200"/>
            <a:ext cx="2195512" cy="1379101"/>
          </a:xfrm>
          <a:prstGeom prst="wedgeRoundRectCallout">
            <a:avLst>
              <a:gd name="adj1" fmla="val -188"/>
              <a:gd name="adj2" fmla="val 146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Enter the name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8"/>
          <p:cNvSpPr>
            <a:spLocks noChangeArrowheads="1"/>
          </p:cNvSpPr>
          <p:nvPr/>
        </p:nvSpPr>
        <p:spPr bwMode="auto">
          <a:xfrm>
            <a:off x="3048000" y="2362200"/>
            <a:ext cx="2651125" cy="1379101"/>
          </a:xfrm>
          <a:prstGeom prst="wedgeRoundRectCallout">
            <a:avLst>
              <a:gd name="adj1" fmla="val 8794"/>
              <a:gd name="adj2" fmla="val 14687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the </a:t>
            </a:r>
            <a:r>
              <a:rPr lang="en-US" sz="2600" b="1" dirty="0">
                <a:solidFill>
                  <a:srgbClr val="F7FFE7"/>
                </a:solidFill>
                <a:effectLst>
                  <a:outerShdw blurRad="38100" dist="38100" dir="2700000" algn="tl">
                    <a:srgbClr val="000000">
                      <a:alpha val="43137"/>
                    </a:srgbClr>
                  </a:outerShdw>
                </a:effectLst>
                <a:latin typeface="+mn-lt"/>
                <a:cs typeface="Consolas" pitchFamily="49" charset="0"/>
              </a:rPr>
              <a:t>data type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9"/>
          <p:cNvSpPr>
            <a:spLocks noChangeArrowheads="1"/>
          </p:cNvSpPr>
          <p:nvPr/>
        </p:nvSpPr>
        <p:spPr bwMode="auto">
          <a:xfrm>
            <a:off x="6096000" y="2362200"/>
            <a:ext cx="2593975" cy="1379101"/>
          </a:xfrm>
          <a:prstGeom prst="wedgeRoundRectCallout">
            <a:avLst>
              <a:gd name="adj1" fmla="val 4771"/>
              <a:gd name="adj2" fmla="val 1437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whether NULLs are allowed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7030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(3)</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t>Defining a primary key</a:t>
            </a:r>
            <a:r>
              <a:rPr lang="bg-BG" dirty="0" smtClean="0"/>
              <a:t> </a:t>
            </a:r>
          </a:p>
          <a:p>
            <a:pPr>
              <a:spcBef>
                <a:spcPct val="45000"/>
              </a:spcBef>
            </a:pP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3532554" y="2819400"/>
            <a:ext cx="5001846" cy="3483428"/>
          </a:xfrm>
          <a:prstGeom prst="roundRect">
            <a:avLst>
              <a:gd name="adj" fmla="val 689"/>
            </a:avLst>
          </a:prstGeom>
          <a:noFill/>
          <a:ln w="9525">
            <a:noFill/>
            <a:miter lim="800000"/>
            <a:headEnd/>
            <a:tailEnd/>
          </a:ln>
        </p:spPr>
      </p:pic>
      <p:sp>
        <p:nvSpPr>
          <p:cNvPr id="6" name="AutoShape 5"/>
          <p:cNvSpPr>
            <a:spLocks noChangeArrowheads="1"/>
          </p:cNvSpPr>
          <p:nvPr/>
        </p:nvSpPr>
        <p:spPr bwMode="auto">
          <a:xfrm>
            <a:off x="457200" y="1828800"/>
            <a:ext cx="3733800" cy="1379101"/>
          </a:xfrm>
          <a:prstGeom prst="wedgeRoundRectCallout">
            <a:avLst>
              <a:gd name="adj1" fmla="val 34824"/>
              <a:gd name="adj2" fmla="val 7010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Right click </a:t>
            </a: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on the column start and select "Set Primary Key"</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498912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Defining an</a:t>
            </a:r>
            <a:r>
              <a:rPr lang="bg-BG" dirty="0" smtClean="0"/>
              <a:t> </a:t>
            </a:r>
            <a:r>
              <a:rPr lang="en-US" dirty="0" smtClean="0"/>
              <a:t>identity columns</a:t>
            </a:r>
          </a:p>
          <a:p>
            <a:pPr lvl="1">
              <a:lnSpc>
                <a:spcPct val="100000"/>
              </a:lnSpc>
            </a:pPr>
            <a:r>
              <a:rPr lang="en-US" dirty="0" smtClean="0">
                <a:solidFill>
                  <a:schemeClr val="accent5">
                    <a:lumMod val="20000"/>
                    <a:lumOff val="80000"/>
                  </a:schemeClr>
                </a:solidFill>
              </a:rPr>
              <a:t>Identity</a:t>
            </a:r>
            <a:r>
              <a:rPr lang="en-US" dirty="0" smtClean="0"/>
              <a:t> means that the values in a certain column</a:t>
            </a:r>
            <a:r>
              <a:rPr lang="bg-BG" dirty="0" smtClean="0"/>
              <a:t> </a:t>
            </a:r>
            <a:r>
              <a:rPr lang="en-US" dirty="0" smtClean="0"/>
              <a:t>are auto generated</a:t>
            </a:r>
            <a:r>
              <a:rPr lang="bg-BG" dirty="0" smtClean="0"/>
              <a:t> </a:t>
            </a:r>
            <a:r>
              <a:rPr lang="en-US" dirty="0" smtClean="0"/>
              <a:t>(for </a:t>
            </a:r>
            <a:r>
              <a:rPr lang="en-US" noProof="1" smtClean="0">
                <a:solidFill>
                  <a:schemeClr val="accent5">
                    <a:lumMod val="20000"/>
                    <a:lumOff val="80000"/>
                  </a:schemeClr>
                </a:solidFill>
                <a:latin typeface="Consolas" pitchFamily="49" charset="0"/>
                <a:cs typeface="Consolas" pitchFamily="49" charset="0"/>
              </a:rPr>
              <a:t>int</a:t>
            </a:r>
            <a:r>
              <a:rPr lang="bg-BG" dirty="0" smtClean="0"/>
              <a:t> </a:t>
            </a:r>
            <a:r>
              <a:rPr lang="en-US" dirty="0" smtClean="0"/>
              <a:t>columns</a:t>
            </a:r>
            <a:r>
              <a:rPr lang="bg-BG" dirty="0" smtClean="0"/>
              <a:t>)</a:t>
            </a:r>
          </a:p>
          <a:p>
            <a:pPr lvl="1">
              <a:lnSpc>
                <a:spcPct val="100000"/>
              </a:lnSpc>
            </a:pPr>
            <a:r>
              <a:rPr lang="en-US" dirty="0" smtClean="0"/>
              <a:t>These values cannot be assigned manually</a:t>
            </a:r>
          </a:p>
          <a:p>
            <a:pPr lvl="1">
              <a:lnSpc>
                <a:spcPct val="100000"/>
              </a:lnSpc>
            </a:pPr>
            <a:r>
              <a:rPr lang="en-US" dirty="0" smtClean="0">
                <a:solidFill>
                  <a:schemeClr val="accent5">
                    <a:lumMod val="20000"/>
                    <a:lumOff val="80000"/>
                  </a:schemeClr>
                </a:solidFill>
              </a:rPr>
              <a:t>Identity Seed </a:t>
            </a:r>
            <a:r>
              <a:rPr lang="en-US" dirty="0" smtClean="0"/>
              <a:t>– the starting number from which the values in the column begin to increase</a:t>
            </a:r>
            <a:r>
              <a:rPr lang="bg-BG" dirty="0" smtClean="0"/>
              <a:t>.</a:t>
            </a:r>
          </a:p>
          <a:p>
            <a:pPr lvl="1">
              <a:lnSpc>
                <a:spcPct val="100000"/>
              </a:lnSpc>
            </a:pPr>
            <a:r>
              <a:rPr lang="en-US" dirty="0" smtClean="0">
                <a:solidFill>
                  <a:schemeClr val="accent5">
                    <a:lumMod val="20000"/>
                    <a:lumOff val="80000"/>
                  </a:schemeClr>
                </a:solidFill>
              </a:rPr>
              <a:t>Identity</a:t>
            </a:r>
            <a:r>
              <a:rPr lang="bg-BG" dirty="0" smtClean="0">
                <a:solidFill>
                  <a:schemeClr val="accent5">
                    <a:lumMod val="20000"/>
                    <a:lumOff val="80000"/>
                  </a:schemeClr>
                </a:solidFill>
              </a:rPr>
              <a:t> </a:t>
            </a:r>
            <a:r>
              <a:rPr lang="en-US" dirty="0" smtClean="0">
                <a:solidFill>
                  <a:schemeClr val="accent5">
                    <a:lumMod val="20000"/>
                    <a:lumOff val="80000"/>
                  </a:schemeClr>
                </a:solidFill>
              </a:rPr>
              <a:t>Increment </a:t>
            </a:r>
            <a:r>
              <a:rPr lang="en-US" dirty="0" smtClean="0"/>
              <a:t>– by how much each consecutive value is increased</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222867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 </a:t>
            </a:r>
            <a:endParaRPr lang="bg-BG" dirty="0"/>
          </a:p>
        </p:txBody>
      </p:sp>
      <p:sp>
        <p:nvSpPr>
          <p:cNvPr id="463875" name="Rectangle 3"/>
          <p:cNvSpPr>
            <a:spLocks noGrp="1" noChangeArrowheads="1"/>
          </p:cNvSpPr>
          <p:nvPr>
            <p:ph idx="1"/>
          </p:nvPr>
        </p:nvSpPr>
        <p:spPr/>
        <p:txBody>
          <a:bodyPr/>
          <a:lstStyle/>
          <a:p>
            <a:pPr marL="542925" indent="-542925">
              <a:lnSpc>
                <a:spcPct val="100000"/>
              </a:lnSpc>
              <a:buFont typeface="+mj-lt"/>
              <a:buAutoNum type="arabicPeriod" startAt="8"/>
              <a:tabLst/>
            </a:pPr>
            <a:r>
              <a:rPr lang="en-US" dirty="0">
                <a:effectLst/>
              </a:rPr>
              <a:t>Nested SELECT Statements</a:t>
            </a:r>
          </a:p>
          <a:p>
            <a:pPr marL="542925" indent="-542925">
              <a:lnSpc>
                <a:spcPct val="100000"/>
              </a:lnSpc>
              <a:buFont typeface="+mj-lt"/>
              <a:buAutoNum type="arabicPeriod" startAt="8"/>
              <a:tabLst/>
            </a:pPr>
            <a:r>
              <a:rPr lang="en-US" dirty="0">
                <a:effectLst/>
              </a:rPr>
              <a:t>Aggregating Data</a:t>
            </a:r>
          </a:p>
          <a:p>
            <a:pPr marL="722313" lvl="1" indent="349250">
              <a:lnSpc>
                <a:spcPct val="100000"/>
              </a:lnSpc>
              <a:spcBef>
                <a:spcPct val="35000"/>
              </a:spcBef>
            </a:pPr>
            <a:r>
              <a:rPr lang="en-US" dirty="0">
                <a:effectLst/>
              </a:rPr>
              <a:t>Group Functions and </a:t>
            </a:r>
            <a:r>
              <a:rPr lang="en-US" dirty="0">
                <a:solidFill>
                  <a:schemeClr val="accent5">
                    <a:lumMod val="20000"/>
                    <a:lumOff val="80000"/>
                  </a:schemeClr>
                </a:solidFill>
                <a:effectLst/>
                <a:latin typeface="Consolas" pitchFamily="49" charset="0"/>
              </a:rPr>
              <a:t>GROUP</a:t>
            </a:r>
            <a:r>
              <a:rPr lang="en-US" dirty="0">
                <a:solidFill>
                  <a:schemeClr val="accent5">
                    <a:lumMod val="20000"/>
                    <a:lumOff val="80000"/>
                  </a:schemeClr>
                </a:solidFill>
                <a:effectLst/>
              </a:rPr>
              <a:t> </a:t>
            </a:r>
            <a:r>
              <a:rPr lang="en-US" dirty="0">
                <a:solidFill>
                  <a:schemeClr val="accent5">
                    <a:lumMod val="20000"/>
                    <a:lumOff val="80000"/>
                  </a:schemeClr>
                </a:solidFill>
                <a:effectLst/>
                <a:latin typeface="Consolas" pitchFamily="49" charset="0"/>
              </a:rPr>
              <a:t>BY</a:t>
            </a:r>
          </a:p>
          <a:p>
            <a:pPr marL="542925" indent="-542925">
              <a:lnSpc>
                <a:spcPct val="100000"/>
              </a:lnSpc>
              <a:buFont typeface="+mj-lt"/>
              <a:buAutoNum type="arabicPeriod" startAt="8"/>
              <a:tabLst/>
            </a:pPr>
            <a:r>
              <a:rPr lang="en-US" dirty="0">
                <a:effectLst/>
              </a:rPr>
              <a:t>Microsoft SQL Server Functions</a:t>
            </a:r>
          </a:p>
          <a:p>
            <a:pPr marL="542925" indent="-542925">
              <a:lnSpc>
                <a:spcPct val="100000"/>
              </a:lnSpc>
              <a:buFont typeface="+mj-lt"/>
              <a:buAutoNum type="arabicPeriod" startAt="8"/>
              <a:tabLst/>
            </a:pPr>
            <a:r>
              <a:rPr lang="en-US" dirty="0">
                <a:effectLst/>
              </a:rPr>
              <a:t>SQL Server Data Types</a:t>
            </a:r>
          </a:p>
          <a:p>
            <a:pPr marL="542925" indent="-542925">
              <a:lnSpc>
                <a:spcPct val="100000"/>
              </a:lnSpc>
              <a:buFont typeface="+mj-lt"/>
              <a:buAutoNum type="arabicPeriod" startAt="8"/>
              <a:tabLst/>
            </a:pPr>
            <a:r>
              <a:rPr lang="en-US" dirty="0">
                <a:effectLst/>
              </a:rPr>
              <a:t>Data Definition Language (DDL)</a:t>
            </a:r>
          </a:p>
          <a:p>
            <a:pPr marL="542925" indent="-542925">
              <a:lnSpc>
                <a:spcPct val="100000"/>
              </a:lnSpc>
              <a:buFont typeface="+mj-lt"/>
              <a:buAutoNum type="arabicPeriod" startAt="8"/>
              <a:tabLst/>
            </a:pPr>
            <a:r>
              <a:rPr lang="en-US" dirty="0">
                <a:effectLst/>
              </a:rPr>
              <a:t>Creating Tables in MS SQL Server</a:t>
            </a:r>
          </a:p>
          <a:p>
            <a:pPr marL="542925" indent="-542925">
              <a:lnSpc>
                <a:spcPct val="100000"/>
              </a:lnSpc>
              <a:buFont typeface="+mj-lt"/>
              <a:buAutoNum type="arabicPeriod" startAt="8"/>
              <a:tabLst/>
            </a:pPr>
            <a:r>
              <a:rPr lang="en-US" dirty="0">
                <a:effectLst/>
              </a:rPr>
              <a:t>Naming Conventions</a:t>
            </a:r>
            <a:endParaRPr lang="en-US" dirty="0">
              <a:effectLst/>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5" descr="http://www.iconspedia.com/uploads/1160917852.png"/>
          <p:cNvPicPr>
            <a:picLocks noChangeAspect="1" noChangeArrowheads="1"/>
          </p:cNvPicPr>
          <p:nvPr/>
        </p:nvPicPr>
        <p:blipFill>
          <a:blip r:embed="rId3" cstate="email">
            <a:lum bright="-20000"/>
            <a:extLst>
              <a:ext uri="{28A0092B-C50C-407E-A947-70E740481C1C}">
                <a14:useLocalDpi xmlns:a14="http://schemas.microsoft.com/office/drawing/2010/main"/>
              </a:ext>
            </a:extLst>
          </a:blip>
          <a:srcRect/>
          <a:stretch>
            <a:fillRect/>
          </a:stretch>
        </p:blipFill>
        <p:spPr bwMode="auto">
          <a:xfrm rot="16890928">
            <a:off x="7797353" y="5014421"/>
            <a:ext cx="956040" cy="956040"/>
          </a:xfrm>
          <a:prstGeom prst="rect">
            <a:avLst/>
          </a:prstGeom>
          <a:noFill/>
        </p:spPr>
      </p:pic>
      <p:pic>
        <p:nvPicPr>
          <p:cNvPr id="7" name="Picture 3"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6845902">
            <a:off x="6221328" y="4221777"/>
            <a:ext cx="2952552" cy="1613316"/>
          </a:xfrm>
          <a:prstGeom prst="rect">
            <a:avLst/>
          </a:prstGeom>
          <a:noFill/>
        </p:spPr>
      </p:pic>
      <p:pic>
        <p:nvPicPr>
          <p:cNvPr id="8" name="Picture 2" descr="http://www.pornosecurity.org/images/SQL_logo.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152618">
            <a:off x="7119874" y="1285137"/>
            <a:ext cx="1530592" cy="1533449"/>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27644594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(5)</a:t>
            </a:r>
            <a:endParaRPr lang="en-US" dirty="0"/>
          </a:p>
        </p:txBody>
      </p:sp>
      <p:sp>
        <p:nvSpPr>
          <p:cNvPr id="3" name="Content Placeholder 2"/>
          <p:cNvSpPr>
            <a:spLocks noGrp="1"/>
          </p:cNvSpPr>
          <p:nvPr>
            <p:ph idx="1"/>
          </p:nvPr>
        </p:nvSpPr>
        <p:spPr>
          <a:xfrm>
            <a:off x="228600" y="1066800"/>
            <a:ext cx="4114800" cy="5486400"/>
          </a:xfrm>
        </p:spPr>
        <p:txBody>
          <a:bodyPr/>
          <a:lstStyle/>
          <a:p>
            <a:r>
              <a:rPr lang="en-US" dirty="0" smtClean="0"/>
              <a:t>Setting an</a:t>
            </a:r>
            <a:r>
              <a:rPr lang="bg-BG" dirty="0" smtClean="0"/>
              <a:t> </a:t>
            </a:r>
            <a:r>
              <a:rPr lang="en-US" dirty="0" smtClean="0"/>
              <a:t>identity</a:t>
            </a:r>
            <a:r>
              <a:rPr lang="bg-BG" dirty="0" smtClean="0"/>
              <a:t> </a:t>
            </a:r>
            <a:r>
              <a:rPr lang="en-US" dirty="0" smtClean="0"/>
              <a:t>through the</a:t>
            </a:r>
            <a:r>
              <a:rPr lang="bg-BG" dirty="0" smtClean="0"/>
              <a:t> </a:t>
            </a:r>
            <a:r>
              <a:rPr lang="en-US" dirty="0" smtClean="0"/>
              <a:t>"</a:t>
            </a:r>
            <a:r>
              <a:rPr lang="en-US" dirty="0" smtClean="0">
                <a:solidFill>
                  <a:schemeClr val="accent5">
                    <a:lumMod val="20000"/>
                    <a:lumOff val="80000"/>
                  </a:schemeClr>
                </a:solidFill>
              </a:rPr>
              <a:t>Column</a:t>
            </a:r>
            <a:r>
              <a:rPr lang="en-US" dirty="0" smtClean="0"/>
              <a:t> </a:t>
            </a:r>
            <a:r>
              <a:rPr lang="en-US" dirty="0" smtClean="0">
                <a:solidFill>
                  <a:schemeClr val="accent5">
                    <a:lumMod val="20000"/>
                    <a:lumOff val="80000"/>
                  </a:schemeClr>
                </a:solidFill>
              </a:rPr>
              <a:t>Properties</a:t>
            </a:r>
            <a:r>
              <a:rPr lang="en-US" dirty="0" smtClean="0"/>
              <a:t>" window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08635" y="1066800"/>
            <a:ext cx="415436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7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(6)</a:t>
            </a:r>
            <a:endParaRPr lang="en-US" dirty="0"/>
          </a:p>
        </p:txBody>
      </p:sp>
      <p:sp>
        <p:nvSpPr>
          <p:cNvPr id="3" name="Content Placeholder 2"/>
          <p:cNvSpPr>
            <a:spLocks noGrp="1"/>
          </p:cNvSpPr>
          <p:nvPr>
            <p:ph idx="1"/>
          </p:nvPr>
        </p:nvSpPr>
        <p:spPr>
          <a:xfrm>
            <a:off x="228600" y="1066800"/>
            <a:ext cx="5029200" cy="5486400"/>
          </a:xfrm>
        </p:spPr>
        <p:txBody>
          <a:bodyPr/>
          <a:lstStyle/>
          <a:p>
            <a:pPr>
              <a:lnSpc>
                <a:spcPct val="100000"/>
              </a:lnSpc>
            </a:pPr>
            <a:r>
              <a:rPr lang="en-US" dirty="0" smtClean="0"/>
              <a:t>It is a good practice to</a:t>
            </a:r>
            <a:r>
              <a:rPr lang="bg-BG" dirty="0" smtClean="0"/>
              <a:t> </a:t>
            </a:r>
            <a:r>
              <a:rPr lang="en-US" dirty="0" smtClean="0"/>
              <a:t>set the name of the table at the time it is created</a:t>
            </a:r>
          </a:p>
          <a:p>
            <a:pPr lvl="1">
              <a:lnSpc>
                <a:spcPct val="100000"/>
              </a:lnSpc>
            </a:pPr>
            <a:r>
              <a:rPr lang="en-US" dirty="0" smtClean="0"/>
              <a:t>Use the</a:t>
            </a:r>
            <a:r>
              <a:rPr lang="bg-BG" dirty="0" smtClean="0"/>
              <a:t> </a:t>
            </a:r>
            <a:r>
              <a:rPr lang="en-US" dirty="0" smtClean="0"/>
              <a:t>"</a:t>
            </a:r>
            <a:r>
              <a:rPr lang="en-US" dirty="0" smtClean="0">
                <a:solidFill>
                  <a:schemeClr val="accent5">
                    <a:lumMod val="20000"/>
                    <a:lumOff val="80000"/>
                  </a:schemeClr>
                </a:solidFill>
              </a:rPr>
              <a:t>Properties</a:t>
            </a:r>
            <a:r>
              <a:rPr lang="en-US" dirty="0" smtClean="0"/>
              <a:t>" window</a:t>
            </a:r>
          </a:p>
          <a:p>
            <a:pPr lvl="1">
              <a:lnSpc>
                <a:spcPct val="100000"/>
              </a:lnSpc>
            </a:pPr>
            <a:r>
              <a:rPr lang="en-US" dirty="0" smtClean="0"/>
              <a:t>If it's not visible use</a:t>
            </a:r>
            <a:r>
              <a:rPr lang="bg-BG" dirty="0" smtClean="0"/>
              <a:t> </a:t>
            </a:r>
            <a:r>
              <a:rPr lang="en-US" dirty="0" smtClean="0"/>
              <a:t>"</a:t>
            </a:r>
            <a:r>
              <a:rPr lang="en-US" dirty="0" smtClean="0">
                <a:solidFill>
                  <a:schemeClr val="accent5">
                    <a:lumMod val="20000"/>
                    <a:lumOff val="80000"/>
                  </a:schemeClr>
                </a:solidFill>
              </a:rPr>
              <a:t>View</a:t>
            </a:r>
            <a:r>
              <a:rPr lang="en-US" dirty="0" smtClean="0"/>
              <a:t>" </a:t>
            </a:r>
            <a:r>
              <a:rPr lang="en-US" dirty="0" smtClean="0">
                <a:sym typeface="Wingdings" pitchFamily="2" charset="2"/>
              </a:rPr>
              <a:t> </a:t>
            </a:r>
            <a:r>
              <a:rPr lang="en-US" dirty="0" smtClean="0"/>
              <a:t>"</a:t>
            </a:r>
            <a:r>
              <a:rPr lang="en-US" dirty="0" smtClean="0">
                <a:solidFill>
                  <a:schemeClr val="accent5">
                    <a:lumMod val="20000"/>
                    <a:lumOff val="80000"/>
                  </a:schemeClr>
                </a:solidFill>
              </a:rPr>
              <a:t>Properties Window</a:t>
            </a:r>
            <a:r>
              <a:rPr lang="en-US" dirty="0" smtClean="0"/>
              <a:t>" or press [</a:t>
            </a:r>
            <a:r>
              <a:rPr lang="en-US" dirty="0" smtClean="0">
                <a:solidFill>
                  <a:schemeClr val="accent5">
                    <a:lumMod val="20000"/>
                    <a:lumOff val="80000"/>
                  </a:schemeClr>
                </a:solidFill>
              </a:rPr>
              <a:t>F4</a:t>
            </a:r>
            <a:r>
              <a:rPr lang="en-US"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5" name="Picture 5"/>
          <p:cNvPicPr>
            <a:picLocks noChangeAspect="1" noChangeArrowheads="1"/>
          </p:cNvPicPr>
          <p:nvPr/>
        </p:nvPicPr>
        <p:blipFill>
          <a:blip r:embed="rId2" cstate="screen"/>
          <a:srcRect/>
          <a:stretch>
            <a:fillRect/>
          </a:stretch>
        </p:blipFill>
        <p:spPr bwMode="auto">
          <a:xfrm>
            <a:off x="5410200" y="1295400"/>
            <a:ext cx="3200400" cy="4298789"/>
          </a:xfrm>
          <a:prstGeom prst="rect">
            <a:avLst/>
          </a:prstGeom>
          <a:noFill/>
          <a:ln w="9525">
            <a:solidFill>
              <a:schemeClr val="accent5">
                <a:lumMod val="20000"/>
                <a:lumOff val="80000"/>
              </a:schemeClr>
            </a:solidFill>
            <a:miter lim="800000"/>
            <a:headEnd/>
            <a:tailEnd/>
          </a:ln>
        </p:spPr>
      </p:pic>
      <p:sp>
        <p:nvSpPr>
          <p:cNvPr id="6" name="AutoShape 5"/>
          <p:cNvSpPr>
            <a:spLocks noChangeArrowheads="1"/>
          </p:cNvSpPr>
          <p:nvPr/>
        </p:nvSpPr>
        <p:spPr bwMode="auto">
          <a:xfrm>
            <a:off x="7315200" y="990600"/>
            <a:ext cx="1219200" cy="953453"/>
          </a:xfrm>
          <a:prstGeom prst="wedgeRoundRectCallout">
            <a:avLst>
              <a:gd name="adj1" fmla="val -9800"/>
              <a:gd name="adj2" fmla="val 11500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Tablename</a:t>
            </a:r>
            <a:endParaRPr lang="en-US"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Freeform 8"/>
          <p:cNvSpPr/>
          <p:nvPr/>
        </p:nvSpPr>
        <p:spPr>
          <a:xfrm>
            <a:off x="7261653" y="2362200"/>
            <a:ext cx="891748" cy="351183"/>
          </a:xfrm>
          <a:custGeom>
            <a:avLst/>
            <a:gdLst>
              <a:gd name="connsiteX0" fmla="*/ 765851 w 765851"/>
              <a:gd name="connsiteY0" fmla="*/ 104669 h 313391"/>
              <a:gd name="connsiteX1" fmla="*/ 736034 w 765851"/>
              <a:gd name="connsiteY1" fmla="*/ 84791 h 313391"/>
              <a:gd name="connsiteX2" fmla="*/ 70112 w 765851"/>
              <a:gd name="connsiteY2" fmla="*/ 74851 h 313391"/>
              <a:gd name="connsiteX3" fmla="*/ 40295 w 765851"/>
              <a:gd name="connsiteY3" fmla="*/ 84791 h 313391"/>
              <a:gd name="connsiteX4" fmla="*/ 10477 w 765851"/>
              <a:gd name="connsiteY4" fmla="*/ 144425 h 313391"/>
              <a:gd name="connsiteX5" fmla="*/ 538 w 765851"/>
              <a:gd name="connsiteY5" fmla="*/ 174243 h 313391"/>
              <a:gd name="connsiteX6" fmla="*/ 10477 w 765851"/>
              <a:gd name="connsiteY6" fmla="*/ 243817 h 313391"/>
              <a:gd name="connsiteX7" fmla="*/ 40295 w 765851"/>
              <a:gd name="connsiteY7" fmla="*/ 253756 h 313391"/>
              <a:gd name="connsiteX8" fmla="*/ 109869 w 765851"/>
              <a:gd name="connsiteY8" fmla="*/ 293512 h 313391"/>
              <a:gd name="connsiteX9" fmla="*/ 209260 w 765851"/>
              <a:gd name="connsiteY9" fmla="*/ 313391 h 313391"/>
              <a:gd name="connsiteX10" fmla="*/ 686338 w 765851"/>
              <a:gd name="connsiteY10" fmla="*/ 303451 h 313391"/>
              <a:gd name="connsiteX11" fmla="*/ 716156 w 765851"/>
              <a:gd name="connsiteY11" fmla="*/ 293512 h 313391"/>
              <a:gd name="connsiteX12" fmla="*/ 736034 w 765851"/>
              <a:gd name="connsiteY12" fmla="*/ 233878 h 313391"/>
              <a:gd name="connsiteX13" fmla="*/ 726095 w 765851"/>
              <a:gd name="connsiteY13" fmla="*/ 164304 h 313391"/>
              <a:gd name="connsiteX14" fmla="*/ 696277 w 765851"/>
              <a:gd name="connsiteY14" fmla="*/ 144425 h 313391"/>
              <a:gd name="connsiteX15" fmla="*/ 537251 w 765851"/>
              <a:gd name="connsiteY15" fmla="*/ 134486 h 313391"/>
              <a:gd name="connsiteX16" fmla="*/ 229138 w 765851"/>
              <a:gd name="connsiteY16" fmla="*/ 104669 h 313391"/>
              <a:gd name="connsiteX17" fmla="*/ 139686 w 765851"/>
              <a:gd name="connsiteY17" fmla="*/ 74851 h 313391"/>
              <a:gd name="connsiteX18" fmla="*/ 109869 w 765851"/>
              <a:gd name="connsiteY18" fmla="*/ 64912 h 313391"/>
              <a:gd name="connsiteX19" fmla="*/ 50234 w 765851"/>
              <a:gd name="connsiteY19" fmla="*/ 45034 h 31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5851" h="313391">
                <a:moveTo>
                  <a:pt x="765851" y="104669"/>
                </a:moveTo>
                <a:cubicBezTo>
                  <a:pt x="755912" y="98043"/>
                  <a:pt x="746950" y="89642"/>
                  <a:pt x="736034" y="84791"/>
                </a:cubicBezTo>
                <a:cubicBezTo>
                  <a:pt x="545256" y="0"/>
                  <a:pt x="112723" y="74152"/>
                  <a:pt x="70112" y="74851"/>
                </a:cubicBezTo>
                <a:cubicBezTo>
                  <a:pt x="60173" y="78164"/>
                  <a:pt x="49279" y="79401"/>
                  <a:pt x="40295" y="84791"/>
                </a:cubicBezTo>
                <a:cubicBezTo>
                  <a:pt x="13386" y="100937"/>
                  <a:pt x="18856" y="115098"/>
                  <a:pt x="10477" y="144425"/>
                </a:cubicBezTo>
                <a:cubicBezTo>
                  <a:pt x="7599" y="154499"/>
                  <a:pt x="3851" y="164304"/>
                  <a:pt x="538" y="174243"/>
                </a:cubicBezTo>
                <a:cubicBezTo>
                  <a:pt x="3851" y="197434"/>
                  <a:pt x="0" y="222864"/>
                  <a:pt x="10477" y="243817"/>
                </a:cubicBezTo>
                <a:cubicBezTo>
                  <a:pt x="15162" y="253188"/>
                  <a:pt x="30924" y="249071"/>
                  <a:pt x="40295" y="253756"/>
                </a:cubicBezTo>
                <a:cubicBezTo>
                  <a:pt x="97973" y="282595"/>
                  <a:pt x="40161" y="267372"/>
                  <a:pt x="109869" y="293512"/>
                </a:cubicBezTo>
                <a:cubicBezTo>
                  <a:pt x="133590" y="302407"/>
                  <a:pt x="188652" y="309956"/>
                  <a:pt x="209260" y="313391"/>
                </a:cubicBezTo>
                <a:lnTo>
                  <a:pt x="686338" y="303451"/>
                </a:lnTo>
                <a:cubicBezTo>
                  <a:pt x="696807" y="303040"/>
                  <a:pt x="710066" y="302037"/>
                  <a:pt x="716156" y="293512"/>
                </a:cubicBezTo>
                <a:cubicBezTo>
                  <a:pt x="728335" y="276462"/>
                  <a:pt x="736034" y="233878"/>
                  <a:pt x="736034" y="233878"/>
                </a:cubicBezTo>
                <a:cubicBezTo>
                  <a:pt x="732721" y="210687"/>
                  <a:pt x="735610" y="185712"/>
                  <a:pt x="726095" y="164304"/>
                </a:cubicBezTo>
                <a:cubicBezTo>
                  <a:pt x="721243" y="153388"/>
                  <a:pt x="708076" y="146288"/>
                  <a:pt x="696277" y="144425"/>
                </a:cubicBezTo>
                <a:cubicBezTo>
                  <a:pt x="643815" y="136141"/>
                  <a:pt x="590260" y="137799"/>
                  <a:pt x="537251" y="134486"/>
                </a:cubicBezTo>
                <a:cubicBezTo>
                  <a:pt x="355805" y="104245"/>
                  <a:pt x="458231" y="116726"/>
                  <a:pt x="229138" y="104669"/>
                </a:cubicBezTo>
                <a:lnTo>
                  <a:pt x="139686" y="74851"/>
                </a:lnTo>
                <a:cubicBezTo>
                  <a:pt x="129747" y="71538"/>
                  <a:pt x="118586" y="70723"/>
                  <a:pt x="109869" y="64912"/>
                </a:cubicBezTo>
                <a:cubicBezTo>
                  <a:pt x="71781" y="39521"/>
                  <a:pt x="91996" y="45034"/>
                  <a:pt x="50234" y="45034"/>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ysClr val="windowText" lastClr="000000"/>
              </a:solidFill>
            </a:endParaRPr>
          </a:p>
        </p:txBody>
      </p:sp>
    </p:spTree>
    <p:extLst>
      <p:ext uri="{BB962C8B-B14F-4D97-AF65-F5344CB8AC3E}">
        <p14:creationId xmlns:p14="http://schemas.microsoft.com/office/powerpoint/2010/main" val="1028015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(7)</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When closing the window for the table</a:t>
            </a:r>
            <a:r>
              <a:rPr lang="bg-BG" dirty="0" smtClean="0"/>
              <a:t>, </a:t>
            </a:r>
            <a:r>
              <a:rPr lang="en-US" dirty="0" smtClean="0"/>
              <a:t>SSMS asks whether to save the table</a:t>
            </a:r>
            <a:endParaRPr lang="bg-BG" dirty="0" smtClean="0"/>
          </a:p>
          <a:p>
            <a:pPr marL="515938" lvl="1">
              <a:lnSpc>
                <a:spcPct val="100000"/>
              </a:lnSpc>
            </a:pPr>
            <a:r>
              <a:rPr lang="en-US" dirty="0" smtClean="0"/>
              <a:t>You can do it manually by choosing</a:t>
            </a:r>
            <a:r>
              <a:rPr lang="bg-BG" dirty="0" smtClean="0"/>
              <a:t> </a:t>
            </a:r>
            <a:r>
              <a:rPr lang="en-US" dirty="0" smtClean="0"/>
              <a:t>“</a:t>
            </a:r>
            <a:r>
              <a:rPr lang="en-US" dirty="0" smtClean="0">
                <a:solidFill>
                  <a:schemeClr val="accent5">
                    <a:lumMod val="20000"/>
                    <a:lumOff val="80000"/>
                  </a:schemeClr>
                </a:solidFill>
              </a:rPr>
              <a:t>Save Table</a:t>
            </a:r>
            <a:r>
              <a:rPr lang="en-US" dirty="0" smtClean="0"/>
              <a:t>” from the</a:t>
            </a:r>
            <a:r>
              <a:rPr lang="bg-BG" dirty="0" smtClean="0"/>
              <a:t> </a:t>
            </a:r>
            <a:r>
              <a:rPr lang="en-US" dirty="0" smtClean="0"/>
              <a:t>“</a:t>
            </a:r>
            <a:r>
              <a:rPr lang="en-US" dirty="0" smtClean="0">
                <a:solidFill>
                  <a:schemeClr val="accent5">
                    <a:lumMod val="20000"/>
                    <a:lumOff val="80000"/>
                  </a:schemeClr>
                </a:solidFill>
              </a:rPr>
              <a:t>File</a:t>
            </a:r>
            <a:r>
              <a:rPr lang="en-US" dirty="0" smtClean="0"/>
              <a:t>” menu or by pressing</a:t>
            </a:r>
            <a:r>
              <a:rPr lang="bg-BG" dirty="0" smtClean="0"/>
              <a:t> </a:t>
            </a:r>
            <a:r>
              <a:rPr lang="en-US" dirty="0" smtClean="0">
                <a:solidFill>
                  <a:schemeClr val="accent5">
                    <a:lumMod val="20000"/>
                    <a:lumOff val="80000"/>
                  </a:schemeClr>
                </a:solidFill>
              </a:rPr>
              <a:t>Ctrl </a:t>
            </a:r>
            <a:r>
              <a:rPr lang="en-US" dirty="0">
                <a:solidFill>
                  <a:srgbClr val="EBFFD2"/>
                </a:solidFill>
              </a:rPr>
              <a:t>+</a:t>
            </a:r>
            <a:r>
              <a:rPr lang="en-US" dirty="0" smtClean="0">
                <a:solidFill>
                  <a:schemeClr val="accent5">
                    <a:lumMod val="20000"/>
                    <a:lumOff val="80000"/>
                  </a:schemeClr>
                </a:solidFill>
              </a:rPr>
              <a:t> 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409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62200" y="3276600"/>
            <a:ext cx="4419600" cy="318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7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7760"/>
            <a:ext cx="8229600" cy="167164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533400" y="2936080"/>
            <a:ext cx="8077200" cy="569120"/>
          </a:xfrm>
        </p:spPr>
        <p:txBody>
          <a:bodyPr/>
          <a:lstStyle/>
          <a:p>
            <a:pPr>
              <a:lnSpc>
                <a:spcPct val="110000"/>
              </a:lnSpc>
            </a:pPr>
            <a:r>
              <a:rPr lang="en-US" dirty="0" smtClean="0"/>
              <a:t>Creating Relationships between Tables</a:t>
            </a:r>
            <a:endParaRPr lang="en-US" noProof="1" smtClean="0"/>
          </a:p>
        </p:txBody>
      </p:sp>
      <p:pic>
        <p:nvPicPr>
          <p:cNvPr id="15362" name="Picture 2" descr="http://www.allfacebook.com/images/pro-relationship.gif"/>
          <p:cNvPicPr>
            <a:picLocks noChangeAspect="1" noChangeArrowheads="1"/>
          </p:cNvPicPr>
          <p:nvPr/>
        </p:nvPicPr>
        <p:blipFill>
          <a:blip r:embed="rId2" cstate="print"/>
          <a:srcRect/>
          <a:stretch>
            <a:fillRect/>
          </a:stretch>
        </p:blipFill>
        <p:spPr bwMode="auto">
          <a:xfrm>
            <a:off x="2133600" y="3962400"/>
            <a:ext cx="3848100" cy="2295525"/>
          </a:xfrm>
          <a:prstGeom prst="roundRect">
            <a:avLst>
              <a:gd name="adj" fmla="val 8783"/>
            </a:avLst>
          </a:prstGeom>
          <a:noFill/>
        </p:spPr>
      </p:pic>
      <p:pic>
        <p:nvPicPr>
          <p:cNvPr id="15364" name="Picture 4" descr="http://dryicons.com/images/icon_sets/aesthetica/png/128x128/database.png"/>
          <p:cNvPicPr>
            <a:picLocks noChangeAspect="1" noChangeArrowheads="1"/>
          </p:cNvPicPr>
          <p:nvPr/>
        </p:nvPicPr>
        <p:blipFill>
          <a:blip r:embed="rId3" cstate="print"/>
          <a:srcRect/>
          <a:stretch>
            <a:fillRect/>
          </a:stretch>
        </p:blipFill>
        <p:spPr bwMode="auto">
          <a:xfrm>
            <a:off x="914400" y="4648200"/>
            <a:ext cx="2057400" cy="1752600"/>
          </a:xfrm>
          <a:prstGeom prst="rect">
            <a:avLst/>
          </a:prstGeom>
          <a:noFill/>
        </p:spPr>
      </p:pic>
      <p:pic>
        <p:nvPicPr>
          <p:cNvPr id="7" name="Picture 6" descr="http://www.thesug.org/mossasaurus/Wiki%20Documents/PivotTable_Data.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5146675" y="3733800"/>
            <a:ext cx="2854325" cy="2209800"/>
          </a:xfrm>
          <a:prstGeom prst="roundRect">
            <a:avLst>
              <a:gd name="adj" fmla="val 3624"/>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508713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Relationships</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To create one-to-many</a:t>
            </a:r>
            <a:r>
              <a:rPr lang="bg-BG" dirty="0" smtClean="0"/>
              <a:t> </a:t>
            </a:r>
            <a:r>
              <a:rPr lang="en-US" dirty="0" smtClean="0"/>
              <a:t>relationship drag the foreign key column onto the other table</a:t>
            </a:r>
          </a:p>
          <a:p>
            <a:pPr lvl="1"/>
            <a:r>
              <a:rPr lang="en-US" dirty="0" smtClean="0"/>
              <a:t>Drag from the child table to the</a:t>
            </a:r>
            <a:r>
              <a:rPr lang="bg-BG" dirty="0" smtClean="0"/>
              <a:t> </a:t>
            </a:r>
            <a:r>
              <a:rPr lang="en-US" dirty="0" smtClean="0"/>
              <a:t>parent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433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4206" y="2786501"/>
            <a:ext cx="7308914" cy="1675524"/>
          </a:xfrm>
          <a:prstGeom prst="roundRect">
            <a:avLst>
              <a:gd name="adj" fmla="val 3676"/>
            </a:avLst>
          </a:prstGeom>
          <a:solidFill>
            <a:schemeClr val="tx2">
              <a:lumMod val="20000"/>
              <a:lumOff val="80000"/>
            </a:schemeClr>
          </a:solidFill>
        </p:spPr>
      </p:pic>
      <p:pic>
        <p:nvPicPr>
          <p:cNvPr id="14337"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11238" y="4322672"/>
            <a:ext cx="4822962" cy="2146482"/>
          </a:xfrm>
          <a:prstGeom prst="roundRect">
            <a:avLst>
              <a:gd name="adj" fmla="val 2926"/>
            </a:avLst>
          </a:prstGeom>
          <a:noFill/>
          <a:ln w="9525">
            <a:noFill/>
            <a:miter lim="800000"/>
            <a:headEnd/>
            <a:tailEnd/>
          </a:ln>
        </p:spPr>
      </p:pic>
    </p:spTree>
    <p:extLst>
      <p:ext uri="{BB962C8B-B14F-4D97-AF65-F5344CB8AC3E}">
        <p14:creationId xmlns:p14="http://schemas.microsoft.com/office/powerpoint/2010/main" val="3831804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Self-relationship can be created by dragging a foreign key onto the same table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pic>
        <p:nvPicPr>
          <p:cNvPr id="6" name="Picture 4" descr="Self-relationship"/>
          <p:cNvPicPr>
            <a:picLocks noChangeAspect="1" noChangeArrowheads="1"/>
          </p:cNvPicPr>
          <p:nvPr/>
        </p:nvPicPr>
        <p:blipFill>
          <a:blip r:embed="rId2" cstate="screen"/>
          <a:srcRect/>
          <a:stretch>
            <a:fillRect/>
          </a:stretch>
        </p:blipFill>
        <p:spPr bwMode="auto">
          <a:xfrm>
            <a:off x="611188" y="2362200"/>
            <a:ext cx="7896225" cy="4019550"/>
          </a:xfrm>
          <a:prstGeom prst="roundRect">
            <a:avLst>
              <a:gd name="adj" fmla="val 1178"/>
            </a:avLst>
          </a:prstGeom>
          <a:solidFill>
            <a:schemeClr val="tx2">
              <a:lumMod val="20000"/>
              <a:lumOff val="80000"/>
            </a:schemeClr>
          </a:solidFill>
        </p:spPr>
      </p:pic>
    </p:spTree>
    <p:extLst>
      <p:ext uri="{BB962C8B-B14F-4D97-AF65-F5344CB8AC3E}">
        <p14:creationId xmlns:p14="http://schemas.microsoft.com/office/powerpoint/2010/main" val="1256087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381000" y="2971800"/>
            <a:ext cx="8229600" cy="569120"/>
          </a:xfrm>
        </p:spPr>
        <p:txBody>
          <a:bodyPr/>
          <a:lstStyle/>
          <a:p>
            <a:pPr>
              <a:lnSpc>
                <a:spcPct val="110000"/>
              </a:lnSpc>
            </a:pPr>
            <a:r>
              <a:rPr lang="en-US" dirty="0" smtClean="0"/>
              <a:t>Naming Conventions</a:t>
            </a:r>
            <a:endParaRPr lang="en-US" noProof="1" smtClean="0"/>
          </a:p>
        </p:txBody>
      </p:sp>
      <p:pic>
        <p:nvPicPr>
          <p:cNvPr id="36866" name="Picture 2" descr="C:\downloads\Space Art HD Wallpapers\96 Space Art HD Wallpapers 1920x1080\HUBBLE\Nebulae\hs-2007-16-h-large_web[1].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300846">
            <a:off x="3187034" y="4307462"/>
            <a:ext cx="3127406" cy="2113112"/>
          </a:xfrm>
          <a:prstGeom prst="roundRect">
            <a:avLst>
              <a:gd name="adj" fmla="val 29593"/>
            </a:avLst>
          </a:prstGeom>
          <a:noFill/>
          <a:ln w="31750">
            <a:solidFill>
              <a:schemeClr val="accent5">
                <a:lumMod val="20000"/>
                <a:lumOff val="80000"/>
              </a:schemeClr>
            </a:solidFill>
          </a:ln>
          <a:effectLst>
            <a:softEdge rad="127000"/>
          </a:effectLst>
        </p:spPr>
      </p:pic>
      <p:pic>
        <p:nvPicPr>
          <p:cNvPr id="11268" name="Picture 4" descr="http://www.iconarchive.com/icons/deleket/sleek-xp-basic/256/Document-Write-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885811">
            <a:off x="5598118" y="3346734"/>
            <a:ext cx="2408948" cy="2408948"/>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1269" name="Picture 5"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246702">
            <a:off x="3576085" y="4687065"/>
            <a:ext cx="2590916" cy="1220851"/>
          </a:xfrm>
          <a:prstGeom prst="rect">
            <a:avLst/>
          </a:prstGeom>
          <a:noFill/>
        </p:spPr>
      </p:pic>
      <p:pic>
        <p:nvPicPr>
          <p:cNvPr id="6" name="Picture 5" descr="http://www.thesug.org/mossasaurus/Wiki%20Documents/PivotTable_Data.JPG"/>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rot="314823">
            <a:off x="1079895" y="3478258"/>
            <a:ext cx="2854325" cy="2413539"/>
          </a:xfrm>
          <a:prstGeom prst="roundRect">
            <a:avLst>
              <a:gd name="adj" fmla="val 3624"/>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679398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a:xfrm>
            <a:off x="228600" y="990600"/>
            <a:ext cx="8686800" cy="5562600"/>
          </a:xfrm>
        </p:spPr>
        <p:txBody>
          <a:bodyPr/>
          <a:lstStyle/>
          <a:p>
            <a:pPr>
              <a:lnSpc>
                <a:spcPct val="100000"/>
              </a:lnSpc>
            </a:pPr>
            <a:r>
              <a:rPr lang="en-US" dirty="0" smtClean="0"/>
              <a:t>Tables</a:t>
            </a:r>
            <a:endParaRPr lang="bg-BG"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In English</a:t>
            </a:r>
            <a:r>
              <a:rPr lang="bg-BG" dirty="0" smtClean="0"/>
              <a:t>, </a:t>
            </a:r>
            <a:r>
              <a:rPr lang="en-US" dirty="0" smtClean="0"/>
              <a:t>plural</a:t>
            </a:r>
            <a:endParaRPr lang="bg-BG" dirty="0" smtClean="0"/>
          </a:p>
          <a:p>
            <a:pPr lvl="1">
              <a:lnSpc>
                <a:spcPct val="100000"/>
              </a:lnSpc>
            </a:pPr>
            <a:r>
              <a:rPr lang="en-US" dirty="0" smtClean="0"/>
              <a:t>Examples</a:t>
            </a:r>
            <a:r>
              <a:rPr lang="bg-BG" dirty="0" smtClean="0"/>
              <a:t>: </a:t>
            </a:r>
            <a:r>
              <a:rPr lang="en-US" dirty="0" smtClean="0">
                <a:solidFill>
                  <a:schemeClr val="accent5">
                    <a:lumMod val="20000"/>
                    <a:lumOff val="80000"/>
                  </a:schemeClr>
                </a:solidFill>
                <a:latin typeface="Consolas" pitchFamily="49" charset="0"/>
                <a:cs typeface="Consolas" pitchFamily="49" charset="0"/>
              </a:rPr>
              <a:t>Users</a:t>
            </a:r>
            <a:r>
              <a:rPr lang="en-US" dirty="0" smtClean="0"/>
              <a:t>, </a:t>
            </a:r>
            <a:r>
              <a:rPr lang="en-US" noProof="1" smtClean="0">
                <a:solidFill>
                  <a:schemeClr val="accent5">
                    <a:lumMod val="20000"/>
                    <a:lumOff val="80000"/>
                  </a:schemeClr>
                </a:solidFill>
                <a:latin typeface="Consolas" pitchFamily="49" charset="0"/>
                <a:cs typeface="Consolas" pitchFamily="49" charset="0"/>
              </a:rPr>
              <a:t>PhotoAlbums</a:t>
            </a:r>
            <a:r>
              <a:rPr lang="en-US" dirty="0" smtClean="0"/>
              <a:t>, </a:t>
            </a:r>
            <a:r>
              <a:rPr lang="en-US" dirty="0" smtClean="0">
                <a:solidFill>
                  <a:schemeClr val="accent5">
                    <a:lumMod val="20000"/>
                    <a:lumOff val="80000"/>
                  </a:schemeClr>
                </a:solidFill>
                <a:latin typeface="Consolas" pitchFamily="49" charset="0"/>
                <a:cs typeface="Consolas" pitchFamily="49" charset="0"/>
              </a:rPr>
              <a:t>Countries</a:t>
            </a:r>
          </a:p>
          <a:p>
            <a:pPr>
              <a:lnSpc>
                <a:spcPct val="100000"/>
              </a:lnSpc>
            </a:pPr>
            <a:r>
              <a:rPr lang="en-US" dirty="0" smtClean="0"/>
              <a:t>Columns</a:t>
            </a:r>
            <a:endParaRPr lang="bg-BG" dirty="0" smtClean="0"/>
          </a:p>
          <a:p>
            <a:pPr lvl="1">
              <a:lnSpc>
                <a:spcPct val="100000"/>
              </a:lnSpc>
            </a:pPr>
            <a:r>
              <a:rPr lang="en-US" dirty="0" smtClean="0"/>
              <a:t>In English</a:t>
            </a:r>
            <a:r>
              <a:rPr lang="bg-BG" dirty="0" smtClean="0"/>
              <a:t>, singular</a:t>
            </a:r>
            <a:endParaRPr lang="en-US"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Avoid reserved words</a:t>
            </a:r>
            <a:r>
              <a:rPr lang="bg-BG" dirty="0" smtClean="0"/>
              <a:t> (</a:t>
            </a:r>
            <a:r>
              <a:rPr lang="en-US" dirty="0" smtClean="0"/>
              <a:t>e.g</a:t>
            </a:r>
            <a:r>
              <a:rPr lang="bg-BG" dirty="0" smtClean="0"/>
              <a:t>. </a:t>
            </a:r>
            <a:r>
              <a:rPr lang="en-US" noProof="1" smtClean="0">
                <a:solidFill>
                  <a:schemeClr val="accent5">
                    <a:lumMod val="20000"/>
                    <a:lumOff val="80000"/>
                  </a:schemeClr>
                </a:solidFill>
                <a:latin typeface="Consolas" pitchFamily="49" charset="0"/>
                <a:cs typeface="Consolas" pitchFamily="49" charset="0"/>
              </a:rPr>
              <a:t>key</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noProof="1" smtClean="0">
                <a:solidFill>
                  <a:schemeClr val="accent5">
                    <a:lumMod val="20000"/>
                    <a:lumOff val="80000"/>
                  </a:schemeClr>
                </a:solidFill>
                <a:latin typeface="Consolas" pitchFamily="49" charset="0"/>
                <a:cs typeface="Consolas" pitchFamily="49" charset="0"/>
              </a:rPr>
              <a:t>date</a:t>
            </a:r>
            <a:r>
              <a:rPr lang="en-US" dirty="0" smtClean="0"/>
              <a:t>)</a:t>
            </a:r>
          </a:p>
          <a:p>
            <a:pPr lvl="1">
              <a:lnSpc>
                <a:spcPct val="100000"/>
              </a:lnSpc>
            </a:pPr>
            <a:r>
              <a:rPr lang="en-US" dirty="0" smtClean="0"/>
              <a:t>Examples</a:t>
            </a:r>
            <a:r>
              <a:rPr lang="bg-BG" dirty="0" smtClean="0"/>
              <a:t>:</a:t>
            </a:r>
            <a:r>
              <a:rPr lang="en-US" dirty="0" smtClean="0"/>
              <a:t> </a:t>
            </a:r>
            <a:r>
              <a:rPr lang="en-US" dirty="0" smtClean="0">
                <a:solidFill>
                  <a:schemeClr val="accent5">
                    <a:lumMod val="20000"/>
                    <a:lumOff val="80000"/>
                  </a:schemeClr>
                </a:solidFill>
                <a:latin typeface="Consolas" pitchFamily="49" charset="0"/>
                <a:cs typeface="Consolas" pitchFamily="49" charset="0"/>
              </a:rPr>
              <a:t>FirstName</a:t>
            </a:r>
            <a:r>
              <a:rPr lang="en-US" dirty="0" smtClean="0"/>
              <a:t>, </a:t>
            </a:r>
            <a:r>
              <a:rPr lang="en-US" noProof="1" smtClean="0">
                <a:solidFill>
                  <a:schemeClr val="accent5">
                    <a:lumMod val="20000"/>
                    <a:lumOff val="80000"/>
                  </a:schemeClr>
                </a:solidFill>
                <a:latin typeface="Consolas" pitchFamily="49" charset="0"/>
                <a:cs typeface="Consolas" pitchFamily="49" charset="0"/>
              </a:rPr>
              <a:t>OrderDate</a:t>
            </a:r>
            <a:r>
              <a:rPr lang="en-US" dirty="0" smtClean="0"/>
              <a:t>, </a:t>
            </a:r>
            <a:r>
              <a:rPr lang="en-US" dirty="0" smtClean="0">
                <a:solidFill>
                  <a:schemeClr val="accent5">
                    <a:lumMod val="20000"/>
                    <a:lumOff val="80000"/>
                  </a:schemeClr>
                </a:solidFill>
                <a:latin typeface="Consolas" pitchFamily="49" charset="0"/>
                <a:cs typeface="Consolas" pitchFamily="49" charset="0"/>
              </a:rPr>
              <a:t>Price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759071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t>Primary key</a:t>
            </a:r>
          </a:p>
          <a:p>
            <a:pPr lvl="1">
              <a:lnSpc>
                <a:spcPct val="100000"/>
              </a:lnSpc>
            </a:pPr>
            <a:r>
              <a:rPr lang="en-US" noProof="1" smtClean="0"/>
              <a:t>Use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name_of_the_table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PK column should be called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UserId</a:t>
            </a:r>
          </a:p>
          <a:p>
            <a:pPr>
              <a:lnSpc>
                <a:spcPct val="100000"/>
              </a:lnSpc>
            </a:pPr>
            <a:r>
              <a:rPr lang="en-US" noProof="1" smtClean="0"/>
              <a:t>Foreign key</a:t>
            </a:r>
          </a:p>
          <a:p>
            <a:pPr lvl="1">
              <a:lnSpc>
                <a:spcPct val="100000"/>
              </a:lnSpc>
            </a:pPr>
            <a:r>
              <a:rPr lang="en-US" noProof="1" smtClean="0"/>
              <a:t>Use the name of the referenced table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foreign key column that references the </a:t>
            </a:r>
            <a:r>
              <a:rPr lang="en-US" noProof="1" smtClean="0">
                <a:solidFill>
                  <a:schemeClr val="accent5">
                    <a:lumMod val="20000"/>
                    <a:lumOff val="80000"/>
                  </a:schemeClr>
                </a:solidFill>
                <a:latin typeface="Consolas" pitchFamily="49" charset="0"/>
                <a:cs typeface="Consolas" pitchFamily="49" charset="0"/>
              </a:rPr>
              <a:t>Groups</a:t>
            </a:r>
            <a:r>
              <a:rPr lang="en-US" noProof="1" smtClean="0"/>
              <a:t> table should be named </a:t>
            </a:r>
            <a:r>
              <a:rPr lang="en-US" noProof="1" smtClean="0">
                <a:solidFill>
                  <a:schemeClr val="accent5">
                    <a:lumMod val="20000"/>
                    <a:lumOff val="80000"/>
                  </a:schemeClr>
                </a:solidFill>
                <a:latin typeface="Consolas" pitchFamily="49" charset="0"/>
                <a:cs typeface="Consolas" pitchFamily="49" charset="0"/>
              </a:rPr>
              <a:t>GroupId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173070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Relationship names (constraints)</a:t>
            </a:r>
          </a:p>
          <a:p>
            <a:pPr lvl="1">
              <a:lnSpc>
                <a:spcPct val="100000"/>
              </a:lnSpc>
            </a:pPr>
            <a:r>
              <a:rPr lang="en-US" dirty="0" smtClean="0"/>
              <a:t>In English, Pascal Case</a:t>
            </a:r>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FK_</a:t>
            </a:r>
            <a:r>
              <a:rPr lang="en-US" dirty="0" smtClean="0"/>
              <a:t>" + </a:t>
            </a:r>
            <a:r>
              <a:rPr lang="en-US" dirty="0">
                <a:solidFill>
                  <a:schemeClr val="accent5">
                    <a:lumMod val="20000"/>
                    <a:lumOff val="80000"/>
                  </a:schemeClr>
                </a:solidFill>
                <a:latin typeface="Consolas" pitchFamily="49" charset="0"/>
                <a:cs typeface="Consolas" pitchFamily="49" charset="0"/>
              </a:rPr>
              <a:t>first_</a:t>
            </a:r>
            <a:r>
              <a:rPr lang="en-US" noProof="1">
                <a:solidFill>
                  <a:schemeClr val="accent5">
                    <a:lumMod val="20000"/>
                    <a:lumOff val="80000"/>
                  </a:schemeClr>
                </a:solidFill>
                <a:latin typeface="Consolas" pitchFamily="49" charset="0"/>
                <a:cs typeface="Consolas" pitchFamily="49" charset="0"/>
              </a:rPr>
              <a:t>tab</a:t>
            </a:r>
            <a:r>
              <a:rPr lang="en-US" noProof="1" smtClean="0">
                <a:solidFill>
                  <a:schemeClr val="accent5">
                    <a:lumMod val="20000"/>
                    <a:lumOff val="80000"/>
                  </a:schemeClr>
                </a:solidFill>
                <a:latin typeface="Consolas" pitchFamily="49" charset="0"/>
                <a:cs typeface="Consolas" pitchFamily="49" charset="0"/>
              </a:rPr>
              <a:t>le</a:t>
            </a:r>
            <a:r>
              <a:rPr lang="bg-BG" dirty="0" smtClean="0"/>
              <a:t> + </a:t>
            </a:r>
            <a:r>
              <a:rPr lang="en-US" dirty="0" smtClean="0"/>
              <a:t>"</a:t>
            </a:r>
            <a:r>
              <a:rPr lang="en-US" noProof="1" smtClean="0">
                <a:solidFill>
                  <a:schemeClr val="accent5">
                    <a:lumMod val="20000"/>
                    <a:lumOff val="80000"/>
                  </a:schemeClr>
                </a:solidFill>
                <a:latin typeface="Consolas" pitchFamily="49" charset="0"/>
                <a:cs typeface="Consolas" pitchFamily="49" charset="0"/>
              </a:rPr>
              <a:t>_</a:t>
            </a:r>
            <a:r>
              <a:rPr lang="en-US" dirty="0" smtClean="0"/>
              <a:t>" + </a:t>
            </a:r>
            <a:r>
              <a:rPr lang="en-US" dirty="0">
                <a:solidFill>
                  <a:schemeClr val="accent5">
                    <a:lumMod val="20000"/>
                    <a:lumOff val="80000"/>
                  </a:schemeClr>
                </a:solidFill>
                <a:latin typeface="Consolas" pitchFamily="49" charset="0"/>
                <a:cs typeface="Consolas" pitchFamily="49" charset="0"/>
              </a:rPr>
              <a:t>second_</a:t>
            </a:r>
            <a:r>
              <a:rPr lang="en-US" noProof="1" smtClean="0">
                <a:solidFill>
                  <a:schemeClr val="accent5">
                    <a:lumMod val="20000"/>
                    <a:lumOff val="80000"/>
                  </a:schemeClr>
                </a:solidFill>
                <a:latin typeface="Consolas" pitchFamily="49" charset="0"/>
                <a:cs typeface="Consolas" pitchFamily="49" charset="0"/>
              </a:rPr>
              <a:t>table</a:t>
            </a: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FK_Users_Groups</a:t>
            </a:r>
          </a:p>
          <a:p>
            <a:pPr>
              <a:lnSpc>
                <a:spcPct val="100000"/>
              </a:lnSpc>
            </a:pPr>
            <a:r>
              <a:rPr lang="en-US" dirty="0" smtClean="0"/>
              <a:t>Index names</a:t>
            </a:r>
            <a:endParaRPr lang="bg-BG" dirty="0" smtClean="0"/>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IX_</a:t>
            </a:r>
            <a:r>
              <a:rPr lang="en-US" dirty="0" smtClean="0">
                <a:latin typeface="Courier New" pitchFamily="49" charset="0"/>
              </a:rPr>
              <a:t>"</a:t>
            </a:r>
            <a:r>
              <a:rPr lang="en-US" dirty="0" smtClean="0"/>
              <a:t> + </a:t>
            </a:r>
            <a:r>
              <a:rPr lang="en-US" noProof="1" smtClean="0">
                <a:solidFill>
                  <a:schemeClr val="accent5">
                    <a:lumMod val="20000"/>
                    <a:lumOff val="80000"/>
                  </a:schemeClr>
                </a:solidFill>
                <a:latin typeface="Consolas" pitchFamily="49" charset="0"/>
                <a:cs typeface="Consolas" pitchFamily="49" charset="0"/>
              </a:rPr>
              <a:t>table</a:t>
            </a:r>
            <a:r>
              <a:rPr lang="bg-BG" dirty="0" smtClean="0"/>
              <a:t> + </a:t>
            </a:r>
            <a:r>
              <a:rPr lang="en-US" noProof="1" smtClean="0">
                <a:solidFill>
                  <a:schemeClr val="accent5">
                    <a:lumMod val="20000"/>
                    <a:lumOff val="80000"/>
                  </a:schemeClr>
                </a:solidFill>
                <a:latin typeface="Consolas" pitchFamily="49" charset="0"/>
                <a:cs typeface="Consolas" pitchFamily="49" charset="0"/>
              </a:rPr>
              <a:t>column</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IX_Users_UserName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11632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 (3) </a:t>
            </a:r>
            <a:endParaRPr lang="bg-BG" dirty="0"/>
          </a:p>
        </p:txBody>
      </p:sp>
      <p:sp>
        <p:nvSpPr>
          <p:cNvPr id="462851" name="Rectangle 3"/>
          <p:cNvSpPr>
            <a:spLocks noGrp="1" noChangeArrowheads="1"/>
          </p:cNvSpPr>
          <p:nvPr>
            <p:ph idx="1"/>
          </p:nvPr>
        </p:nvSpPr>
        <p:spPr>
          <a:xfrm>
            <a:off x="228600" y="1066800"/>
            <a:ext cx="6472989" cy="5638800"/>
          </a:xfrm>
        </p:spPr>
        <p:txBody>
          <a:bodyPr/>
          <a:lstStyle/>
          <a:p>
            <a:pPr marL="542925" indent="-542925">
              <a:lnSpc>
                <a:spcPct val="100000"/>
              </a:lnSpc>
              <a:buFont typeface="+mj-lt"/>
              <a:buAutoNum type="arabicPeriod" startAt="15"/>
            </a:pPr>
            <a:r>
              <a:rPr lang="en-US" dirty="0"/>
              <a:t>SQL and T-SQL Languages</a:t>
            </a:r>
          </a:p>
          <a:p>
            <a:pPr marL="542925" indent="-542925">
              <a:lnSpc>
                <a:spcPct val="100000"/>
              </a:lnSpc>
              <a:buFont typeface="+mj-lt"/>
              <a:buAutoNum type="arabicPeriod" startAt="15"/>
            </a:pPr>
            <a:r>
              <a:rPr lang="en-US" dirty="0"/>
              <a:t>The </a:t>
            </a:r>
            <a:r>
              <a:rPr lang="en-US" dirty="0" smtClean="0"/>
              <a:t>Telerik Academy </a:t>
            </a:r>
            <a:r>
              <a:rPr lang="en-US" dirty="0"/>
              <a:t>Database Schema</a:t>
            </a:r>
          </a:p>
          <a:p>
            <a:pPr marL="542925" indent="-542925">
              <a:lnSpc>
                <a:spcPct val="100000"/>
              </a:lnSpc>
              <a:buFont typeface="+mj-lt"/>
              <a:buAutoNum type="arabicPeriod" startAt="15"/>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401896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(4)</a:t>
            </a:r>
            <a:endParaRPr lang="en-US"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noProof="1" smtClean="0"/>
              <a:t>Unique key constraints names</a:t>
            </a:r>
          </a:p>
          <a:p>
            <a:pPr lvl="1">
              <a:lnSpc>
                <a:spcPct val="100000"/>
              </a:lnSpc>
            </a:pPr>
            <a:r>
              <a:rPr lang="en-US" noProof="1" smtClean="0"/>
              <a:t>"</a:t>
            </a:r>
            <a:r>
              <a:rPr lang="en-US" noProof="1" smtClean="0">
                <a:solidFill>
                  <a:schemeClr val="accent5">
                    <a:lumMod val="20000"/>
                    <a:lumOff val="80000"/>
                  </a:schemeClr>
                </a:solidFill>
                <a:latin typeface="Consolas" pitchFamily="49" charset="0"/>
                <a:cs typeface="Consolas" pitchFamily="49" charset="0"/>
              </a:rPr>
              <a:t>UK_</a:t>
            </a:r>
            <a:r>
              <a:rPr lang="en-US" noProof="1" smtClean="0"/>
              <a:t>" + </a:t>
            </a:r>
            <a:r>
              <a:rPr lang="en-US" noProof="1" smtClean="0">
                <a:solidFill>
                  <a:schemeClr val="accent5">
                    <a:lumMod val="20000"/>
                    <a:lumOff val="80000"/>
                  </a:schemeClr>
                </a:solidFill>
                <a:latin typeface="Consolas" pitchFamily="49" charset="0"/>
                <a:cs typeface="Consolas" pitchFamily="49" charset="0"/>
              </a:rPr>
              <a:t>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column</a:t>
            </a:r>
          </a:p>
          <a:p>
            <a:pPr lvl="1">
              <a:lnSpc>
                <a:spcPct val="100000"/>
              </a:lnSpc>
            </a:pPr>
            <a:r>
              <a:rPr lang="en-US" noProof="1" smtClean="0"/>
              <a:t>For instance: </a:t>
            </a:r>
            <a:r>
              <a:rPr lang="en-US" noProof="1" smtClean="0">
                <a:solidFill>
                  <a:schemeClr val="accent5">
                    <a:lumMod val="20000"/>
                    <a:lumOff val="80000"/>
                  </a:schemeClr>
                </a:solidFill>
                <a:latin typeface="Consolas" pitchFamily="49" charset="0"/>
                <a:cs typeface="Consolas" pitchFamily="49" charset="0"/>
              </a:rPr>
              <a:t>UK_Users_UserName</a:t>
            </a:r>
          </a:p>
          <a:p>
            <a:pPr>
              <a:lnSpc>
                <a:spcPct val="100000"/>
              </a:lnSpc>
            </a:pPr>
            <a:r>
              <a:rPr lang="en-US" noProof="1" smtClean="0"/>
              <a:t>Views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V_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V_BGCompanies</a:t>
            </a:r>
          </a:p>
          <a:p>
            <a:pPr>
              <a:lnSpc>
                <a:spcPct val="100000"/>
              </a:lnSpc>
            </a:pPr>
            <a:r>
              <a:rPr lang="en-US" noProof="1" smtClean="0"/>
              <a:t>Stored procedures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usp_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usp_InsertCustomer(@name)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571789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9600"/>
            <a:ext cx="7696200" cy="1219200"/>
          </a:xfrm>
        </p:spPr>
        <p:txBody>
          <a:bodyPr/>
          <a:lstStyle/>
          <a:p>
            <a:pPr algn="ctr">
              <a:lnSpc>
                <a:spcPts val="4800"/>
              </a:lnSpc>
            </a:pPr>
            <a:r>
              <a:rPr lang="en-US" dirty="0" smtClean="0"/>
              <a:t>Database Modeling with</a:t>
            </a:r>
            <a:r>
              <a:rPr lang="bg-BG" dirty="0" smtClean="0"/>
              <a:t> </a:t>
            </a:r>
            <a:r>
              <a:rPr lang="en-US" dirty="0" smtClean="0"/>
              <a:t>SQL Server Management Studio</a:t>
            </a:r>
            <a:endParaRPr lang="en-US" dirty="0"/>
          </a:p>
        </p:txBody>
      </p:sp>
      <p:sp>
        <p:nvSpPr>
          <p:cNvPr id="3" name="Content Placeholder 2"/>
          <p:cNvSpPr>
            <a:spLocks noGrp="1"/>
          </p:cNvSpPr>
          <p:nvPr>
            <p:ph idx="1"/>
          </p:nvPr>
        </p:nvSpPr>
        <p:spPr>
          <a:xfrm>
            <a:off x="2971800" y="5791200"/>
            <a:ext cx="3276600" cy="609600"/>
          </a:xfrm>
        </p:spPr>
        <p:txBody>
          <a:bodyPr/>
          <a:lstStyle/>
          <a:p>
            <a:pPr marL="0" lvl="1" indent="0" algn="ctr">
              <a:buNone/>
            </a:pPr>
            <a:r>
              <a:rPr lang="en-US" dirty="0" smtClean="0"/>
              <a:t>Live Demo</a:t>
            </a:r>
            <a:endParaRPr lang="en-US" dirty="0"/>
          </a:p>
        </p:txBody>
      </p:sp>
      <p:pic>
        <p:nvPicPr>
          <p:cNvPr id="5"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956254" y="1222672"/>
            <a:ext cx="3911406" cy="2607602"/>
          </a:xfrm>
          <a:prstGeom prst="roundRect">
            <a:avLst>
              <a:gd name="adj" fmla="val 2250"/>
            </a:avLst>
          </a:prstGeom>
          <a:noFill/>
        </p:spPr>
      </p:pic>
      <p:pic>
        <p:nvPicPr>
          <p:cNvPr id="6"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1228860" y="855758"/>
            <a:ext cx="3855786" cy="2801842"/>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000963">
            <a:off x="983183" y="2885181"/>
            <a:ext cx="7308914" cy="1675524"/>
          </a:xfrm>
          <a:prstGeom prst="roundRect">
            <a:avLst>
              <a:gd name="adj" fmla="val 3676"/>
            </a:avLst>
          </a:prstGeom>
          <a:solidFill>
            <a:schemeClr val="tx2">
              <a:lumMod val="20000"/>
              <a:lumOff val="80000"/>
            </a:schemeClr>
          </a:solidFill>
          <a:ln w="28575">
            <a:solidFill>
              <a:schemeClr val="accent5">
                <a:lumMod val="75000"/>
              </a:schemeClr>
            </a:solidFill>
          </a:ln>
          <a:scene3d>
            <a:camera prst="isometricOffAxis2Top"/>
            <a:lightRig rig="threePt" dir="t"/>
          </a:scene3d>
        </p:spPr>
      </p:pic>
      <p:pic>
        <p:nvPicPr>
          <p:cNvPr id="6146" name="Picture 2" descr="http://dryicons.com/files/previews/simplistica_preview.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60946">
            <a:off x="6472786" y="897105"/>
            <a:ext cx="1618287" cy="1705219"/>
          </a:xfrm>
          <a:prstGeom prst="roundRect">
            <a:avLst>
              <a:gd name="adj" fmla="val 8165"/>
            </a:avLst>
          </a:prstGeom>
          <a:noFill/>
          <a:ln>
            <a:solidFill>
              <a:schemeClr val="accent5">
                <a:lumMod val="75000"/>
              </a:schemeClr>
            </a:solidFill>
          </a:ln>
          <a:effectLst>
            <a:outerShdw blurRad="114300" dist="63500" sx="110000" sy="110000" algn="tl" rotWithShape="0">
              <a:prstClr val="black">
                <a:alpha val="30000"/>
              </a:prstClr>
            </a:outerShdw>
          </a:effectLst>
        </p:spPr>
      </p:pic>
    </p:spTree>
    <p:extLst>
      <p:ext uri="{BB962C8B-B14F-4D97-AF65-F5344CB8AC3E}">
        <p14:creationId xmlns:p14="http://schemas.microsoft.com/office/powerpoint/2010/main" val="1719515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21323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510686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888554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2694567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191000"/>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4917279"/>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533400"/>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75260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34869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Structured Query Language (SQL)</a:t>
            </a:r>
          </a:p>
          <a:p>
            <a:pPr lvl="1">
              <a:lnSpc>
                <a:spcPct val="100000"/>
              </a:lnSpc>
            </a:pPr>
            <a:r>
              <a:rPr lang="en-US" dirty="0"/>
              <a:t>Declarative language for query and manipulation of relational data</a:t>
            </a:r>
          </a:p>
          <a:p>
            <a:pPr>
              <a:lnSpc>
                <a:spcPct val="100000"/>
              </a:lnSpc>
            </a:pPr>
            <a:r>
              <a:rPr lang="en-US" dirty="0"/>
              <a:t>SQL consists of:</a:t>
            </a:r>
          </a:p>
          <a:p>
            <a:pPr lvl="1">
              <a:lnSpc>
                <a:spcPct val="100000"/>
              </a:lnSpc>
            </a:pPr>
            <a:r>
              <a:rPr lang="en-US" dirty="0"/>
              <a:t>Data Manipulation Language (DML)</a:t>
            </a:r>
          </a:p>
          <a:p>
            <a:pPr marL="1265238" lvl="2" indent="-350838">
              <a:lnSpc>
                <a:spcPct val="100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100000"/>
              </a:lnSpc>
            </a:pPr>
            <a:r>
              <a:rPr lang="en-US" dirty="0"/>
              <a:t>Data Definition Language (DDL)</a:t>
            </a:r>
          </a:p>
          <a:p>
            <a:pPr marL="1265238" lvl="2" indent="-350838">
              <a:lnSpc>
                <a:spcPct val="100000"/>
              </a:lnSpc>
            </a:pPr>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100000"/>
              </a:lnSpc>
            </a:pPr>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61305726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535416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346273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(4)</a:t>
            </a:r>
            <a:endParaRPr lang="bg-BG" dirty="0"/>
          </a:p>
        </p:txBody>
      </p:sp>
      <p:sp>
        <p:nvSpPr>
          <p:cNvPr id="463875" name="Rectangle 3"/>
          <p:cNvSpPr>
            <a:spLocks noGrp="1" noChangeArrowheads="1"/>
          </p:cNvSpPr>
          <p:nvPr>
            <p:ph idx="1"/>
          </p:nvPr>
        </p:nvSpPr>
        <p:spPr/>
        <p:txBody>
          <a:bodyPr/>
          <a:lstStyle/>
          <a:p>
            <a:pPr marL="609600" indent="-609600">
              <a:lnSpc>
                <a:spcPts val="3600"/>
              </a:lnSpc>
              <a:buFont typeface="+mj-lt"/>
              <a:buAutoNum type="arabicPeriod" startAt="18"/>
            </a:pPr>
            <a:r>
              <a:rPr lang="en-US" dirty="0"/>
              <a:t>Selecting Data From Multiple Tables</a:t>
            </a:r>
          </a:p>
          <a:p>
            <a:pPr marL="722313" lvl="1" indent="349250">
              <a:lnSpc>
                <a:spcPts val="3600"/>
              </a:lnSpc>
            </a:pPr>
            <a:r>
              <a:rPr lang="en-US" dirty="0"/>
              <a:t>Natural Joins</a:t>
            </a:r>
          </a:p>
          <a:p>
            <a:pPr marL="722313" lvl="1" indent="349250">
              <a:lnSpc>
                <a:spcPts val="36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ts val="36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ts val="3600"/>
              </a:lnSpc>
            </a:pPr>
            <a:r>
              <a:rPr lang="en-US" dirty="0"/>
              <a:t>Left, Right and Full Outer Joins</a:t>
            </a:r>
          </a:p>
          <a:p>
            <a:pPr marL="722313" lvl="1" indent="349250">
              <a:lnSpc>
                <a:spcPts val="3600"/>
              </a:lnSpc>
            </a:pPr>
            <a:r>
              <a:rPr lang="en-US" dirty="0"/>
              <a:t>Cross Joins</a:t>
            </a:r>
          </a:p>
          <a:p>
            <a:pPr marL="609600" indent="-609600">
              <a:lnSpc>
                <a:spcPts val="3600"/>
              </a:lnSpc>
              <a:buFont typeface="+mj-lt"/>
              <a:buAutoNum type="arabicPeriod" startAt="18"/>
            </a:pPr>
            <a:r>
              <a:rPr lang="en-US" dirty="0"/>
              <a:t>Inserting Data</a:t>
            </a:r>
          </a:p>
          <a:p>
            <a:pPr marL="609600" indent="-609600">
              <a:lnSpc>
                <a:spcPts val="3600"/>
              </a:lnSpc>
              <a:buFont typeface="+mj-lt"/>
              <a:buAutoNum type="arabicPeriod" startAt="18"/>
            </a:pPr>
            <a:r>
              <a:rPr lang="en-US" dirty="0"/>
              <a:t>Updating Data</a:t>
            </a:r>
          </a:p>
          <a:p>
            <a:pPr marL="609600" indent="-609600">
              <a:lnSpc>
                <a:spcPts val="3600"/>
              </a:lnSpc>
              <a:buFont typeface="+mj-lt"/>
              <a:buAutoNum type="arabicPeriod" startAt="18"/>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95234" name="Picture 2" descr="http://www.sandia.gov/materials/science/nmr_lab/images/books.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346239330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486403" name="Rectangle 3"/>
          <p:cNvSpPr>
            <a:spLocks noChangeArrowheads="1"/>
          </p:cNvSpPr>
          <p:nvPr/>
        </p:nvSpPr>
        <p:spPr bwMode="auto">
          <a:xfrm>
            <a:off x="611188" y="914400"/>
            <a:ext cx="7923212"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428784664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6690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2055338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80901"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385348703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1196975"/>
            <a:ext cx="8642350" cy="5472113"/>
          </a:xfrm>
        </p:spPr>
        <p:txBody>
          <a:bodyPr/>
          <a:lstStyle/>
          <a:p>
            <a:pPr lvl="1">
              <a:lnSpc>
                <a:spcPct val="100000"/>
              </a:lnSpc>
            </a:pPr>
            <a:endParaRPr lang="en-US" sz="3200" dirty="0"/>
          </a:p>
          <a:p>
            <a:pPr lvl="1">
              <a:lnSpc>
                <a:spcPct val="100000"/>
              </a:lnSpc>
            </a:pPr>
            <a:endParaRPr lang="en-US" sz="3200" dirty="0"/>
          </a:p>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38800" y="4191000"/>
            <a:ext cx="3048000" cy="2286000"/>
          </a:xfrm>
          <a:prstGeom prst="rect">
            <a:avLst/>
          </a:prstGeom>
          <a:ln>
            <a:noFill/>
          </a:ln>
          <a:effectLst>
            <a:softEdge rad="112500"/>
          </a:effectLst>
        </p:spPr>
      </p:pic>
    </p:spTree>
    <p:extLst>
      <p:ext uri="{BB962C8B-B14F-4D97-AF65-F5344CB8AC3E}">
        <p14:creationId xmlns:p14="http://schemas.microsoft.com/office/powerpoint/2010/main" val="1560504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r>
              <a:rPr lang="en-US" dirty="0"/>
              <a:t>Selecting all columns from departments</a:t>
            </a:r>
          </a:p>
          <a:p>
            <a:endParaRPr lang="en-US" dirty="0"/>
          </a:p>
          <a:p>
            <a:endParaRPr lang="en-US" dirty="0"/>
          </a:p>
          <a:p>
            <a:endParaRPr lang="en-US" dirty="0"/>
          </a:p>
          <a:p>
            <a:endParaRPr lang="en-US" sz="2400" dirty="0"/>
          </a:p>
          <a:p>
            <a:pPr>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365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31248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6804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0449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7204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620000" cy="990600"/>
          </a:xfrm>
        </p:spPr>
        <p:txBody>
          <a:bodyPr/>
          <a:lstStyle/>
          <a:p>
            <a:r>
              <a:rPr lang="en-US" dirty="0" smtClean="0"/>
              <a:t>Relational Data</a:t>
            </a:r>
            <a:r>
              <a:rPr lang="bg-BG" dirty="0" smtClean="0"/>
              <a:t> </a:t>
            </a:r>
            <a:r>
              <a:rPr lang="en-US" dirty="0" smtClean="0"/>
              <a:t>Modeling</a:t>
            </a:r>
            <a:endParaRPr lang="en-US" dirty="0"/>
          </a:p>
        </p:txBody>
      </p:sp>
      <p:sp>
        <p:nvSpPr>
          <p:cNvPr id="3" name="Subtitle 2"/>
          <p:cNvSpPr>
            <a:spLocks noGrp="1"/>
          </p:cNvSpPr>
          <p:nvPr>
            <p:ph type="subTitle" idx="1"/>
          </p:nvPr>
        </p:nvSpPr>
        <p:spPr>
          <a:xfrm>
            <a:off x="1752600" y="2209800"/>
            <a:ext cx="5638800" cy="569120"/>
          </a:xfrm>
        </p:spPr>
        <p:txBody>
          <a:bodyPr/>
          <a:lstStyle/>
          <a:p>
            <a:pPr>
              <a:lnSpc>
                <a:spcPct val="110000"/>
              </a:lnSpc>
            </a:pPr>
            <a:endParaRPr lang="en-US" dirty="0" smtClean="0"/>
          </a:p>
          <a:p>
            <a:pPr>
              <a:lnSpc>
                <a:spcPct val="110000"/>
              </a:lnSpc>
            </a:pPr>
            <a:r>
              <a:rPr lang="en-US" dirty="0" smtClean="0"/>
              <a:t>Fundamental</a:t>
            </a:r>
            <a:r>
              <a:rPr lang="bg-BG" dirty="0" smtClean="0"/>
              <a:t> </a:t>
            </a:r>
            <a:r>
              <a:rPr lang="en-US" dirty="0" smtClean="0"/>
              <a:t>Concepts</a:t>
            </a:r>
          </a:p>
          <a:p>
            <a:pPr>
              <a:lnSpc>
                <a:spcPct val="110000"/>
              </a:lnSpc>
            </a:pPr>
            <a:endParaRPr lang="en-US" noProof="1" smtClean="0"/>
          </a:p>
        </p:txBody>
      </p:sp>
      <p:pic>
        <p:nvPicPr>
          <p:cNvPr id="44038"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702616" y="3116194"/>
            <a:ext cx="4764984" cy="3176654"/>
          </a:xfrm>
          <a:prstGeom prst="roundRect">
            <a:avLst>
              <a:gd name="adj" fmla="val 2250"/>
            </a:avLst>
          </a:prstGeom>
          <a:noFill/>
        </p:spPr>
      </p:pic>
      <p:pic>
        <p:nvPicPr>
          <p:cNvPr id="44039" name="Picture 7" descr="C:\Trash\zeroes-ones.png"/>
          <p:cNvPicPr>
            <a:picLocks noChangeAspect="1" noChangeArrowheads="1"/>
          </p:cNvPicPr>
          <p:nvPr/>
        </p:nvPicPr>
        <p:blipFill>
          <a:blip r:embed="rId3" cstate="screen"/>
          <a:srcRect/>
          <a:stretch>
            <a:fillRect/>
          </a:stretch>
        </p:blipFill>
        <p:spPr bwMode="auto">
          <a:xfrm>
            <a:off x="6791325" y="5105400"/>
            <a:ext cx="1362075" cy="1362075"/>
          </a:xfrm>
          <a:prstGeom prst="rect">
            <a:avLst/>
          </a:prstGeom>
          <a:noFill/>
        </p:spPr>
      </p:pic>
      <p:pic>
        <p:nvPicPr>
          <p:cNvPr id="44040" name="Picture 8" descr="C:\Trash\data-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2790">
            <a:off x="1109748" y="3037252"/>
            <a:ext cx="2681298" cy="2962584"/>
          </a:xfrm>
          <a:prstGeom prst="rect">
            <a:avLst/>
          </a:prstGeom>
          <a:noFill/>
        </p:spPr>
      </p:pic>
    </p:spTree>
    <p:extLst>
      <p:ext uri="{BB962C8B-B14F-4D97-AF65-F5344CB8AC3E}">
        <p14:creationId xmlns:p14="http://schemas.microsoft.com/office/powerpoint/2010/main" val="3095498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ct val="100000"/>
              </a:lnSpc>
            </a:pPr>
            <a:r>
              <a:rPr lang="en-US" dirty="0"/>
              <a:t>Date and character literal values must be enclosed within single quotation marks</a:t>
            </a:r>
          </a:p>
          <a:p>
            <a:pPr>
              <a:lnSpc>
                <a:spcPct val="1000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06884" name="Rectangle 4"/>
          <p:cNvSpPr>
            <a:spLocks noChangeArrowheads="1"/>
          </p:cNvSpPr>
          <p:nvPr/>
        </p:nvSpPr>
        <p:spPr bwMode="auto">
          <a:xfrm>
            <a:off x="838200" y="4245114"/>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599124642"/>
              </p:ext>
            </p:extLst>
          </p:nvPr>
        </p:nvGraphicFramePr>
        <p:xfrm>
          <a:off x="838200" y="51160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35107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pPr>
            <a:r>
              <a:rPr lang="en-US" dirty="0"/>
              <a:t>The default display of queries is all rows, including duplicate rows</a:t>
            </a:r>
          </a:p>
          <a:p>
            <a:pPr>
              <a:lnSpc>
                <a:spcPct val="100000"/>
              </a:lnSpc>
            </a:pPr>
            <a:endParaRPr lang="en-US" dirty="0"/>
          </a:p>
          <a:p>
            <a:pPr>
              <a:lnSpc>
                <a:spcPct val="100000"/>
              </a:lnSpc>
              <a:buNone/>
            </a:pPr>
            <a:endParaRPr lang="en-US" dirty="0"/>
          </a:p>
          <a:p>
            <a:pPr>
              <a:lnSpc>
                <a:spcPct val="100000"/>
              </a:lnSpc>
              <a:spcBef>
                <a:spcPts val="1800"/>
              </a:spcBef>
            </a:pPr>
            <a:r>
              <a:rPr lang="en-US" dirty="0" smtClean="0"/>
              <a:t>Eliminate </a:t>
            </a:r>
            <a:r>
              <a:rPr lang="en-US" dirty="0"/>
              <a:t>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75274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000"/>
              </a:spcBef>
            </a:pPr>
            <a:endParaRPr lang="en-US" sz="3000" dirty="0" smtClean="0">
              <a:solidFill>
                <a:schemeClr val="accent5">
                  <a:lumMod val="20000"/>
                  <a:lumOff val="80000"/>
                </a:schemeClr>
              </a:solidFill>
              <a:latin typeface="Consolas" pitchFamily="49" charset="0"/>
              <a:cs typeface="Consolas" pitchFamily="49" charset="0"/>
            </a:endParaRPr>
          </a:p>
          <a:p>
            <a:pPr>
              <a:lnSpc>
                <a:spcPct val="100000"/>
              </a:lnSpc>
            </a:pPr>
            <a:r>
              <a:rPr lang="en-US" sz="3000" dirty="0" smtClean="0">
                <a:solidFill>
                  <a:schemeClr val="accent5">
                    <a:lumMod val="20000"/>
                    <a:lumOff val="80000"/>
                  </a:schemeClr>
                </a:solidFill>
                <a:latin typeface="Consolas" pitchFamily="49" charset="0"/>
                <a:cs typeface="Consolas" pitchFamily="49" charset="0"/>
              </a:rPr>
              <a:t>INTERSECT</a:t>
            </a:r>
            <a:r>
              <a:rPr lang="en-US" sz="3000" dirty="0" smtClean="0"/>
              <a:t> </a:t>
            </a:r>
            <a:r>
              <a:rPr lang="en-US" sz="3000" dirty="0"/>
              <a:t>/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31958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a:xfrm>
            <a:off x="228600" y="914400"/>
            <a:ext cx="8686800" cy="5638800"/>
          </a:xfrm>
        </p:spPr>
        <p:txBody>
          <a:bodyPr/>
          <a:lstStyle/>
          <a:p>
            <a:pPr>
              <a:lnSpc>
                <a:spcPct val="100000"/>
              </a:lnSpc>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lnSpc>
                <a:spcPct val="100000"/>
              </a:lnSpc>
            </a:pPr>
            <a:endParaRPr lang="en-US" dirty="0"/>
          </a:p>
          <a:p>
            <a:pPr>
              <a:lnSpc>
                <a:spcPct val="100000"/>
              </a:lnSpc>
              <a:buNone/>
            </a:pPr>
            <a:endParaRPr lang="en-US" dirty="0"/>
          </a:p>
          <a:p>
            <a:pPr>
              <a:lnSpc>
                <a:spcPct val="100000"/>
              </a:lnSpc>
            </a:pPr>
            <a:endParaRPr lang="en-US" dirty="0" smtClean="0"/>
          </a:p>
          <a:p>
            <a:pPr>
              <a:lnSpc>
                <a:spcPct val="100000"/>
              </a:lnSpc>
            </a:pPr>
            <a:r>
              <a:rPr lang="en-US" dirty="0" smtClean="0"/>
              <a:t>More </a:t>
            </a:r>
            <a:r>
              <a:rPr lang="en-US" dirty="0"/>
              <a:t>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7023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7641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36256009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346289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7627388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spcBef>
                <a:spcPct val="35000"/>
              </a:spcBef>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spcBef>
                <a:spcPct val="35000"/>
              </a:spcBef>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spcBef>
                <a:spcPct val="35000"/>
              </a:spcBef>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36265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2156334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028856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a:t>
            </a:r>
            <a:r>
              <a:rPr lang="bg-BG" dirty="0" smtClean="0"/>
              <a:t> </a:t>
            </a:r>
            <a:r>
              <a:rPr lang="en-US" dirty="0" smtClean="0"/>
              <a:t>Database</a:t>
            </a:r>
            <a:r>
              <a:rPr lang="bg-BG" dirty="0" smtClean="0"/>
              <a:t> </a:t>
            </a:r>
            <a:r>
              <a:rPr lang="en-US" dirty="0" smtClean="0"/>
              <a:t>Design</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Steps in the database design process:</a:t>
            </a:r>
          </a:p>
          <a:p>
            <a:pPr lvl="1">
              <a:lnSpc>
                <a:spcPct val="100000"/>
              </a:lnSpc>
            </a:pPr>
            <a:r>
              <a:rPr lang="en-US" dirty="0" smtClean="0"/>
              <a:t>Identification of the entities</a:t>
            </a:r>
          </a:p>
          <a:p>
            <a:pPr lvl="1">
              <a:lnSpc>
                <a:spcPct val="100000"/>
              </a:lnSpc>
            </a:pPr>
            <a:r>
              <a:rPr lang="en-US" dirty="0" smtClean="0"/>
              <a:t>Identification of the columns in the</a:t>
            </a:r>
            <a:r>
              <a:rPr lang="bg-BG" dirty="0" smtClean="0"/>
              <a:t> </a:t>
            </a:r>
            <a:r>
              <a:rPr lang="en-US" dirty="0" smtClean="0"/>
              <a:t>tables</a:t>
            </a:r>
          </a:p>
          <a:p>
            <a:pPr lvl="1">
              <a:lnSpc>
                <a:spcPct val="100000"/>
              </a:lnSpc>
            </a:pPr>
            <a:r>
              <a:rPr lang="en-US" dirty="0" smtClean="0"/>
              <a:t>Defining a</a:t>
            </a:r>
            <a:r>
              <a:rPr lang="bg-BG" dirty="0" smtClean="0"/>
              <a:t> </a:t>
            </a:r>
            <a:r>
              <a:rPr lang="en-US" dirty="0" smtClean="0"/>
              <a:t>primary key for each</a:t>
            </a:r>
            <a:r>
              <a:rPr lang="bg-BG" dirty="0" smtClean="0"/>
              <a:t> </a:t>
            </a:r>
            <a:r>
              <a:rPr lang="en-US" dirty="0" smtClean="0"/>
              <a:t>entity table</a:t>
            </a:r>
            <a:endParaRPr lang="bg-BG" dirty="0" smtClean="0"/>
          </a:p>
          <a:p>
            <a:pPr lvl="1">
              <a:lnSpc>
                <a:spcPct val="100000"/>
              </a:lnSpc>
            </a:pPr>
            <a:r>
              <a:rPr lang="en-US" dirty="0" smtClean="0"/>
              <a:t>Identification and modeling of relationships</a:t>
            </a:r>
            <a:endParaRPr lang="bg-BG" dirty="0" smtClean="0"/>
          </a:p>
          <a:p>
            <a:pPr marL="1163638" lvl="2" indent="-514350">
              <a:lnSpc>
                <a:spcPct val="100000"/>
              </a:lnSpc>
            </a:pPr>
            <a:r>
              <a:rPr lang="en-US" dirty="0" smtClean="0"/>
              <a:t>Multiplicity of relationships</a:t>
            </a:r>
            <a:endParaRPr lang="bg-BG" dirty="0" smtClean="0"/>
          </a:p>
          <a:p>
            <a:pPr lvl="1">
              <a:lnSpc>
                <a:spcPct val="100000"/>
              </a:lnSpc>
            </a:pPr>
            <a:r>
              <a:rPr lang="en-US" dirty="0" smtClean="0"/>
              <a:t>Defining other constraints</a:t>
            </a:r>
          </a:p>
          <a:p>
            <a:pPr lvl="1">
              <a:lnSpc>
                <a:spcPct val="100000"/>
              </a:lnSpc>
            </a:pPr>
            <a:r>
              <a:rPr lang="en-US" dirty="0" smtClean="0"/>
              <a:t>Filling test data in the tables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892121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665995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pic>
        <p:nvPicPr>
          <p:cNvPr id="47106" name="Picture 2" descr="http://matuszek.org/functions/fig4.gif"/>
          <p:cNvPicPr>
            <a:picLocks noChangeAspect="1" noChangeArrowheads="1"/>
          </p:cNvPicPr>
          <p:nvPr/>
        </p:nvPicPr>
        <p:blipFill>
          <a:blip r:embed="rId2" cstate="email">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40690238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spcBef>
                <a:spcPts val="1200"/>
              </a:spcBef>
            </a:pPr>
            <a:r>
              <a:rPr lang="en-US" dirty="0"/>
              <a:t>Inner joins</a:t>
            </a:r>
          </a:p>
          <a:p>
            <a:pPr>
              <a:spcBef>
                <a:spcPts val="1200"/>
              </a:spcBef>
            </a:pPr>
            <a:r>
              <a:rPr lang="en-US" dirty="0"/>
              <a:t>Left, right and full outer joins</a:t>
            </a:r>
          </a:p>
          <a:p>
            <a:pPr>
              <a:spcBef>
                <a:spcPts val="1200"/>
              </a:spcBef>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email">
            <a:lum bright="-30000" contrast="20000"/>
            <a:extLst>
              <a:ext uri="{28A0092B-C50C-407E-A947-70E740481C1C}">
                <a14:useLocalDpi xmlns:a14="http://schemas.microsoft.com/office/drawing/2010/main"/>
              </a:ext>
            </a:extLst>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356835850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51273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228477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145451707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76</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875472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77</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0858715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620516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27588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a:t>
            </a:r>
            <a:r>
              <a:rPr lang="bg-BG" dirty="0" smtClean="0"/>
              <a:t> </a:t>
            </a:r>
            <a:r>
              <a:rPr lang="en-US" dirty="0" smtClean="0"/>
              <a:t>Entities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Entity tables represent objects from the real world</a:t>
            </a:r>
            <a:endParaRPr lang="bg-BG" dirty="0" smtClean="0"/>
          </a:p>
          <a:p>
            <a:pPr lvl="1">
              <a:lnSpc>
                <a:spcPct val="100000"/>
              </a:lnSpc>
            </a:pPr>
            <a:r>
              <a:rPr lang="en-US" dirty="0" smtClean="0"/>
              <a:t>Most often they are nouns in the specification</a:t>
            </a:r>
            <a:endParaRPr lang="bg-BG" dirty="0" smtClean="0"/>
          </a:p>
          <a:p>
            <a:pPr lvl="1">
              <a:lnSpc>
                <a:spcPct val="100000"/>
              </a:lnSpc>
            </a:pPr>
            <a:r>
              <a:rPr lang="en-US" dirty="0" smtClean="0"/>
              <a:t>For example</a:t>
            </a:r>
            <a:r>
              <a:rPr lang="bg-BG" dirty="0" smtClean="0"/>
              <a:t>:</a:t>
            </a:r>
          </a:p>
          <a:p>
            <a:pPr lvl="1">
              <a:lnSpc>
                <a:spcPct val="100000"/>
              </a:lnSpc>
            </a:pPr>
            <a:endParaRPr lang="bg-BG" dirty="0" smtClean="0"/>
          </a:p>
          <a:p>
            <a:pPr lvl="1">
              <a:lnSpc>
                <a:spcPct val="100000"/>
              </a:lnSpc>
              <a:buFontTx/>
              <a:buNone/>
            </a:pPr>
            <a:endParaRPr lang="bg-BG" dirty="0" smtClean="0"/>
          </a:p>
          <a:p>
            <a:pPr lvl="1">
              <a:lnSpc>
                <a:spcPct val="100000"/>
              </a:lnSpc>
            </a:pPr>
            <a:endParaRPr lang="bg-BG" dirty="0" smtClean="0"/>
          </a:p>
          <a:p>
            <a:pPr lvl="1">
              <a:lnSpc>
                <a:spcPct val="100000"/>
              </a:lnSpc>
              <a:spcBef>
                <a:spcPts val="2400"/>
              </a:spcBef>
            </a:pPr>
            <a:r>
              <a:rPr lang="en-US" dirty="0" smtClean="0"/>
              <a:t>Entities</a:t>
            </a:r>
            <a:r>
              <a:rPr lang="bg-BG" dirty="0" smtClean="0"/>
              <a:t>: </a:t>
            </a:r>
            <a:r>
              <a:rPr lang="en-US" dirty="0" smtClean="0">
                <a:solidFill>
                  <a:schemeClr val="accent5">
                    <a:lumMod val="20000"/>
                    <a:lumOff val="80000"/>
                  </a:schemeClr>
                </a:solidFill>
                <a:latin typeface="Consolas" pitchFamily="49" charset="0"/>
                <a:cs typeface="Consolas" pitchFamily="49" charset="0"/>
              </a:rPr>
              <a:t>Student</a:t>
            </a:r>
            <a:r>
              <a:rPr lang="bg-BG" dirty="0" smtClean="0"/>
              <a:t>, </a:t>
            </a:r>
            <a:r>
              <a:rPr lang="en-US" dirty="0" smtClean="0">
                <a:solidFill>
                  <a:schemeClr val="accent5">
                    <a:lumMod val="20000"/>
                    <a:lumOff val="80000"/>
                  </a:schemeClr>
                </a:solidFill>
                <a:latin typeface="Consolas" pitchFamily="49" charset="0"/>
                <a:cs typeface="Consolas" pitchFamily="49" charset="0"/>
              </a:rPr>
              <a:t>Course</a:t>
            </a:r>
            <a:r>
              <a:rPr lang="bg-BG" dirty="0" smtClean="0"/>
              <a:t>, </a:t>
            </a:r>
            <a:r>
              <a:rPr lang="en-US" dirty="0" smtClean="0">
                <a:solidFill>
                  <a:schemeClr val="accent5">
                    <a:lumMod val="20000"/>
                    <a:lumOff val="80000"/>
                  </a:schemeClr>
                </a:solidFill>
                <a:latin typeface="Consolas" pitchFamily="49" charset="0"/>
                <a:cs typeface="Consolas" pitchFamily="49" charset="0"/>
              </a:rPr>
              <a:t>Town</a:t>
            </a:r>
            <a:endParaRPr lang="bg-BG"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5" name="Rectangle 4"/>
          <p:cNvSpPr>
            <a:spLocks noChangeArrowheads="1"/>
          </p:cNvSpPr>
          <p:nvPr/>
        </p:nvSpPr>
        <p:spPr bwMode="auto">
          <a:xfrm>
            <a:off x="609600" y="3515139"/>
            <a:ext cx="7848600" cy="18639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6" name="Rectangle 5"/>
          <p:cNvSpPr>
            <a:spLocks noChangeArrowheads="1"/>
          </p:cNvSpPr>
          <p:nvPr/>
        </p:nvSpPr>
        <p:spPr bwMode="auto">
          <a:xfrm>
            <a:off x="1467678" y="3925188"/>
            <a:ext cx="12755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7" name="Rectangle 6"/>
          <p:cNvSpPr>
            <a:spLocks noChangeArrowheads="1"/>
          </p:cNvSpPr>
          <p:nvPr/>
        </p:nvSpPr>
        <p:spPr bwMode="auto">
          <a:xfrm>
            <a:off x="6934200" y="3928646"/>
            <a:ext cx="1086678"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8" name="Rectangle 7"/>
          <p:cNvSpPr>
            <a:spLocks noChangeArrowheads="1"/>
          </p:cNvSpPr>
          <p:nvPr/>
        </p:nvSpPr>
        <p:spPr bwMode="auto">
          <a:xfrm>
            <a:off x="5390322" y="4273202"/>
            <a:ext cx="81169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17234304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958342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100000"/>
              </a:lnSpc>
              <a:spcBef>
                <a:spcPct val="25000"/>
              </a:spcBef>
            </a:pPr>
            <a:r>
              <a:rPr lang="en-US" dirty="0" smtClean="0"/>
              <a:t>Self-join </a:t>
            </a:r>
            <a:r>
              <a:rPr lang="en-US" dirty="0"/>
              <a:t>means to join a table to itself</a:t>
            </a:r>
          </a:p>
          <a:p>
            <a:pPr lvl="1">
              <a:lnSpc>
                <a:spcPct val="100000"/>
              </a:lnSpc>
              <a:spcBef>
                <a:spcPct val="25000"/>
              </a:spcBef>
            </a:pPr>
            <a:r>
              <a:rPr lang="en-US" dirty="0"/>
              <a:t>Always </a:t>
            </a:r>
            <a:r>
              <a:rPr lang="en-US" dirty="0" smtClean="0"/>
              <a:t>used </a:t>
            </a:r>
            <a:r>
              <a:rPr lang="en-US" dirty="0"/>
              <a:t>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26171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100000"/>
              </a:lnSpc>
            </a:pPr>
            <a:r>
              <a:rPr lang="en-US" sz="3000" dirty="0"/>
              <a:t>The </a:t>
            </a:r>
            <a:r>
              <a:rPr lang="en-US" sz="3000" dirty="0">
                <a:solidFill>
                  <a:schemeClr val="accent5">
                    <a:lumMod val="20000"/>
                    <a:lumOff val="80000"/>
                  </a:schemeClr>
                </a:solidFill>
                <a:latin typeface="Consolas" pitchFamily="49" charset="0"/>
                <a:cs typeface="Consolas" pitchFamily="49" charset="0"/>
              </a:rPr>
              <a:t>CROSS</a:t>
            </a:r>
            <a:r>
              <a:rPr lang="en-US" sz="3000" dirty="0">
                <a:solidFill>
                  <a:schemeClr val="accent5">
                    <a:lumMod val="20000"/>
                    <a:lumOff val="80000"/>
                  </a:schemeClr>
                </a:solidFill>
                <a:latin typeface="+mj-lt"/>
                <a:cs typeface="Consolas" pitchFamily="49" charset="0"/>
              </a:rPr>
              <a:t> </a:t>
            </a:r>
            <a:r>
              <a:rPr lang="en-US" sz="3000" dirty="0">
                <a:solidFill>
                  <a:schemeClr val="accent5">
                    <a:lumMod val="20000"/>
                    <a:lumOff val="80000"/>
                  </a:schemeClr>
                </a:solidFill>
                <a:latin typeface="Consolas" pitchFamily="49" charset="0"/>
                <a:cs typeface="Consolas" pitchFamily="49" charset="0"/>
              </a:rPr>
              <a:t>JOIN</a:t>
            </a:r>
            <a:r>
              <a:rPr lang="en-US" sz="3000" dirty="0">
                <a:solidFill>
                  <a:schemeClr val="accent5">
                    <a:lumMod val="20000"/>
                    <a:lumOff val="80000"/>
                  </a:schemeClr>
                </a:solidFill>
                <a:latin typeface="+mj-lt"/>
                <a:cs typeface="Consolas" pitchFamily="49" charset="0"/>
              </a:rPr>
              <a:t> </a:t>
            </a:r>
            <a:r>
              <a:rPr lang="en-US" sz="3000" dirty="0"/>
              <a:t>clause produces the cross-product of two tables</a:t>
            </a:r>
          </a:p>
          <a:p>
            <a:pPr lvl="1">
              <a:lnSpc>
                <a:spcPct val="100000"/>
              </a:lnSpc>
            </a:pPr>
            <a:r>
              <a:rPr lang="en-US" sz="2800" dirty="0"/>
              <a:t>Same as a Cartesian product</a:t>
            </a:r>
          </a:p>
          <a:p>
            <a:pPr lvl="1">
              <a:lnSpc>
                <a:spcPct val="100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093141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83</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3365363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232460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2500447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
        <p:nvSpPr>
          <p:cNvPr id="559108" name="Rectangle 4"/>
          <p:cNvSpPr>
            <a:spLocks noChangeArrowheads="1"/>
          </p:cNvSpPr>
          <p:nvPr/>
        </p:nvSpPr>
        <p:spPr bwMode="auto">
          <a:xfrm>
            <a:off x="900113" y="3810000"/>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1001636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smtClean="0"/>
              <a:t>Updating Data in Tables</a:t>
            </a:r>
            <a:endParaRPr lang="bg-BG" dirty="0"/>
          </a:p>
        </p:txBody>
      </p:sp>
      <p:pic>
        <p:nvPicPr>
          <p:cNvPr id="20481"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35411092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88</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8092001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0381946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http://www.iconspedia.com/uploads/1160917852.png"/>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rot="16890928">
            <a:off x="7223382" y="4480182"/>
            <a:ext cx="1524000" cy="1524000"/>
          </a:xfrm>
          <a:prstGeom prst="rect">
            <a:avLst/>
          </a:prstGeom>
          <a:noFill/>
        </p:spPr>
      </p:pic>
      <p:sp>
        <p:nvSpPr>
          <p:cNvPr id="2" name="Title 1"/>
          <p:cNvSpPr>
            <a:spLocks noGrp="1"/>
          </p:cNvSpPr>
          <p:nvPr>
            <p:ph type="title"/>
          </p:nvPr>
        </p:nvSpPr>
        <p:spPr/>
        <p:txBody>
          <a:bodyPr/>
          <a:lstStyle/>
          <a:p>
            <a:r>
              <a:rPr lang="en-US" dirty="0" smtClean="0"/>
              <a:t>Identification of Columns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Columns in the tables are characteristics of the entities</a:t>
            </a:r>
            <a:endParaRPr lang="bg-BG" dirty="0" smtClean="0"/>
          </a:p>
          <a:p>
            <a:pPr lvl="1"/>
            <a:r>
              <a:rPr lang="en-US" dirty="0" smtClean="0"/>
              <a:t>They have name and type</a:t>
            </a:r>
            <a:endParaRPr lang="bg-BG" dirty="0" smtClean="0"/>
          </a:p>
          <a:p>
            <a:r>
              <a:rPr lang="en-US" dirty="0" smtClean="0"/>
              <a:t>For example students have</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Name</a:t>
            </a:r>
            <a:r>
              <a:rPr lang="bg-BG" dirty="0" smtClean="0">
                <a:solidFill>
                  <a:schemeClr val="accent5">
                    <a:lumMod val="20000"/>
                    <a:lumOff val="80000"/>
                  </a:schemeClr>
                </a:solidFill>
              </a:rPr>
              <a:t> </a:t>
            </a:r>
            <a:r>
              <a:rPr lang="bg-BG" dirty="0" smtClean="0"/>
              <a:t>(</a:t>
            </a:r>
            <a:r>
              <a:rPr lang="en-US" dirty="0" smtClean="0"/>
              <a:t>text</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Faculty</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number</a:t>
            </a:r>
            <a:r>
              <a:rPr lang="bg-BG" dirty="0" smtClean="0">
                <a:solidFill>
                  <a:schemeClr val="accent5">
                    <a:lumMod val="20000"/>
                    <a:lumOff val="80000"/>
                  </a:schemeClr>
                </a:solidFill>
              </a:rPr>
              <a:t> </a:t>
            </a:r>
            <a:r>
              <a:rPr lang="bg-BG" dirty="0" smtClean="0"/>
              <a:t>(</a:t>
            </a:r>
            <a:r>
              <a:rPr lang="en-US" dirty="0" smtClean="0"/>
              <a:t>number</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Photo</a:t>
            </a:r>
            <a:r>
              <a:rPr lang="bg-BG" dirty="0" smtClean="0">
                <a:solidFill>
                  <a:schemeClr val="accent5">
                    <a:lumMod val="20000"/>
                    <a:lumOff val="80000"/>
                  </a:schemeClr>
                </a:solidFill>
              </a:rPr>
              <a:t> </a:t>
            </a:r>
            <a:r>
              <a:rPr lang="bg-BG" dirty="0" smtClean="0"/>
              <a:t>(</a:t>
            </a:r>
            <a:r>
              <a:rPr lang="en-US" dirty="0" smtClean="0"/>
              <a:t>binary block</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Date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of</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enlistment</a:t>
            </a:r>
            <a:r>
              <a:rPr lang="bg-BG" dirty="0" smtClean="0">
                <a:solidFill>
                  <a:schemeClr val="accent5">
                    <a:lumMod val="20000"/>
                    <a:lumOff val="80000"/>
                  </a:schemeClr>
                </a:solidFill>
              </a:rPr>
              <a:t> </a:t>
            </a:r>
            <a:r>
              <a:rPr lang="bg-BG" dirty="0" smtClean="0"/>
              <a:t>(</a:t>
            </a:r>
            <a:r>
              <a:rPr lang="en-US" dirty="0" smtClean="0"/>
              <a:t>date</a:t>
            </a:r>
            <a:r>
              <a:rPr lang="bg-BG"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40963" name="Picture 3" descr="C:\Trash\db-diagram.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845902">
            <a:off x="4759702" y="2863727"/>
            <a:ext cx="4706594" cy="2571750"/>
          </a:xfrm>
          <a:prstGeom prst="rect">
            <a:avLst/>
          </a:prstGeom>
          <a:noFill/>
        </p:spPr>
      </p:pic>
    </p:spTree>
    <p:extLst>
      <p:ext uri="{BB962C8B-B14F-4D97-AF65-F5344CB8AC3E}">
        <p14:creationId xmlns:p14="http://schemas.microsoft.com/office/powerpoint/2010/main" val="14245250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8775926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000"/>
              </a:spcBef>
            </a:pPr>
            <a:r>
              <a:rPr lang="en-US" dirty="0" smtClean="0"/>
              <a:t>Note</a:t>
            </a:r>
            <a:r>
              <a:rPr lang="en-US" dirty="0"/>
              <a:t>: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
        <p:nvSpPr>
          <p:cNvPr id="566276" name="Rectangle 4"/>
          <p:cNvSpPr>
            <a:spLocks noChangeArrowheads="1"/>
          </p:cNvSpPr>
          <p:nvPr/>
        </p:nvSpPr>
        <p:spPr bwMode="auto">
          <a:xfrm>
            <a:off x="900113" y="2514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618340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92</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email">
              <a:lum bright="20000" contrast="20000"/>
              <a:extLst>
                <a:ext uri="{28A0092B-C50C-407E-A947-70E740481C1C}">
                  <a14:useLocalDpi xmlns:a14="http://schemas.microsoft.com/office/drawing/2010/main"/>
                </a:ext>
              </a:extLst>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97657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93</a:t>
            </a:fld>
            <a:endParaRPr lang="en-US" dirty="0"/>
          </a:p>
        </p:txBody>
      </p:sp>
      <p:pic>
        <p:nvPicPr>
          <p:cNvPr id="5" name="Picture 1"/>
          <p:cNvPicPr>
            <a:picLocks noChangeAspect="1" noChangeArrowheads="1"/>
          </p:cNvPicPr>
          <p:nvPr/>
        </p:nvPicPr>
        <p:blipFill>
          <a:blip r:embed="rId2" cstate="emai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4"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5"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4000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a:xfrm>
            <a:off x="457200" y="2819400"/>
            <a:ext cx="49530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3621880"/>
            <a:ext cx="4953000" cy="569120"/>
          </a:xfrm>
        </p:spPr>
        <p:txBody>
          <a:bodyPr/>
          <a:lstStyle/>
          <a:p>
            <a:r>
              <a:rPr dirty="0" smtClean="0"/>
              <a:t>Nested SELECT Statements</a:t>
            </a:r>
            <a:endParaRPr lang="bg-BG" dirty="0"/>
          </a:p>
        </p:txBody>
      </p:sp>
      <p:grpSp>
        <p:nvGrpSpPr>
          <p:cNvPr id="9" name="Group 8"/>
          <p:cNvGrpSpPr/>
          <p:nvPr/>
        </p:nvGrpSpPr>
        <p:grpSpPr>
          <a:xfrm>
            <a:off x="5334000" y="762000"/>
            <a:ext cx="3505200" cy="5410200"/>
            <a:chOff x="5715000" y="609600"/>
            <a:chExt cx="2907742" cy="4410075"/>
          </a:xfrm>
        </p:grpSpPr>
        <p:pic>
          <p:nvPicPr>
            <p:cNvPr id="71682" name="Picture 2" descr="http://www.packagingsource.com/catalog/images/Red%20Nested%20Box.jpg"/>
            <p:cNvPicPr>
              <a:picLocks noChangeAspect="1" noChangeArrowheads="1"/>
            </p:cNvPicPr>
            <p:nvPr/>
          </p:nvPicPr>
          <p:blipFill>
            <a:blip r:embed="rId3" cstate="screen">
              <a:clrChange>
                <a:clrFrom>
                  <a:srgbClr val="FFFFFF"/>
                </a:clrFrom>
                <a:clrTo>
                  <a:srgbClr val="FFFFFF">
                    <a:alpha val="0"/>
                  </a:srgbClr>
                </a:clrTo>
              </a:clrChange>
              <a:lum bright="10000" contrast="20000"/>
              <a:extLst>
                <a:ext uri="{28A0092B-C50C-407E-A947-70E740481C1C}">
                  <a14:useLocalDpi xmlns:a14="http://schemas.microsoft.com/office/drawing/2010/main"/>
                </a:ext>
              </a:extLst>
            </a:blip>
            <a:srcRect/>
            <a:stretch>
              <a:fillRect/>
            </a:stretch>
          </p:blipFill>
          <p:spPr bwMode="auto">
            <a:xfrm>
              <a:off x="5715000" y="609600"/>
              <a:ext cx="2907742" cy="4410075"/>
            </a:xfrm>
            <a:prstGeom prst="rect">
              <a:avLst/>
            </a:prstGeom>
            <a:ln>
              <a:noFill/>
            </a:ln>
            <a:effectLst>
              <a:softEdge rad="63500"/>
            </a:effectLst>
          </p:spPr>
        </p:pic>
        <p:sp>
          <p:nvSpPr>
            <p:cNvPr id="5" name="TextBox 4"/>
            <p:cNvSpPr txBox="1"/>
            <p:nvPr/>
          </p:nvSpPr>
          <p:spPr>
            <a:xfrm rot="21314890">
              <a:off x="7002699" y="4088931"/>
              <a:ext cx="1001573" cy="478494"/>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6" name="TextBox 5"/>
            <p:cNvSpPr txBox="1"/>
            <p:nvPr/>
          </p:nvSpPr>
          <p:spPr>
            <a:xfrm rot="21088077">
              <a:off x="7073219" y="3087745"/>
              <a:ext cx="780226" cy="374260"/>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7" name="TextBox 6"/>
            <p:cNvSpPr txBox="1"/>
            <p:nvPr/>
          </p:nvSpPr>
          <p:spPr>
            <a:xfrm>
              <a:off x="7047689" y="2135443"/>
              <a:ext cx="676100" cy="322142"/>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a:scene3d>
              <a:camera prst="orthographicFront">
                <a:rot lat="0" lon="0" rev="180000"/>
              </a:camera>
              <a:lightRig rig="contrasting" dir="t">
                <a:rot lat="0" lon="0" rev="16500000"/>
              </a:lightRig>
            </a:scene3d>
            <a:sp3d prstMaterial="powder">
              <a:bevelT w="152400"/>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8" name="TextBox 7"/>
            <p:cNvSpPr txBox="1"/>
            <p:nvPr/>
          </p:nvSpPr>
          <p:spPr>
            <a:xfrm rot="186155">
              <a:off x="7022472" y="1304655"/>
              <a:ext cx="677628" cy="270025"/>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grpSp>
      <p:pic>
        <p:nvPicPr>
          <p:cNvPr id="97282" name="Picture 2" descr="http://img.informer.com/icons/png/48/106/106197.pn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rot="21369847">
            <a:off x="2881945" y="960505"/>
            <a:ext cx="1597230" cy="1480300"/>
          </a:xfrm>
          <a:prstGeom prst="rect">
            <a:avLst/>
          </a:prstGeom>
          <a:noFill/>
        </p:spPr>
      </p:pic>
      <p:pic>
        <p:nvPicPr>
          <p:cNvPr id="97283" name="Picture 3" descr="C:\Trash\database-table-search.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11719">
            <a:off x="1574757" y="4582890"/>
            <a:ext cx="1959732" cy="1745196"/>
          </a:xfrm>
          <a:prstGeom prst="rect">
            <a:avLst/>
          </a:prstGeom>
          <a:noFill/>
          <a:effectLst>
            <a:softEdge rad="31750"/>
          </a:effectLst>
        </p:spPr>
      </p:pic>
    </p:spTree>
    <p:extLst>
      <p:ext uri="{BB962C8B-B14F-4D97-AF65-F5344CB8AC3E}">
        <p14:creationId xmlns:p14="http://schemas.microsoft.com/office/powerpoint/2010/main" val="19026155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bg-BG" dirty="0"/>
              <a:t>Nested SELECT Statements</a:t>
            </a:r>
          </a:p>
        </p:txBody>
      </p:sp>
      <p:sp>
        <p:nvSpPr>
          <p:cNvPr id="573443"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SELECT</a:t>
            </a:r>
            <a:r>
              <a:rPr lang="en-US" dirty="0"/>
              <a:t> statements can be nested in the where </a:t>
            </a:r>
            <a:r>
              <a:rPr lang="en-US" dirty="0" smtClean="0"/>
              <a:t>clause</a:t>
            </a:r>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spcBef>
                <a:spcPts val="2400"/>
              </a:spcBef>
            </a:pPr>
            <a:r>
              <a:rPr lang="en-US" dirty="0" smtClean="0"/>
              <a:t>Note</a:t>
            </a:r>
            <a:r>
              <a:rPr lang="en-US" dirty="0"/>
              <a:t>: </a:t>
            </a:r>
            <a:r>
              <a:rPr lang="en-US" dirty="0" smtClean="0"/>
              <a:t>always </a:t>
            </a:r>
            <a:r>
              <a:rPr lang="en-US" dirty="0"/>
              <a:t>prefer joins to nested </a:t>
            </a:r>
            <a:r>
              <a:rPr lang="en-US" dirty="0">
                <a:solidFill>
                  <a:schemeClr val="accent5">
                    <a:lumMod val="20000"/>
                    <a:lumOff val="80000"/>
                  </a:schemeClr>
                </a:solidFill>
                <a:latin typeface="Consolas" pitchFamily="49" charset="0"/>
              </a:rPr>
              <a:t>SELECT</a:t>
            </a:r>
            <a:r>
              <a:rPr lang="en-US" dirty="0"/>
              <a:t> statements </a:t>
            </a:r>
            <a:r>
              <a:rPr lang="en-US" dirty="0" smtClean="0"/>
              <a:t>for better performance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
        <p:nvSpPr>
          <p:cNvPr id="573444" name="Rectangle 4"/>
          <p:cNvSpPr>
            <a:spLocks noChangeArrowheads="1"/>
          </p:cNvSpPr>
          <p:nvPr/>
        </p:nvSpPr>
        <p:spPr bwMode="auto">
          <a:xfrm>
            <a:off x="755650" y="2209800"/>
            <a:ext cx="756126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MAX(Salary)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73445" name="Rectangle 5"/>
          <p:cNvSpPr>
            <a:spLocks noChangeArrowheads="1"/>
          </p:cNvSpPr>
          <p:nvPr/>
        </p:nvSpPr>
        <p:spPr bwMode="auto">
          <a:xfrm>
            <a:off x="755650" y="3791129"/>
            <a:ext cx="7561263"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IN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WHERE Name='Sales'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7676744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828800" y="228600"/>
            <a:ext cx="7086600" cy="914400"/>
          </a:xfrm>
        </p:spPr>
        <p:txBody>
          <a:bodyPr/>
          <a:lstStyle/>
          <a:p>
            <a:r>
              <a:rPr lang="bg-BG" dirty="0"/>
              <a:t>Nested SELECT </a:t>
            </a:r>
            <a:r>
              <a:rPr lang="en-US" dirty="0"/>
              <a:t>Statements </a:t>
            </a:r>
            <a:r>
              <a:rPr lang="en-US" dirty="0" smtClean="0"/>
              <a:t>with </a:t>
            </a:r>
            <a:r>
              <a:rPr lang="en-US" dirty="0"/>
              <a:t>Table Aliases</a:t>
            </a:r>
            <a:endParaRPr lang="bg-BG" dirty="0"/>
          </a:p>
        </p:txBody>
      </p:sp>
      <p:sp>
        <p:nvSpPr>
          <p:cNvPr id="574467" name="Rectangle 3"/>
          <p:cNvSpPr>
            <a:spLocks noGrp="1" noChangeArrowheads="1"/>
          </p:cNvSpPr>
          <p:nvPr>
            <p:ph idx="1"/>
          </p:nvPr>
        </p:nvSpPr>
        <p:spPr>
          <a:xfrm>
            <a:off x="228600" y="1371600"/>
            <a:ext cx="8686800" cy="5334000"/>
          </a:xfrm>
        </p:spPr>
        <p:txBody>
          <a:bodyPr/>
          <a:lstStyle/>
          <a:p>
            <a:pPr>
              <a:lnSpc>
                <a:spcPct val="100000"/>
              </a:lnSpc>
            </a:pPr>
            <a:r>
              <a:rPr lang="en-US" dirty="0" smtClean="0"/>
              <a:t>Tables </a:t>
            </a:r>
            <a:r>
              <a:rPr lang="en-US" dirty="0"/>
              <a:t>from the main </a:t>
            </a:r>
            <a:r>
              <a:rPr lang="en-US" dirty="0">
                <a:solidFill>
                  <a:schemeClr val="accent5">
                    <a:lumMod val="20000"/>
                    <a:lumOff val="80000"/>
                  </a:schemeClr>
                </a:solidFill>
                <a:latin typeface="Consolas" pitchFamily="49" charset="0"/>
              </a:rPr>
              <a:t>SELECT</a:t>
            </a:r>
            <a:r>
              <a:rPr lang="en-US" dirty="0"/>
              <a:t> </a:t>
            </a:r>
            <a:r>
              <a:rPr lang="en-US" dirty="0" smtClean="0"/>
              <a:t>can be referred in </a:t>
            </a:r>
            <a:r>
              <a:rPr lang="en-US" dirty="0"/>
              <a:t>the nested </a:t>
            </a:r>
            <a:r>
              <a:rPr lang="en-US" dirty="0">
                <a:solidFill>
                  <a:schemeClr val="accent5">
                    <a:lumMod val="20000"/>
                    <a:lumOff val="80000"/>
                  </a:schemeClr>
                </a:solidFill>
                <a:latin typeface="Consolas" pitchFamily="49" charset="0"/>
              </a:rPr>
              <a:t>SELECT</a:t>
            </a:r>
            <a:r>
              <a:rPr lang="en-US" dirty="0"/>
              <a:t> by aliases</a:t>
            </a:r>
          </a:p>
          <a:p>
            <a:pPr>
              <a:lnSpc>
                <a:spcPct val="100000"/>
              </a:lnSpc>
            </a:pPr>
            <a:r>
              <a:rPr lang="en-US" dirty="0"/>
              <a:t>Example</a:t>
            </a:r>
            <a:r>
              <a:rPr lang="en-US" dirty="0" smtClean="0"/>
              <a:t>:</a:t>
            </a:r>
          </a:p>
          <a:p>
            <a:pPr lvl="1">
              <a:lnSpc>
                <a:spcPct val="100000"/>
              </a:lnSpc>
            </a:pPr>
            <a:r>
              <a:rPr lang="en-US" dirty="0" smtClean="0"/>
              <a:t>Find the </a:t>
            </a:r>
            <a:r>
              <a:rPr lang="en-US" dirty="0"/>
              <a:t>maximal salary for each department and the name of the </a:t>
            </a:r>
            <a:r>
              <a:rPr lang="en-US" dirty="0" smtClean="0"/>
              <a:t>employee </a:t>
            </a:r>
            <a:r>
              <a:rPr lang="en-US" dirty="0"/>
              <a:t>that gets it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574468" name="Rectangle 4"/>
          <p:cNvSpPr>
            <a:spLocks noChangeArrowheads="1"/>
          </p:cNvSpPr>
          <p:nvPr/>
        </p:nvSpPr>
        <p:spPr bwMode="auto">
          <a:xfrm>
            <a:off x="755650" y="434340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MAX(Salary)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DepartmentID =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e.DepartmentID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DepartmentID</a:t>
            </a:r>
          </a:p>
        </p:txBody>
      </p:sp>
    </p:spTree>
    <p:extLst>
      <p:ext uri="{BB962C8B-B14F-4D97-AF65-F5344CB8AC3E}">
        <p14:creationId xmlns:p14="http://schemas.microsoft.com/office/powerpoint/2010/main" val="136490694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en-US" dirty="0"/>
              <a:t>Using the EXISTS Operator</a:t>
            </a:r>
          </a:p>
        </p:txBody>
      </p:sp>
      <p:sp>
        <p:nvSpPr>
          <p:cNvPr id="575490" name="Rectangle 2"/>
          <p:cNvSpPr>
            <a:spLocks noGrp="1" noChangeArrowheads="1"/>
          </p:cNvSpPr>
          <p:nvPr>
            <p:ph idx="1"/>
          </p:nvPr>
        </p:nvSpPr>
        <p:spPr>
          <a:noFill/>
          <a:ln/>
        </p:spPr>
        <p:txBody>
          <a:bodyPr/>
          <a:lstStyle/>
          <a:p>
            <a:pPr>
              <a:lnSpc>
                <a:spcPct val="100000"/>
              </a:lnSpc>
            </a:pPr>
            <a:r>
              <a:rPr lang="en-US" dirty="0"/>
              <a:t>Using the </a:t>
            </a:r>
            <a:r>
              <a:rPr lang="en-US" dirty="0">
                <a:solidFill>
                  <a:schemeClr val="accent5">
                    <a:lumMod val="20000"/>
                    <a:lumOff val="80000"/>
                  </a:schemeClr>
                </a:solidFill>
                <a:latin typeface="Consolas" pitchFamily="49" charset="0"/>
              </a:rPr>
              <a:t>EXISTS</a:t>
            </a:r>
            <a:r>
              <a:rPr lang="en-US" dirty="0"/>
              <a:t> operator in </a:t>
            </a:r>
            <a:r>
              <a:rPr lang="en-US" dirty="0">
                <a:solidFill>
                  <a:schemeClr val="accent5">
                    <a:lumMod val="20000"/>
                    <a:lumOff val="80000"/>
                  </a:schemeClr>
                </a:solidFill>
                <a:latin typeface="Consolas" pitchFamily="49" charset="0"/>
              </a:rPr>
              <a:t>SELECT</a:t>
            </a:r>
            <a:r>
              <a:rPr lang="en-US" dirty="0"/>
              <a:t> statements</a:t>
            </a:r>
          </a:p>
          <a:p>
            <a:pPr lvl="1">
              <a:lnSpc>
                <a:spcPct val="100000"/>
              </a:lnSpc>
            </a:pPr>
            <a:r>
              <a:rPr lang="en-US" dirty="0"/>
              <a:t>Find all </a:t>
            </a:r>
            <a:r>
              <a:rPr lang="en-US" dirty="0" smtClean="0"/>
              <a:t>employees </a:t>
            </a:r>
            <a:r>
              <a:rPr lang="en-US" dirty="0"/>
              <a:t>with managers from the first department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97</a:t>
            </a:fld>
            <a:endParaRPr lang="en-US" dirty="0"/>
          </a:p>
        </p:txBody>
      </p:sp>
      <p:sp>
        <p:nvSpPr>
          <p:cNvPr id="575492" name="Rectangle 4"/>
          <p:cNvSpPr>
            <a:spLocks noChangeArrowheads="1"/>
          </p:cNvSpPr>
          <p:nvPr/>
        </p:nvSpPr>
        <p:spPr bwMode="auto">
          <a:xfrm>
            <a:off x="839788" y="3581400"/>
            <a:ext cx="73898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EXISTS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m.EmployeeID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m.DepartmentID = 1)</a:t>
            </a:r>
          </a:p>
        </p:txBody>
      </p:sp>
    </p:spTree>
    <p:extLst>
      <p:ext uri="{BB962C8B-B14F-4D97-AF65-F5344CB8AC3E}">
        <p14:creationId xmlns:p14="http://schemas.microsoft.com/office/powerpoint/2010/main" val="309283052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a:xfrm>
            <a:off x="457200" y="48006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526880"/>
            <a:ext cx="8229600" cy="569120"/>
          </a:xfrm>
        </p:spPr>
        <p:txBody>
          <a:bodyPr/>
          <a:lstStyle/>
          <a:p>
            <a:r>
              <a:rPr dirty="0" smtClean="0"/>
              <a:t>Aggregating Data with Group Functions</a:t>
            </a:r>
            <a:endParaRPr lang="bg-BG" dirty="0"/>
          </a:p>
        </p:txBody>
      </p:sp>
      <p:pic>
        <p:nvPicPr>
          <p:cNvPr id="65538" name="Picture 2" descr="http://www.protech.kz/images/rent/rent_teas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8200" y="1295400"/>
            <a:ext cx="2290760" cy="2819400"/>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0" name="Picture 2" descr="http://phpdiva.files.wordpress.com/2010/01/3759170861_92c9801ccf_b.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00500" y="1295400"/>
            <a:ext cx="4229100" cy="2816581"/>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2" name="Picture 4" descr="http://www.artistsvalley.com/images/icons/Database%20Application%20Icons/Schema%20SQL/256x256/Schema%20SQL.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1600200"/>
            <a:ext cx="2895600" cy="3124200"/>
          </a:xfrm>
          <a:prstGeom prst="roundRect">
            <a:avLst>
              <a:gd name="adj" fmla="val 4458"/>
            </a:avLst>
          </a:prstGeom>
          <a:noFill/>
          <a:ln w="34925">
            <a:solidFill>
              <a:srgbClr val="FFFFFF"/>
            </a:solidFill>
          </a:ln>
          <a:effectLst>
            <a:outerShdw blurRad="317500" dir="2700000" algn="ctr">
              <a:srgbClr val="000000">
                <a:alpha val="43000"/>
              </a:srgbClr>
            </a:outerShdw>
          </a:effectLst>
          <a:scene3d>
            <a:camera prst="perspectiveFront" fov="2700000">
              <a:rot lat="18609229" lon="20313360" rev="15854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4529068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4440238" y="4351338"/>
            <a:ext cx="1655762" cy="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7" name="Line 3"/>
          <p:cNvSpPr>
            <a:spLocks noChangeShapeType="1"/>
          </p:cNvSpPr>
          <p:nvPr/>
        </p:nvSpPr>
        <p:spPr bwMode="auto">
          <a:xfrm>
            <a:off x="4440238" y="3487738"/>
            <a:ext cx="1655762" cy="64770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8" name="Line 4"/>
          <p:cNvSpPr>
            <a:spLocks noChangeShapeType="1"/>
          </p:cNvSpPr>
          <p:nvPr/>
        </p:nvSpPr>
        <p:spPr bwMode="auto">
          <a:xfrm flipV="1">
            <a:off x="4440238" y="4567238"/>
            <a:ext cx="1655762" cy="576262"/>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pic>
        <p:nvPicPr>
          <p:cNvPr id="87046"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59325" y="3918099"/>
            <a:ext cx="838200" cy="838200"/>
          </a:xfrm>
          <a:prstGeom prst="rect">
            <a:avLst/>
          </a:prstGeom>
          <a:noFill/>
        </p:spPr>
      </p:pic>
      <p:sp>
        <p:nvSpPr>
          <p:cNvPr id="579590" name="Rectangle 6"/>
          <p:cNvSpPr>
            <a:spLocks noGrp="1" noChangeArrowheads="1"/>
          </p:cNvSpPr>
          <p:nvPr>
            <p:ph type="title"/>
          </p:nvPr>
        </p:nvSpPr>
        <p:spPr/>
        <p:txBody>
          <a:bodyPr/>
          <a:lstStyle/>
          <a:p>
            <a:r>
              <a:rPr lang="en-US" dirty="0"/>
              <a:t>Group Functions</a:t>
            </a:r>
          </a:p>
        </p:txBody>
      </p:sp>
      <p:sp>
        <p:nvSpPr>
          <p:cNvPr id="579591" name="Rectangle 7"/>
          <p:cNvSpPr>
            <a:spLocks noGrp="1" noChangeArrowheads="1"/>
          </p:cNvSpPr>
          <p:nvPr>
            <p:ph idx="1"/>
          </p:nvPr>
        </p:nvSpPr>
        <p:spPr/>
        <p:txBody>
          <a:bodyPr/>
          <a:lstStyle/>
          <a:p>
            <a:pPr>
              <a:lnSpc>
                <a:spcPct val="100000"/>
              </a:lnSpc>
            </a:pPr>
            <a:r>
              <a:rPr lang="en-US" dirty="0"/>
              <a:t>Group functions operate </a:t>
            </a:r>
            <a:r>
              <a:rPr lang="en-US" dirty="0" smtClean="0"/>
              <a:t>over sets </a:t>
            </a:r>
            <a:r>
              <a:rPr lang="en-US" dirty="0"/>
              <a:t>of rows to give one </a:t>
            </a:r>
            <a:r>
              <a:rPr lang="en-US" dirty="0" smtClean="0"/>
              <a:t>single result (per group)</a:t>
            </a: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99</a:t>
            </a:fld>
            <a:endParaRPr lang="en-US" dirty="0"/>
          </a:p>
        </p:txBody>
      </p:sp>
      <p:graphicFrame>
        <p:nvGraphicFramePr>
          <p:cNvPr id="579592" name="Group 8"/>
          <p:cNvGraphicFramePr>
            <a:graphicFrameLocks noGrp="1"/>
          </p:cNvGraphicFramePr>
          <p:nvPr/>
        </p:nvGraphicFramePr>
        <p:xfrm>
          <a:off x="950913" y="2917825"/>
          <a:ext cx="3284856" cy="2724912"/>
        </p:xfrm>
        <a:graphic>
          <a:graphicData uri="http://schemas.openxmlformats.org/drawingml/2006/table">
            <a:tbl>
              <a:tblPr/>
              <a:tblGrid>
                <a:gridCol w="1854518"/>
                <a:gridCol w="143033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43300,00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29800,00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25000,00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79618" name="Group 34"/>
          <p:cNvGraphicFramePr>
            <a:graphicFrameLocks noGrp="1"/>
          </p:cNvGraphicFramePr>
          <p:nvPr/>
        </p:nvGraphicFramePr>
        <p:xfrm>
          <a:off x="6369048" y="3944559"/>
          <a:ext cx="1981200" cy="790956"/>
        </p:xfrm>
        <a:graphic>
          <a:graphicData uri="http://schemas.openxmlformats.org/drawingml/2006/table">
            <a:tbl>
              <a:tblPr/>
              <a:tblGrid>
                <a:gridCol w="1981200"/>
              </a:tblGrid>
              <a:tr h="2667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79589" name="Freeform 5"/>
          <p:cNvSpPr>
            <a:spLocks/>
          </p:cNvSpPr>
          <p:nvPr/>
        </p:nvSpPr>
        <p:spPr bwMode="auto">
          <a:xfrm>
            <a:off x="4236408" y="2908299"/>
            <a:ext cx="2133600" cy="2743827"/>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chemeClr val="accent5">
              <a:lumMod val="60000"/>
              <a:lumOff val="40000"/>
              <a:alpha val="25000"/>
            </a:schemeClr>
          </a:solidFill>
          <a:ln w="22225" cap="rnd" cmpd="sng">
            <a:solidFill>
              <a:schemeClr val="accent5">
                <a:lumMod val="20000"/>
                <a:lumOff val="80000"/>
                <a:alpha val="50000"/>
              </a:schemeClr>
            </a:solidFill>
            <a:prstDash val="sysDot"/>
            <a:round/>
            <a:headEnd type="none" w="sm" len="sm"/>
            <a:tailEnd type="none" w="sm" len="sm"/>
          </a:ln>
          <a:effectLst/>
        </p:spPr>
        <p:txBody>
          <a:bodyPr/>
          <a:lstStyle/>
          <a:p>
            <a:endParaRPr lang="bg-BG"/>
          </a:p>
        </p:txBody>
      </p:sp>
    </p:spTree>
    <p:extLst>
      <p:ext uri="{BB962C8B-B14F-4D97-AF65-F5344CB8AC3E}">
        <p14:creationId xmlns:p14="http://schemas.microsoft.com/office/powerpoint/2010/main" val="40030340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131</TotalTime>
  <Words>9034</Words>
  <Application>Microsoft Office PowerPoint</Application>
  <PresentationFormat>On-screen Show (4:3)</PresentationFormat>
  <Paragraphs>1932</Paragraphs>
  <Slides>140</Slides>
  <Notes>78</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Telerik Theme</vt:lpstr>
      <vt:lpstr>Database Modeling and  Introduction to SQL</vt:lpstr>
      <vt:lpstr>Table of Contents</vt:lpstr>
      <vt:lpstr>Table of Contents (2) </vt:lpstr>
      <vt:lpstr>Table of Contents (3) </vt:lpstr>
      <vt:lpstr>Table of Contents (4)</vt:lpstr>
      <vt:lpstr>Relational Data Modeling</vt:lpstr>
      <vt:lpstr>Steps in Database Design</vt:lpstr>
      <vt:lpstr>Identification of Entities</vt:lpstr>
      <vt:lpstr>Identification of Columns</vt:lpstr>
      <vt:lpstr>Identification of the Columns</vt:lpstr>
      <vt:lpstr>How to Choose a Primary Key?</vt:lpstr>
      <vt:lpstr>Identification of Relationships</vt:lpstr>
      <vt:lpstr>Data Types in SQL Server 2008</vt:lpstr>
      <vt:lpstr>Data Types in SQL Server</vt:lpstr>
      <vt:lpstr>Data Types in SQL Server (2)</vt:lpstr>
      <vt:lpstr>Data Types in SQL Server (3)</vt:lpstr>
      <vt:lpstr>Data Types in SQL Server (4)</vt:lpstr>
      <vt:lpstr>Database Modeling with SQL Server Management Studio</vt:lpstr>
      <vt:lpstr>Connecting to SQL Server</vt:lpstr>
      <vt:lpstr>Working with Object Explorer</vt:lpstr>
      <vt:lpstr>Creating a New Database</vt:lpstr>
      <vt:lpstr>Creating a New Database (2)</vt:lpstr>
      <vt:lpstr>Database Modeling with SQL Server Management Studio</vt:lpstr>
      <vt:lpstr>Creating an E/R diagram</vt:lpstr>
      <vt:lpstr>Database Modeling with SQL Server Management Studio</vt:lpstr>
      <vt:lpstr>Creating Tables</vt:lpstr>
      <vt:lpstr>Creating Tables (2)</vt:lpstr>
      <vt:lpstr>Creating Tables (3)</vt:lpstr>
      <vt:lpstr>Creating Tables (4)</vt:lpstr>
      <vt:lpstr>Creating Tables (5)</vt:lpstr>
      <vt:lpstr>Creating Tables (6)</vt:lpstr>
      <vt:lpstr>Creating Tables (7)</vt:lpstr>
      <vt:lpstr>Database Modeling with SQL Server Management Studio</vt:lpstr>
      <vt:lpstr>Creating Relationships</vt:lpstr>
      <vt:lpstr>Self-Relationships</vt:lpstr>
      <vt:lpstr>Database Modeling with SQL Server Management Studio</vt:lpstr>
      <vt:lpstr>Naming Conventions</vt:lpstr>
      <vt:lpstr>Naming Conventions (2)</vt:lpstr>
      <vt:lpstr>Naming Conventions (3)</vt:lpstr>
      <vt:lpstr>Naming Conventions (4)</vt:lpstr>
      <vt:lpstr>Database Modeling with SQL Server Management Studio</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WTF?</vt:lpstr>
      <vt:lpstr>SQL Language</vt:lpstr>
      <vt:lpstr>Nested SELECT Statements</vt:lpstr>
      <vt:lpstr>Nested SELECT Statements with Table Aliases</vt:lpstr>
      <vt:lpstr>Using the EXISTS Operator</vt:lpstr>
      <vt:lpstr>SQL Language</vt:lpstr>
      <vt:lpstr>Group Functions</vt:lpstr>
      <vt:lpstr>Group Functions in SQL</vt:lpstr>
      <vt:lpstr>AVG() and SUM() Functions</vt:lpstr>
      <vt:lpstr>MIN() and MAX() Functions</vt:lpstr>
      <vt:lpstr>The COUNT(…) Function</vt:lpstr>
      <vt:lpstr>Group Functions and NULLs</vt:lpstr>
      <vt:lpstr>Group Functions in Nested Queries</vt:lpstr>
      <vt:lpstr>SQL Language</vt:lpstr>
      <vt:lpstr>Creating Groups of Data</vt:lpstr>
      <vt:lpstr>The GROUP BY Statement</vt:lpstr>
      <vt:lpstr>The GROUP BY Statement (2)</vt:lpstr>
      <vt:lpstr>Grouping by Several Columns</vt:lpstr>
      <vt:lpstr>Grouping by Several Columns – Example</vt:lpstr>
      <vt:lpstr>Illegal Use of Group Functions</vt:lpstr>
      <vt:lpstr>Restrictions for Grouping</vt:lpstr>
      <vt:lpstr>Using GROUP BY with HAVING Clause</vt:lpstr>
      <vt:lpstr>Using Grouping Functions and Table Joins</vt:lpstr>
      <vt:lpstr>SQL Language</vt:lpstr>
      <vt:lpstr>Standard Functions in Microsoft SQL Server</vt:lpstr>
      <vt:lpstr>COALESCE() Function</vt:lpstr>
      <vt:lpstr>String Functions</vt:lpstr>
      <vt:lpstr>Other Functions</vt:lpstr>
      <vt:lpstr>Combining Functions</vt:lpstr>
      <vt:lpstr>SQL Language</vt:lpstr>
      <vt:lpstr>Data Definition Language</vt:lpstr>
      <vt:lpstr>Creating Database Objects</vt:lpstr>
      <vt:lpstr>Creating Objects – More Examples</vt:lpstr>
      <vt:lpstr>Modifying Database Objects</vt:lpstr>
      <vt:lpstr>Deleting Database Objects</vt:lpstr>
      <vt:lpstr>Managing Access Permissions</vt:lpstr>
      <vt:lpstr>Creating Tables in SQL Server</vt:lpstr>
      <vt:lpstr>Creating Tables in SQL Server</vt:lpstr>
      <vt:lpstr>Creating Tables in SQL Server – Examples</vt:lpstr>
      <vt:lpstr>Transactions</vt:lpstr>
      <vt:lpstr>What Is Concurrency Control?</vt:lpstr>
      <vt:lpstr>Transactions</vt:lpstr>
      <vt:lpstr>The Implicit Transactions Option</vt:lpstr>
      <vt:lpstr>Homework</vt:lpstr>
      <vt:lpstr>Homework (2)</vt:lpstr>
      <vt:lpstr>Homework (3)</vt:lpstr>
      <vt:lpstr>Homework (4)</vt:lpstr>
      <vt:lpstr>Database Modeling and  Introduction to 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Modeling in intro to SQL</dc:title>
  <dc:creator>dminkov</dc:creator>
  <cp:lastModifiedBy>Nikolay Kostov</cp:lastModifiedBy>
  <cp:revision>85</cp:revision>
  <dcterms:created xsi:type="dcterms:W3CDTF">2010-10-06T12:18:56Z</dcterms:created>
  <dcterms:modified xsi:type="dcterms:W3CDTF">2011-11-02T13:46:35Z</dcterms:modified>
</cp:coreProperties>
</file>