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4"/>
  </p:notesMasterIdLst>
  <p:handoutMasterIdLst>
    <p:handoutMasterId r:id="rId35"/>
  </p:handoutMasterIdLst>
  <p:sldIdLst>
    <p:sldId id="320" r:id="rId2"/>
    <p:sldId id="372" r:id="rId3"/>
    <p:sldId id="368" r:id="rId4"/>
    <p:sldId id="369" r:id="rId5"/>
    <p:sldId id="370" r:id="rId6"/>
    <p:sldId id="371" r:id="rId7"/>
    <p:sldId id="322" r:id="rId8"/>
    <p:sldId id="323" r:id="rId9"/>
    <p:sldId id="358" r:id="rId10"/>
    <p:sldId id="351" r:id="rId11"/>
    <p:sldId id="324" r:id="rId12"/>
    <p:sldId id="325" r:id="rId13"/>
    <p:sldId id="347" r:id="rId14"/>
    <p:sldId id="348" r:id="rId15"/>
    <p:sldId id="349" r:id="rId16"/>
    <p:sldId id="328" r:id="rId17"/>
    <p:sldId id="329" r:id="rId18"/>
    <p:sldId id="362" r:id="rId19"/>
    <p:sldId id="363" r:id="rId20"/>
    <p:sldId id="364" r:id="rId21"/>
    <p:sldId id="365" r:id="rId22"/>
    <p:sldId id="373" r:id="rId23"/>
    <p:sldId id="366" r:id="rId24"/>
    <p:sldId id="339" r:id="rId25"/>
    <p:sldId id="340" r:id="rId26"/>
    <p:sldId id="367" r:id="rId27"/>
    <p:sldId id="350" r:id="rId28"/>
    <p:sldId id="343" r:id="rId29"/>
    <p:sldId id="344" r:id="rId30"/>
    <p:sldId id="345" r:id="rId31"/>
    <p:sldId id="359" r:id="rId32"/>
    <p:sldId id="346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07-Oct-11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07-Oct-11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nchominkov.blogspot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joneff.inf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skokolev.blogspo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ventsypopov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nakov.devbg.org/mvc-upload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://amazon.com/dp/0672329980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azon.com/dp/1118076583/" TargetMode="External"/><Relationship Id="rId5" Type="http://schemas.openxmlformats.org/officeDocument/2006/relationships/hyperlink" Target="http://amazon.com/dp/1430234040/" TargetMode="Externa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://www.devbg.org/dotnetbook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://mvccourse.teleri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sz="4800" dirty="0" smtClean="0"/>
              <a:t>Web Applications with ASP.NET MVC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20040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Sofia University – FMI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Monday, 18:00-21:00, Lab 229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10</a:t>
            </a:r>
            <a:r>
              <a:rPr lang="en-US" baseline="30000" dirty="0" smtClean="0"/>
              <a:t>th</a:t>
            </a:r>
            <a:r>
              <a:rPr lang="en-US" dirty="0" smtClean="0"/>
              <a:t> October 2011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Thursday, 18:00-21:00, New Training Hall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20</a:t>
            </a:r>
            <a:r>
              <a:rPr lang="en-US" baseline="30000" dirty="0" smtClean="0"/>
              <a:t>th</a:t>
            </a:r>
            <a:r>
              <a:rPr lang="en-US" dirty="0" smtClean="0"/>
              <a:t> October 2011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ADO.NET Entity Framework: Read 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 and HTML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WWW, HTTP, Request-Response, HTML Fundamentals, Tags, Tables, Forms,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CSS and CSS3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solidFill>
                  <a:srgbClr val="FAF7C8"/>
                </a:solidFill>
              </a:rPr>
              <a:t>Selectors and style definitions, Fonts, Backgrounds, Borders, The Box Model, </a:t>
            </a:r>
            <a:r>
              <a:rPr lang="en-US" sz="2800" dirty="0"/>
              <a:t>Alignment, Margin, Padding, Visibility, Display, </a:t>
            </a:r>
            <a:r>
              <a:rPr lang="en-US" sz="2800" dirty="0" smtClean="0"/>
              <a:t>Overflow, etc.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JavaScript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cs typeface="Times New Roman" pitchFamily="18" charset="0"/>
              </a:rPr>
              <a:t>Operators, </a:t>
            </a:r>
            <a:r>
              <a:rPr lang="en-US" sz="2800" dirty="0">
                <a:cs typeface="Times New Roman" pitchFamily="18" charset="0"/>
              </a:rPr>
              <a:t>Data </a:t>
            </a:r>
            <a:r>
              <a:rPr lang="en-US" sz="2800" dirty="0" smtClean="0">
                <a:cs typeface="Times New Roman" pitchFamily="18" charset="0"/>
              </a:rPr>
              <a:t>Types, </a:t>
            </a:r>
            <a:r>
              <a:rPr lang="en-US" sz="2800" dirty="0" smtClean="0"/>
              <a:t>Statements, Loops, etc.</a:t>
            </a:r>
            <a:endParaRPr lang="en-US" sz="2800" noProof="1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err="1" smtClean="0"/>
              <a:t>jQuery</a:t>
            </a:r>
            <a:r>
              <a:rPr lang="en-US" sz="3000" dirty="0"/>
              <a:t> </a:t>
            </a:r>
            <a:r>
              <a:rPr lang="en-US" sz="3000" dirty="0" smtClean="0"/>
              <a:t>and HTML5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err="1"/>
              <a:t>jQuery</a:t>
            </a:r>
            <a:r>
              <a:rPr lang="en-US" sz="2800" dirty="0"/>
              <a:t> </a:t>
            </a:r>
            <a:r>
              <a:rPr lang="en-US" sz="2800" dirty="0" smtClean="0"/>
              <a:t>Fundamentals, AJAX, </a:t>
            </a:r>
            <a:r>
              <a:rPr lang="en-US" sz="2800" dirty="0" err="1"/>
              <a:t>jQuery</a:t>
            </a:r>
            <a:r>
              <a:rPr lang="en-US" sz="2800" dirty="0"/>
              <a:t> </a:t>
            </a:r>
            <a:r>
              <a:rPr lang="en-US" sz="2800" dirty="0" smtClean="0"/>
              <a:t>UI, HTML5</a:t>
            </a:r>
            <a:endParaRPr lang="en-US" sz="2800" dirty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ASP.NET MVC part 1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MVC, Simple Project, Conventions, Routes, Controllers, Models, Views, </a:t>
            </a:r>
            <a:r>
              <a:rPr lang="en-US" sz="2800" dirty="0" err="1" smtClean="0"/>
              <a:t>elpers</a:t>
            </a:r>
            <a:r>
              <a:rPr lang="en-US" sz="2800" dirty="0" smtClean="0"/>
              <a:t>, Typed views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2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 smtClean="0"/>
              <a:t>Unit testing, test-driven development,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 management, Deployment</a:t>
            </a:r>
            <a:r>
              <a:rPr lang="bg-BG" sz="2800" dirty="0"/>
              <a:t> </a:t>
            </a:r>
            <a:r>
              <a:rPr lang="en-US" sz="2800" dirty="0" smtClean="0"/>
              <a:t>and Security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3</a:t>
            </a:r>
            <a:endParaRPr lang="en-US" sz="3000" dirty="0"/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MVC Scaffolding, AJAX with</a:t>
            </a:r>
            <a:r>
              <a:rPr lang="bg-BG" sz="2800" dirty="0"/>
              <a:t> </a:t>
            </a:r>
            <a:r>
              <a:rPr lang="en-US" sz="2800" dirty="0"/>
              <a:t>ASP.NET MVC, Best practices, Monitoring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Some other advanced topics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Project Live Demo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</a:t>
            </a:r>
            <a:r>
              <a:rPr lang="en-US" sz="3000" dirty="0"/>
              <a:t>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Academy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20 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066800"/>
            <a:ext cx="2003425" cy="2446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8600" y="45454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1063841"/>
            <a:ext cx="2006839" cy="2449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student in FMI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0882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nikolay.kostov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www.nikolay.it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32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63842"/>
            <a:ext cx="1997985" cy="2449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student in FMI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0882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doncho.minkov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donchominkov.blogspot.com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32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About Telerik</a:t>
            </a:r>
          </a:p>
          <a:p>
            <a:r>
              <a:rPr lang="en-US" dirty="0" smtClean="0"/>
              <a:t>About Telerik Academy</a:t>
            </a:r>
          </a:p>
          <a:p>
            <a:r>
              <a:rPr lang="en-US" dirty="0" smtClean="0"/>
              <a:t>About the Course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Course Schedule</a:t>
            </a:r>
          </a:p>
          <a:p>
            <a:r>
              <a:rPr lang="en-US" dirty="0" smtClean="0"/>
              <a:t>Course Curriculum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Assessments</a:t>
            </a:r>
          </a:p>
          <a:p>
            <a:r>
              <a:rPr lang="en-US" dirty="0" smtClean="0"/>
              <a:t>Recommended Books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12049" y="2110784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Ivan Zhekov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Front-End </a:t>
            </a:r>
            <a:r>
              <a:rPr lang="en-US" dirty="0" smtClean="0"/>
              <a:t>Developer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ASP.NET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786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2"/>
              </a:rPr>
              <a:t>joneff.info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i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van.zhekov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</p:txBody>
      </p:sp>
      <p:pic>
        <p:nvPicPr>
          <p:cNvPr id="9" name="Picture 2" descr="C:\Users\nkostov\AppData\Local\Microsoft\Windows\Temporary Internet Files\Content.Outlook\QVC0E4AP\IvanZhek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56443"/>
            <a:ext cx="1839157" cy="1839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45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Vesko Kolev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Senior Software Engineer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Centaur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701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vesko.kolev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veskokolev.blogspot.com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0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Ventsy </a:t>
            </a:r>
            <a:r>
              <a:rPr lang="en-US" dirty="0" smtClean="0"/>
              <a:t>Popov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Microsoft Certified </a:t>
            </a:r>
            <a:r>
              <a:rPr lang="en-US" dirty="0" smtClean="0"/>
              <a:t>Trainer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</a:t>
            </a:r>
            <a:r>
              <a:rPr lang="en-US" dirty="0"/>
              <a:t>Certified </a:t>
            </a:r>
            <a:r>
              <a:rPr lang="en-US" dirty="0" smtClean="0"/>
              <a:t>Professional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Blog: </a:t>
            </a:r>
            <a:r>
              <a:rPr lang="en-US" dirty="0">
                <a:hlinkClick r:id="rId2"/>
              </a:rPr>
              <a:t>ventsypopov.com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8245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ventsy.popov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[at] gmail.com</a:t>
            </a:r>
          </a:p>
        </p:txBody>
      </p:sp>
      <p:pic>
        <p:nvPicPr>
          <p:cNvPr id="4098" name="Picture 2" descr="C:\Users\nkostov\AppData\Local\Microsoft\Windows\Temporary Internet Files\Content.Outlook\QVC0E4AP\VentsyPopov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450697" cy="2176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Alexander Vakrilov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Software Engineer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Centaur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8245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bg-BG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lexander.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akrilov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[at] telerik.com</a:t>
            </a:r>
          </a:p>
        </p:txBody>
      </p:sp>
      <p:pic>
        <p:nvPicPr>
          <p:cNvPr id="8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176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MVC, SQL Server and Entity Framework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The whole project will be evaluated including functionality, front-end, </a:t>
            </a:r>
            <a:r>
              <a:rPr lang="en-US" sz="2800" dirty="0" smtClean="0"/>
              <a:t>database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After every topic students</a:t>
            </a:r>
            <a:br>
              <a:rPr lang="en-US" sz="2800" dirty="0"/>
            </a:br>
            <a:r>
              <a:rPr lang="en-US" sz="2800" dirty="0"/>
              <a:t>will have a 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Homework will be part of</a:t>
            </a:r>
            <a:br>
              <a:rPr lang="en-US" sz="2800" dirty="0"/>
            </a:br>
            <a:r>
              <a:rPr lang="en-US" sz="2800" dirty="0"/>
              <a:t>the final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316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Homework submission form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nakov.devbg.org/mvc-uploads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Evaluation criteria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 smtClean="0"/>
              <a:t>75% of the final score will be your project score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 smtClean="0"/>
              <a:t>25% of the final score will be from homework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335148"/>
              </p:ext>
            </p:extLst>
          </p:nvPr>
        </p:nvGraphicFramePr>
        <p:xfrm>
          <a:off x="1371600" y="396240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85-100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70-85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55-70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40-55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6645093" y="4187834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10% of the students will get certificate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/>
            </a:pPr>
            <a:r>
              <a:rPr lang="en-US" dirty="0" smtClean="0"/>
              <a:t>What Telerik does?</a:t>
            </a:r>
          </a:p>
          <a:p>
            <a:pPr lvl="1"/>
            <a:r>
              <a:rPr lang="en-US" dirty="0" smtClean="0"/>
              <a:t>Leading vendor of ASP.NET AJAX, Silverlight, WPF and ASP.NET MVC components, ORM, Reporting, and CMS solutions and VS Plugins</a:t>
            </a:r>
          </a:p>
          <a:p>
            <a:r>
              <a:rPr lang="en-US" dirty="0" smtClean="0"/>
              <a:t>Headquartered in Bulgaria</a:t>
            </a:r>
          </a:p>
          <a:p>
            <a:pPr lvl="1"/>
            <a:r>
              <a:rPr lang="en-US" dirty="0" smtClean="0"/>
              <a:t>With offices in USA, Germany, Australia, India</a:t>
            </a:r>
          </a:p>
          <a:p>
            <a:pPr lvl="1"/>
            <a:r>
              <a:rPr lang="en-US" dirty="0" smtClean="0"/>
              <a:t>400 employees – mostly developers</a:t>
            </a:r>
          </a:p>
          <a:p>
            <a:r>
              <a:rPr lang="en-US" dirty="0" smtClean="0"/>
              <a:t>Employer #1 in Bulgaria for 2010</a:t>
            </a:r>
          </a:p>
          <a:p>
            <a:r>
              <a:rPr lang="en-US" dirty="0" smtClean="0"/>
              <a:t>Microsoft Gold Certified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9698" name="Picture 2" descr="http://media.sagabg.net/img/thumbs/2008/11/19/telerik_jpg_606x606_q8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981200" cy="1281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5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1"/>
            <a:ext cx="123422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1066802"/>
            <a:ext cx="1234223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01945"/>
            <a:ext cx="1234226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2800" dirty="0" smtClean="0">
                <a:effectLst/>
              </a:rPr>
              <a:t>Pro </a:t>
            </a:r>
            <a:r>
              <a:rPr lang="en-US" sz="2800" dirty="0">
                <a:effectLst/>
              </a:rPr>
              <a:t>ASP.NET MVC 3 Framework, Steven Sanderson, Adam Freeman, </a:t>
            </a:r>
            <a:r>
              <a:rPr lang="en-US" sz="2800" dirty="0" err="1">
                <a:effectLst/>
              </a:rPr>
              <a:t>Apress</a:t>
            </a:r>
            <a:r>
              <a:rPr lang="en-US" sz="2800" dirty="0">
                <a:effectLst/>
              </a:rPr>
              <a:t>, 3rd edition, 2011, </a:t>
            </a:r>
            <a:r>
              <a:rPr lang="en-US" sz="2800" dirty="0" smtClean="0">
                <a:effectLst/>
              </a:rPr>
              <a:t>ISBN 1430234040 </a:t>
            </a:r>
            <a:r>
              <a:rPr lang="en-US" sz="3000" u="sng" dirty="0">
                <a:effectLst/>
                <a:hlinkClick r:id="rId5"/>
              </a:rPr>
              <a:t>http</a:t>
            </a:r>
            <a:r>
              <a:rPr lang="en-US" sz="3000" u="sng" dirty="0" smtClean="0">
                <a:effectLst/>
                <a:hlinkClick r:id="rId5"/>
              </a:rPr>
              <a:t>://amazon.com/dp/1430234040</a:t>
            </a:r>
            <a:r>
              <a:rPr lang="en-US" sz="3000" u="sng" dirty="0">
                <a:effectLst/>
                <a:hlinkClick r:id="rId5"/>
              </a:rPr>
              <a:t>/</a:t>
            </a:r>
            <a:endParaRPr lang="en-US" sz="3000" u="sng" dirty="0" smtClean="0">
              <a:effectLst/>
            </a:endParaRPr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Professional </a:t>
            </a:r>
            <a:r>
              <a:rPr lang="en-US" sz="3000" dirty="0">
                <a:effectLst/>
              </a:rPr>
              <a:t>ASP.NET MVC 3, Jon Galloway, </a:t>
            </a:r>
            <a:r>
              <a:rPr lang="en-US" sz="3000" dirty="0" err="1">
                <a:effectLst/>
              </a:rPr>
              <a:t>Wrox</a:t>
            </a:r>
            <a:r>
              <a:rPr lang="en-US" sz="3000" dirty="0">
                <a:effectLst/>
              </a:rPr>
              <a:t>, 2011, ISBN 1118076583 </a:t>
            </a:r>
            <a:r>
              <a:rPr lang="en-US" sz="3000" dirty="0">
                <a:effectLst/>
                <a:hlinkClick r:id="rId6"/>
              </a:rPr>
              <a:t>http</a:t>
            </a:r>
            <a:r>
              <a:rPr lang="en-US" sz="3000" dirty="0" smtClean="0">
                <a:effectLst/>
                <a:hlinkClick r:id="rId6"/>
              </a:rPr>
              <a:t>://amazon.com/dp/1118076583/</a:t>
            </a:r>
            <a:endParaRPr lang="en-US" sz="3000" dirty="0" smtClean="0">
              <a:effectLst/>
            </a:endParaRPr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ASP.NET </a:t>
            </a:r>
            <a:r>
              <a:rPr lang="en-US" sz="3000" dirty="0">
                <a:effectLst/>
              </a:rPr>
              <a:t>MVC Framework Unleashed, Stephen Walther, </a:t>
            </a:r>
            <a:r>
              <a:rPr lang="en-US" sz="3000" dirty="0" err="1">
                <a:effectLst/>
              </a:rPr>
              <a:t>Sams</a:t>
            </a:r>
            <a:r>
              <a:rPr lang="en-US" sz="3000" dirty="0">
                <a:effectLst/>
              </a:rPr>
              <a:t>, 2009, ISBN 0672329980 </a:t>
            </a:r>
            <a:r>
              <a:rPr lang="en-US" sz="3000" dirty="0" smtClean="0">
                <a:effectLst/>
                <a:hlinkClick r:id="rId7"/>
              </a:rPr>
              <a:t>http://amazon.com/dp/0672329980/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234225" cy="1676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S., Kolev V. &amp; Co., Introduction to programming with C#, 2011, </a:t>
            </a:r>
            <a:r>
              <a:rPr lang="en-US" sz="3000" dirty="0">
                <a:effectLst/>
              </a:rPr>
              <a:t>ISBN  </a:t>
            </a:r>
            <a:r>
              <a:rPr lang="en-US" sz="3000" dirty="0" smtClean="0">
                <a:effectLst/>
              </a:rPr>
              <a:t>978-954-400-527-6 </a:t>
            </a:r>
            <a:r>
              <a:rPr lang="en-US" sz="3000" u="sng" dirty="0" smtClean="0">
                <a:effectLst/>
                <a:hlinkClick r:id="rId3"/>
              </a:rPr>
              <a:t>http</a:t>
            </a:r>
            <a:r>
              <a:rPr lang="en-US" sz="3000" u="sng" dirty="0">
                <a:effectLst/>
                <a:hlinkClick r:id="rId3"/>
              </a:rPr>
              <a:t>://www.introprogramming.info</a:t>
            </a:r>
            <a:endParaRPr lang="en-US" sz="3000" u="sng" dirty="0">
              <a:effectLst/>
            </a:endParaRPr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4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4"/>
              </a:rPr>
              <a:t>www.devbg.org/dotnetbook/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3001944"/>
            <a:ext cx="123422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304800" y="4876800"/>
            <a:ext cx="123422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5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sz="3200" dirty="0"/>
              <a:t>Web Applications with ASP.NET MVC</a:t>
            </a:r>
            <a:endParaRPr lang="bg-BG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04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http://mvccourse.telerik.com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Telerik Academy is an initiative Telerik for training of young software engineers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Four main streams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Academy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.NET Essentials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Developer 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QA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School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Kids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3795712" cy="2848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666750" y="2798954"/>
            <a:ext cx="7810500" cy="2514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7100" y="351898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C# Fundamentals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95700" y="4467610"/>
            <a:ext cx="17526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 Academy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43000" y="4467610"/>
            <a:ext cx="20574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.NET Essentials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43600" y="4447166"/>
            <a:ext cx="2362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Developer-Support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4060126"/>
            <a:ext cx="0" cy="4074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3352800" y="5732974"/>
            <a:ext cx="2438400" cy="66782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4572000" y="5313554"/>
            <a:ext cx="0" cy="41942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990599" y="817754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University Courses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467100" y="1800610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9" name="Straight Arrow Connector 38"/>
          <p:cNvCxnSpPr>
            <a:stCxn id="35" idx="2"/>
            <a:endCxn id="27" idx="0"/>
          </p:cNvCxnSpPr>
          <p:nvPr/>
        </p:nvCxnSpPr>
        <p:spPr>
          <a:xfrm>
            <a:off x="4572000" y="23417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543300" y="817753"/>
            <a:ext cx="20574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35" idx="0"/>
          </p:cNvCxnSpPr>
          <p:nvPr/>
        </p:nvCxnSpPr>
        <p:spPr>
          <a:xfrm>
            <a:off x="4572000" y="1358897"/>
            <a:ext cx="0" cy="44171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4" name="Elbow Connector 63"/>
          <p:cNvCxnSpPr>
            <a:stCxn id="33" idx="1"/>
            <a:endCxn id="28" idx="1"/>
          </p:cNvCxnSpPr>
          <p:nvPr/>
        </p:nvCxnSpPr>
        <p:spPr>
          <a:xfrm rot="10800000" flipH="1" flipV="1">
            <a:off x="990598" y="1088325"/>
            <a:ext cx="2362201" cy="4978561"/>
          </a:xfrm>
          <a:prstGeom prst="bentConnector3">
            <a:avLst>
              <a:gd name="adj1" fmla="val -27359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3" name="Down Arrow 22"/>
          <p:cNvSpPr/>
          <p:nvPr/>
        </p:nvSpPr>
        <p:spPr>
          <a:xfrm rot="1986200">
            <a:off x="7955240" y="1704842"/>
            <a:ext cx="461375" cy="1085723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21" name="Elbow Connector 20"/>
          <p:cNvCxnSpPr>
            <a:stCxn id="5" idx="1"/>
            <a:endCxn id="7" idx="0"/>
          </p:cNvCxnSpPr>
          <p:nvPr/>
        </p:nvCxnSpPr>
        <p:spPr>
          <a:xfrm rot="10800000" flipV="1">
            <a:off x="2171700" y="3789554"/>
            <a:ext cx="1295400" cy="678056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24" name="Elbow Connector 23"/>
          <p:cNvCxnSpPr>
            <a:stCxn id="5" idx="3"/>
            <a:endCxn id="8" idx="0"/>
          </p:cNvCxnSpPr>
          <p:nvPr/>
        </p:nvCxnSpPr>
        <p:spPr>
          <a:xfrm>
            <a:off x="5676900" y="3789554"/>
            <a:ext cx="1447800" cy="657612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>
            <a:off x="4648200" y="2570354"/>
            <a:ext cx="0" cy="25313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Straight Connector 37"/>
          <p:cNvCxnSpPr>
            <a:stCxn id="33" idx="2"/>
          </p:cNvCxnSpPr>
          <p:nvPr/>
        </p:nvCxnSpPr>
        <p:spPr>
          <a:xfrm>
            <a:off x="2133599" y="1358898"/>
            <a:ext cx="1" cy="1211456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>
            <a:off x="2133600" y="2570354"/>
            <a:ext cx="25146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sp>
        <p:nvSpPr>
          <p:cNvPr id="65" name="Down Arrow 64"/>
          <p:cNvSpPr/>
          <p:nvPr/>
        </p:nvSpPr>
        <p:spPr>
          <a:xfrm rot="1986200">
            <a:off x="5859740" y="738152"/>
            <a:ext cx="461375" cy="1085723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4813" y="825500"/>
            <a:ext cx="8334375" cy="5664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Student Courses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380" y="1744131"/>
            <a:ext cx="3939810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Cross-platform Mobile Applications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381" y="2909884"/>
            <a:ext cx="393981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Applications Development with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ASP.NET MVC 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72012" y="2909884"/>
            <a:ext cx="3910014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High-quality Programming Code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70789" y="4038600"/>
            <a:ext cx="3911237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Development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70789" y="5181600"/>
            <a:ext cx="3911238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Front-end Course</a:t>
            </a:r>
          </a:p>
          <a:p>
            <a:pPr algn="ctr"/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72013" y="1752598"/>
            <a:ext cx="3910014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Native Mobile Development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(iOS, Android, Windows Phone 7)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380" y="4038600"/>
            <a:ext cx="393981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Client-side Development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October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/>
              <a:t>Web Applications with </a:t>
            </a:r>
            <a:r>
              <a:rPr lang="en-US" dirty="0" smtClean="0"/>
              <a:t>ASP.NET MVC objectives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Provides basic skills for development of dynamic ASP.NET MVC Web applications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LINQ and Entity Framework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WWW, HTTP, HTML5, CSS3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JavaScript, </a:t>
            </a:r>
            <a:r>
              <a:rPr lang="en-US" dirty="0" err="1" smtClean="0"/>
              <a:t>jQuery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 smtClean="0"/>
              <a:t>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615" y="35814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students should register for the course at:</a:t>
            </a: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 smtClean="0">
                <a:hlinkClick r:id="rId2"/>
              </a:rPr>
              <a:t>://</a:t>
            </a:r>
            <a:r>
              <a:rPr lang="en-US" sz="4400" dirty="0" smtClean="0">
                <a:hlinkClick r:id="rId2"/>
              </a:rPr>
              <a:t>mvccourse.telerik.com</a:t>
            </a:r>
            <a:endParaRPr lang="en-US" sz="4400" dirty="0" smtClean="0"/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</a:t>
            </a:r>
            <a:r>
              <a:rPr lang="en-US" dirty="0" smtClean="0"/>
              <a:t>allows the trainers contact you regarding the course projects, exams, etc.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</a:t>
            </a:r>
            <a:r>
              <a:rPr lang="en-US" dirty="0" smtClean="0"/>
              <a:t>projects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If you have any questions you can contact us:</a:t>
            </a:r>
          </a:p>
          <a:p>
            <a:pPr marL="0" indent="0" algn="ctr">
              <a:buNone/>
            </a:pPr>
            <a:r>
              <a:rPr lang="en-US" sz="4400" dirty="0" smtClean="0">
                <a:hlinkClick r:id="rId3"/>
              </a:rPr>
              <a:t>academy@telerik.com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13850</TotalTime>
  <Words>1238</Words>
  <Application>Microsoft Office PowerPoint</Application>
  <PresentationFormat>On-screen Show (4:3)</PresentationFormat>
  <Paragraphs>269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Telerik-PowerPoint-Theme</vt:lpstr>
      <vt:lpstr>Web Applications with ASP.NET MVC</vt:lpstr>
      <vt:lpstr>Table of Contents</vt:lpstr>
      <vt:lpstr>About Telerik</vt:lpstr>
      <vt:lpstr>About Telerik Academy</vt:lpstr>
      <vt:lpstr>PowerPoint Presentation</vt:lpstr>
      <vt:lpstr>PowerPoint Presentation</vt:lpstr>
      <vt:lpstr>About the Course</vt:lpstr>
      <vt:lpstr>Requirements to the Students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Assessment (3)</vt:lpstr>
      <vt:lpstr>Certification and Awards</vt:lpstr>
      <vt:lpstr>Recommended Books</vt:lpstr>
      <vt:lpstr>Recommended Books</vt:lpstr>
      <vt:lpstr>Recommended Books (2)</vt:lpstr>
      <vt:lpstr>Web Applications with ASP.NET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Nikolay Kostov</cp:lastModifiedBy>
  <cp:revision>964</cp:revision>
  <dcterms:created xsi:type="dcterms:W3CDTF">2007-12-08T16:03:35Z</dcterms:created>
  <dcterms:modified xsi:type="dcterms:W3CDTF">2011-10-07T13:11:00Z</dcterms:modified>
</cp:coreProperties>
</file>